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1.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Budget</c:v>
                </c:pt>
              </c:strCache>
            </c:strRef>
          </c:tx>
          <c:spPr>
            <a:solidFill>
              <a:schemeClr val="accent1"/>
            </a:solidFill>
            <a:ln w="9525" cap="flat">
              <a:solidFill>
                <a:srgbClr val="F9F9F9"/>
              </a:solidFill>
              <a:prstDash val="solid"/>
              <a:round/>
            </a:ln>
            <a:effectLst/>
          </c:spPr>
          <c:dPt>
            <c:idx val="0"/>
            <c:bubble3D val="0"/>
            <c:spPr>
              <a:solidFill>
                <a:srgbClr val="1B2A4A"/>
              </a:solidFill>
              <a:ln w="19050" cap="flat">
                <a:solidFill>
                  <a:srgbClr val="FFFFFF"/>
                </a:solidFill>
                <a:prstDash val="solid"/>
                <a:round/>
              </a:ln>
              <a:effectLst/>
            </c:spPr>
          </c:dPt>
          <c:dPt>
            <c:idx val="1"/>
            <c:bubble3D val="0"/>
            <c:spPr>
              <a:solidFill>
                <a:srgbClr val="31487A"/>
              </a:solidFill>
              <a:ln w="19050" cap="flat">
                <a:solidFill>
                  <a:srgbClr val="FFFFFF"/>
                </a:solidFill>
                <a:prstDash val="solid"/>
                <a:round/>
              </a:ln>
              <a:effectLst/>
            </c:spPr>
          </c:dPt>
          <c:dPt>
            <c:idx val="2"/>
            <c:bubble3D val="0"/>
            <c:spPr>
              <a:solidFill>
                <a:srgbClr val="4A6194"/>
              </a:solidFill>
              <a:ln w="19050" cap="flat">
                <a:solidFill>
                  <a:srgbClr val="FFFFFF"/>
                </a:solidFill>
                <a:prstDash val="solid"/>
                <a:round/>
              </a:ln>
              <a:effectLst/>
            </c:spPr>
          </c:dPt>
          <c:dPt>
            <c:idx val="3"/>
            <c:bubble3D val="0"/>
            <c:spPr>
              <a:solidFill>
                <a:srgbClr val="6A80AE"/>
              </a:solidFill>
              <a:ln w="19050" cap="flat">
                <a:solidFill>
                  <a:srgbClr val="FFFFFF"/>
                </a:solidFill>
                <a:prstDash val="solid"/>
                <a:round/>
              </a:ln>
              <a:effectLst/>
            </c:spPr>
          </c:dPt>
          <c:dPt>
            <c:idx val="4"/>
            <c:bubble3D val="0"/>
            <c:spPr>
              <a:solidFill>
                <a:srgbClr val="9DAED0"/>
              </a:solidFill>
              <a:ln w="19050" cap="flat">
                <a:solidFill>
                  <a:srgbClr val="FFFFFF"/>
                </a:solidFill>
                <a:prstDash val="solid"/>
                <a:round/>
              </a:ln>
              <a:effectLst/>
            </c:spPr>
          </c:dPt>
          <c:dPt>
            <c:idx val="5"/>
            <c:bubble3D val="0"/>
            <c:spPr>
              <a:solidFill>
                <a:srgbClr val="C9A227"/>
              </a:solidFill>
              <a:ln w="19050" cap="flat">
                <a:solidFill>
                  <a:srgbClr val="FFFFFF"/>
                </a:solidFill>
                <a:prstDash val="solid"/>
                <a:round/>
              </a:ln>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4"/>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5"/>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Sheet1!$A$2:$A$7</c:f>
              <c:strCache>
                <c:ptCount val="6"/>
                <c:pt idx="0">
                  <c:v>Personnel</c:v>
                </c:pt>
                <c:pt idx="1">
                  <c:v>Travel</c:v>
                </c:pt>
                <c:pt idx="2">
                  <c:v>Equipment</c:v>
                </c:pt>
                <c:pt idx="3">
                  <c:v>Subcontracting</c:v>
                </c:pt>
                <c:pt idx="4">
                  <c:v>Other direct costs</c:v>
                </c:pt>
                <c:pt idx="5">
                  <c:v>Indirect costs (7%)</c:v>
                </c:pt>
              </c:strCache>
            </c:strRef>
          </c:cat>
          <c:val>
            <c:numRef>
              <c:f>Sheet1!$B$2:$B$7</c:f>
              <c:numCache>
                <c:ptCount val="6"/>
                <c:pt idx="0">
                  <c:v>180000</c:v>
                </c:pt>
                <c:pt idx="1">
                  <c:v>45000</c:v>
                </c:pt>
                <c:pt idx="2">
                  <c:v>30000</c:v>
                </c:pt>
                <c:pt idx="3">
                  <c:v>20000</c:v>
                </c:pt>
                <c:pt idx="4">
                  <c:v>25000</c:v>
                </c:pt>
                <c:pt idx="5">
                  <c:v>21000</c:v>
                </c:pt>
              </c:numCache>
            </c:numRef>
          </c:val>
        </c:ser>
        <c:firstSliceAng val="0"/>
        <c:holeSize val="58"/>
      </c:doughnutChart>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lecture follows the financial life of a grant: from planning the budget (Sections 1–2) and the rules that decide which costs the donor will pay (Section 3), through the administration of funds during implementation (Section 4) and reporting on their use (Section 5), to the prevention of financial irregularities (Section 6). It builds on the budget and cost-effectiveness criteria of Topic 3 and on the transparency principles of Lecture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planning rests on a set of principles whose observance is a mandatory condition both for passing the competitive selection and for trouble-free implementation. This section presents five of them. Ask students which of the five is most often violated in applications they have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Alignment: each budget line must be justified by its link to specific activities and work packages (Topic 3); a budget that does not follow the logic of the work plan is a typical basis for reviewers' comments. Realism and economy: both overstatement and unwarranted understatement lower the assessment against the cost-effectiveness criterion (Topic 3, Section 5). Donor rules on eligibility are mandatory and take precedence over the applicant's internal procedures. Funding arrives in tranches, so the consortium must plan its own working capital. The consortium budget is the sum of partner budgets; the coordinator consolidates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Donor funding is, as a rule, disbursed in tranches: pre-financing, interim payments, and a final payment following approval of the reporting. Expenditure, by contrast, runs continuously. Whenever cumulative spending runs ahead of cumulative payments — before an interim payment and, above all, between the end of implementation and the final payment — the consortium must bridge the gap from its own working capital. The diagram is stylised; the shares of each tranche differ between programmes.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matrix combines two principles. Read across a row: each work package has a budget built from the costs of the activities in it, which is how the budget is aligned with the work plan. Read down a column: each partner has its own budget, is responsible for its own costs and reports on them. The coordinator consolidates the partner budgets into the budget of the project as a whole. The figures are hypothetical and serve only to show the logic.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Irrespective of the donor, the budget of an international project is structured according to unified cost categories: five categories of direct costs and one of indirect costs. This section defines each category, shows how the largest line — personnel — is calculated, and shows how a flat rate produces the indirect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Personnel is as a rule the largest line: salaries in proportion to time actually worked, at a documented rate (the actual salary or a unified donor rate), always supported by timesheets. Travel covers transport, accommodation and subsistence within the donor's limits. For equipment intended for long-term use that will continue to be used after the project ends, only the depreciation corresponding to the period of use in the project is, as a rule, included. Subcontracting is usually capped as a share of the total budget and requires competitive procurement. Indirect costs cannot be attributed to a specific project and are determined by a flat rate, e.g. 7% or 25% depending on the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Personnel costs are calculated in proportion to the time actually worked on the project, in person-months or person-days, multiplied by a documented rate: either the actual salary or a unified rate established by the donor. They must necessarily be supported by timesheets. This is the answer to self-check question 4: timesheets recording the time worked, together with documents establishing the rate (e.g. the employment contract and payment orders for the salary). The numbers in the example are hypothetical.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hypothetical consortium budget: direct costs total EUR 300,000. Indirect costs are not calculated from actual overhead expenditure; a flat rate of 7% is applied to the sum of eligible direct costs, giving EUR 21,000 and a total of EUR 321,000. Under a programme with a 25% flat rate the same direct costs would generate EUR 75,000 of indirect costs. Note that personnel is the largest line, as is typical. Link to self-check question 1: why are indirect costs, as a rule, set by a flat rate rather than on the basis of actual amounts?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sets out the rules that decide whether the donor will pay for a cost at all: the eligibility criteria, the forms in which costs are financed, the co-financing obligation, and the donor's own regulatory documents, which the consortium must study before planning.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cost is eligible only if it satisfies all of the criteria at the same time: incurred during the implementation period (except the costs of preparing the final report); directly linked to the subject matter of the project and provided for in the approved budget; actually incurred by the beneficiary, not by a third party outside the established procedures; documented and identifiable in the beneficiary's accounting system; and compliant with the principles of economy, efficiency and effectiveness. Use a quick exercise: give students borderline cases and ask which criterion each fails.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of the form of financing is determined by the type of call. Actual costs are reimbursed on the basis of primary accounting records. Unit costs apply a predetermined rate per unit (e.g. per person-day of staff time, or a daily subsistence allowance): only the use of the unit must be confirmed, not the amount spent. Lump sums pay a pre-agreed fixed amount when a defined result or milestone is achieved, irrespective of the costs actually incurred; they are increasingly used in the new generation of EU Lump Sum Grants to simplify administration. Self-check question 3 asks about exactly this advantage. Flat-rate financing is applied mainly to indirect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co-financing rate determines the proportion of project costs covered by the donor's grant — here 80%. The remaining 20% must be covered by the applicant and partners from their own or other sources. With total eligible costs of EUR 500,000, the grant is EUR 400,000 and the consortium must contribute EUR 100,000. Co-financing may be a cash contribution or an in-kind contribution: resources provided free of charge, such as volunteers' working time or the use of the organisation's own premises, which must be documented and valued by an established methodology (self-check question 2). The figures are hypothetical.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funding programme is accompanied by a detailed regulatory document — for EU programmes, the Model Grant Agreement and the corresponding annotated rules — setting out specific limits, procedures and exceptions. These rules are mandatory and take precedence over the partners' internal financial procedures. The consortium must study them before beginning financial planning, since they may differ significantly even between programmes of the same donor. In practice a consortium financial handbook (Section 6) translates the donor's general rules into the practice of the specific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implementation, the use of funds is administered through a chain of procedures: procurement, systematic document management, internal and external financial control, and independent audit. Each link produces the evidence that the next one relies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procurement of goods, works or services within an international project follows the principles of best value for money, transparency, equal treatment of suppliers and non-discrimination. For procurements exceeding the threshold values established by the donor, competitive procedures are required — price quotations from several suppliers, or a tender — and the process by which the winner was selected must be documented. Threshold values differ between donors and programmes, so always check the applicable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document management means systematic retention of all financial documentation: contracts, invoices, payment orders, timesheets, certificates of completed work and records of procurement procedures. Donors, as a rule, set a mandatory retention period after the project ends — typically three to five years — during which the documents must be accessible on request to the donor or to auditors. Each link of the chain depends on the one before: control and audit are only possible if procurement and every payment have been properly documented.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control is exercised by the coordinator over the consolidated project budget and by each partner over its own costs. It consists of regular budget-versus-actual reconciliation, identification of deviations and timely notification of the Steering Committee. External control is exercised by the donor, directly or through authorised bodies, as a desk review of submitted reports, an on-the-spot check, or a full financial audit. The Certificate on Financial Statements (CFS) — mandatory for most grants above a threshold — is an independent certified auditor's confirmation of the reliability of financial reporting, appended to the final financial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is where the consortium accounts to the donor for every euro spent. The section covers the types of financial report, the primary documents behind each declared cost, and the audit trail that gives concrete expression to the principles of transparency and accountability examined in Lecture 4,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reporting is, as a rule, submitted as interim financial reports, which accompany the technical progress reports, and a final financial report, which summarises the use of funds over the entire implementation period; where required, the auditor's CFS opinion is appended to it. Each report breaks down the costs actually incurred by budget category, for each partner in the consortium. The number of interim reporting periods depends on the grant agreement; two are shown for illustration. Recall from Section 1 that the final payment follows approval of the reporting.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cost declared in a report must be supported by an appropriate primary document: an invoice, a payment order, a timesheet, a boarding pass for travel, or a certificate of acceptance of goods or services. The table maps these documents onto the budget categories. The absence of a proper supporting document is grounds for the donor to disallow the cost — a financial correction — even where the cost was actually and reasonably incurred. This is why document management (Section 4.2) is a core financial function, not an administrative afterthought.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transparency and accountability principles of Lecture 4, Section 5 are given concrete expression through the obligation to ensure a complete audit trail: the ability to trace every declared cost from the primary document to the final financial report. Reporting moves from left to right; verification by the donor or an auditor moves from right to left, sampling a figure in the report and tracing it back to its source. The consortium must be ready for such independent verification at any time within the document-retention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section turns from procedures to prevention: the typical financial risks of an international project, the particular danger of double funding, and the systematic mechanisms by which a consortium prevents financial irregularities before an external check discovers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risk arises from exchange-rate fluctuations when costs incurred in a national currency are converted into the donor's reporting currency. Delayed donor payments create cash-flow gaps. Costs may be disallowed owing to insufficient documentary support. Limits within particular budget categories may be exceeded without timely approval of a reallocation. The responses shown draw on the tools discussed earlier in this lecture: cash-flow planning (Section 1), budget-versus-actual control (Section 4) and document management (Sections 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funding occurs when one and the same cost — for example, the working time of one member of staff for one and the same period — is claimed simultaneously under two or more grant agreements. In the example, a staff member working on two projects should have the hours divided between them according to the timesheet; charging the same hours to both means claiming twice the time actually worked. Donors treat this as a serious irregularity even where each cost was actually incurred once (self-check question 5): repayment under both projects, termination of the grant agreement and registration in the European Commission's EDES (Topic 4, Section 6). Prevention: a clear time-recording system for staff on several projects and the coordinator's internal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Systematic prevention involves: an internal financial handbook for the consortium that adapts the donor's general rules to the practice of the specific project; regular training of partners' financial staff; the four-eyes principle, i.e. two-stage approval of significant financial transactions; periodic internal audits in advance of external checks; and timely consultation with the donor's project officer on ambiguous questions of cost eligibility. The four-eyes principle is the answer to self-check question 6: no significant transaction is approved by one person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synthesis links the warning signs a coordinator should watch for to the rules of this lecture and to the preventive mechanisms. Each red flag corresponds to a rule: the prohibition of double funding, the documentation requirement, competitive procurement above thresholds, budget-category limits, the eligibility period and the donor's specific rules. Use it as a checklist for an internal audit exercise: give students an extract from a partner's cost statement and ask them to spot the red flags.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the logic of the lecture: plan the budget on sound principles, respect the donor's eligibility rules, administer and document every transaction, report transparently, and prevent irregularities through internal control rather than waiting for external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Relevant slides: indirect costs and flat rates (slides 8 and 10); cash and in-kind co-financing (slide 14); forms of financing (slide 13); personnel costs and timesheets (slides 9 and 22); double funding (slide 26); the four-eyes principle (slide 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students to the Model Grant Agreement and the Annotated Grant Agreement as the primary sources for EU grant financial rules. Note for currency: Regulation (EU, Euratom) 2018/1046 has since been recast as Regulation (EU, Euratom) 2024/2509 of 23 September 2024, which entered into force on 29 September 2024 (European Commission, EU Financial Regulation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1.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1.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slideLayout" Target="../slideLayouts/slideLayout1.xm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6</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Financial Management, Budgeting and Administration of International Projects</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Financial planning, budget structure, eligibility of costs, procurement and audit, financial reporting and the prevention of financial irregularities</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2  ·  Implementation, Administration and Evaluation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Principles of financial planning for an international project</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Budget structure: personnel, travel, equipment, subcontracting, other direct costs, indirect costs</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Eligibility of costs, co-financing, lump sums, unit costs, actual costs, and donors' financial rules</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Procurement, document management, financial control and audit in international projects</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Financial reporting, supporting documents, transparency and accountability in the use of funds</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Preventing financial risks, double funding and breaches of grant agreements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Principles of Financial Planning for an International Project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must every budget line be traceable to the work plan?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realism, economy and donor rules shape the budget?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must a consortium plan its cash flow and divide the budget among partners?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FINANCIAL PLANNING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Principles of Financial Planning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816913"/>
            <a:ext cx="548640" cy="548640"/>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696773" y="1965046"/>
            <a:ext cx="252374" cy="252374"/>
          </a:xfrm>
          <a:prstGeom prst="rect">
            <a:avLst/>
          </a:prstGeom>
        </p:spPr>
      </p:pic>
      <p:sp>
        <p:nvSpPr>
          <p:cNvPr id="9" name="Text 5"/>
          <p:cNvSpPr txBox="1"/>
          <p:nvPr/>
        </p:nvSpPr>
        <p:spPr>
          <a:xfrm>
            <a:off x="1371600" y="1691640"/>
            <a:ext cx="5989320" cy="799186"/>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Alignment with the work plan</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Every budget line is justified by its link to specific activities and work packages.</a:t>
            </a:r>
            <a:endParaRPr lang="en-US" sz="1400" dirty="0"/>
          </a:p>
        </p:txBody>
      </p:sp>
      <p:sp>
        <p:nvSpPr>
          <p:cNvPr id="10" name="Shape 6"/>
          <p:cNvSpPr/>
          <p:nvPr/>
        </p:nvSpPr>
        <p:spPr>
          <a:xfrm>
            <a:off x="548640" y="2725826"/>
            <a:ext cx="548640" cy="548640"/>
          </a:xfrm>
          <a:prstGeom prst="ellipse">
            <a:avLst/>
          </a:prstGeom>
          <a:solidFill>
            <a:srgbClr val="1B2A4A"/>
          </a:solidFill>
          <a:ln/>
        </p:spPr>
      </p:sp>
      <p:pic>
        <p:nvPicPr>
          <p:cNvPr id="11" name="Image 1" descr="preencoded.png">    </p:cNvPr>
          <p:cNvPicPr>
            <a:picLocks noChangeAspect="1"/>
          </p:cNvPicPr>
          <p:nvPr/>
        </p:nvPicPr>
        <p:blipFill>
          <a:blip r:embed="rId2"/>
          <a:stretch>
            <a:fillRect/>
          </a:stretch>
        </p:blipFill>
        <p:spPr>
          <a:xfrm>
            <a:off x="696773" y="2873959"/>
            <a:ext cx="252374" cy="252374"/>
          </a:xfrm>
          <a:prstGeom prst="rect">
            <a:avLst/>
          </a:prstGeom>
        </p:spPr>
      </p:pic>
      <p:sp>
        <p:nvSpPr>
          <p:cNvPr id="12" name="Text 7"/>
          <p:cNvSpPr txBox="1"/>
          <p:nvPr/>
        </p:nvSpPr>
        <p:spPr>
          <a:xfrm>
            <a:off x="1371600" y="2600554"/>
            <a:ext cx="5989320" cy="799186"/>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Realism and economy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Costs match market prices and actual needs; overstatement and unwarranted understatement both weaken the assessment.</a:t>
            </a:r>
            <a:endParaRPr lang="en-US" sz="1400" dirty="0"/>
          </a:p>
        </p:txBody>
      </p:sp>
      <p:sp>
        <p:nvSpPr>
          <p:cNvPr id="13" name="Shape 8"/>
          <p:cNvSpPr/>
          <p:nvPr/>
        </p:nvSpPr>
        <p:spPr>
          <a:xfrm>
            <a:off x="548640" y="3634740"/>
            <a:ext cx="548640" cy="548640"/>
          </a:xfrm>
          <a:prstGeom prst="ellipse">
            <a:avLst/>
          </a:prstGeom>
          <a:solidFill>
            <a:srgbClr val="1B2A4A"/>
          </a:solidFill>
          <a:ln/>
        </p:spPr>
      </p:sp>
      <p:pic>
        <p:nvPicPr>
          <p:cNvPr id="14" name="Image 2" descr="preencoded.png">    </p:cNvPr>
          <p:cNvPicPr>
            <a:picLocks noChangeAspect="1"/>
          </p:cNvPicPr>
          <p:nvPr/>
        </p:nvPicPr>
        <p:blipFill>
          <a:blip r:embed="rId3"/>
          <a:stretch>
            <a:fillRect/>
          </a:stretch>
        </p:blipFill>
        <p:spPr>
          <a:xfrm>
            <a:off x="696773" y="3782873"/>
            <a:ext cx="252374" cy="252374"/>
          </a:xfrm>
          <a:prstGeom prst="rect">
            <a:avLst/>
          </a:prstGeom>
        </p:spPr>
      </p:pic>
      <p:sp>
        <p:nvSpPr>
          <p:cNvPr id="15" name="Text 9"/>
          <p:cNvSpPr txBox="1"/>
          <p:nvPr/>
        </p:nvSpPr>
        <p:spPr>
          <a:xfrm>
            <a:off x="1371600" y="3509467"/>
            <a:ext cx="5989320" cy="799186"/>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Compliance with the donor's financial rules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Donor eligibility rules are mandatory and take precedence over internal procedures.</a:t>
            </a:r>
            <a:endParaRPr lang="en-US" sz="1400" dirty="0"/>
          </a:p>
        </p:txBody>
      </p:sp>
      <p:sp>
        <p:nvSpPr>
          <p:cNvPr id="16" name="Shape 10"/>
          <p:cNvSpPr/>
          <p:nvPr/>
        </p:nvSpPr>
        <p:spPr>
          <a:xfrm>
            <a:off x="548640" y="4543654"/>
            <a:ext cx="548640" cy="548640"/>
          </a:xfrm>
          <a:prstGeom prst="ellipse">
            <a:avLst/>
          </a:prstGeom>
          <a:solidFill>
            <a:srgbClr val="1B2A4A"/>
          </a:solidFill>
          <a:ln/>
        </p:spPr>
      </p:sp>
      <p:pic>
        <p:nvPicPr>
          <p:cNvPr id="17" name="Image 3" descr="preencoded.png">    </p:cNvPr>
          <p:cNvPicPr>
            <a:picLocks noChangeAspect="1"/>
          </p:cNvPicPr>
          <p:nvPr/>
        </p:nvPicPr>
        <p:blipFill>
          <a:blip r:embed="rId4"/>
          <a:stretch>
            <a:fillRect/>
          </a:stretch>
        </p:blipFill>
        <p:spPr>
          <a:xfrm>
            <a:off x="696773" y="4691786"/>
            <a:ext cx="252374" cy="252374"/>
          </a:xfrm>
          <a:prstGeom prst="rect">
            <a:avLst/>
          </a:prstGeom>
        </p:spPr>
      </p:pic>
      <p:sp>
        <p:nvSpPr>
          <p:cNvPr id="18" name="Text 11"/>
          <p:cNvSpPr txBox="1"/>
          <p:nvPr/>
        </p:nvSpPr>
        <p:spPr>
          <a:xfrm>
            <a:off x="1371600" y="4418381"/>
            <a:ext cx="5989320" cy="799186"/>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Advance cash-flow planning</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Funding is paid in tranches, so the consortium needs working capital to cover gaps.</a:t>
            </a:r>
            <a:endParaRPr lang="en-US" sz="1400" dirty="0"/>
          </a:p>
        </p:txBody>
      </p:sp>
      <p:sp>
        <p:nvSpPr>
          <p:cNvPr id="19" name="Shape 12"/>
          <p:cNvSpPr/>
          <p:nvPr/>
        </p:nvSpPr>
        <p:spPr>
          <a:xfrm>
            <a:off x="548640" y="5452567"/>
            <a:ext cx="548640" cy="548640"/>
          </a:xfrm>
          <a:prstGeom prst="ellipse">
            <a:avLst/>
          </a:prstGeom>
          <a:solidFill>
            <a:srgbClr val="1B2A4A"/>
          </a:solidFill>
          <a:ln/>
        </p:spPr>
      </p:sp>
      <p:pic>
        <p:nvPicPr>
          <p:cNvPr id="20" name="Image 4" descr="preencoded.png">    </p:cNvPr>
          <p:cNvPicPr>
            <a:picLocks noChangeAspect="1"/>
          </p:cNvPicPr>
          <p:nvPr/>
        </p:nvPicPr>
        <p:blipFill>
          <a:blip r:embed="rId5"/>
          <a:stretch>
            <a:fillRect/>
          </a:stretch>
        </p:blipFill>
        <p:spPr>
          <a:xfrm>
            <a:off x="696773" y="5600700"/>
            <a:ext cx="252374" cy="252374"/>
          </a:xfrm>
          <a:prstGeom prst="rect">
            <a:avLst/>
          </a:prstGeom>
        </p:spPr>
      </p:pic>
      <p:sp>
        <p:nvSpPr>
          <p:cNvPr id="21" name="Text 13"/>
          <p:cNvSpPr txBox="1"/>
          <p:nvPr/>
        </p:nvSpPr>
        <p:spPr>
          <a:xfrm>
            <a:off x="1371600" y="5327294"/>
            <a:ext cx="5989320" cy="799186"/>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Allocation of the budget among partners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Partner budgets add up to the consortium budget, which the coordinator consolidates.</a:t>
            </a:r>
            <a:endParaRPr lang="en-US" sz="1400" dirty="0"/>
          </a:p>
        </p:txBody>
      </p:sp>
      <p:sp>
        <p:nvSpPr>
          <p:cNvPr id="22" name="Shape 14"/>
          <p:cNvSpPr/>
          <p:nvPr/>
        </p:nvSpPr>
        <p:spPr>
          <a:xfrm>
            <a:off x="7726680" y="1691640"/>
            <a:ext cx="3913632" cy="4434840"/>
          </a:xfrm>
          <a:prstGeom prst="roundRect">
            <a:avLst>
              <a:gd name="adj" fmla="val 1869"/>
            </a:avLst>
          </a:prstGeom>
          <a:solidFill>
            <a:srgbClr val="1B2A4A"/>
          </a:solidFill>
          <a:ln/>
        </p:spPr>
      </p:sp>
      <p:sp>
        <p:nvSpPr>
          <p:cNvPr id="23" name="Text 15"/>
          <p:cNvSpPr txBox="1"/>
          <p:nvPr/>
        </p:nvSpPr>
        <p:spPr>
          <a:xfrm>
            <a:off x="8001000" y="1920240"/>
            <a:ext cx="3383280" cy="45720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Why the principles matter</a:t>
            </a:r>
            <a:endParaRPr lang="en-US" sz="2000" dirty="0"/>
          </a:p>
        </p:txBody>
      </p:sp>
      <p:sp>
        <p:nvSpPr>
          <p:cNvPr id="24" name="Shape 16"/>
          <p:cNvSpPr/>
          <p:nvPr/>
        </p:nvSpPr>
        <p:spPr>
          <a:xfrm>
            <a:off x="8001000" y="2651760"/>
            <a:ext cx="548640" cy="548640"/>
          </a:xfrm>
          <a:prstGeom prst="ellipse">
            <a:avLst/>
          </a:prstGeom>
          <a:solidFill>
            <a:srgbClr val="31487A"/>
          </a:solidFill>
          <a:ln/>
        </p:spPr>
      </p:sp>
      <p:pic>
        <p:nvPicPr>
          <p:cNvPr id="25" name="Image 5" descr="preencoded.png">    </p:cNvPr>
          <p:cNvPicPr>
            <a:picLocks noChangeAspect="1"/>
          </p:cNvPicPr>
          <p:nvPr/>
        </p:nvPicPr>
        <p:blipFill>
          <a:blip r:embed="rId6"/>
          <a:stretch>
            <a:fillRect/>
          </a:stretch>
        </p:blipFill>
        <p:spPr>
          <a:xfrm>
            <a:off x="8149133" y="2799893"/>
            <a:ext cx="252374" cy="252374"/>
          </a:xfrm>
          <a:prstGeom prst="rect">
            <a:avLst/>
          </a:prstGeom>
        </p:spPr>
      </p:pic>
      <p:sp>
        <p:nvSpPr>
          <p:cNvPr id="26" name="Text 17"/>
          <p:cNvSpPr txBox="1"/>
          <p:nvPr/>
        </p:nvSpPr>
        <p:spPr>
          <a:xfrm>
            <a:off x="8732520" y="2606040"/>
            <a:ext cx="2697480" cy="1508760"/>
          </a:xfrm>
          <a:prstGeom prst="rect">
            <a:avLst/>
          </a:prstGeom>
          <a:noFill/>
          <a:ln/>
        </p:spPr>
        <p:txBody>
          <a:bodyPr wrap="square" lIns="0" tIns="0" rIns="0" bIns="0" rtlCol="0" anchor="t"/>
          <a:lstStyle/>
          <a:p>
            <a:pPr indent="0" marL="0">
              <a:spcAft>
                <a:spcPts val="300"/>
              </a:spcAft>
              <a:buNone/>
            </a:pPr>
            <a:r>
              <a:rPr lang="en-US" sz="1500" b="1" dirty="0">
                <a:solidFill>
                  <a:srgbClr val="C9A227"/>
                </a:solidFill>
                <a:latin typeface="Calibri" pitchFamily="34" charset="0"/>
                <a:ea typeface="Calibri" pitchFamily="34" charset="-122"/>
                <a:cs typeface="Calibri" pitchFamily="34" charset="-120"/>
              </a:rPr>
              <a:t>Competitive selection</a:t>
            </a:r>
            <a:endParaRPr lang="en-US" sz="1400" dirty="0"/>
          </a:p>
          <a:p>
            <a:pPr indent="0" marL="0">
              <a:spcAft>
                <a:spcPts val="300"/>
              </a:spcAft>
              <a:buNone/>
            </a:pPr>
            <a:r>
              <a:rPr lang="en-US" sz="1300" dirty="0">
                <a:solidFill>
                  <a:srgbClr val="D6DEEE"/>
                </a:solidFill>
                <a:latin typeface="Calibri" pitchFamily="34" charset="0"/>
                <a:ea typeface="Calibri" pitchFamily="34" charset="-122"/>
                <a:cs typeface="Calibri" pitchFamily="34" charset="-120"/>
              </a:rPr>
              <a:t>Reviewers check that the budget follows the work plan and assess it against the criterion of cost-effectiveness (Topic 3).</a:t>
            </a:r>
            <a:endParaRPr lang="en-US" sz="1400" dirty="0"/>
          </a:p>
        </p:txBody>
      </p:sp>
      <p:sp>
        <p:nvSpPr>
          <p:cNvPr id="27" name="Shape 18"/>
          <p:cNvSpPr/>
          <p:nvPr/>
        </p:nvSpPr>
        <p:spPr>
          <a:xfrm>
            <a:off x="8001000" y="4343400"/>
            <a:ext cx="548640" cy="548640"/>
          </a:xfrm>
          <a:prstGeom prst="ellipse">
            <a:avLst/>
          </a:prstGeom>
          <a:solidFill>
            <a:srgbClr val="31487A"/>
          </a:solidFill>
          <a:ln/>
        </p:spPr>
      </p:sp>
      <p:pic>
        <p:nvPicPr>
          <p:cNvPr id="28" name="Image 6" descr="preencoded.png">    </p:cNvPr>
          <p:cNvPicPr>
            <a:picLocks noChangeAspect="1"/>
          </p:cNvPicPr>
          <p:nvPr/>
        </p:nvPicPr>
        <p:blipFill>
          <a:blip r:embed="rId7"/>
          <a:stretch>
            <a:fillRect/>
          </a:stretch>
        </p:blipFill>
        <p:spPr>
          <a:xfrm>
            <a:off x="8149133" y="4491533"/>
            <a:ext cx="252374" cy="252374"/>
          </a:xfrm>
          <a:prstGeom prst="rect">
            <a:avLst/>
          </a:prstGeom>
        </p:spPr>
      </p:pic>
      <p:sp>
        <p:nvSpPr>
          <p:cNvPr id="29" name="Text 19"/>
          <p:cNvSpPr txBox="1"/>
          <p:nvPr/>
        </p:nvSpPr>
        <p:spPr>
          <a:xfrm>
            <a:off x="8732520" y="4297680"/>
            <a:ext cx="2697480" cy="1508760"/>
          </a:xfrm>
          <a:prstGeom prst="rect">
            <a:avLst/>
          </a:prstGeom>
          <a:noFill/>
          <a:ln/>
        </p:spPr>
        <p:txBody>
          <a:bodyPr wrap="square" lIns="0" tIns="0" rIns="0" bIns="0" rtlCol="0" anchor="t"/>
          <a:lstStyle/>
          <a:p>
            <a:pPr indent="0" marL="0">
              <a:spcAft>
                <a:spcPts val="300"/>
              </a:spcAft>
              <a:buNone/>
            </a:pPr>
            <a:r>
              <a:rPr lang="en-US" sz="1500" b="1" dirty="0">
                <a:solidFill>
                  <a:srgbClr val="C9A227"/>
                </a:solidFill>
                <a:latin typeface="Calibri" pitchFamily="34" charset="0"/>
                <a:ea typeface="Calibri" pitchFamily="34" charset="-122"/>
                <a:cs typeface="Calibri" pitchFamily="34" charset="-120"/>
              </a:rPr>
              <a:t>Trouble-free implementation</a:t>
            </a:r>
            <a:endParaRPr lang="en-US" sz="1400" dirty="0"/>
          </a:p>
          <a:p>
            <a:pPr indent="0" marL="0">
              <a:spcAft>
                <a:spcPts val="300"/>
              </a:spcAft>
              <a:buNone/>
            </a:pPr>
            <a:r>
              <a:rPr lang="en-US" sz="1300" dirty="0">
                <a:solidFill>
                  <a:srgbClr val="D6DEEE"/>
                </a:solidFill>
                <a:latin typeface="Calibri" pitchFamily="34" charset="0"/>
                <a:ea typeface="Calibri" pitchFamily="34" charset="-122"/>
                <a:cs typeface="Calibri" pitchFamily="34" charset="-120"/>
              </a:rPr>
              <a:t>Adherence to the principles is a mandatory condition for implementing the project without financial problems.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ADVANCE CASH-FLOW PLANNING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Funding Arrives in Tranches: Planning for Cash-Flow Gaps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Shape 4"/>
          <p:cNvSpPr/>
          <p:nvPr/>
        </p:nvSpPr>
        <p:spPr>
          <a:xfrm>
            <a:off x="548640" y="1691640"/>
            <a:ext cx="6812280" cy="4434840"/>
          </a:xfrm>
          <a:prstGeom prst="roundRect">
            <a:avLst>
              <a:gd name="adj" fmla="val 1649"/>
            </a:avLst>
          </a:prstGeom>
          <a:solidFill>
            <a:srgbClr val="F4F7FC"/>
          </a:solidFill>
          <a:ln/>
        </p:spPr>
      </p:sp>
      <p:sp>
        <p:nvSpPr>
          <p:cNvPr id="8" name="Text 5"/>
          <p:cNvSpPr txBox="1"/>
          <p:nvPr/>
        </p:nvSpPr>
        <p:spPr>
          <a:xfrm>
            <a:off x="868680" y="1828800"/>
            <a:ext cx="2286000" cy="27432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Cumulative amount</a:t>
            </a:r>
            <a:endParaRPr lang="en-US" sz="1200" dirty="0"/>
          </a:p>
        </p:txBody>
      </p:sp>
      <p:sp>
        <p:nvSpPr>
          <p:cNvPr id="9" name="Shape 6"/>
          <p:cNvSpPr/>
          <p:nvPr/>
        </p:nvSpPr>
        <p:spPr>
          <a:xfrm>
            <a:off x="5303520" y="1810512"/>
            <a:ext cx="1828800" cy="274320"/>
          </a:xfrm>
          <a:prstGeom prst="roundRect">
            <a:avLst>
              <a:gd name="adj" fmla="val 50000"/>
            </a:avLst>
          </a:prstGeom>
          <a:solidFill>
            <a:srgbClr val="C9A227"/>
          </a:solidFill>
          <a:ln/>
        </p:spPr>
      </p:sp>
      <p:sp>
        <p:nvSpPr>
          <p:cNvPr id="10" name="Text 7"/>
          <p:cNvSpPr txBox="1"/>
          <p:nvPr/>
        </p:nvSpPr>
        <p:spPr>
          <a:xfrm>
            <a:off x="5303520" y="1810512"/>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Stylised illustration</a:t>
            </a:r>
            <a:endParaRPr lang="en-US" sz="1050" dirty="0"/>
          </a:p>
        </p:txBody>
      </p:sp>
      <p:sp>
        <p:nvSpPr>
          <p:cNvPr id="11" name="Shape 8"/>
          <p:cNvSpPr/>
          <p:nvPr/>
        </p:nvSpPr>
        <p:spPr>
          <a:xfrm flipH="1">
            <a:off x="2880360" y="3593592"/>
            <a:ext cx="822960" cy="539496"/>
          </a:xfrm>
          <a:prstGeom prst="rtTriangle">
            <a:avLst/>
          </a:prstGeom>
          <a:solidFill>
            <a:srgbClr val="C9A227">
              <a:alpha val="45000"/>
            </a:srgbClr>
          </a:solidFill>
          <a:ln/>
        </p:spPr>
      </p:sp>
      <p:sp>
        <p:nvSpPr>
          <p:cNvPr id="12" name="Shape 9"/>
          <p:cNvSpPr/>
          <p:nvPr/>
        </p:nvSpPr>
        <p:spPr>
          <a:xfrm flipH="1">
            <a:off x="4526280" y="2514600"/>
            <a:ext cx="822960" cy="539496"/>
          </a:xfrm>
          <a:prstGeom prst="rtTriangle">
            <a:avLst/>
          </a:prstGeom>
          <a:solidFill>
            <a:srgbClr val="C9A227">
              <a:alpha val="45000"/>
            </a:srgbClr>
          </a:solidFill>
          <a:ln/>
        </p:spPr>
      </p:sp>
      <p:sp>
        <p:nvSpPr>
          <p:cNvPr id="13" name="Shape 10"/>
          <p:cNvSpPr/>
          <p:nvPr/>
        </p:nvSpPr>
        <p:spPr>
          <a:xfrm>
            <a:off x="5349240" y="2514600"/>
            <a:ext cx="1371600" cy="539496"/>
          </a:xfrm>
          <a:prstGeom prst="rect">
            <a:avLst/>
          </a:prstGeom>
          <a:solidFill>
            <a:srgbClr val="C9A227">
              <a:alpha val="45000"/>
            </a:srgbClr>
          </a:solidFill>
          <a:ln/>
        </p:spPr>
      </p:sp>
      <p:sp>
        <p:nvSpPr>
          <p:cNvPr id="14" name="Shape 11"/>
          <p:cNvSpPr/>
          <p:nvPr/>
        </p:nvSpPr>
        <p:spPr>
          <a:xfrm>
            <a:off x="1234440" y="2244852"/>
            <a:ext cx="0" cy="2967228"/>
          </a:xfrm>
          <a:prstGeom prst="line">
            <a:avLst/>
          </a:prstGeom>
          <a:noFill/>
          <a:ln w="12700">
            <a:solidFill>
              <a:srgbClr val="64708C"/>
            </a:solidFill>
            <a:prstDash val="solid"/>
          </a:ln>
        </p:spPr>
      </p:sp>
      <p:sp>
        <p:nvSpPr>
          <p:cNvPr id="15" name="Shape 12"/>
          <p:cNvSpPr/>
          <p:nvPr/>
        </p:nvSpPr>
        <p:spPr>
          <a:xfrm>
            <a:off x="1234440" y="5212080"/>
            <a:ext cx="5760720" cy="0"/>
          </a:xfrm>
          <a:prstGeom prst="line">
            <a:avLst/>
          </a:prstGeom>
          <a:noFill/>
          <a:ln w="12700">
            <a:solidFill>
              <a:srgbClr val="64708C"/>
            </a:solidFill>
            <a:prstDash val="solid"/>
            <a:tailEnd type="triangle"/>
          </a:ln>
        </p:spPr>
      </p:sp>
      <p:sp>
        <p:nvSpPr>
          <p:cNvPr id="16" name="Shape 13"/>
          <p:cNvSpPr/>
          <p:nvPr/>
        </p:nvSpPr>
        <p:spPr>
          <a:xfrm>
            <a:off x="5349240" y="2298802"/>
            <a:ext cx="0" cy="2913278"/>
          </a:xfrm>
          <a:prstGeom prst="line">
            <a:avLst/>
          </a:prstGeom>
          <a:noFill/>
          <a:ln w="12700">
            <a:solidFill>
              <a:srgbClr val="64708C"/>
            </a:solidFill>
            <a:prstDash val="dash"/>
          </a:ln>
        </p:spPr>
      </p:sp>
      <p:sp>
        <p:nvSpPr>
          <p:cNvPr id="17" name="Shape 14"/>
          <p:cNvSpPr/>
          <p:nvPr/>
        </p:nvSpPr>
        <p:spPr>
          <a:xfrm flipV="1">
            <a:off x="1234440" y="2514600"/>
            <a:ext cx="4114800" cy="2697480"/>
          </a:xfrm>
          <a:prstGeom prst="line">
            <a:avLst/>
          </a:prstGeom>
          <a:noFill/>
          <a:ln w="34925">
            <a:solidFill>
              <a:srgbClr val="1B2A4A"/>
            </a:solidFill>
            <a:prstDash val="solid"/>
          </a:ln>
        </p:spPr>
      </p:sp>
      <p:sp>
        <p:nvSpPr>
          <p:cNvPr id="18" name="Shape 15"/>
          <p:cNvSpPr/>
          <p:nvPr/>
        </p:nvSpPr>
        <p:spPr>
          <a:xfrm>
            <a:off x="5349240" y="2514600"/>
            <a:ext cx="1371600" cy="0"/>
          </a:xfrm>
          <a:prstGeom prst="line">
            <a:avLst/>
          </a:prstGeom>
          <a:noFill/>
          <a:ln w="34925">
            <a:solidFill>
              <a:srgbClr val="1B2A4A"/>
            </a:solidFill>
            <a:prstDash val="sysDot"/>
          </a:ln>
        </p:spPr>
      </p:sp>
      <p:sp>
        <p:nvSpPr>
          <p:cNvPr id="19" name="Shape 16"/>
          <p:cNvSpPr/>
          <p:nvPr/>
        </p:nvSpPr>
        <p:spPr>
          <a:xfrm flipV="1">
            <a:off x="1252728" y="4133088"/>
            <a:ext cx="0" cy="1078992"/>
          </a:xfrm>
          <a:prstGeom prst="line">
            <a:avLst/>
          </a:prstGeom>
          <a:noFill/>
          <a:ln w="38100">
            <a:solidFill>
              <a:srgbClr val="C9A227"/>
            </a:solidFill>
            <a:prstDash val="solid"/>
          </a:ln>
        </p:spPr>
      </p:sp>
      <p:sp>
        <p:nvSpPr>
          <p:cNvPr id="20" name="Shape 17"/>
          <p:cNvSpPr/>
          <p:nvPr/>
        </p:nvSpPr>
        <p:spPr>
          <a:xfrm>
            <a:off x="1234440" y="4133088"/>
            <a:ext cx="2468880" cy="0"/>
          </a:xfrm>
          <a:prstGeom prst="line">
            <a:avLst/>
          </a:prstGeom>
          <a:noFill/>
          <a:ln w="38100">
            <a:solidFill>
              <a:srgbClr val="C9A227"/>
            </a:solidFill>
            <a:prstDash val="solid"/>
          </a:ln>
        </p:spPr>
      </p:sp>
      <p:sp>
        <p:nvSpPr>
          <p:cNvPr id="21" name="Shape 18"/>
          <p:cNvSpPr/>
          <p:nvPr/>
        </p:nvSpPr>
        <p:spPr>
          <a:xfrm flipV="1">
            <a:off x="3703320" y="3054096"/>
            <a:ext cx="0" cy="1078992"/>
          </a:xfrm>
          <a:prstGeom prst="line">
            <a:avLst/>
          </a:prstGeom>
          <a:noFill/>
          <a:ln w="38100">
            <a:solidFill>
              <a:srgbClr val="C9A227"/>
            </a:solidFill>
            <a:prstDash val="solid"/>
          </a:ln>
        </p:spPr>
      </p:sp>
      <p:sp>
        <p:nvSpPr>
          <p:cNvPr id="22" name="Shape 19"/>
          <p:cNvSpPr/>
          <p:nvPr/>
        </p:nvSpPr>
        <p:spPr>
          <a:xfrm>
            <a:off x="3703320" y="3054096"/>
            <a:ext cx="3017520" cy="0"/>
          </a:xfrm>
          <a:prstGeom prst="line">
            <a:avLst/>
          </a:prstGeom>
          <a:noFill/>
          <a:ln w="38100">
            <a:solidFill>
              <a:srgbClr val="C9A227"/>
            </a:solidFill>
            <a:prstDash val="solid"/>
          </a:ln>
        </p:spPr>
      </p:sp>
      <p:sp>
        <p:nvSpPr>
          <p:cNvPr id="23" name="Shape 20"/>
          <p:cNvSpPr/>
          <p:nvPr/>
        </p:nvSpPr>
        <p:spPr>
          <a:xfrm flipV="1">
            <a:off x="6720840" y="2514600"/>
            <a:ext cx="0" cy="539496"/>
          </a:xfrm>
          <a:prstGeom prst="line">
            <a:avLst/>
          </a:prstGeom>
          <a:noFill/>
          <a:ln w="38100">
            <a:solidFill>
              <a:srgbClr val="C9A227"/>
            </a:solidFill>
            <a:prstDash val="solid"/>
          </a:ln>
        </p:spPr>
      </p:sp>
      <p:sp>
        <p:nvSpPr>
          <p:cNvPr id="24" name="Text 21"/>
          <p:cNvSpPr txBox="1"/>
          <p:nvPr/>
        </p:nvSpPr>
        <p:spPr>
          <a:xfrm>
            <a:off x="1344168" y="3822192"/>
            <a:ext cx="1463040" cy="274320"/>
          </a:xfrm>
          <a:prstGeom prst="rect">
            <a:avLst/>
          </a:prstGeom>
          <a:noFill/>
          <a:ln/>
        </p:spPr>
        <p:txBody>
          <a:bodyPr wrap="square" lIns="0" tIns="0" rIns="0" bIns="0" rtlCol="0" anchor="ctr"/>
          <a:lstStyle/>
          <a:p>
            <a:pPr algn="l" indent="0" marL="0">
              <a:buNone/>
            </a:pPr>
            <a:r>
              <a:rPr lang="en-US" sz="1200" b="1" dirty="0">
                <a:solidFill>
                  <a:srgbClr val="1B2A4A"/>
                </a:solidFill>
                <a:latin typeface="Calibri" pitchFamily="34" charset="0"/>
                <a:ea typeface="Calibri" pitchFamily="34" charset="-122"/>
                <a:cs typeface="Calibri" pitchFamily="34" charset="-120"/>
              </a:rPr>
              <a:t>Pre-financing</a:t>
            </a:r>
            <a:endParaRPr lang="en-US" sz="1200" dirty="0"/>
          </a:p>
        </p:txBody>
      </p:sp>
      <p:sp>
        <p:nvSpPr>
          <p:cNvPr id="25" name="Text 22"/>
          <p:cNvSpPr txBox="1"/>
          <p:nvPr/>
        </p:nvSpPr>
        <p:spPr>
          <a:xfrm>
            <a:off x="2221992" y="2743200"/>
            <a:ext cx="1417320" cy="274320"/>
          </a:xfrm>
          <a:prstGeom prst="rect">
            <a:avLst/>
          </a:prstGeom>
          <a:noFill/>
          <a:ln/>
        </p:spPr>
        <p:txBody>
          <a:bodyPr wrap="square" lIns="0" tIns="0" rIns="0" bIns="0" rtlCol="0" anchor="ctr"/>
          <a:lstStyle/>
          <a:p>
            <a:pPr algn="r" indent="0" marL="0">
              <a:buNone/>
            </a:pPr>
            <a:r>
              <a:rPr lang="en-US" sz="1200" b="1" dirty="0">
                <a:solidFill>
                  <a:srgbClr val="1B2A4A"/>
                </a:solidFill>
                <a:latin typeface="Calibri" pitchFamily="34" charset="0"/>
                <a:ea typeface="Calibri" pitchFamily="34" charset="-122"/>
                <a:cs typeface="Calibri" pitchFamily="34" charset="-120"/>
              </a:rPr>
              <a:t>Interim payment</a:t>
            </a:r>
            <a:endParaRPr lang="en-US" sz="1200" dirty="0"/>
          </a:p>
        </p:txBody>
      </p:sp>
      <p:sp>
        <p:nvSpPr>
          <p:cNvPr id="26" name="Text 23"/>
          <p:cNvSpPr txBox="1"/>
          <p:nvPr/>
        </p:nvSpPr>
        <p:spPr>
          <a:xfrm>
            <a:off x="5330952" y="2185416"/>
            <a:ext cx="1325880" cy="274320"/>
          </a:xfrm>
          <a:prstGeom prst="rect">
            <a:avLst/>
          </a:prstGeom>
          <a:noFill/>
          <a:ln/>
        </p:spPr>
        <p:txBody>
          <a:bodyPr wrap="square" lIns="0" tIns="0" rIns="0" bIns="0" rtlCol="0" anchor="ctr"/>
          <a:lstStyle/>
          <a:p>
            <a:pPr algn="r" indent="0" marL="0">
              <a:buNone/>
            </a:pPr>
            <a:r>
              <a:rPr lang="en-US" sz="1200" b="1" dirty="0">
                <a:solidFill>
                  <a:srgbClr val="1B2A4A"/>
                </a:solidFill>
                <a:latin typeface="Calibri" pitchFamily="34" charset="0"/>
                <a:ea typeface="Calibri" pitchFamily="34" charset="-122"/>
                <a:cs typeface="Calibri" pitchFamily="34" charset="-120"/>
              </a:rPr>
              <a:t>Final payment</a:t>
            </a:r>
            <a:endParaRPr lang="en-US" sz="1200" dirty="0"/>
          </a:p>
        </p:txBody>
      </p:sp>
      <p:sp>
        <p:nvSpPr>
          <p:cNvPr id="27" name="Text 24"/>
          <p:cNvSpPr txBox="1"/>
          <p:nvPr/>
        </p:nvSpPr>
        <p:spPr>
          <a:xfrm>
            <a:off x="2990088" y="4187952"/>
            <a:ext cx="1280160" cy="256032"/>
          </a:xfrm>
          <a:prstGeom prst="rect">
            <a:avLst/>
          </a:prstGeom>
          <a:noFill/>
          <a:ln/>
        </p:spPr>
        <p:txBody>
          <a:bodyPr wrap="square" lIns="0" tIns="0" rIns="0" bIns="0" rtlCol="0" anchor="t"/>
          <a:lstStyle/>
          <a:p>
            <a:pPr indent="0" marL="0">
              <a:buNone/>
            </a:pPr>
            <a:r>
              <a:rPr lang="en-US" sz="1100" i="1" dirty="0">
                <a:solidFill>
                  <a:srgbClr val="1B2A4A"/>
                </a:solidFill>
                <a:latin typeface="Calibri" pitchFamily="34" charset="0"/>
                <a:ea typeface="Calibri" pitchFamily="34" charset="-122"/>
                <a:cs typeface="Calibri" pitchFamily="34" charset="-120"/>
              </a:rPr>
              <a:t>Cash-flow gap</a:t>
            </a:r>
            <a:endParaRPr lang="en-US" sz="1100" dirty="0"/>
          </a:p>
        </p:txBody>
      </p:sp>
      <p:sp>
        <p:nvSpPr>
          <p:cNvPr id="28" name="Text 25"/>
          <p:cNvSpPr txBox="1"/>
          <p:nvPr/>
        </p:nvSpPr>
        <p:spPr>
          <a:xfrm>
            <a:off x="5458968" y="3108960"/>
            <a:ext cx="1280160" cy="256032"/>
          </a:xfrm>
          <a:prstGeom prst="rect">
            <a:avLst/>
          </a:prstGeom>
          <a:noFill/>
          <a:ln/>
        </p:spPr>
        <p:txBody>
          <a:bodyPr wrap="square" lIns="0" tIns="0" rIns="0" bIns="0" rtlCol="0" anchor="t"/>
          <a:lstStyle/>
          <a:p>
            <a:pPr indent="0" marL="0">
              <a:buNone/>
            </a:pPr>
            <a:r>
              <a:rPr lang="en-US" sz="1100" i="1" dirty="0">
                <a:solidFill>
                  <a:srgbClr val="1B2A4A"/>
                </a:solidFill>
                <a:latin typeface="Calibri" pitchFamily="34" charset="0"/>
                <a:ea typeface="Calibri" pitchFamily="34" charset="-122"/>
                <a:cs typeface="Calibri" pitchFamily="34" charset="-120"/>
              </a:rPr>
              <a:t>Cash-flow gap</a:t>
            </a:r>
            <a:endParaRPr lang="en-US" sz="1100" dirty="0"/>
          </a:p>
        </p:txBody>
      </p:sp>
      <p:sp>
        <p:nvSpPr>
          <p:cNvPr id="29" name="Text 26"/>
          <p:cNvSpPr txBox="1"/>
          <p:nvPr/>
        </p:nvSpPr>
        <p:spPr>
          <a:xfrm>
            <a:off x="868680" y="5285232"/>
            <a:ext cx="731520" cy="365760"/>
          </a:xfrm>
          <a:prstGeom prst="rect">
            <a:avLst/>
          </a:prstGeom>
          <a:noFill/>
          <a:ln/>
        </p:spPr>
        <p:txBody>
          <a:bodyPr wrap="square" lIns="0" tIns="0" rIns="0" bIns="0" rtlCol="0" anchor="t"/>
          <a:lstStyle/>
          <a:p>
            <a:pPr algn="ctr" indent="0" marL="0">
              <a:buNone/>
            </a:pPr>
            <a:r>
              <a:rPr lang="en-US" sz="1050" dirty="0">
                <a:solidFill>
                  <a:srgbClr val="64708C"/>
                </a:solidFill>
                <a:latin typeface="Calibri" pitchFamily="34" charset="0"/>
                <a:ea typeface="Calibri" pitchFamily="34" charset="-122"/>
                <a:cs typeface="Calibri" pitchFamily="34" charset="-120"/>
              </a:rPr>
              <a:t>Start</a:t>
            </a:r>
            <a:endParaRPr lang="en-US" sz="1050" dirty="0"/>
          </a:p>
        </p:txBody>
      </p:sp>
      <p:sp>
        <p:nvSpPr>
          <p:cNvPr id="30" name="Text 27"/>
          <p:cNvSpPr txBox="1"/>
          <p:nvPr/>
        </p:nvSpPr>
        <p:spPr>
          <a:xfrm>
            <a:off x="4640580" y="5285232"/>
            <a:ext cx="1417320" cy="365760"/>
          </a:xfrm>
          <a:prstGeom prst="rect">
            <a:avLst/>
          </a:prstGeom>
          <a:noFill/>
          <a:ln/>
        </p:spPr>
        <p:txBody>
          <a:bodyPr wrap="square" lIns="0" tIns="0" rIns="0" bIns="0" rtlCol="0" anchor="t"/>
          <a:lstStyle/>
          <a:p>
            <a:pPr algn="ctr" indent="0" marL="0">
              <a:buNone/>
            </a:pPr>
            <a:r>
              <a:rPr lang="en-US" sz="1050" dirty="0">
                <a:solidFill>
                  <a:srgbClr val="64708C"/>
                </a:solidFill>
                <a:latin typeface="Calibri" pitchFamily="34" charset="0"/>
                <a:ea typeface="Calibri" pitchFamily="34" charset="-122"/>
                <a:cs typeface="Calibri" pitchFamily="34" charset="-120"/>
              </a:rPr>
              <a:t>End of implementation</a:t>
            </a:r>
            <a:endParaRPr lang="en-US" sz="1050" dirty="0"/>
          </a:p>
        </p:txBody>
      </p:sp>
      <p:sp>
        <p:nvSpPr>
          <p:cNvPr id="31" name="Text 28"/>
          <p:cNvSpPr txBox="1"/>
          <p:nvPr/>
        </p:nvSpPr>
        <p:spPr>
          <a:xfrm>
            <a:off x="6172200" y="5285232"/>
            <a:ext cx="1097280" cy="365760"/>
          </a:xfrm>
          <a:prstGeom prst="rect">
            <a:avLst/>
          </a:prstGeom>
          <a:noFill/>
          <a:ln/>
        </p:spPr>
        <p:txBody>
          <a:bodyPr wrap="square" lIns="0" tIns="0" rIns="0" bIns="0" rtlCol="0" anchor="t"/>
          <a:lstStyle/>
          <a:p>
            <a:pPr algn="ctr" indent="0" marL="0">
              <a:buNone/>
            </a:pPr>
            <a:r>
              <a:rPr lang="en-US" sz="1050" dirty="0">
                <a:solidFill>
                  <a:srgbClr val="64708C"/>
                </a:solidFill>
                <a:latin typeface="Calibri" pitchFamily="34" charset="0"/>
                <a:ea typeface="Calibri" pitchFamily="34" charset="-122"/>
                <a:cs typeface="Calibri" pitchFamily="34" charset="-120"/>
              </a:rPr>
              <a:t>Approval of reporting</a:t>
            </a:r>
            <a:endParaRPr lang="en-US" sz="1050" dirty="0"/>
          </a:p>
        </p:txBody>
      </p:sp>
      <p:sp>
        <p:nvSpPr>
          <p:cNvPr id="32" name="Shape 29"/>
          <p:cNvSpPr/>
          <p:nvPr/>
        </p:nvSpPr>
        <p:spPr>
          <a:xfrm>
            <a:off x="822960" y="5907024"/>
            <a:ext cx="320040" cy="0"/>
          </a:xfrm>
          <a:prstGeom prst="line">
            <a:avLst/>
          </a:prstGeom>
          <a:noFill/>
          <a:ln w="34925">
            <a:solidFill>
              <a:srgbClr val="1B2A4A"/>
            </a:solidFill>
            <a:prstDash val="solid"/>
          </a:ln>
        </p:spPr>
      </p:sp>
      <p:sp>
        <p:nvSpPr>
          <p:cNvPr id="33" name="Text 30"/>
          <p:cNvSpPr txBox="1"/>
          <p:nvPr/>
        </p:nvSpPr>
        <p:spPr>
          <a:xfrm>
            <a:off x="1234440" y="5788152"/>
            <a:ext cx="1188720" cy="237744"/>
          </a:xfrm>
          <a:prstGeom prst="rect">
            <a:avLst/>
          </a:prstGeom>
          <a:noFill/>
          <a:ln/>
        </p:spPr>
        <p:txBody>
          <a:bodyPr wrap="square" lIns="0" tIns="0" rIns="0" bIns="0" rtlCol="0" anchor="ctr"/>
          <a:lstStyle/>
          <a:p>
            <a:pPr indent="0" marL="0">
              <a:buNone/>
            </a:pPr>
            <a:r>
              <a:rPr lang="en-US" sz="1100" dirty="0">
                <a:solidFill>
                  <a:srgbClr val="2B3445"/>
                </a:solidFill>
                <a:latin typeface="Calibri" pitchFamily="34" charset="0"/>
                <a:ea typeface="Calibri" pitchFamily="34" charset="-122"/>
                <a:cs typeface="Calibri" pitchFamily="34" charset="-120"/>
              </a:rPr>
              <a:t>Expenditure</a:t>
            </a:r>
            <a:endParaRPr lang="en-US" sz="1100" dirty="0"/>
          </a:p>
        </p:txBody>
      </p:sp>
      <p:sp>
        <p:nvSpPr>
          <p:cNvPr id="34" name="Shape 31"/>
          <p:cNvSpPr/>
          <p:nvPr/>
        </p:nvSpPr>
        <p:spPr>
          <a:xfrm>
            <a:off x="2514600" y="5907024"/>
            <a:ext cx="320040" cy="0"/>
          </a:xfrm>
          <a:prstGeom prst="line">
            <a:avLst/>
          </a:prstGeom>
          <a:noFill/>
          <a:ln w="38100">
            <a:solidFill>
              <a:srgbClr val="C9A227"/>
            </a:solidFill>
            <a:prstDash val="solid"/>
          </a:ln>
        </p:spPr>
      </p:sp>
      <p:sp>
        <p:nvSpPr>
          <p:cNvPr id="35" name="Text 32"/>
          <p:cNvSpPr txBox="1"/>
          <p:nvPr/>
        </p:nvSpPr>
        <p:spPr>
          <a:xfrm>
            <a:off x="2926080" y="5788152"/>
            <a:ext cx="1463040" cy="237744"/>
          </a:xfrm>
          <a:prstGeom prst="rect">
            <a:avLst/>
          </a:prstGeom>
          <a:noFill/>
          <a:ln/>
        </p:spPr>
        <p:txBody>
          <a:bodyPr wrap="square" lIns="0" tIns="0" rIns="0" bIns="0" rtlCol="0" anchor="ctr"/>
          <a:lstStyle/>
          <a:p>
            <a:pPr indent="0" marL="0">
              <a:buNone/>
            </a:pPr>
            <a:r>
              <a:rPr lang="en-US" sz="1100" dirty="0">
                <a:solidFill>
                  <a:srgbClr val="2B3445"/>
                </a:solidFill>
                <a:latin typeface="Calibri" pitchFamily="34" charset="0"/>
                <a:ea typeface="Calibri" pitchFamily="34" charset="-122"/>
                <a:cs typeface="Calibri" pitchFamily="34" charset="-120"/>
              </a:rPr>
              <a:t>Donor payments</a:t>
            </a:r>
            <a:endParaRPr lang="en-US" sz="1100" dirty="0"/>
          </a:p>
        </p:txBody>
      </p:sp>
      <p:sp>
        <p:nvSpPr>
          <p:cNvPr id="36" name="Shape 33"/>
          <p:cNvSpPr/>
          <p:nvPr/>
        </p:nvSpPr>
        <p:spPr>
          <a:xfrm>
            <a:off x="4526280" y="5806440"/>
            <a:ext cx="274320" cy="201168"/>
          </a:xfrm>
          <a:prstGeom prst="rect">
            <a:avLst/>
          </a:prstGeom>
          <a:solidFill>
            <a:srgbClr val="C9A227">
              <a:alpha val="45000"/>
            </a:srgbClr>
          </a:solidFill>
          <a:ln/>
        </p:spPr>
      </p:sp>
      <p:sp>
        <p:nvSpPr>
          <p:cNvPr id="37" name="Text 34"/>
          <p:cNvSpPr txBox="1"/>
          <p:nvPr/>
        </p:nvSpPr>
        <p:spPr>
          <a:xfrm>
            <a:off x="4892040" y="5788152"/>
            <a:ext cx="2286000" cy="237744"/>
          </a:xfrm>
          <a:prstGeom prst="rect">
            <a:avLst/>
          </a:prstGeom>
          <a:noFill/>
          <a:ln/>
        </p:spPr>
        <p:txBody>
          <a:bodyPr wrap="square" lIns="0" tIns="0" rIns="0" bIns="0" rtlCol="0" anchor="ctr"/>
          <a:lstStyle/>
          <a:p>
            <a:pPr indent="0" marL="0">
              <a:buNone/>
            </a:pPr>
            <a:r>
              <a:rPr lang="en-US" sz="1100" dirty="0">
                <a:solidFill>
                  <a:srgbClr val="2B3445"/>
                </a:solidFill>
                <a:latin typeface="Calibri" pitchFamily="34" charset="0"/>
                <a:ea typeface="Calibri" pitchFamily="34" charset="-122"/>
                <a:cs typeface="Calibri" pitchFamily="34" charset="-120"/>
              </a:rPr>
              <a:t>Gap: own working capital</a:t>
            </a:r>
            <a:endParaRPr lang="en-US" sz="1100" dirty="0"/>
          </a:p>
        </p:txBody>
      </p:sp>
      <p:sp>
        <p:nvSpPr>
          <p:cNvPr id="38" name="Shape 35"/>
          <p:cNvSpPr/>
          <p:nvPr/>
        </p:nvSpPr>
        <p:spPr>
          <a:xfrm>
            <a:off x="7635240" y="1923288"/>
            <a:ext cx="530352" cy="530352"/>
          </a:xfrm>
          <a:prstGeom prst="ellipse">
            <a:avLst/>
          </a:prstGeom>
          <a:solidFill>
            <a:srgbClr val="1B2A4A"/>
          </a:solidFill>
          <a:ln/>
        </p:spPr>
      </p:sp>
      <p:pic>
        <p:nvPicPr>
          <p:cNvPr id="39" name="Image 0" descr="preencoded.png">    </p:cNvPr>
          <p:cNvPicPr>
            <a:picLocks noChangeAspect="1"/>
          </p:cNvPicPr>
          <p:nvPr/>
        </p:nvPicPr>
        <p:blipFill>
          <a:blip r:embed="rId1"/>
          <a:stretch>
            <a:fillRect/>
          </a:stretch>
        </p:blipFill>
        <p:spPr>
          <a:xfrm>
            <a:off x="7778435" y="2066483"/>
            <a:ext cx="243962" cy="243962"/>
          </a:xfrm>
          <a:prstGeom prst="rect">
            <a:avLst/>
          </a:prstGeom>
        </p:spPr>
      </p:pic>
      <p:sp>
        <p:nvSpPr>
          <p:cNvPr id="40" name="Text 36"/>
          <p:cNvSpPr txBox="1"/>
          <p:nvPr/>
        </p:nvSpPr>
        <p:spPr>
          <a:xfrm>
            <a:off x="8439912" y="1737360"/>
            <a:ext cx="3200400" cy="9022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Pre-financing</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An advance paid at the start of the project.</a:t>
            </a:r>
            <a:endParaRPr lang="en-US" sz="1400" dirty="0"/>
          </a:p>
        </p:txBody>
      </p:sp>
      <p:sp>
        <p:nvSpPr>
          <p:cNvPr id="41" name="Shape 37"/>
          <p:cNvSpPr/>
          <p:nvPr/>
        </p:nvSpPr>
        <p:spPr>
          <a:xfrm>
            <a:off x="7635240" y="2935224"/>
            <a:ext cx="530352" cy="530352"/>
          </a:xfrm>
          <a:prstGeom prst="ellipse">
            <a:avLst/>
          </a:prstGeom>
          <a:solidFill>
            <a:srgbClr val="1B2A4A"/>
          </a:solidFill>
          <a:ln/>
        </p:spPr>
      </p:sp>
      <p:pic>
        <p:nvPicPr>
          <p:cNvPr id="42" name="Image 1" descr="preencoded.png">    </p:cNvPr>
          <p:cNvPicPr>
            <a:picLocks noChangeAspect="1"/>
          </p:cNvPicPr>
          <p:nvPr/>
        </p:nvPicPr>
        <p:blipFill>
          <a:blip r:embed="rId2"/>
          <a:stretch>
            <a:fillRect/>
          </a:stretch>
        </p:blipFill>
        <p:spPr>
          <a:xfrm>
            <a:off x="7778435" y="3078419"/>
            <a:ext cx="243962" cy="243962"/>
          </a:xfrm>
          <a:prstGeom prst="rect">
            <a:avLst/>
          </a:prstGeom>
        </p:spPr>
      </p:pic>
      <p:sp>
        <p:nvSpPr>
          <p:cNvPr id="43" name="Text 38"/>
          <p:cNvSpPr txBox="1"/>
          <p:nvPr/>
        </p:nvSpPr>
        <p:spPr>
          <a:xfrm>
            <a:off x="8439912" y="2749296"/>
            <a:ext cx="3200400" cy="9022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Interim payments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Paid in the course of implementation.</a:t>
            </a:r>
            <a:endParaRPr lang="en-US" sz="1400" dirty="0"/>
          </a:p>
        </p:txBody>
      </p:sp>
      <p:sp>
        <p:nvSpPr>
          <p:cNvPr id="44" name="Shape 39"/>
          <p:cNvSpPr/>
          <p:nvPr/>
        </p:nvSpPr>
        <p:spPr>
          <a:xfrm>
            <a:off x="7635240" y="3947160"/>
            <a:ext cx="530352" cy="530352"/>
          </a:xfrm>
          <a:prstGeom prst="ellipse">
            <a:avLst/>
          </a:prstGeom>
          <a:solidFill>
            <a:srgbClr val="1B2A4A"/>
          </a:solidFill>
          <a:ln/>
        </p:spPr>
      </p:sp>
      <p:pic>
        <p:nvPicPr>
          <p:cNvPr id="45" name="Image 2" descr="preencoded.png">    </p:cNvPr>
          <p:cNvPicPr>
            <a:picLocks noChangeAspect="1"/>
          </p:cNvPicPr>
          <p:nvPr/>
        </p:nvPicPr>
        <p:blipFill>
          <a:blip r:embed="rId3"/>
          <a:stretch>
            <a:fillRect/>
          </a:stretch>
        </p:blipFill>
        <p:spPr>
          <a:xfrm>
            <a:off x="7778435" y="4090355"/>
            <a:ext cx="243962" cy="243962"/>
          </a:xfrm>
          <a:prstGeom prst="rect">
            <a:avLst/>
          </a:prstGeom>
        </p:spPr>
      </p:pic>
      <p:sp>
        <p:nvSpPr>
          <p:cNvPr id="46" name="Text 40"/>
          <p:cNvSpPr txBox="1"/>
          <p:nvPr/>
        </p:nvSpPr>
        <p:spPr>
          <a:xfrm>
            <a:off x="8439912" y="3761232"/>
            <a:ext cx="3200400" cy="9022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Final payment</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Paid only after the donor approves the reporting.</a:t>
            </a:r>
            <a:endParaRPr lang="en-US" sz="1400" dirty="0"/>
          </a:p>
        </p:txBody>
      </p:sp>
      <p:sp>
        <p:nvSpPr>
          <p:cNvPr id="47" name="Shape 41"/>
          <p:cNvSpPr/>
          <p:nvPr/>
        </p:nvSpPr>
        <p:spPr>
          <a:xfrm>
            <a:off x="7635240" y="4892040"/>
            <a:ext cx="4005072" cy="1234440"/>
          </a:xfrm>
          <a:prstGeom prst="roundRect">
            <a:avLst>
              <a:gd name="adj" fmla="val 5926"/>
            </a:avLst>
          </a:prstGeom>
          <a:solidFill>
            <a:srgbClr val="1B2A4A"/>
          </a:solidFill>
          <a:ln/>
        </p:spPr>
      </p:sp>
      <p:sp>
        <p:nvSpPr>
          <p:cNvPr id="48" name="Shape 42"/>
          <p:cNvSpPr/>
          <p:nvPr/>
        </p:nvSpPr>
        <p:spPr>
          <a:xfrm>
            <a:off x="7863840" y="5234940"/>
            <a:ext cx="548640" cy="548640"/>
          </a:xfrm>
          <a:prstGeom prst="ellipse">
            <a:avLst/>
          </a:prstGeom>
          <a:solidFill>
            <a:srgbClr val="31487A"/>
          </a:solidFill>
          <a:ln/>
        </p:spPr>
      </p:sp>
      <p:pic>
        <p:nvPicPr>
          <p:cNvPr id="49" name="Image 3" descr="preencoded.png">    </p:cNvPr>
          <p:cNvPicPr>
            <a:picLocks noChangeAspect="1"/>
          </p:cNvPicPr>
          <p:nvPr/>
        </p:nvPicPr>
        <p:blipFill>
          <a:blip r:embed="rId4"/>
          <a:stretch>
            <a:fillRect/>
          </a:stretch>
        </p:blipFill>
        <p:spPr>
          <a:xfrm>
            <a:off x="8011973" y="5383073"/>
            <a:ext cx="252374" cy="252374"/>
          </a:xfrm>
          <a:prstGeom prst="rect">
            <a:avLst/>
          </a:prstGeom>
        </p:spPr>
      </p:pic>
      <p:sp>
        <p:nvSpPr>
          <p:cNvPr id="50" name="Text 43"/>
          <p:cNvSpPr txBox="1"/>
          <p:nvPr/>
        </p:nvSpPr>
        <p:spPr>
          <a:xfrm>
            <a:off x="8641080" y="4983480"/>
            <a:ext cx="2770632" cy="105156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consortium plans its own working capital in order to cover temporary cash-flow gaps.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ALIGNMENT AND ALLOCATION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One Budget, Two Views: Work Packages and Partners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7543800" cy="914400"/>
        </p:xfrm>
        <a:graphic>
          <a:graphicData uri="http://schemas.openxmlformats.org/drawingml/2006/table">
            <a:tbl>
              <a:tblPr/>
              <a:tblGrid>
                <a:gridCol w="2240280"/>
                <a:gridCol w="1097280"/>
                <a:gridCol w="1005840"/>
                <a:gridCol w="1005840"/>
                <a:gridCol w="1005840"/>
                <a:gridCol w="1188720"/>
              </a:tblGrid>
              <a:tr h="548640">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Work package</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P1 Coordinator</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P2 Partner</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P3 Partner</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P4 Partner</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WP total</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4864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WP1 Project management</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40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70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r>
              <a:tr h="54864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WP2 Development</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30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60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45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155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r>
              <a:tr h="54864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WP3 Piloting</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35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50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30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135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r>
              <a:tr h="54864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WP4 Dissemination</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2B3445"/>
                          </a:solidFill>
                          <a:latin typeface="Calibri" pitchFamily="34" charset="0"/>
                          <a:ea typeface="Calibri" pitchFamily="34" charset="-122"/>
                          <a:cs typeface="Calibri" pitchFamily="34" charset="-120"/>
                        </a:rPr>
                        <a:t>25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60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r>
              <a:tr h="54864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Partner total</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105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115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115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85</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300" b="1" dirty="0">
                          <a:solidFill>
                            <a:srgbClr val="1B2A4A"/>
                          </a:solidFill>
                          <a:latin typeface="Calibri" pitchFamily="34" charset="0"/>
                          <a:ea typeface="Calibri" pitchFamily="34" charset="-122"/>
                          <a:cs typeface="Calibri" pitchFamily="34" charset="-120"/>
                        </a:rPr>
                        <a:t>420</a:t>
                      </a:r>
                      <a:endParaRPr lang="en-US" sz="1300" dirty="0">
                        <a:latin typeface="Calibri" charset="0"/>
                        <a:ea typeface="Calibri" charset="0"/>
                        <a:cs typeface="Calibri" charset="0"/>
                      </a:endParaRPr>
                    </a:p>
                  </a:txBody>
                  <a:tcPr marL="91440" marR="91440" marT="45720" marB="45720"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r>
            </a:tbl>
          </a:graphicData>
        </a:graphic>
      </p:graphicFrame>
      <p:sp>
        <p:nvSpPr>
          <p:cNvPr id="8" name="Shape 4"/>
          <p:cNvSpPr/>
          <p:nvPr/>
        </p:nvSpPr>
        <p:spPr>
          <a:xfrm>
            <a:off x="548640" y="5166360"/>
            <a:ext cx="1828800" cy="274320"/>
          </a:xfrm>
          <a:prstGeom prst="roundRect">
            <a:avLst>
              <a:gd name="adj" fmla="val 50000"/>
            </a:avLst>
          </a:prstGeom>
          <a:solidFill>
            <a:srgbClr val="C9A227"/>
          </a:solidFill>
          <a:ln/>
        </p:spPr>
      </p:sp>
      <p:sp>
        <p:nvSpPr>
          <p:cNvPr id="9" name="Text 5"/>
          <p:cNvSpPr txBox="1"/>
          <p:nvPr/>
        </p:nvSpPr>
        <p:spPr>
          <a:xfrm>
            <a:off x="548640" y="5166360"/>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Illustrative example</a:t>
            </a:r>
            <a:endParaRPr lang="en-US" sz="1050" dirty="0"/>
          </a:p>
        </p:txBody>
      </p:sp>
      <p:sp>
        <p:nvSpPr>
          <p:cNvPr id="10" name="Text 6"/>
          <p:cNvSpPr txBox="1"/>
          <p:nvPr/>
        </p:nvSpPr>
        <p:spPr>
          <a:xfrm>
            <a:off x="2560320" y="5120640"/>
            <a:ext cx="5532120" cy="411480"/>
          </a:xfrm>
          <a:prstGeom prst="rect">
            <a:avLst/>
          </a:prstGeom>
          <a:noFill/>
          <a:ln/>
        </p:spPr>
        <p:txBody>
          <a:bodyPr wrap="square" lIns="0" tIns="0" rIns="0" bIns="0" rtlCol="0" anchor="ctr"/>
          <a:lstStyle/>
          <a:p>
            <a:pPr indent="0" marL="0">
              <a:buNone/>
            </a:pPr>
            <a:r>
              <a:rPr lang="en-US" sz="1150" i="1" dirty="0">
                <a:solidFill>
                  <a:srgbClr val="64708C"/>
                </a:solidFill>
                <a:latin typeface="Calibri" pitchFamily="34" charset="0"/>
                <a:ea typeface="Calibri" pitchFamily="34" charset="-122"/>
                <a:cs typeface="Calibri" pitchFamily="34" charset="-120"/>
              </a:rPr>
              <a:t>Figures in EUR thousand; work packages and partners are hypothetical. Gold cell: consolidated consortium budget.</a:t>
            </a:r>
            <a:endParaRPr lang="en-US" sz="1150" dirty="0"/>
          </a:p>
        </p:txBody>
      </p:sp>
      <p:sp>
        <p:nvSpPr>
          <p:cNvPr id="11" name="Shape 7"/>
          <p:cNvSpPr/>
          <p:nvPr/>
        </p:nvSpPr>
        <p:spPr>
          <a:xfrm>
            <a:off x="8412480" y="1691640"/>
            <a:ext cx="3227832" cy="1356360"/>
          </a:xfrm>
          <a:prstGeom prst="roundRect">
            <a:avLst>
              <a:gd name="adj" fmla="val 5393"/>
            </a:avLst>
          </a:prstGeom>
          <a:solidFill>
            <a:srgbClr val="F4F7FC"/>
          </a:solidFill>
          <a:ln/>
        </p:spPr>
      </p:sp>
      <p:sp>
        <p:nvSpPr>
          <p:cNvPr id="12" name="Shape 8"/>
          <p:cNvSpPr/>
          <p:nvPr/>
        </p:nvSpPr>
        <p:spPr>
          <a:xfrm>
            <a:off x="8641080" y="1920240"/>
            <a:ext cx="457200" cy="457200"/>
          </a:xfrm>
          <a:prstGeom prst="ellipse">
            <a:avLst/>
          </a:prstGeom>
          <a:solidFill>
            <a:srgbClr val="1B2A4A"/>
          </a:solidFill>
          <a:ln/>
        </p:spPr>
      </p:sp>
      <p:pic>
        <p:nvPicPr>
          <p:cNvPr id="13" name="Image 0" descr="preencoded.png">    </p:cNvPr>
          <p:cNvPicPr>
            <a:picLocks noChangeAspect="1"/>
          </p:cNvPicPr>
          <p:nvPr/>
        </p:nvPicPr>
        <p:blipFill>
          <a:blip r:embed="rId1"/>
          <a:stretch>
            <a:fillRect/>
          </a:stretch>
        </p:blipFill>
        <p:spPr>
          <a:xfrm>
            <a:off x="8764524" y="2043684"/>
            <a:ext cx="210312" cy="210312"/>
          </a:xfrm>
          <a:prstGeom prst="rect">
            <a:avLst/>
          </a:prstGeom>
        </p:spPr>
      </p:pic>
      <p:sp>
        <p:nvSpPr>
          <p:cNvPr id="14" name="Text 9"/>
          <p:cNvSpPr txBox="1"/>
          <p:nvPr/>
        </p:nvSpPr>
        <p:spPr>
          <a:xfrm>
            <a:off x="9281160" y="1920240"/>
            <a:ext cx="2221992"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Rows: the work plan</a:t>
            </a:r>
            <a:endParaRPr lang="en-US" sz="1450" dirty="0"/>
          </a:p>
        </p:txBody>
      </p:sp>
      <p:sp>
        <p:nvSpPr>
          <p:cNvPr id="15" name="Text 10"/>
          <p:cNvSpPr txBox="1"/>
          <p:nvPr/>
        </p:nvSpPr>
        <p:spPr>
          <a:xfrm>
            <a:off x="8641080" y="2514600"/>
            <a:ext cx="2770632" cy="350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Each budget line traces back to activities in a work package.</a:t>
            </a:r>
            <a:endParaRPr lang="en-US" sz="1250" dirty="0"/>
          </a:p>
        </p:txBody>
      </p:sp>
      <p:sp>
        <p:nvSpPr>
          <p:cNvPr id="16" name="Shape 11"/>
          <p:cNvSpPr/>
          <p:nvPr/>
        </p:nvSpPr>
        <p:spPr>
          <a:xfrm>
            <a:off x="8412480" y="3230880"/>
            <a:ext cx="3227832" cy="1356360"/>
          </a:xfrm>
          <a:prstGeom prst="roundRect">
            <a:avLst>
              <a:gd name="adj" fmla="val 5393"/>
            </a:avLst>
          </a:prstGeom>
          <a:solidFill>
            <a:srgbClr val="F4F7FC"/>
          </a:solidFill>
          <a:ln/>
        </p:spPr>
      </p:sp>
      <p:sp>
        <p:nvSpPr>
          <p:cNvPr id="17" name="Shape 12"/>
          <p:cNvSpPr/>
          <p:nvPr/>
        </p:nvSpPr>
        <p:spPr>
          <a:xfrm>
            <a:off x="8641080" y="3459480"/>
            <a:ext cx="457200" cy="457200"/>
          </a:xfrm>
          <a:prstGeom prst="ellipse">
            <a:avLst/>
          </a:prstGeom>
          <a:solidFill>
            <a:srgbClr val="1B2A4A"/>
          </a:solidFill>
          <a:ln/>
        </p:spPr>
      </p:sp>
      <p:pic>
        <p:nvPicPr>
          <p:cNvPr id="18" name="Image 1" descr="preencoded.png">    </p:cNvPr>
          <p:cNvPicPr>
            <a:picLocks noChangeAspect="1"/>
          </p:cNvPicPr>
          <p:nvPr/>
        </p:nvPicPr>
        <p:blipFill>
          <a:blip r:embed="rId2"/>
          <a:stretch>
            <a:fillRect/>
          </a:stretch>
        </p:blipFill>
        <p:spPr>
          <a:xfrm>
            <a:off x="8764524" y="3582924"/>
            <a:ext cx="210312" cy="210312"/>
          </a:xfrm>
          <a:prstGeom prst="rect">
            <a:avLst/>
          </a:prstGeom>
        </p:spPr>
      </p:pic>
      <p:sp>
        <p:nvSpPr>
          <p:cNvPr id="19" name="Text 13"/>
          <p:cNvSpPr txBox="1"/>
          <p:nvPr/>
        </p:nvSpPr>
        <p:spPr>
          <a:xfrm>
            <a:off x="9281160" y="3459480"/>
            <a:ext cx="2221992"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Columns: the partners</a:t>
            </a:r>
            <a:endParaRPr lang="en-US" sz="1450" dirty="0"/>
          </a:p>
        </p:txBody>
      </p:sp>
      <p:sp>
        <p:nvSpPr>
          <p:cNvPr id="20" name="Text 14"/>
          <p:cNvSpPr txBox="1"/>
          <p:nvPr/>
        </p:nvSpPr>
        <p:spPr>
          <a:xfrm>
            <a:off x="8641080" y="4053840"/>
            <a:ext cx="2770632" cy="350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Each partner is responsible for its own costs and reporting.</a:t>
            </a:r>
            <a:endParaRPr lang="en-US" sz="1250" dirty="0"/>
          </a:p>
        </p:txBody>
      </p:sp>
      <p:sp>
        <p:nvSpPr>
          <p:cNvPr id="21" name="Shape 15"/>
          <p:cNvSpPr/>
          <p:nvPr/>
        </p:nvSpPr>
        <p:spPr>
          <a:xfrm>
            <a:off x="8412480" y="4770120"/>
            <a:ext cx="3227832" cy="1356360"/>
          </a:xfrm>
          <a:prstGeom prst="roundRect">
            <a:avLst>
              <a:gd name="adj" fmla="val 5393"/>
            </a:avLst>
          </a:prstGeom>
          <a:solidFill>
            <a:srgbClr val="F4F7FC"/>
          </a:solidFill>
          <a:ln/>
        </p:spPr>
      </p:sp>
      <p:sp>
        <p:nvSpPr>
          <p:cNvPr id="22" name="Shape 16"/>
          <p:cNvSpPr/>
          <p:nvPr/>
        </p:nvSpPr>
        <p:spPr>
          <a:xfrm>
            <a:off x="8641080" y="4998720"/>
            <a:ext cx="457200" cy="457200"/>
          </a:xfrm>
          <a:prstGeom prst="ellipse">
            <a:avLst/>
          </a:prstGeom>
          <a:solidFill>
            <a:srgbClr val="1B2A4A"/>
          </a:solidFill>
          <a:ln/>
        </p:spPr>
      </p:sp>
      <p:pic>
        <p:nvPicPr>
          <p:cNvPr id="23" name="Image 2" descr="preencoded.png">    </p:cNvPr>
          <p:cNvPicPr>
            <a:picLocks noChangeAspect="1"/>
          </p:cNvPicPr>
          <p:nvPr/>
        </p:nvPicPr>
        <p:blipFill>
          <a:blip r:embed="rId3"/>
          <a:stretch>
            <a:fillRect/>
          </a:stretch>
        </p:blipFill>
        <p:spPr>
          <a:xfrm>
            <a:off x="8764524" y="5122164"/>
            <a:ext cx="210312" cy="210312"/>
          </a:xfrm>
          <a:prstGeom prst="rect">
            <a:avLst/>
          </a:prstGeom>
        </p:spPr>
      </p:pic>
      <p:sp>
        <p:nvSpPr>
          <p:cNvPr id="24" name="Text 17"/>
          <p:cNvSpPr txBox="1"/>
          <p:nvPr/>
        </p:nvSpPr>
        <p:spPr>
          <a:xfrm>
            <a:off x="9281160" y="4998720"/>
            <a:ext cx="2221992"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Total: the consortium</a:t>
            </a:r>
            <a:endParaRPr lang="en-US" sz="1450" dirty="0"/>
          </a:p>
        </p:txBody>
      </p:sp>
      <p:sp>
        <p:nvSpPr>
          <p:cNvPr id="25" name="Text 18"/>
          <p:cNvSpPr txBox="1"/>
          <p:nvPr/>
        </p:nvSpPr>
        <p:spPr>
          <a:xfrm>
            <a:off x="8641080" y="5593080"/>
            <a:ext cx="2770632" cy="350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The coordinator consolidates the budget for the project as a whole.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Budget Structure: Personnel, Travel, Equipment, Subcontracting, Other Direct Costs, Indirect Costs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unified cost categories make up a project budget?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personnel costs calculated and evidenced?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indirect costs determined by a flat rate?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BUDGET STRUCTURE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Six Unified Cost Categories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08</a:t>
            </a:r>
            <a:endParaRPr lang="en-US" sz="900" dirty="0"/>
          </a:p>
        </p:txBody>
      </p:sp>
      <p:sp>
        <p:nvSpPr>
          <p:cNvPr id="7" name="Text 4"/>
          <p:cNvSpPr txBox="1"/>
          <p:nvPr/>
        </p:nvSpPr>
        <p:spPr>
          <a:xfrm>
            <a:off x="548640" y="1645920"/>
            <a:ext cx="10972800" cy="365760"/>
          </a:xfrm>
          <a:prstGeom prst="rect">
            <a:avLst/>
          </a:prstGeom>
          <a:noFill/>
          <a:ln/>
        </p:spPr>
        <p:txBody>
          <a:bodyPr wrap="square" lIns="0" tIns="0" rIns="0" bIns="0" rtlCol="0" anchor="t"/>
          <a:lstStyle/>
          <a:p>
            <a:pPr indent="0" marL="0">
              <a:buNone/>
            </a:pPr>
            <a:r>
              <a:rPr lang="en-US" sz="1600" i="1" dirty="0">
                <a:solidFill>
                  <a:srgbClr val="64708C"/>
                </a:solidFill>
                <a:latin typeface="Calibri" pitchFamily="34" charset="0"/>
                <a:ea typeface="Calibri" pitchFamily="34" charset="-122"/>
                <a:cs typeface="Calibri" pitchFamily="34" charset="-120"/>
              </a:rPr>
              <a:t>Five categories of direct costs and one category of indirect costs (highlighted):</a:t>
            </a:r>
            <a:endParaRPr lang="en-US" sz="1600" dirty="0"/>
          </a:p>
        </p:txBody>
      </p:sp>
      <p:sp>
        <p:nvSpPr>
          <p:cNvPr id="8" name="Shape 5"/>
          <p:cNvSpPr/>
          <p:nvPr/>
        </p:nvSpPr>
        <p:spPr>
          <a:xfrm>
            <a:off x="548640" y="2148840"/>
            <a:ext cx="3514344" cy="1874520"/>
          </a:xfrm>
          <a:prstGeom prst="roundRect">
            <a:avLst>
              <a:gd name="adj" fmla="val 3902"/>
            </a:avLst>
          </a:prstGeom>
          <a:solidFill>
            <a:srgbClr val="F4F7FC"/>
          </a:solidFill>
          <a:ln/>
        </p:spPr>
      </p:sp>
      <p:sp>
        <p:nvSpPr>
          <p:cNvPr id="9" name="Shape 6"/>
          <p:cNvSpPr/>
          <p:nvPr/>
        </p:nvSpPr>
        <p:spPr>
          <a:xfrm>
            <a:off x="777240" y="2377440"/>
            <a:ext cx="502920" cy="50292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13028" y="2513228"/>
            <a:ext cx="231343" cy="231343"/>
          </a:xfrm>
          <a:prstGeom prst="rect">
            <a:avLst/>
          </a:prstGeom>
        </p:spPr>
      </p:pic>
      <p:sp>
        <p:nvSpPr>
          <p:cNvPr id="11" name="Text 7"/>
          <p:cNvSpPr txBox="1"/>
          <p:nvPr/>
        </p:nvSpPr>
        <p:spPr>
          <a:xfrm>
            <a:off x="1463040" y="237744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Personnel costs</a:t>
            </a:r>
            <a:endParaRPr lang="en-US" sz="1500" dirty="0"/>
          </a:p>
        </p:txBody>
      </p:sp>
      <p:sp>
        <p:nvSpPr>
          <p:cNvPr id="12" name="Text 8"/>
          <p:cNvSpPr txBox="1"/>
          <p:nvPr/>
        </p:nvSpPr>
        <p:spPr>
          <a:xfrm>
            <a:off x="777240" y="3017520"/>
            <a:ext cx="3057144" cy="8229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Usually the largest line: salaries in proportion to time actually worked, at a documented rate, supported by timesheets.</a:t>
            </a:r>
            <a:endParaRPr lang="en-US" sz="1300" dirty="0"/>
          </a:p>
        </p:txBody>
      </p:sp>
      <p:sp>
        <p:nvSpPr>
          <p:cNvPr id="13" name="Shape 9"/>
          <p:cNvSpPr/>
          <p:nvPr/>
        </p:nvSpPr>
        <p:spPr>
          <a:xfrm>
            <a:off x="4337304" y="2148840"/>
            <a:ext cx="3514344" cy="1874520"/>
          </a:xfrm>
          <a:prstGeom prst="roundRect">
            <a:avLst>
              <a:gd name="adj" fmla="val 3902"/>
            </a:avLst>
          </a:prstGeom>
          <a:solidFill>
            <a:srgbClr val="F4F7FC"/>
          </a:solidFill>
          <a:ln/>
        </p:spPr>
      </p:sp>
      <p:sp>
        <p:nvSpPr>
          <p:cNvPr id="14" name="Shape 10"/>
          <p:cNvSpPr/>
          <p:nvPr/>
        </p:nvSpPr>
        <p:spPr>
          <a:xfrm>
            <a:off x="4565904" y="2377440"/>
            <a:ext cx="502920" cy="50292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701692" y="2513228"/>
            <a:ext cx="231343" cy="231343"/>
          </a:xfrm>
          <a:prstGeom prst="rect">
            <a:avLst/>
          </a:prstGeom>
        </p:spPr>
      </p:pic>
      <p:sp>
        <p:nvSpPr>
          <p:cNvPr id="16" name="Text 11"/>
          <p:cNvSpPr txBox="1"/>
          <p:nvPr/>
        </p:nvSpPr>
        <p:spPr>
          <a:xfrm>
            <a:off x="5251704" y="237744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Travel costs</a:t>
            </a:r>
            <a:endParaRPr lang="en-US" sz="1500" dirty="0"/>
          </a:p>
        </p:txBody>
      </p:sp>
      <p:sp>
        <p:nvSpPr>
          <p:cNvPr id="17" name="Text 12"/>
          <p:cNvSpPr txBox="1"/>
          <p:nvPr/>
        </p:nvSpPr>
        <p:spPr>
          <a:xfrm>
            <a:off x="4565904" y="3017520"/>
            <a:ext cx="3057144" cy="8229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Transport, accommodation and subsistence for project travel, within donor limits (class of air travel, daily accommodation cap).</a:t>
            </a:r>
            <a:endParaRPr lang="en-US" sz="1300" dirty="0"/>
          </a:p>
        </p:txBody>
      </p:sp>
      <p:sp>
        <p:nvSpPr>
          <p:cNvPr id="18" name="Shape 13"/>
          <p:cNvSpPr/>
          <p:nvPr/>
        </p:nvSpPr>
        <p:spPr>
          <a:xfrm>
            <a:off x="8125968" y="2148840"/>
            <a:ext cx="3514344" cy="1874520"/>
          </a:xfrm>
          <a:prstGeom prst="roundRect">
            <a:avLst>
              <a:gd name="adj" fmla="val 3902"/>
            </a:avLst>
          </a:prstGeom>
          <a:solidFill>
            <a:srgbClr val="F4F7FC"/>
          </a:solidFill>
          <a:ln/>
        </p:spPr>
      </p:sp>
      <p:sp>
        <p:nvSpPr>
          <p:cNvPr id="19" name="Shape 14"/>
          <p:cNvSpPr/>
          <p:nvPr/>
        </p:nvSpPr>
        <p:spPr>
          <a:xfrm>
            <a:off x="8354568" y="2377440"/>
            <a:ext cx="502920" cy="50292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8490356" y="2513228"/>
            <a:ext cx="231343" cy="231343"/>
          </a:xfrm>
          <a:prstGeom prst="rect">
            <a:avLst/>
          </a:prstGeom>
        </p:spPr>
      </p:pic>
      <p:sp>
        <p:nvSpPr>
          <p:cNvPr id="21" name="Text 15"/>
          <p:cNvSpPr txBox="1"/>
          <p:nvPr/>
        </p:nvSpPr>
        <p:spPr>
          <a:xfrm>
            <a:off x="9040368" y="237744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Equipment costs</a:t>
            </a:r>
            <a:endParaRPr lang="en-US" sz="1500" dirty="0"/>
          </a:p>
        </p:txBody>
      </p:sp>
      <p:sp>
        <p:nvSpPr>
          <p:cNvPr id="22" name="Text 16"/>
          <p:cNvSpPr txBox="1"/>
          <p:nvPr/>
        </p:nvSpPr>
        <p:spPr>
          <a:xfrm>
            <a:off x="8354568" y="3017520"/>
            <a:ext cx="3057144" cy="8229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Purchase or lease; for long-term equipment, as a rule only the depreciation over its period of use in the project.</a:t>
            </a:r>
            <a:endParaRPr lang="en-US" sz="1300" dirty="0"/>
          </a:p>
        </p:txBody>
      </p:sp>
      <p:sp>
        <p:nvSpPr>
          <p:cNvPr id="23" name="Shape 17"/>
          <p:cNvSpPr/>
          <p:nvPr/>
        </p:nvSpPr>
        <p:spPr>
          <a:xfrm>
            <a:off x="548640" y="4251960"/>
            <a:ext cx="3514344" cy="1874520"/>
          </a:xfrm>
          <a:prstGeom prst="roundRect">
            <a:avLst>
              <a:gd name="adj" fmla="val 3902"/>
            </a:avLst>
          </a:prstGeom>
          <a:solidFill>
            <a:srgbClr val="F4F7FC"/>
          </a:solidFill>
          <a:ln/>
        </p:spPr>
      </p:sp>
      <p:sp>
        <p:nvSpPr>
          <p:cNvPr id="24" name="Shape 18"/>
          <p:cNvSpPr/>
          <p:nvPr/>
        </p:nvSpPr>
        <p:spPr>
          <a:xfrm>
            <a:off x="777240" y="4480560"/>
            <a:ext cx="502920" cy="50292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913028" y="4616348"/>
            <a:ext cx="231343" cy="231343"/>
          </a:xfrm>
          <a:prstGeom prst="rect">
            <a:avLst/>
          </a:prstGeom>
        </p:spPr>
      </p:pic>
      <p:sp>
        <p:nvSpPr>
          <p:cNvPr id="26" name="Text 19"/>
          <p:cNvSpPr txBox="1"/>
          <p:nvPr/>
        </p:nvSpPr>
        <p:spPr>
          <a:xfrm>
            <a:off x="1463040" y="448056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Subcontracting costs</a:t>
            </a:r>
            <a:endParaRPr lang="en-US" sz="1500" dirty="0"/>
          </a:p>
        </p:txBody>
      </p:sp>
      <p:sp>
        <p:nvSpPr>
          <p:cNvPr id="27" name="Text 20"/>
          <p:cNvSpPr txBox="1"/>
          <p:nvPr/>
        </p:nvSpPr>
        <p:spPr>
          <a:xfrm>
            <a:off x="777240" y="5120640"/>
            <a:ext cx="3057144" cy="8229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Third parties performing clearly defined tasks on a contractual basis; usually capped as a share of the budget; competitive procurement.</a:t>
            </a:r>
            <a:endParaRPr lang="en-US" sz="1300" dirty="0"/>
          </a:p>
        </p:txBody>
      </p:sp>
      <p:sp>
        <p:nvSpPr>
          <p:cNvPr id="28" name="Shape 21"/>
          <p:cNvSpPr/>
          <p:nvPr/>
        </p:nvSpPr>
        <p:spPr>
          <a:xfrm>
            <a:off x="4337304" y="4251960"/>
            <a:ext cx="3514344" cy="1874520"/>
          </a:xfrm>
          <a:prstGeom prst="roundRect">
            <a:avLst>
              <a:gd name="adj" fmla="val 3902"/>
            </a:avLst>
          </a:prstGeom>
          <a:solidFill>
            <a:srgbClr val="F4F7FC"/>
          </a:solidFill>
          <a:ln/>
        </p:spPr>
      </p:sp>
      <p:sp>
        <p:nvSpPr>
          <p:cNvPr id="29" name="Shape 22"/>
          <p:cNvSpPr/>
          <p:nvPr/>
        </p:nvSpPr>
        <p:spPr>
          <a:xfrm>
            <a:off x="4565904" y="4480560"/>
            <a:ext cx="502920" cy="502920"/>
          </a:xfrm>
          <a:prstGeom prst="ellipse">
            <a:avLst/>
          </a:prstGeom>
          <a:solidFill>
            <a:srgbClr val="1B2A4A"/>
          </a:solidFill>
          <a:ln/>
        </p:spPr>
      </p:sp>
      <p:pic>
        <p:nvPicPr>
          <p:cNvPr id="30" name="Image 4" descr="preencoded.png">    </p:cNvPr>
          <p:cNvPicPr>
            <a:picLocks noChangeAspect="1"/>
          </p:cNvPicPr>
          <p:nvPr/>
        </p:nvPicPr>
        <p:blipFill>
          <a:blip r:embed="rId5"/>
          <a:stretch>
            <a:fillRect/>
          </a:stretch>
        </p:blipFill>
        <p:spPr>
          <a:xfrm>
            <a:off x="4701692" y="4616348"/>
            <a:ext cx="231343" cy="231343"/>
          </a:xfrm>
          <a:prstGeom prst="rect">
            <a:avLst/>
          </a:prstGeom>
        </p:spPr>
      </p:pic>
      <p:sp>
        <p:nvSpPr>
          <p:cNvPr id="31" name="Text 23"/>
          <p:cNvSpPr txBox="1"/>
          <p:nvPr/>
        </p:nvSpPr>
        <p:spPr>
          <a:xfrm>
            <a:off x="5251704" y="448056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Other direct costs</a:t>
            </a:r>
            <a:endParaRPr lang="en-US" sz="1500" dirty="0"/>
          </a:p>
        </p:txBody>
      </p:sp>
      <p:sp>
        <p:nvSpPr>
          <p:cNvPr id="32" name="Text 24"/>
          <p:cNvSpPr txBox="1"/>
          <p:nvPr/>
        </p:nvSpPr>
        <p:spPr>
          <a:xfrm>
            <a:off x="4565904" y="5120640"/>
            <a:ext cx="3057144" cy="82296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Consumables, publications, translation, audit, and the visualisation and dissemination of results.</a:t>
            </a:r>
            <a:endParaRPr lang="en-US" sz="1300" dirty="0"/>
          </a:p>
        </p:txBody>
      </p:sp>
      <p:sp>
        <p:nvSpPr>
          <p:cNvPr id="33" name="Shape 25"/>
          <p:cNvSpPr/>
          <p:nvPr/>
        </p:nvSpPr>
        <p:spPr>
          <a:xfrm>
            <a:off x="8125968" y="4251960"/>
            <a:ext cx="3514344" cy="1874520"/>
          </a:xfrm>
          <a:prstGeom prst="roundRect">
            <a:avLst>
              <a:gd name="adj" fmla="val 3902"/>
            </a:avLst>
          </a:prstGeom>
          <a:solidFill>
            <a:srgbClr val="1B2A4A"/>
          </a:solidFill>
          <a:ln/>
        </p:spPr>
      </p:sp>
      <p:sp>
        <p:nvSpPr>
          <p:cNvPr id="34" name="Shape 26"/>
          <p:cNvSpPr/>
          <p:nvPr/>
        </p:nvSpPr>
        <p:spPr>
          <a:xfrm>
            <a:off x="8354568" y="4480560"/>
            <a:ext cx="502920" cy="502920"/>
          </a:xfrm>
          <a:prstGeom prst="ellipse">
            <a:avLst/>
          </a:prstGeom>
          <a:solidFill>
            <a:srgbClr val="31487A"/>
          </a:solidFill>
          <a:ln/>
        </p:spPr>
      </p:sp>
      <p:pic>
        <p:nvPicPr>
          <p:cNvPr id="35" name="Image 5" descr="preencoded.png">    </p:cNvPr>
          <p:cNvPicPr>
            <a:picLocks noChangeAspect="1"/>
          </p:cNvPicPr>
          <p:nvPr/>
        </p:nvPicPr>
        <p:blipFill>
          <a:blip r:embed="rId6"/>
          <a:stretch>
            <a:fillRect/>
          </a:stretch>
        </p:blipFill>
        <p:spPr>
          <a:xfrm>
            <a:off x="8490356" y="4616348"/>
            <a:ext cx="231343" cy="231343"/>
          </a:xfrm>
          <a:prstGeom prst="rect">
            <a:avLst/>
          </a:prstGeom>
        </p:spPr>
      </p:pic>
      <p:sp>
        <p:nvSpPr>
          <p:cNvPr id="36" name="Text 27"/>
          <p:cNvSpPr txBox="1"/>
          <p:nvPr/>
        </p:nvSpPr>
        <p:spPr>
          <a:xfrm>
            <a:off x="9040368" y="4480560"/>
            <a:ext cx="2462784" cy="50292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Indirect costs (overheads)</a:t>
            </a:r>
            <a:endParaRPr lang="en-US" sz="1500" dirty="0"/>
          </a:p>
        </p:txBody>
      </p:sp>
      <p:sp>
        <p:nvSpPr>
          <p:cNvPr id="37" name="Text 28"/>
          <p:cNvSpPr txBox="1"/>
          <p:nvPr/>
        </p:nvSpPr>
        <p:spPr>
          <a:xfrm>
            <a:off x="8354568" y="5120640"/>
            <a:ext cx="3057144" cy="82296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Administrative costs not attributable to one project (rent, utilities, accounting); usually a flat rate of eligible direct costs.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PERSONNEL COSTS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Personnel Costs: Time Actually Worked × Documented Rate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48640" y="1737360"/>
            <a:ext cx="3154680" cy="1783080"/>
          </a:xfrm>
          <a:prstGeom prst="roundRect">
            <a:avLst>
              <a:gd name="adj" fmla="val 4103"/>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554480" y="1965960"/>
            <a:ext cx="196596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Time actually worked</a:t>
            </a:r>
            <a:endParaRPr lang="en-US" sz="1800" dirty="0"/>
          </a:p>
        </p:txBody>
      </p:sp>
      <p:sp>
        <p:nvSpPr>
          <p:cNvPr id="11" name="Text 7"/>
          <p:cNvSpPr txBox="1"/>
          <p:nvPr/>
        </p:nvSpPr>
        <p:spPr>
          <a:xfrm>
            <a:off x="822960" y="2743200"/>
            <a:ext cx="2606040" cy="8229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in person-months or person-days, recorded in timesheets</a:t>
            </a:r>
            <a:endParaRPr lang="en-US" sz="1350" dirty="0"/>
          </a:p>
        </p:txBody>
      </p:sp>
      <p:sp>
        <p:nvSpPr>
          <p:cNvPr id="12" name="Text 8"/>
          <p:cNvSpPr txBox="1"/>
          <p:nvPr/>
        </p:nvSpPr>
        <p:spPr>
          <a:xfrm>
            <a:off x="3703320" y="2331720"/>
            <a:ext cx="813816" cy="731520"/>
          </a:xfrm>
          <a:prstGeom prst="rect">
            <a:avLst/>
          </a:prstGeom>
          <a:noFill/>
          <a:ln/>
        </p:spPr>
        <p:txBody>
          <a:bodyPr wrap="square" lIns="0" tIns="0" rIns="0" bIns="0" rtlCol="0" anchor="ctr"/>
          <a:lstStyle/>
          <a:p>
            <a:pPr algn="ctr" indent="0" marL="0">
              <a:buNone/>
            </a:pPr>
            <a:r>
              <a:rPr lang="en-US" sz="4000" b="1" dirty="0">
                <a:solidFill>
                  <a:srgbClr val="C9A227"/>
                </a:solidFill>
                <a:latin typeface="Cambria" pitchFamily="34" charset="0"/>
                <a:ea typeface="Cambria" pitchFamily="34" charset="-122"/>
                <a:cs typeface="Cambria" pitchFamily="34" charset="-120"/>
              </a:rPr>
              <a:t>×</a:t>
            </a:r>
            <a:endParaRPr lang="en-US" sz="4000" dirty="0"/>
          </a:p>
        </p:txBody>
      </p:sp>
      <p:sp>
        <p:nvSpPr>
          <p:cNvPr id="13" name="Shape 9"/>
          <p:cNvSpPr/>
          <p:nvPr/>
        </p:nvSpPr>
        <p:spPr>
          <a:xfrm>
            <a:off x="4517136" y="1737360"/>
            <a:ext cx="3154680" cy="1783080"/>
          </a:xfrm>
          <a:prstGeom prst="roundRect">
            <a:avLst>
              <a:gd name="adj" fmla="val 4103"/>
            </a:avLst>
          </a:prstGeom>
          <a:solidFill>
            <a:srgbClr val="F4F7FC"/>
          </a:solidFill>
          <a:ln/>
        </p:spPr>
      </p:sp>
      <p:sp>
        <p:nvSpPr>
          <p:cNvPr id="14" name="Shape 10"/>
          <p:cNvSpPr/>
          <p:nvPr/>
        </p:nvSpPr>
        <p:spPr>
          <a:xfrm>
            <a:off x="4791456" y="1965960"/>
            <a:ext cx="594360" cy="59436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951933" y="2126437"/>
            <a:ext cx="273406" cy="273406"/>
          </a:xfrm>
          <a:prstGeom prst="rect">
            <a:avLst/>
          </a:prstGeom>
        </p:spPr>
      </p:pic>
      <p:sp>
        <p:nvSpPr>
          <p:cNvPr id="16" name="Text 11"/>
          <p:cNvSpPr txBox="1"/>
          <p:nvPr/>
        </p:nvSpPr>
        <p:spPr>
          <a:xfrm>
            <a:off x="5522976" y="1965960"/>
            <a:ext cx="196596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Documented rate</a:t>
            </a:r>
            <a:endParaRPr lang="en-US" sz="1800" dirty="0"/>
          </a:p>
        </p:txBody>
      </p:sp>
      <p:sp>
        <p:nvSpPr>
          <p:cNvPr id="17" name="Text 12"/>
          <p:cNvSpPr txBox="1"/>
          <p:nvPr/>
        </p:nvSpPr>
        <p:spPr>
          <a:xfrm>
            <a:off x="4791456" y="2743200"/>
            <a:ext cx="2606040" cy="82296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the actual salary or a unified rate established by the donor</a:t>
            </a:r>
            <a:endParaRPr lang="en-US" sz="1350" dirty="0"/>
          </a:p>
        </p:txBody>
      </p:sp>
      <p:sp>
        <p:nvSpPr>
          <p:cNvPr id="18" name="Text 13"/>
          <p:cNvSpPr txBox="1"/>
          <p:nvPr/>
        </p:nvSpPr>
        <p:spPr>
          <a:xfrm>
            <a:off x="7671816" y="2331720"/>
            <a:ext cx="813816" cy="731520"/>
          </a:xfrm>
          <a:prstGeom prst="rect">
            <a:avLst/>
          </a:prstGeom>
          <a:noFill/>
          <a:ln/>
        </p:spPr>
        <p:txBody>
          <a:bodyPr wrap="square" lIns="0" tIns="0" rIns="0" bIns="0" rtlCol="0" anchor="ctr"/>
          <a:lstStyle/>
          <a:p>
            <a:pPr algn="ctr" indent="0" marL="0">
              <a:buNone/>
            </a:pPr>
            <a:r>
              <a:rPr lang="en-US" sz="4000" b="1" dirty="0">
                <a:solidFill>
                  <a:srgbClr val="C9A227"/>
                </a:solidFill>
                <a:latin typeface="Cambria" pitchFamily="34" charset="0"/>
                <a:ea typeface="Cambria" pitchFamily="34" charset="-122"/>
                <a:cs typeface="Cambria" pitchFamily="34" charset="-120"/>
              </a:rPr>
              <a:t>=</a:t>
            </a:r>
            <a:endParaRPr lang="en-US" sz="4000" dirty="0"/>
          </a:p>
        </p:txBody>
      </p:sp>
      <p:sp>
        <p:nvSpPr>
          <p:cNvPr id="19" name="Shape 14"/>
          <p:cNvSpPr/>
          <p:nvPr/>
        </p:nvSpPr>
        <p:spPr>
          <a:xfrm>
            <a:off x="8485632" y="1737360"/>
            <a:ext cx="3154680" cy="1783080"/>
          </a:xfrm>
          <a:prstGeom prst="roundRect">
            <a:avLst>
              <a:gd name="adj" fmla="val 4103"/>
            </a:avLst>
          </a:prstGeom>
          <a:solidFill>
            <a:srgbClr val="1B2A4A"/>
          </a:solidFill>
          <a:ln/>
        </p:spPr>
      </p:sp>
      <p:sp>
        <p:nvSpPr>
          <p:cNvPr id="20" name="Shape 15"/>
          <p:cNvSpPr/>
          <p:nvPr/>
        </p:nvSpPr>
        <p:spPr>
          <a:xfrm>
            <a:off x="8759952" y="1965960"/>
            <a:ext cx="594360" cy="594360"/>
          </a:xfrm>
          <a:prstGeom prst="ellipse">
            <a:avLst/>
          </a:prstGeom>
          <a:solidFill>
            <a:srgbClr val="31487A"/>
          </a:solidFill>
          <a:ln/>
        </p:spPr>
      </p:sp>
      <p:pic>
        <p:nvPicPr>
          <p:cNvPr id="21" name="Image 2" descr="preencoded.png">    </p:cNvPr>
          <p:cNvPicPr>
            <a:picLocks noChangeAspect="1"/>
          </p:cNvPicPr>
          <p:nvPr/>
        </p:nvPicPr>
        <p:blipFill>
          <a:blip r:embed="rId3"/>
          <a:stretch>
            <a:fillRect/>
          </a:stretch>
        </p:blipFill>
        <p:spPr>
          <a:xfrm>
            <a:off x="8920429" y="2126437"/>
            <a:ext cx="273406" cy="273406"/>
          </a:xfrm>
          <a:prstGeom prst="rect">
            <a:avLst/>
          </a:prstGeom>
        </p:spPr>
      </p:pic>
      <p:sp>
        <p:nvSpPr>
          <p:cNvPr id="22" name="Text 16"/>
          <p:cNvSpPr txBox="1"/>
          <p:nvPr/>
        </p:nvSpPr>
        <p:spPr>
          <a:xfrm>
            <a:off x="9491472" y="1965960"/>
            <a:ext cx="1965960"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Personnel cost</a:t>
            </a:r>
            <a:endParaRPr lang="en-US" sz="1800" dirty="0"/>
          </a:p>
        </p:txBody>
      </p:sp>
      <p:sp>
        <p:nvSpPr>
          <p:cNvPr id="23" name="Text 17"/>
          <p:cNvSpPr txBox="1"/>
          <p:nvPr/>
        </p:nvSpPr>
        <p:spPr>
          <a:xfrm>
            <a:off x="8759952" y="2743200"/>
            <a:ext cx="2606040" cy="822960"/>
          </a:xfrm>
          <a:prstGeom prst="rect">
            <a:avLst/>
          </a:prstGeom>
          <a:noFill/>
          <a:ln/>
        </p:spPr>
        <p:txBody>
          <a:bodyPr wrap="square" lIns="0" tIns="0" rIns="0" bIns="0" rtlCol="0" anchor="t"/>
          <a:lstStyle/>
          <a:p>
            <a:pPr indent="0" marL="0">
              <a:buNone/>
            </a:pPr>
            <a:r>
              <a:rPr lang="en-US" sz="1350" dirty="0">
                <a:solidFill>
                  <a:srgbClr val="D6DEEE"/>
                </a:solidFill>
                <a:latin typeface="Calibri" pitchFamily="34" charset="0"/>
                <a:ea typeface="Calibri" pitchFamily="34" charset="-122"/>
                <a:cs typeface="Calibri" pitchFamily="34" charset="-120"/>
              </a:rPr>
              <a:t>declared in the personnel category of the budget</a:t>
            </a:r>
            <a:endParaRPr lang="en-US" sz="1350" dirty="0"/>
          </a:p>
        </p:txBody>
      </p:sp>
      <p:sp>
        <p:nvSpPr>
          <p:cNvPr id="24" name="Shape 18"/>
          <p:cNvSpPr/>
          <p:nvPr/>
        </p:nvSpPr>
        <p:spPr>
          <a:xfrm>
            <a:off x="548640" y="3794760"/>
            <a:ext cx="11091672" cy="1188720"/>
          </a:xfrm>
          <a:prstGeom prst="roundRect">
            <a:avLst>
              <a:gd name="adj" fmla="val 6154"/>
            </a:avLst>
          </a:prstGeom>
          <a:solidFill>
            <a:srgbClr val="E8EEF9"/>
          </a:solidFill>
          <a:ln/>
        </p:spPr>
      </p:sp>
      <p:sp>
        <p:nvSpPr>
          <p:cNvPr id="25" name="Shape 19"/>
          <p:cNvSpPr/>
          <p:nvPr/>
        </p:nvSpPr>
        <p:spPr>
          <a:xfrm>
            <a:off x="731520" y="3904488"/>
            <a:ext cx="1828800" cy="274320"/>
          </a:xfrm>
          <a:prstGeom prst="roundRect">
            <a:avLst>
              <a:gd name="adj" fmla="val 50000"/>
            </a:avLst>
          </a:prstGeom>
          <a:solidFill>
            <a:srgbClr val="C9A227"/>
          </a:solidFill>
          <a:ln/>
        </p:spPr>
      </p:sp>
      <p:sp>
        <p:nvSpPr>
          <p:cNvPr id="26" name="Text 20"/>
          <p:cNvSpPr txBox="1"/>
          <p:nvPr/>
        </p:nvSpPr>
        <p:spPr>
          <a:xfrm>
            <a:off x="731520" y="3904488"/>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Illustrative example</a:t>
            </a:r>
            <a:endParaRPr lang="en-US" sz="1050" dirty="0"/>
          </a:p>
        </p:txBody>
      </p:sp>
      <p:sp>
        <p:nvSpPr>
          <p:cNvPr id="27" name="Text 21"/>
          <p:cNvSpPr txBox="1"/>
          <p:nvPr/>
        </p:nvSpPr>
        <p:spPr>
          <a:xfrm>
            <a:off x="548640" y="4251960"/>
            <a:ext cx="3154680" cy="640080"/>
          </a:xfrm>
          <a:prstGeom prst="rect">
            <a:avLst/>
          </a:prstGeom>
          <a:noFill/>
          <a:ln/>
        </p:spPr>
        <p:txBody>
          <a:bodyPr wrap="square" lIns="0" tIns="0" rIns="0" bIns="0" rtlCol="0" anchor="ctr"/>
          <a:lstStyle/>
          <a:p>
            <a:pPr algn="ctr" indent="0" marL="0">
              <a:buNone/>
            </a:pPr>
            <a:r>
              <a:rPr lang="en-US" sz="2400" b="1" dirty="0">
                <a:solidFill>
                  <a:srgbClr val="1B2A4A"/>
                </a:solidFill>
                <a:latin typeface="Cambria" pitchFamily="34" charset="0"/>
                <a:ea typeface="Cambria" pitchFamily="34" charset="-122"/>
                <a:cs typeface="Cambria" pitchFamily="34" charset="-120"/>
              </a:rPr>
              <a:t>6 person-months</a:t>
            </a:r>
            <a:endParaRPr lang="en-US" sz="2400" dirty="0"/>
          </a:p>
        </p:txBody>
      </p:sp>
      <p:sp>
        <p:nvSpPr>
          <p:cNvPr id="28" name="Text 22"/>
          <p:cNvSpPr txBox="1"/>
          <p:nvPr/>
        </p:nvSpPr>
        <p:spPr>
          <a:xfrm>
            <a:off x="3703320" y="4251960"/>
            <a:ext cx="813816" cy="640080"/>
          </a:xfrm>
          <a:prstGeom prst="rect">
            <a:avLst/>
          </a:prstGeom>
          <a:noFill/>
          <a:ln/>
        </p:spPr>
        <p:txBody>
          <a:bodyPr wrap="square" lIns="0" tIns="0" rIns="0" bIns="0" rtlCol="0" anchor="ctr"/>
          <a:lstStyle/>
          <a:p>
            <a:pPr algn="ctr" indent="0" marL="0">
              <a:buNone/>
            </a:pPr>
            <a:r>
              <a:rPr lang="en-US" sz="2800" b="1" dirty="0">
                <a:solidFill>
                  <a:srgbClr val="64708C"/>
                </a:solidFill>
                <a:latin typeface="Cambria" pitchFamily="34" charset="0"/>
                <a:ea typeface="Cambria" pitchFamily="34" charset="-122"/>
                <a:cs typeface="Cambria" pitchFamily="34" charset="-120"/>
              </a:rPr>
              <a:t>×</a:t>
            </a:r>
            <a:endParaRPr lang="en-US" sz="2800" dirty="0"/>
          </a:p>
        </p:txBody>
      </p:sp>
      <p:sp>
        <p:nvSpPr>
          <p:cNvPr id="29" name="Text 23"/>
          <p:cNvSpPr txBox="1"/>
          <p:nvPr/>
        </p:nvSpPr>
        <p:spPr>
          <a:xfrm>
            <a:off x="4517136" y="4251960"/>
            <a:ext cx="3154680" cy="640080"/>
          </a:xfrm>
          <a:prstGeom prst="rect">
            <a:avLst/>
          </a:prstGeom>
          <a:noFill/>
          <a:ln/>
        </p:spPr>
        <p:txBody>
          <a:bodyPr wrap="square" lIns="0" tIns="0" rIns="0" bIns="0" rtlCol="0" anchor="ctr"/>
          <a:lstStyle/>
          <a:p>
            <a:pPr algn="ctr" indent="0" marL="0">
              <a:buNone/>
            </a:pPr>
            <a:r>
              <a:rPr lang="en-US" sz="2400" b="1" dirty="0">
                <a:solidFill>
                  <a:srgbClr val="1B2A4A"/>
                </a:solidFill>
                <a:latin typeface="Cambria" pitchFamily="34" charset="0"/>
                <a:ea typeface="Cambria" pitchFamily="34" charset="-122"/>
                <a:cs typeface="Cambria" pitchFamily="34" charset="-120"/>
              </a:rPr>
              <a:t>EUR 3,000 per month</a:t>
            </a:r>
            <a:endParaRPr lang="en-US" sz="2400" dirty="0"/>
          </a:p>
        </p:txBody>
      </p:sp>
      <p:sp>
        <p:nvSpPr>
          <p:cNvPr id="30" name="Text 24"/>
          <p:cNvSpPr txBox="1"/>
          <p:nvPr/>
        </p:nvSpPr>
        <p:spPr>
          <a:xfrm>
            <a:off x="7671816" y="4251960"/>
            <a:ext cx="813816" cy="640080"/>
          </a:xfrm>
          <a:prstGeom prst="rect">
            <a:avLst/>
          </a:prstGeom>
          <a:noFill/>
          <a:ln/>
        </p:spPr>
        <p:txBody>
          <a:bodyPr wrap="square" lIns="0" tIns="0" rIns="0" bIns="0" rtlCol="0" anchor="ctr"/>
          <a:lstStyle/>
          <a:p>
            <a:pPr algn="ctr" indent="0" marL="0">
              <a:buNone/>
            </a:pPr>
            <a:r>
              <a:rPr lang="en-US" sz="2800" b="1" dirty="0">
                <a:solidFill>
                  <a:srgbClr val="64708C"/>
                </a:solidFill>
                <a:latin typeface="Cambria" pitchFamily="34" charset="0"/>
                <a:ea typeface="Cambria" pitchFamily="34" charset="-122"/>
                <a:cs typeface="Cambria" pitchFamily="34" charset="-120"/>
              </a:rPr>
              <a:t>=</a:t>
            </a:r>
            <a:endParaRPr lang="en-US" sz="2800" dirty="0"/>
          </a:p>
        </p:txBody>
      </p:sp>
      <p:sp>
        <p:nvSpPr>
          <p:cNvPr id="31" name="Text 25"/>
          <p:cNvSpPr txBox="1"/>
          <p:nvPr/>
        </p:nvSpPr>
        <p:spPr>
          <a:xfrm>
            <a:off x="8485632" y="4251960"/>
            <a:ext cx="3154680" cy="640080"/>
          </a:xfrm>
          <a:prstGeom prst="rect">
            <a:avLst/>
          </a:prstGeom>
          <a:noFill/>
          <a:ln/>
        </p:spPr>
        <p:txBody>
          <a:bodyPr wrap="square" lIns="0" tIns="0" rIns="0" bIns="0" rtlCol="0" anchor="ctr"/>
          <a:lstStyle/>
          <a:p>
            <a:pPr algn="ctr" indent="0" marL="0">
              <a:buNone/>
            </a:pPr>
            <a:r>
              <a:rPr lang="en-US" sz="2400" b="1" dirty="0">
                <a:solidFill>
                  <a:srgbClr val="1B2A4A"/>
                </a:solidFill>
                <a:latin typeface="Cambria" pitchFamily="34" charset="0"/>
                <a:ea typeface="Cambria" pitchFamily="34" charset="-122"/>
                <a:cs typeface="Cambria" pitchFamily="34" charset="-120"/>
              </a:rPr>
              <a:t>EUR 18,000</a:t>
            </a:r>
            <a:endParaRPr lang="en-US" sz="2400" dirty="0"/>
          </a:p>
        </p:txBody>
      </p:sp>
      <p:sp>
        <p:nvSpPr>
          <p:cNvPr id="32" name="Shape 26"/>
          <p:cNvSpPr/>
          <p:nvPr/>
        </p:nvSpPr>
        <p:spPr>
          <a:xfrm>
            <a:off x="548640" y="5257800"/>
            <a:ext cx="11091672" cy="777240"/>
          </a:xfrm>
          <a:prstGeom prst="roundRect">
            <a:avLst>
              <a:gd name="adj" fmla="val 9412"/>
            </a:avLst>
          </a:prstGeom>
          <a:solidFill>
            <a:srgbClr val="1B2A4A"/>
          </a:solidFill>
          <a:ln/>
        </p:spPr>
      </p:sp>
      <p:sp>
        <p:nvSpPr>
          <p:cNvPr id="33" name="Shape 27"/>
          <p:cNvSpPr/>
          <p:nvPr/>
        </p:nvSpPr>
        <p:spPr>
          <a:xfrm>
            <a:off x="777240" y="5394960"/>
            <a:ext cx="502920" cy="502920"/>
          </a:xfrm>
          <a:prstGeom prst="ellipse">
            <a:avLst/>
          </a:prstGeom>
          <a:solidFill>
            <a:srgbClr val="31487A"/>
          </a:solidFill>
          <a:ln/>
        </p:spPr>
      </p:sp>
      <p:pic>
        <p:nvPicPr>
          <p:cNvPr id="34" name="Image 3" descr="preencoded.png">    </p:cNvPr>
          <p:cNvPicPr>
            <a:picLocks noChangeAspect="1"/>
          </p:cNvPicPr>
          <p:nvPr/>
        </p:nvPicPr>
        <p:blipFill>
          <a:blip r:embed="rId4"/>
          <a:stretch>
            <a:fillRect/>
          </a:stretch>
        </p:blipFill>
        <p:spPr>
          <a:xfrm>
            <a:off x="913028" y="5530748"/>
            <a:ext cx="231343" cy="231343"/>
          </a:xfrm>
          <a:prstGeom prst="rect">
            <a:avLst/>
          </a:prstGeom>
        </p:spPr>
      </p:pic>
      <p:sp>
        <p:nvSpPr>
          <p:cNvPr id="35" name="Text 28"/>
          <p:cNvSpPr txBox="1"/>
          <p:nvPr/>
        </p:nvSpPr>
        <p:spPr>
          <a:xfrm>
            <a:off x="1508760" y="534924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Personnel costs must be supported by timesheets; without them the time actually worked cannot be demonstrated.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THE BUDGET IN FIGURES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An Illustrative Project Budget by Cost Category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graphicFrame>
        <p:nvGraphicFramePr>
          <p:cNvPr id="7" name="Chart 0" descr=""/>
          <p:cNvGraphicFramePr/>
          <p:nvPr/>
        </p:nvGraphicFramePr>
        <p:xfrm>
          <a:off x="548640" y="1691640"/>
          <a:ext cx="4572000" cy="406908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1645920" y="3410712"/>
            <a:ext cx="2377440" cy="411480"/>
          </a:xfrm>
          <a:prstGeom prst="rect">
            <a:avLst/>
          </a:prstGeom>
          <a:noFill/>
          <a:ln/>
        </p:spPr>
        <p:txBody>
          <a:bodyPr wrap="square" lIns="0" tIns="0" rIns="0" bIns="0" rtlCol="0" anchor="ctr"/>
          <a:lstStyle/>
          <a:p>
            <a:pPr algn="ctr" indent="0" marL="0">
              <a:buNone/>
            </a:pPr>
            <a:r>
              <a:rPr lang="en-US" sz="2100" b="1" dirty="0">
                <a:solidFill>
                  <a:srgbClr val="1B2A4A"/>
                </a:solidFill>
                <a:latin typeface="Cambria" pitchFamily="34" charset="0"/>
                <a:ea typeface="Cambria" pitchFamily="34" charset="-122"/>
                <a:cs typeface="Cambria" pitchFamily="34" charset="-120"/>
              </a:rPr>
              <a:t>EUR 321,000</a:t>
            </a:r>
            <a:endParaRPr lang="en-US" sz="2100" dirty="0"/>
          </a:p>
        </p:txBody>
      </p:sp>
      <p:sp>
        <p:nvSpPr>
          <p:cNvPr id="9" name="Text 5"/>
          <p:cNvSpPr txBox="1"/>
          <p:nvPr/>
        </p:nvSpPr>
        <p:spPr>
          <a:xfrm>
            <a:off x="1645920" y="3803904"/>
            <a:ext cx="2377440" cy="274320"/>
          </a:xfrm>
          <a:prstGeom prst="rect">
            <a:avLst/>
          </a:prstGeom>
          <a:noFill/>
          <a:ln/>
        </p:spPr>
        <p:txBody>
          <a:bodyPr wrap="square" lIns="0" tIns="0" rIns="0" bIns="0" rtlCol="0" anchor="ctr"/>
          <a:lstStyle/>
          <a:p>
            <a:pPr algn="ctr" indent="0" marL="0">
              <a:buNone/>
            </a:pPr>
            <a:r>
              <a:rPr lang="en-US" sz="1200" dirty="0">
                <a:solidFill>
                  <a:srgbClr val="64708C"/>
                </a:solidFill>
                <a:latin typeface="Calibri" pitchFamily="34" charset="0"/>
                <a:ea typeface="Calibri" pitchFamily="34" charset="-122"/>
                <a:cs typeface="Calibri" pitchFamily="34" charset="-120"/>
              </a:rPr>
              <a:t>total budget</a:t>
            </a:r>
            <a:endParaRPr lang="en-US" sz="1200" dirty="0"/>
          </a:p>
        </p:txBody>
      </p:sp>
      <p:sp>
        <p:nvSpPr>
          <p:cNvPr id="10" name="Text 6"/>
          <p:cNvSpPr txBox="1"/>
          <p:nvPr/>
        </p:nvSpPr>
        <p:spPr>
          <a:xfrm>
            <a:off x="5943600" y="1691640"/>
            <a:ext cx="2743200" cy="274320"/>
          </a:xfrm>
          <a:prstGeom prst="rect">
            <a:avLst/>
          </a:prstGeom>
          <a:noFill/>
          <a:ln/>
        </p:spPr>
        <p:txBody>
          <a:bodyPr wrap="square" lIns="0" tIns="0" rIns="0" bIns="0" rtlCol="0" anchor="t"/>
          <a:lstStyle/>
          <a:p>
            <a:pPr indent="0" marL="0">
              <a:buNone/>
            </a:pPr>
            <a:r>
              <a:rPr lang="en-US" sz="1100" b="1" dirty="0">
                <a:solidFill>
                  <a:srgbClr val="64708C"/>
                </a:solidFill>
                <a:latin typeface="Calibri" pitchFamily="34" charset="0"/>
                <a:ea typeface="Calibri" pitchFamily="34" charset="-122"/>
                <a:cs typeface="Calibri" pitchFamily="34" charset="-120"/>
              </a:rPr>
              <a:t>Cost category</a:t>
            </a:r>
            <a:endParaRPr lang="en-US" sz="1100" dirty="0"/>
          </a:p>
        </p:txBody>
      </p:sp>
      <p:sp>
        <p:nvSpPr>
          <p:cNvPr id="11" name="Text 7"/>
          <p:cNvSpPr txBox="1"/>
          <p:nvPr/>
        </p:nvSpPr>
        <p:spPr>
          <a:xfrm>
            <a:off x="8778240" y="1691640"/>
            <a:ext cx="1463040" cy="274320"/>
          </a:xfrm>
          <a:prstGeom prst="rect">
            <a:avLst/>
          </a:prstGeom>
          <a:noFill/>
          <a:ln/>
        </p:spPr>
        <p:txBody>
          <a:bodyPr wrap="square" lIns="0" tIns="0" rIns="0" bIns="0" rtlCol="0" anchor="t"/>
          <a:lstStyle/>
          <a:p>
            <a:pPr algn="r" indent="0" marL="0">
              <a:buNone/>
            </a:pPr>
            <a:r>
              <a:rPr lang="en-US" sz="1100" b="1" dirty="0">
                <a:solidFill>
                  <a:srgbClr val="64708C"/>
                </a:solidFill>
                <a:latin typeface="Calibri" pitchFamily="34" charset="0"/>
                <a:ea typeface="Calibri" pitchFamily="34" charset="-122"/>
                <a:cs typeface="Calibri" pitchFamily="34" charset="-120"/>
              </a:rPr>
              <a:t>EUR</a:t>
            </a:r>
            <a:endParaRPr lang="en-US" sz="1100" dirty="0"/>
          </a:p>
        </p:txBody>
      </p:sp>
      <p:sp>
        <p:nvSpPr>
          <p:cNvPr id="12" name="Text 8"/>
          <p:cNvSpPr txBox="1"/>
          <p:nvPr/>
        </p:nvSpPr>
        <p:spPr>
          <a:xfrm>
            <a:off x="10332720" y="1691640"/>
            <a:ext cx="1188720" cy="274320"/>
          </a:xfrm>
          <a:prstGeom prst="rect">
            <a:avLst/>
          </a:prstGeom>
          <a:noFill/>
          <a:ln/>
        </p:spPr>
        <p:txBody>
          <a:bodyPr wrap="square" lIns="0" tIns="0" rIns="0" bIns="0" rtlCol="0" anchor="t"/>
          <a:lstStyle/>
          <a:p>
            <a:pPr algn="r" indent="0" marL="0">
              <a:buNone/>
            </a:pPr>
            <a:r>
              <a:rPr lang="en-US" sz="1100" b="1" dirty="0">
                <a:solidFill>
                  <a:srgbClr val="64708C"/>
                </a:solidFill>
                <a:latin typeface="Calibri" pitchFamily="34" charset="0"/>
                <a:ea typeface="Calibri" pitchFamily="34" charset="-122"/>
                <a:cs typeface="Calibri" pitchFamily="34" charset="-120"/>
              </a:rPr>
              <a:t>Share</a:t>
            </a:r>
            <a:endParaRPr lang="en-US" sz="1100" dirty="0"/>
          </a:p>
        </p:txBody>
      </p:sp>
      <p:sp>
        <p:nvSpPr>
          <p:cNvPr id="13" name="Shape 9"/>
          <p:cNvSpPr/>
          <p:nvPr/>
        </p:nvSpPr>
        <p:spPr>
          <a:xfrm>
            <a:off x="5532120" y="2011680"/>
            <a:ext cx="6108192" cy="402336"/>
          </a:xfrm>
          <a:prstGeom prst="rect">
            <a:avLst/>
          </a:prstGeom>
          <a:solidFill>
            <a:srgbClr val="F4F7FC"/>
          </a:solidFill>
          <a:ln/>
        </p:spPr>
      </p:sp>
      <p:sp>
        <p:nvSpPr>
          <p:cNvPr id="14" name="Shape 10"/>
          <p:cNvSpPr/>
          <p:nvPr/>
        </p:nvSpPr>
        <p:spPr>
          <a:xfrm>
            <a:off x="5641848" y="2112264"/>
            <a:ext cx="201168" cy="201168"/>
          </a:xfrm>
          <a:prstGeom prst="ellipse">
            <a:avLst/>
          </a:prstGeom>
          <a:solidFill>
            <a:srgbClr val="1B2A4A"/>
          </a:solidFill>
          <a:ln/>
        </p:spPr>
      </p:sp>
      <p:sp>
        <p:nvSpPr>
          <p:cNvPr id="15" name="Text 11"/>
          <p:cNvSpPr txBox="1"/>
          <p:nvPr/>
        </p:nvSpPr>
        <p:spPr>
          <a:xfrm>
            <a:off x="5943600" y="2011680"/>
            <a:ext cx="2834640" cy="402336"/>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Personnel</a:t>
            </a:r>
            <a:endParaRPr lang="en-US" sz="1350" dirty="0"/>
          </a:p>
        </p:txBody>
      </p:sp>
      <p:sp>
        <p:nvSpPr>
          <p:cNvPr id="16" name="Text 12"/>
          <p:cNvSpPr txBox="1"/>
          <p:nvPr/>
        </p:nvSpPr>
        <p:spPr>
          <a:xfrm>
            <a:off x="8778240" y="2011680"/>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180,000</a:t>
            </a:r>
            <a:endParaRPr lang="en-US" sz="1350" dirty="0"/>
          </a:p>
        </p:txBody>
      </p:sp>
      <p:sp>
        <p:nvSpPr>
          <p:cNvPr id="17" name="Text 13"/>
          <p:cNvSpPr txBox="1"/>
          <p:nvPr/>
        </p:nvSpPr>
        <p:spPr>
          <a:xfrm>
            <a:off x="10332720" y="2011680"/>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56%</a:t>
            </a:r>
            <a:endParaRPr lang="en-US" sz="1350" dirty="0"/>
          </a:p>
        </p:txBody>
      </p:sp>
      <p:sp>
        <p:nvSpPr>
          <p:cNvPr id="18" name="Shape 14"/>
          <p:cNvSpPr/>
          <p:nvPr/>
        </p:nvSpPr>
        <p:spPr>
          <a:xfrm>
            <a:off x="5641848" y="2514600"/>
            <a:ext cx="201168" cy="201168"/>
          </a:xfrm>
          <a:prstGeom prst="ellipse">
            <a:avLst/>
          </a:prstGeom>
          <a:solidFill>
            <a:srgbClr val="31487A"/>
          </a:solidFill>
          <a:ln/>
        </p:spPr>
      </p:sp>
      <p:sp>
        <p:nvSpPr>
          <p:cNvPr id="19" name="Text 15"/>
          <p:cNvSpPr txBox="1"/>
          <p:nvPr/>
        </p:nvSpPr>
        <p:spPr>
          <a:xfrm>
            <a:off x="5943600" y="2414016"/>
            <a:ext cx="2834640" cy="402336"/>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Travel</a:t>
            </a:r>
            <a:endParaRPr lang="en-US" sz="1350" dirty="0"/>
          </a:p>
        </p:txBody>
      </p:sp>
      <p:sp>
        <p:nvSpPr>
          <p:cNvPr id="20" name="Text 16"/>
          <p:cNvSpPr txBox="1"/>
          <p:nvPr/>
        </p:nvSpPr>
        <p:spPr>
          <a:xfrm>
            <a:off x="8778240" y="2414016"/>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45,000</a:t>
            </a:r>
            <a:endParaRPr lang="en-US" sz="1350" dirty="0"/>
          </a:p>
        </p:txBody>
      </p:sp>
      <p:sp>
        <p:nvSpPr>
          <p:cNvPr id="21" name="Text 17"/>
          <p:cNvSpPr txBox="1"/>
          <p:nvPr/>
        </p:nvSpPr>
        <p:spPr>
          <a:xfrm>
            <a:off x="10332720" y="2414016"/>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14%</a:t>
            </a:r>
            <a:endParaRPr lang="en-US" sz="1350" dirty="0"/>
          </a:p>
        </p:txBody>
      </p:sp>
      <p:sp>
        <p:nvSpPr>
          <p:cNvPr id="22" name="Shape 18"/>
          <p:cNvSpPr/>
          <p:nvPr/>
        </p:nvSpPr>
        <p:spPr>
          <a:xfrm>
            <a:off x="5532120" y="2816352"/>
            <a:ext cx="6108192" cy="402336"/>
          </a:xfrm>
          <a:prstGeom prst="rect">
            <a:avLst/>
          </a:prstGeom>
          <a:solidFill>
            <a:srgbClr val="F4F7FC"/>
          </a:solidFill>
          <a:ln/>
        </p:spPr>
      </p:sp>
      <p:sp>
        <p:nvSpPr>
          <p:cNvPr id="23" name="Shape 19"/>
          <p:cNvSpPr/>
          <p:nvPr/>
        </p:nvSpPr>
        <p:spPr>
          <a:xfrm>
            <a:off x="5641848" y="2916936"/>
            <a:ext cx="201168" cy="201168"/>
          </a:xfrm>
          <a:prstGeom prst="ellipse">
            <a:avLst/>
          </a:prstGeom>
          <a:solidFill>
            <a:srgbClr val="4A6194"/>
          </a:solidFill>
          <a:ln/>
        </p:spPr>
      </p:sp>
      <p:sp>
        <p:nvSpPr>
          <p:cNvPr id="24" name="Text 20"/>
          <p:cNvSpPr txBox="1"/>
          <p:nvPr/>
        </p:nvSpPr>
        <p:spPr>
          <a:xfrm>
            <a:off x="5943600" y="2816352"/>
            <a:ext cx="2834640" cy="402336"/>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Equipment</a:t>
            </a:r>
            <a:endParaRPr lang="en-US" sz="1350" dirty="0"/>
          </a:p>
        </p:txBody>
      </p:sp>
      <p:sp>
        <p:nvSpPr>
          <p:cNvPr id="25" name="Text 21"/>
          <p:cNvSpPr txBox="1"/>
          <p:nvPr/>
        </p:nvSpPr>
        <p:spPr>
          <a:xfrm>
            <a:off x="8778240" y="2816352"/>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30,000</a:t>
            </a:r>
            <a:endParaRPr lang="en-US" sz="1350" dirty="0"/>
          </a:p>
        </p:txBody>
      </p:sp>
      <p:sp>
        <p:nvSpPr>
          <p:cNvPr id="26" name="Text 22"/>
          <p:cNvSpPr txBox="1"/>
          <p:nvPr/>
        </p:nvSpPr>
        <p:spPr>
          <a:xfrm>
            <a:off x="10332720" y="2816352"/>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9%</a:t>
            </a:r>
            <a:endParaRPr lang="en-US" sz="1350" dirty="0"/>
          </a:p>
        </p:txBody>
      </p:sp>
      <p:sp>
        <p:nvSpPr>
          <p:cNvPr id="27" name="Shape 23"/>
          <p:cNvSpPr/>
          <p:nvPr/>
        </p:nvSpPr>
        <p:spPr>
          <a:xfrm>
            <a:off x="5641848" y="3319272"/>
            <a:ext cx="201168" cy="201168"/>
          </a:xfrm>
          <a:prstGeom prst="ellipse">
            <a:avLst/>
          </a:prstGeom>
          <a:solidFill>
            <a:srgbClr val="6A80AE"/>
          </a:solidFill>
          <a:ln/>
        </p:spPr>
      </p:sp>
      <p:sp>
        <p:nvSpPr>
          <p:cNvPr id="28" name="Text 24"/>
          <p:cNvSpPr txBox="1"/>
          <p:nvPr/>
        </p:nvSpPr>
        <p:spPr>
          <a:xfrm>
            <a:off x="5943600" y="3218688"/>
            <a:ext cx="2834640" cy="402336"/>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Subcontracting</a:t>
            </a:r>
            <a:endParaRPr lang="en-US" sz="1350" dirty="0"/>
          </a:p>
        </p:txBody>
      </p:sp>
      <p:sp>
        <p:nvSpPr>
          <p:cNvPr id="29" name="Text 25"/>
          <p:cNvSpPr txBox="1"/>
          <p:nvPr/>
        </p:nvSpPr>
        <p:spPr>
          <a:xfrm>
            <a:off x="8778240" y="3218688"/>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20,000</a:t>
            </a:r>
            <a:endParaRPr lang="en-US" sz="1350" dirty="0"/>
          </a:p>
        </p:txBody>
      </p:sp>
      <p:sp>
        <p:nvSpPr>
          <p:cNvPr id="30" name="Text 26"/>
          <p:cNvSpPr txBox="1"/>
          <p:nvPr/>
        </p:nvSpPr>
        <p:spPr>
          <a:xfrm>
            <a:off x="10332720" y="3218688"/>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6%</a:t>
            </a:r>
            <a:endParaRPr lang="en-US" sz="1350" dirty="0"/>
          </a:p>
        </p:txBody>
      </p:sp>
      <p:sp>
        <p:nvSpPr>
          <p:cNvPr id="31" name="Shape 27"/>
          <p:cNvSpPr/>
          <p:nvPr/>
        </p:nvSpPr>
        <p:spPr>
          <a:xfrm>
            <a:off x="5532120" y="3621024"/>
            <a:ext cx="6108192" cy="402336"/>
          </a:xfrm>
          <a:prstGeom prst="rect">
            <a:avLst/>
          </a:prstGeom>
          <a:solidFill>
            <a:srgbClr val="F4F7FC"/>
          </a:solidFill>
          <a:ln/>
        </p:spPr>
      </p:sp>
      <p:sp>
        <p:nvSpPr>
          <p:cNvPr id="32" name="Shape 28"/>
          <p:cNvSpPr/>
          <p:nvPr/>
        </p:nvSpPr>
        <p:spPr>
          <a:xfrm>
            <a:off x="5641848" y="3721608"/>
            <a:ext cx="201168" cy="201168"/>
          </a:xfrm>
          <a:prstGeom prst="ellipse">
            <a:avLst/>
          </a:prstGeom>
          <a:solidFill>
            <a:srgbClr val="9DAED0"/>
          </a:solidFill>
          <a:ln/>
        </p:spPr>
      </p:sp>
      <p:sp>
        <p:nvSpPr>
          <p:cNvPr id="33" name="Text 29"/>
          <p:cNvSpPr txBox="1"/>
          <p:nvPr/>
        </p:nvSpPr>
        <p:spPr>
          <a:xfrm>
            <a:off x="5943600" y="3621024"/>
            <a:ext cx="2834640" cy="402336"/>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Other direct costs</a:t>
            </a:r>
            <a:endParaRPr lang="en-US" sz="1350" dirty="0"/>
          </a:p>
        </p:txBody>
      </p:sp>
      <p:sp>
        <p:nvSpPr>
          <p:cNvPr id="34" name="Text 30"/>
          <p:cNvSpPr txBox="1"/>
          <p:nvPr/>
        </p:nvSpPr>
        <p:spPr>
          <a:xfrm>
            <a:off x="8778240" y="3621024"/>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25,000</a:t>
            </a:r>
            <a:endParaRPr lang="en-US" sz="1350" dirty="0"/>
          </a:p>
        </p:txBody>
      </p:sp>
      <p:sp>
        <p:nvSpPr>
          <p:cNvPr id="35" name="Text 31"/>
          <p:cNvSpPr txBox="1"/>
          <p:nvPr/>
        </p:nvSpPr>
        <p:spPr>
          <a:xfrm>
            <a:off x="10332720" y="3621024"/>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8%</a:t>
            </a:r>
            <a:endParaRPr lang="en-US" sz="1350" dirty="0"/>
          </a:p>
        </p:txBody>
      </p:sp>
      <p:sp>
        <p:nvSpPr>
          <p:cNvPr id="36" name="Shape 32"/>
          <p:cNvSpPr/>
          <p:nvPr/>
        </p:nvSpPr>
        <p:spPr>
          <a:xfrm>
            <a:off x="5641848" y="4123944"/>
            <a:ext cx="201168" cy="201168"/>
          </a:xfrm>
          <a:prstGeom prst="ellipse">
            <a:avLst/>
          </a:prstGeom>
          <a:solidFill>
            <a:srgbClr val="C9A227"/>
          </a:solidFill>
          <a:ln/>
        </p:spPr>
      </p:sp>
      <p:sp>
        <p:nvSpPr>
          <p:cNvPr id="37" name="Text 33"/>
          <p:cNvSpPr txBox="1"/>
          <p:nvPr/>
        </p:nvSpPr>
        <p:spPr>
          <a:xfrm>
            <a:off x="5943600" y="4023360"/>
            <a:ext cx="2834640" cy="402336"/>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Indirect costs (7%)</a:t>
            </a:r>
            <a:endParaRPr lang="en-US" sz="1350" dirty="0"/>
          </a:p>
        </p:txBody>
      </p:sp>
      <p:sp>
        <p:nvSpPr>
          <p:cNvPr id="38" name="Text 34"/>
          <p:cNvSpPr txBox="1"/>
          <p:nvPr/>
        </p:nvSpPr>
        <p:spPr>
          <a:xfrm>
            <a:off x="8778240" y="4023360"/>
            <a:ext cx="146304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21,000</a:t>
            </a:r>
            <a:endParaRPr lang="en-US" sz="1350" dirty="0"/>
          </a:p>
        </p:txBody>
      </p:sp>
      <p:sp>
        <p:nvSpPr>
          <p:cNvPr id="39" name="Text 35"/>
          <p:cNvSpPr txBox="1"/>
          <p:nvPr/>
        </p:nvSpPr>
        <p:spPr>
          <a:xfrm>
            <a:off x="10332720" y="4023360"/>
            <a:ext cx="1188720" cy="402336"/>
          </a:xfrm>
          <a:prstGeom prst="rect">
            <a:avLst/>
          </a:prstGeom>
          <a:noFill/>
          <a:ln/>
        </p:spPr>
        <p:txBody>
          <a:bodyPr wrap="square" lIns="0" tIns="0" rIns="0" bIns="0" rtlCol="0" anchor="ctr"/>
          <a:lstStyle/>
          <a:p>
            <a:pPr algn="r" indent="0" marL="0">
              <a:buNone/>
            </a:pPr>
            <a:r>
              <a:rPr lang="en-US" sz="1350" dirty="0">
                <a:solidFill>
                  <a:srgbClr val="2B3445"/>
                </a:solidFill>
                <a:latin typeface="Calibri" pitchFamily="34" charset="0"/>
                <a:ea typeface="Calibri" pitchFamily="34" charset="-122"/>
                <a:cs typeface="Calibri" pitchFamily="34" charset="-120"/>
              </a:rPr>
              <a:t>7%</a:t>
            </a:r>
            <a:endParaRPr lang="en-US" sz="1350" dirty="0"/>
          </a:p>
        </p:txBody>
      </p:sp>
      <p:sp>
        <p:nvSpPr>
          <p:cNvPr id="40" name="Shape 36"/>
          <p:cNvSpPr/>
          <p:nvPr/>
        </p:nvSpPr>
        <p:spPr>
          <a:xfrm>
            <a:off x="5532120" y="4453128"/>
            <a:ext cx="6108192" cy="0"/>
          </a:xfrm>
          <a:prstGeom prst="line">
            <a:avLst/>
          </a:prstGeom>
          <a:noFill/>
          <a:ln w="12700">
            <a:solidFill>
              <a:srgbClr val="D5DDEB"/>
            </a:solidFill>
            <a:prstDash val="solid"/>
          </a:ln>
        </p:spPr>
      </p:sp>
      <p:sp>
        <p:nvSpPr>
          <p:cNvPr id="41" name="Text 37"/>
          <p:cNvSpPr txBox="1"/>
          <p:nvPr/>
        </p:nvSpPr>
        <p:spPr>
          <a:xfrm>
            <a:off x="5943600" y="4471416"/>
            <a:ext cx="2743200" cy="402336"/>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Total</a:t>
            </a:r>
            <a:endParaRPr lang="en-US" sz="1350" dirty="0"/>
          </a:p>
        </p:txBody>
      </p:sp>
      <p:sp>
        <p:nvSpPr>
          <p:cNvPr id="42" name="Text 38"/>
          <p:cNvSpPr txBox="1"/>
          <p:nvPr/>
        </p:nvSpPr>
        <p:spPr>
          <a:xfrm>
            <a:off x="8778240" y="4471416"/>
            <a:ext cx="1463040" cy="402336"/>
          </a:xfrm>
          <a:prstGeom prst="rect">
            <a:avLst/>
          </a:prstGeom>
          <a:noFill/>
          <a:ln/>
        </p:spPr>
        <p:txBody>
          <a:bodyPr wrap="square" lIns="0" tIns="0" rIns="0" bIns="0" rtlCol="0" anchor="ctr"/>
          <a:lstStyle/>
          <a:p>
            <a:pPr algn="r" indent="0" marL="0">
              <a:buNone/>
            </a:pPr>
            <a:r>
              <a:rPr lang="en-US" sz="1350" b="1" dirty="0">
                <a:solidFill>
                  <a:srgbClr val="1B2A4A"/>
                </a:solidFill>
                <a:latin typeface="Calibri" pitchFamily="34" charset="0"/>
                <a:ea typeface="Calibri" pitchFamily="34" charset="-122"/>
                <a:cs typeface="Calibri" pitchFamily="34" charset="-120"/>
              </a:rPr>
              <a:t>321,000</a:t>
            </a:r>
            <a:endParaRPr lang="en-US" sz="1350" dirty="0"/>
          </a:p>
        </p:txBody>
      </p:sp>
      <p:sp>
        <p:nvSpPr>
          <p:cNvPr id="43" name="Text 39"/>
          <p:cNvSpPr txBox="1"/>
          <p:nvPr/>
        </p:nvSpPr>
        <p:spPr>
          <a:xfrm>
            <a:off x="10332720" y="4471416"/>
            <a:ext cx="1188720" cy="402336"/>
          </a:xfrm>
          <a:prstGeom prst="rect">
            <a:avLst/>
          </a:prstGeom>
          <a:noFill/>
          <a:ln/>
        </p:spPr>
        <p:txBody>
          <a:bodyPr wrap="square" lIns="0" tIns="0" rIns="0" bIns="0" rtlCol="0" anchor="ctr"/>
          <a:lstStyle/>
          <a:p>
            <a:pPr algn="r" indent="0" marL="0">
              <a:buNone/>
            </a:pPr>
            <a:r>
              <a:rPr lang="en-US" sz="1350" b="1" dirty="0">
                <a:solidFill>
                  <a:srgbClr val="1B2A4A"/>
                </a:solidFill>
                <a:latin typeface="Calibri" pitchFamily="34" charset="0"/>
                <a:ea typeface="Calibri" pitchFamily="34" charset="-122"/>
                <a:cs typeface="Calibri" pitchFamily="34" charset="-120"/>
              </a:rPr>
              <a:t>100%</a:t>
            </a:r>
            <a:endParaRPr lang="en-US" sz="1350" dirty="0"/>
          </a:p>
        </p:txBody>
      </p:sp>
      <p:sp>
        <p:nvSpPr>
          <p:cNvPr id="44" name="Shape 40"/>
          <p:cNvSpPr/>
          <p:nvPr/>
        </p:nvSpPr>
        <p:spPr>
          <a:xfrm>
            <a:off x="5532120" y="4892040"/>
            <a:ext cx="6108192" cy="868680"/>
          </a:xfrm>
          <a:prstGeom prst="roundRect">
            <a:avLst>
              <a:gd name="adj" fmla="val 8421"/>
            </a:avLst>
          </a:prstGeom>
          <a:solidFill>
            <a:srgbClr val="1B2A4A"/>
          </a:solidFill>
          <a:ln/>
        </p:spPr>
      </p:sp>
      <p:sp>
        <p:nvSpPr>
          <p:cNvPr id="45" name="Shape 41"/>
          <p:cNvSpPr/>
          <p:nvPr/>
        </p:nvSpPr>
        <p:spPr>
          <a:xfrm>
            <a:off x="5733288" y="5047488"/>
            <a:ext cx="548640" cy="548640"/>
          </a:xfrm>
          <a:prstGeom prst="ellipse">
            <a:avLst/>
          </a:prstGeom>
          <a:solidFill>
            <a:srgbClr val="31487A"/>
          </a:solidFill>
          <a:ln/>
        </p:spPr>
      </p:sp>
      <p:pic>
        <p:nvPicPr>
          <p:cNvPr id="46" name="Image 0" descr="preencoded.png">    </p:cNvPr>
          <p:cNvPicPr>
            <a:picLocks noChangeAspect="1"/>
          </p:cNvPicPr>
          <p:nvPr/>
        </p:nvPicPr>
        <p:blipFill>
          <a:blip r:embed="rId2"/>
          <a:stretch>
            <a:fillRect/>
          </a:stretch>
        </p:blipFill>
        <p:spPr>
          <a:xfrm>
            <a:off x="5881421" y="5195621"/>
            <a:ext cx="252374" cy="252374"/>
          </a:xfrm>
          <a:prstGeom prst="rect">
            <a:avLst/>
          </a:prstGeom>
        </p:spPr>
      </p:pic>
      <p:sp>
        <p:nvSpPr>
          <p:cNvPr id="47" name="Text 42"/>
          <p:cNvSpPr txBox="1"/>
          <p:nvPr/>
        </p:nvSpPr>
        <p:spPr>
          <a:xfrm>
            <a:off x="6446520" y="4892040"/>
            <a:ext cx="5029200" cy="868680"/>
          </a:xfrm>
          <a:prstGeom prst="rect">
            <a:avLst/>
          </a:prstGeom>
          <a:noFill/>
          <a:ln/>
        </p:spPr>
        <p:txBody>
          <a:bodyPr wrap="square" lIns="0" tIns="0" rIns="0" bIns="0" rtlCol="0" anchor="ctr"/>
          <a:lstStyle/>
          <a:p>
            <a:pPr indent="0" marL="0">
              <a:buNone/>
            </a:pPr>
            <a:r>
              <a:rPr lang="en-US" sz="1400" b="1" dirty="0">
                <a:solidFill>
                  <a:srgbClr val="C9A227"/>
                </a:solidFill>
                <a:latin typeface="Calibri" pitchFamily="34" charset="0"/>
                <a:ea typeface="Calibri" pitchFamily="34" charset="-122"/>
                <a:cs typeface="Calibri" pitchFamily="34" charset="-120"/>
              </a:rPr>
              <a:t>Flat rate:  </a:t>
            </a:r>
            <a:pPr indent="0" marL="0">
              <a:buNone/>
            </a:pPr>
            <a:r>
              <a:rPr lang="en-US" sz="1400" dirty="0">
                <a:solidFill>
                  <a:srgbClr val="FFFFFF"/>
                </a:solidFill>
                <a:latin typeface="Calibri" pitchFamily="34" charset="0"/>
                <a:ea typeface="Calibri" pitchFamily="34" charset="-122"/>
                <a:cs typeface="Calibri" pitchFamily="34" charset="-120"/>
              </a:rPr>
              <a:t>direct costs EUR 300,000 × 7% = EUR 21,000 indirect costs</a:t>
            </a:r>
            <a:endParaRPr lang="en-US" sz="1400" dirty="0"/>
          </a:p>
        </p:txBody>
      </p:sp>
      <p:sp>
        <p:nvSpPr>
          <p:cNvPr id="48" name="Shape 43"/>
          <p:cNvSpPr/>
          <p:nvPr/>
        </p:nvSpPr>
        <p:spPr>
          <a:xfrm>
            <a:off x="548640" y="5870448"/>
            <a:ext cx="1828800" cy="274320"/>
          </a:xfrm>
          <a:prstGeom prst="roundRect">
            <a:avLst>
              <a:gd name="adj" fmla="val 50000"/>
            </a:avLst>
          </a:prstGeom>
          <a:solidFill>
            <a:srgbClr val="C9A227"/>
          </a:solidFill>
          <a:ln/>
        </p:spPr>
      </p:sp>
      <p:sp>
        <p:nvSpPr>
          <p:cNvPr id="49" name="Text 44"/>
          <p:cNvSpPr txBox="1"/>
          <p:nvPr/>
        </p:nvSpPr>
        <p:spPr>
          <a:xfrm>
            <a:off x="548640" y="5870448"/>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Illustrative example</a:t>
            </a:r>
            <a:endParaRPr lang="en-US" sz="1050" dirty="0"/>
          </a:p>
        </p:txBody>
      </p:sp>
      <p:sp>
        <p:nvSpPr>
          <p:cNvPr id="50" name="Text 45"/>
          <p:cNvSpPr txBox="1"/>
          <p:nvPr/>
        </p:nvSpPr>
        <p:spPr>
          <a:xfrm>
            <a:off x="2560320" y="5852160"/>
            <a:ext cx="9052560" cy="310896"/>
          </a:xfrm>
          <a:prstGeom prst="rect">
            <a:avLst/>
          </a:prstGeom>
          <a:noFill/>
          <a:ln/>
        </p:spPr>
        <p:txBody>
          <a:bodyPr wrap="square" lIns="0" tIns="0" rIns="0" bIns="0" rtlCol="0" anchor="ctr"/>
          <a:lstStyle/>
          <a:p>
            <a:pPr indent="0" marL="0">
              <a:buNone/>
            </a:pPr>
            <a:r>
              <a:rPr lang="en-US" sz="1050" i="1" dirty="0">
                <a:solidFill>
                  <a:srgbClr val="64708C"/>
                </a:solidFill>
                <a:latin typeface="Calibri" pitchFamily="34" charset="0"/>
                <a:ea typeface="Calibri" pitchFamily="34" charset="-122"/>
                <a:cs typeface="Calibri" pitchFamily="34" charset="-120"/>
              </a:rPr>
              <a:t>Hypothetical figures; 7% is one of the example flat rates cited in the lecture (7% or 25%, depending on the programme).</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Eligibility of Costs, Co-financing, Lump Sums, Unit Costs, Actual Costs, and Donors' Financial Rules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When is a cost eligible for funding?</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actual costs, unit costs, lump sums and flat rates differ?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co-financing calculated and contributed?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ELIGIBILITY OF COSTS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Criteria a Cost Must Meet Simultaneously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548640" y="1691640"/>
            <a:ext cx="7178040" cy="777240"/>
          </a:xfrm>
          <a:prstGeom prst="roundRect">
            <a:avLst>
              <a:gd name="adj" fmla="val 9412"/>
            </a:avLst>
          </a:prstGeom>
          <a:solidFill>
            <a:srgbClr val="F4F7FC"/>
          </a:solidFill>
          <a:ln/>
        </p:spPr>
      </p:sp>
      <p:sp>
        <p:nvSpPr>
          <p:cNvPr id="8" name="Shape 5"/>
          <p:cNvSpPr/>
          <p:nvPr/>
        </p:nvSpPr>
        <p:spPr>
          <a:xfrm>
            <a:off x="731520" y="1851660"/>
            <a:ext cx="457200" cy="457200"/>
          </a:xfrm>
          <a:prstGeom prst="ellipse">
            <a:avLst/>
          </a:prstGeom>
          <a:solidFill>
            <a:srgbClr val="C9A227"/>
          </a:solidFill>
          <a:ln/>
        </p:spPr>
      </p:sp>
      <p:pic>
        <p:nvPicPr>
          <p:cNvPr id="9" name="Image 0" descr="preencoded.png">    </p:cNvPr>
          <p:cNvPicPr>
            <a:picLocks noChangeAspect="1"/>
          </p:cNvPicPr>
          <p:nvPr/>
        </p:nvPicPr>
        <p:blipFill>
          <a:blip r:embed="rId1"/>
          <a:stretch>
            <a:fillRect/>
          </a:stretch>
        </p:blipFill>
        <p:spPr>
          <a:xfrm>
            <a:off x="854964" y="1975104"/>
            <a:ext cx="210312" cy="210312"/>
          </a:xfrm>
          <a:prstGeom prst="rect">
            <a:avLst/>
          </a:prstGeom>
        </p:spPr>
      </p:pic>
      <p:sp>
        <p:nvSpPr>
          <p:cNvPr id="10" name="Text 6"/>
          <p:cNvSpPr txBox="1"/>
          <p:nvPr/>
        </p:nvSpPr>
        <p:spPr>
          <a:xfrm>
            <a:off x="1417320" y="1691640"/>
            <a:ext cx="6126480" cy="77724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Incurred during the implementation period</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Exception: the costs of preparing the final report.</a:t>
            </a:r>
            <a:endParaRPr lang="en-US" sz="1400" dirty="0"/>
          </a:p>
        </p:txBody>
      </p:sp>
      <p:sp>
        <p:nvSpPr>
          <p:cNvPr id="11" name="Shape 7"/>
          <p:cNvSpPr/>
          <p:nvPr/>
        </p:nvSpPr>
        <p:spPr>
          <a:xfrm>
            <a:off x="7726680" y="2080260"/>
            <a:ext cx="320040" cy="0"/>
          </a:xfrm>
          <a:prstGeom prst="line">
            <a:avLst/>
          </a:prstGeom>
          <a:noFill/>
          <a:ln w="19050">
            <a:solidFill>
              <a:srgbClr val="D5DDEB"/>
            </a:solidFill>
            <a:prstDash val="solid"/>
          </a:ln>
        </p:spPr>
      </p:sp>
      <p:sp>
        <p:nvSpPr>
          <p:cNvPr id="12" name="Shape 8"/>
          <p:cNvSpPr/>
          <p:nvPr/>
        </p:nvSpPr>
        <p:spPr>
          <a:xfrm>
            <a:off x="548640" y="2606040"/>
            <a:ext cx="7178040" cy="777240"/>
          </a:xfrm>
          <a:prstGeom prst="roundRect">
            <a:avLst>
              <a:gd name="adj" fmla="val 9412"/>
            </a:avLst>
          </a:prstGeom>
          <a:solidFill>
            <a:srgbClr val="F4F7FC"/>
          </a:solidFill>
          <a:ln/>
        </p:spPr>
      </p:sp>
      <p:sp>
        <p:nvSpPr>
          <p:cNvPr id="13" name="Shape 9"/>
          <p:cNvSpPr/>
          <p:nvPr/>
        </p:nvSpPr>
        <p:spPr>
          <a:xfrm>
            <a:off x="731520" y="2766060"/>
            <a:ext cx="457200" cy="457200"/>
          </a:xfrm>
          <a:prstGeom prst="ellipse">
            <a:avLst/>
          </a:prstGeom>
          <a:solidFill>
            <a:srgbClr val="C9A227"/>
          </a:solidFill>
          <a:ln/>
        </p:spPr>
      </p:sp>
      <p:pic>
        <p:nvPicPr>
          <p:cNvPr id="14" name="Image 1" descr="preencoded.png">    </p:cNvPr>
          <p:cNvPicPr>
            <a:picLocks noChangeAspect="1"/>
          </p:cNvPicPr>
          <p:nvPr/>
        </p:nvPicPr>
        <p:blipFill>
          <a:blip r:embed="rId2"/>
          <a:stretch>
            <a:fillRect/>
          </a:stretch>
        </p:blipFill>
        <p:spPr>
          <a:xfrm>
            <a:off x="854964" y="2889504"/>
            <a:ext cx="210312" cy="210312"/>
          </a:xfrm>
          <a:prstGeom prst="rect">
            <a:avLst/>
          </a:prstGeom>
        </p:spPr>
      </p:pic>
      <p:sp>
        <p:nvSpPr>
          <p:cNvPr id="15" name="Text 10"/>
          <p:cNvSpPr txBox="1"/>
          <p:nvPr/>
        </p:nvSpPr>
        <p:spPr>
          <a:xfrm>
            <a:off x="1417320" y="2606040"/>
            <a:ext cx="6126480" cy="77724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Linked to the project and budgeted</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Directly linked to the subject matter and provided for in the approved budget.</a:t>
            </a:r>
            <a:endParaRPr lang="en-US" sz="1400" dirty="0"/>
          </a:p>
        </p:txBody>
      </p:sp>
      <p:sp>
        <p:nvSpPr>
          <p:cNvPr id="16" name="Shape 11"/>
          <p:cNvSpPr/>
          <p:nvPr/>
        </p:nvSpPr>
        <p:spPr>
          <a:xfrm>
            <a:off x="7726680" y="2994660"/>
            <a:ext cx="320040" cy="0"/>
          </a:xfrm>
          <a:prstGeom prst="line">
            <a:avLst/>
          </a:prstGeom>
          <a:noFill/>
          <a:ln w="19050">
            <a:solidFill>
              <a:srgbClr val="D5DDEB"/>
            </a:solidFill>
            <a:prstDash val="solid"/>
          </a:ln>
        </p:spPr>
      </p:sp>
      <p:sp>
        <p:nvSpPr>
          <p:cNvPr id="17" name="Shape 12"/>
          <p:cNvSpPr/>
          <p:nvPr/>
        </p:nvSpPr>
        <p:spPr>
          <a:xfrm>
            <a:off x="548640" y="3520440"/>
            <a:ext cx="7178040" cy="777240"/>
          </a:xfrm>
          <a:prstGeom prst="roundRect">
            <a:avLst>
              <a:gd name="adj" fmla="val 9412"/>
            </a:avLst>
          </a:prstGeom>
          <a:solidFill>
            <a:srgbClr val="F4F7FC"/>
          </a:solidFill>
          <a:ln/>
        </p:spPr>
      </p:sp>
      <p:sp>
        <p:nvSpPr>
          <p:cNvPr id="18" name="Shape 13"/>
          <p:cNvSpPr/>
          <p:nvPr/>
        </p:nvSpPr>
        <p:spPr>
          <a:xfrm>
            <a:off x="731520" y="3680460"/>
            <a:ext cx="457200" cy="457200"/>
          </a:xfrm>
          <a:prstGeom prst="ellipse">
            <a:avLst/>
          </a:prstGeom>
          <a:solidFill>
            <a:srgbClr val="C9A227"/>
          </a:solidFill>
          <a:ln/>
        </p:spPr>
      </p:sp>
      <p:pic>
        <p:nvPicPr>
          <p:cNvPr id="19" name="Image 2" descr="preencoded.png">    </p:cNvPr>
          <p:cNvPicPr>
            <a:picLocks noChangeAspect="1"/>
          </p:cNvPicPr>
          <p:nvPr/>
        </p:nvPicPr>
        <p:blipFill>
          <a:blip r:embed="rId3"/>
          <a:stretch>
            <a:fillRect/>
          </a:stretch>
        </p:blipFill>
        <p:spPr>
          <a:xfrm>
            <a:off x="854964" y="3803904"/>
            <a:ext cx="210312" cy="210312"/>
          </a:xfrm>
          <a:prstGeom prst="rect">
            <a:avLst/>
          </a:prstGeom>
        </p:spPr>
      </p:pic>
      <p:sp>
        <p:nvSpPr>
          <p:cNvPr id="20" name="Text 14"/>
          <p:cNvSpPr txBox="1"/>
          <p:nvPr/>
        </p:nvSpPr>
        <p:spPr>
          <a:xfrm>
            <a:off x="1417320" y="3520440"/>
            <a:ext cx="6126480" cy="77724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Actually incurred by the beneficiary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Not by a third party outside the established procedures.</a:t>
            </a:r>
            <a:endParaRPr lang="en-US" sz="1400" dirty="0"/>
          </a:p>
        </p:txBody>
      </p:sp>
      <p:sp>
        <p:nvSpPr>
          <p:cNvPr id="21" name="Shape 15"/>
          <p:cNvSpPr/>
          <p:nvPr/>
        </p:nvSpPr>
        <p:spPr>
          <a:xfrm>
            <a:off x="7726680" y="3909060"/>
            <a:ext cx="320040" cy="0"/>
          </a:xfrm>
          <a:prstGeom prst="line">
            <a:avLst/>
          </a:prstGeom>
          <a:noFill/>
          <a:ln w="19050">
            <a:solidFill>
              <a:srgbClr val="D5DDEB"/>
            </a:solidFill>
            <a:prstDash val="solid"/>
          </a:ln>
        </p:spPr>
      </p:sp>
      <p:sp>
        <p:nvSpPr>
          <p:cNvPr id="22" name="Shape 16"/>
          <p:cNvSpPr/>
          <p:nvPr/>
        </p:nvSpPr>
        <p:spPr>
          <a:xfrm>
            <a:off x="548640" y="4434840"/>
            <a:ext cx="7178040" cy="777240"/>
          </a:xfrm>
          <a:prstGeom prst="roundRect">
            <a:avLst>
              <a:gd name="adj" fmla="val 9412"/>
            </a:avLst>
          </a:prstGeom>
          <a:solidFill>
            <a:srgbClr val="F4F7FC"/>
          </a:solidFill>
          <a:ln/>
        </p:spPr>
      </p:sp>
      <p:sp>
        <p:nvSpPr>
          <p:cNvPr id="23" name="Shape 17"/>
          <p:cNvSpPr/>
          <p:nvPr/>
        </p:nvSpPr>
        <p:spPr>
          <a:xfrm>
            <a:off x="731520" y="4594860"/>
            <a:ext cx="457200" cy="457200"/>
          </a:xfrm>
          <a:prstGeom prst="ellipse">
            <a:avLst/>
          </a:prstGeom>
          <a:solidFill>
            <a:srgbClr val="C9A227"/>
          </a:solidFill>
          <a:ln/>
        </p:spPr>
      </p:sp>
      <p:pic>
        <p:nvPicPr>
          <p:cNvPr id="24" name="Image 3" descr="preencoded.png">    </p:cNvPr>
          <p:cNvPicPr>
            <a:picLocks noChangeAspect="1"/>
          </p:cNvPicPr>
          <p:nvPr/>
        </p:nvPicPr>
        <p:blipFill>
          <a:blip r:embed="rId4"/>
          <a:stretch>
            <a:fillRect/>
          </a:stretch>
        </p:blipFill>
        <p:spPr>
          <a:xfrm>
            <a:off x="854964" y="4718304"/>
            <a:ext cx="210312" cy="210312"/>
          </a:xfrm>
          <a:prstGeom prst="rect">
            <a:avLst/>
          </a:prstGeom>
        </p:spPr>
      </p:pic>
      <p:sp>
        <p:nvSpPr>
          <p:cNvPr id="25" name="Text 18"/>
          <p:cNvSpPr txBox="1"/>
          <p:nvPr/>
        </p:nvSpPr>
        <p:spPr>
          <a:xfrm>
            <a:off x="1417320" y="4434840"/>
            <a:ext cx="6126480" cy="77724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Documented and identifiable</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Recorded in accordance with the beneficiary's accounting system.</a:t>
            </a:r>
            <a:endParaRPr lang="en-US" sz="1400" dirty="0"/>
          </a:p>
        </p:txBody>
      </p:sp>
      <p:sp>
        <p:nvSpPr>
          <p:cNvPr id="26" name="Shape 19"/>
          <p:cNvSpPr/>
          <p:nvPr/>
        </p:nvSpPr>
        <p:spPr>
          <a:xfrm>
            <a:off x="7726680" y="4823460"/>
            <a:ext cx="320040" cy="0"/>
          </a:xfrm>
          <a:prstGeom prst="line">
            <a:avLst/>
          </a:prstGeom>
          <a:noFill/>
          <a:ln w="19050">
            <a:solidFill>
              <a:srgbClr val="D5DDEB"/>
            </a:solidFill>
            <a:prstDash val="solid"/>
          </a:ln>
        </p:spPr>
      </p:sp>
      <p:sp>
        <p:nvSpPr>
          <p:cNvPr id="27" name="Shape 20"/>
          <p:cNvSpPr/>
          <p:nvPr/>
        </p:nvSpPr>
        <p:spPr>
          <a:xfrm>
            <a:off x="548640" y="5349240"/>
            <a:ext cx="7178040" cy="777240"/>
          </a:xfrm>
          <a:prstGeom prst="roundRect">
            <a:avLst>
              <a:gd name="adj" fmla="val 9412"/>
            </a:avLst>
          </a:prstGeom>
          <a:solidFill>
            <a:srgbClr val="F4F7FC"/>
          </a:solidFill>
          <a:ln/>
        </p:spPr>
      </p:sp>
      <p:sp>
        <p:nvSpPr>
          <p:cNvPr id="28" name="Shape 21"/>
          <p:cNvSpPr/>
          <p:nvPr/>
        </p:nvSpPr>
        <p:spPr>
          <a:xfrm>
            <a:off x="731520" y="5509260"/>
            <a:ext cx="457200" cy="457200"/>
          </a:xfrm>
          <a:prstGeom prst="ellipse">
            <a:avLst/>
          </a:prstGeom>
          <a:solidFill>
            <a:srgbClr val="C9A227"/>
          </a:solidFill>
          <a:ln/>
        </p:spPr>
      </p:sp>
      <p:pic>
        <p:nvPicPr>
          <p:cNvPr id="29" name="Image 4" descr="preencoded.png">    </p:cNvPr>
          <p:cNvPicPr>
            <a:picLocks noChangeAspect="1"/>
          </p:cNvPicPr>
          <p:nvPr/>
        </p:nvPicPr>
        <p:blipFill>
          <a:blip r:embed="rId5"/>
          <a:stretch>
            <a:fillRect/>
          </a:stretch>
        </p:blipFill>
        <p:spPr>
          <a:xfrm>
            <a:off x="854964" y="5632704"/>
            <a:ext cx="210312" cy="210312"/>
          </a:xfrm>
          <a:prstGeom prst="rect">
            <a:avLst/>
          </a:prstGeom>
        </p:spPr>
      </p:pic>
      <p:sp>
        <p:nvSpPr>
          <p:cNvPr id="30" name="Text 22"/>
          <p:cNvSpPr txBox="1"/>
          <p:nvPr/>
        </p:nvSpPr>
        <p:spPr>
          <a:xfrm>
            <a:off x="1417320" y="5349240"/>
            <a:ext cx="6126480" cy="777240"/>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Economical, efficient and effective</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Complies with the principles of economy, efficiency and effectiveness.</a:t>
            </a:r>
            <a:endParaRPr lang="en-US" sz="1400" dirty="0"/>
          </a:p>
        </p:txBody>
      </p:sp>
      <p:sp>
        <p:nvSpPr>
          <p:cNvPr id="31" name="Shape 23"/>
          <p:cNvSpPr/>
          <p:nvPr/>
        </p:nvSpPr>
        <p:spPr>
          <a:xfrm>
            <a:off x="7726680" y="5737860"/>
            <a:ext cx="320040" cy="0"/>
          </a:xfrm>
          <a:prstGeom prst="line">
            <a:avLst/>
          </a:prstGeom>
          <a:noFill/>
          <a:ln w="19050">
            <a:solidFill>
              <a:srgbClr val="D5DDEB"/>
            </a:solidFill>
            <a:prstDash val="solid"/>
          </a:ln>
        </p:spPr>
      </p:sp>
      <p:sp>
        <p:nvSpPr>
          <p:cNvPr id="32" name="Shape 24"/>
          <p:cNvSpPr/>
          <p:nvPr/>
        </p:nvSpPr>
        <p:spPr>
          <a:xfrm>
            <a:off x="8046720" y="2080260"/>
            <a:ext cx="0" cy="3657600"/>
          </a:xfrm>
          <a:prstGeom prst="line">
            <a:avLst/>
          </a:prstGeom>
          <a:noFill/>
          <a:ln w="19050">
            <a:solidFill>
              <a:srgbClr val="D5DDEB"/>
            </a:solidFill>
            <a:prstDash val="solid"/>
          </a:ln>
        </p:spPr>
      </p:sp>
      <p:sp>
        <p:nvSpPr>
          <p:cNvPr id="33" name="Shape 25"/>
          <p:cNvSpPr/>
          <p:nvPr/>
        </p:nvSpPr>
        <p:spPr>
          <a:xfrm>
            <a:off x="8046720" y="3909060"/>
            <a:ext cx="457200" cy="0"/>
          </a:xfrm>
          <a:prstGeom prst="line">
            <a:avLst/>
          </a:prstGeom>
          <a:noFill/>
          <a:ln w="25400">
            <a:solidFill>
              <a:srgbClr val="1B2A4A"/>
            </a:solidFill>
            <a:prstDash val="solid"/>
            <a:tailEnd type="triangle"/>
          </a:ln>
        </p:spPr>
      </p:sp>
      <p:sp>
        <p:nvSpPr>
          <p:cNvPr id="34" name="Shape 26"/>
          <p:cNvSpPr/>
          <p:nvPr/>
        </p:nvSpPr>
        <p:spPr>
          <a:xfrm>
            <a:off x="8549640" y="2240280"/>
            <a:ext cx="3090672" cy="3337560"/>
          </a:xfrm>
          <a:prstGeom prst="roundRect">
            <a:avLst>
              <a:gd name="adj" fmla="val 2367"/>
            </a:avLst>
          </a:prstGeom>
          <a:solidFill>
            <a:srgbClr val="1B2A4A"/>
          </a:solidFill>
          <a:ln/>
        </p:spPr>
      </p:sp>
      <p:sp>
        <p:nvSpPr>
          <p:cNvPr id="35" name="Shape 27"/>
          <p:cNvSpPr/>
          <p:nvPr/>
        </p:nvSpPr>
        <p:spPr>
          <a:xfrm>
            <a:off x="9637776" y="2514600"/>
            <a:ext cx="914400" cy="914400"/>
          </a:xfrm>
          <a:prstGeom prst="ellipse">
            <a:avLst/>
          </a:prstGeom>
          <a:solidFill>
            <a:srgbClr val="31487A"/>
          </a:solidFill>
          <a:ln w="19050">
            <a:solidFill>
              <a:srgbClr val="C9A227"/>
            </a:solidFill>
            <a:prstDash val="solid"/>
          </a:ln>
        </p:spPr>
      </p:sp>
      <p:pic>
        <p:nvPicPr>
          <p:cNvPr id="36" name="Image 5" descr="preencoded.png">    </p:cNvPr>
          <p:cNvPicPr>
            <a:picLocks noChangeAspect="1"/>
          </p:cNvPicPr>
          <p:nvPr/>
        </p:nvPicPr>
        <p:blipFill>
          <a:blip r:embed="rId6"/>
          <a:stretch>
            <a:fillRect/>
          </a:stretch>
        </p:blipFill>
        <p:spPr>
          <a:xfrm>
            <a:off x="9884664" y="2761488"/>
            <a:ext cx="420624" cy="420624"/>
          </a:xfrm>
          <a:prstGeom prst="rect">
            <a:avLst/>
          </a:prstGeom>
        </p:spPr>
      </p:pic>
      <p:sp>
        <p:nvSpPr>
          <p:cNvPr id="37" name="Text 28"/>
          <p:cNvSpPr txBox="1"/>
          <p:nvPr/>
        </p:nvSpPr>
        <p:spPr>
          <a:xfrm>
            <a:off x="8686800" y="3566160"/>
            <a:ext cx="2816352" cy="50292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Eligible cost</a:t>
            </a:r>
            <a:endParaRPr lang="en-US" sz="2200" dirty="0"/>
          </a:p>
        </p:txBody>
      </p:sp>
      <p:sp>
        <p:nvSpPr>
          <p:cNvPr id="38" name="Text 29"/>
          <p:cNvSpPr txBox="1"/>
          <p:nvPr/>
        </p:nvSpPr>
        <p:spPr>
          <a:xfrm>
            <a:off x="8778240" y="4069080"/>
            <a:ext cx="2633472" cy="640080"/>
          </a:xfrm>
          <a:prstGeom prst="rect">
            <a:avLst/>
          </a:prstGeom>
          <a:noFill/>
          <a:ln/>
        </p:spPr>
        <p:txBody>
          <a:bodyPr wrap="square" lIns="0" tIns="0" rIns="0" bIns="0" rtlCol="0" anchor="t"/>
          <a:lstStyle/>
          <a:p>
            <a:pPr algn="ctr" indent="0" marL="0">
              <a:buNone/>
            </a:pPr>
            <a:r>
              <a:rPr lang="en-US" sz="1300" dirty="0">
                <a:solidFill>
                  <a:srgbClr val="D6DEEE"/>
                </a:solidFill>
                <a:latin typeface="Calibri" pitchFamily="34" charset="0"/>
                <a:ea typeface="Calibri" pitchFamily="34" charset="-122"/>
                <a:cs typeface="Calibri" pitchFamily="34" charset="-120"/>
              </a:rPr>
              <a:t>only when all five criteria are met at the same time</a:t>
            </a:r>
            <a:endParaRPr lang="en-US" sz="1300" dirty="0"/>
          </a:p>
        </p:txBody>
      </p:sp>
      <p:sp>
        <p:nvSpPr>
          <p:cNvPr id="39" name="Text 30"/>
          <p:cNvSpPr txBox="1"/>
          <p:nvPr/>
        </p:nvSpPr>
        <p:spPr>
          <a:xfrm>
            <a:off x="8778240" y="4754880"/>
            <a:ext cx="2633472" cy="640080"/>
          </a:xfrm>
          <a:prstGeom prst="rect">
            <a:avLst/>
          </a:prstGeom>
          <a:noFill/>
          <a:ln/>
        </p:spPr>
        <p:txBody>
          <a:bodyPr wrap="square" lIns="0" tIns="0" rIns="0" bIns="0" rtlCol="0" anchor="t"/>
          <a:lstStyle/>
          <a:p>
            <a:pPr algn="ctr" indent="0" marL="0">
              <a:buNone/>
            </a:pPr>
            <a:r>
              <a:rPr lang="en-US" sz="1300" b="1" dirty="0">
                <a:solidFill>
                  <a:srgbClr val="E9D68F"/>
                </a:solidFill>
                <a:latin typeface="Calibri" pitchFamily="34" charset="0"/>
                <a:ea typeface="Calibri" pitchFamily="34" charset="-122"/>
                <a:cs typeface="Calibri" pitchFamily="34" charset="-120"/>
              </a:rPr>
              <a:t>If any one criterion fails, the cost is ineligible.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3.2 · FORMS OF COST FINANCING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Actual Costs, Unit Costs and Lump Sums Compared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548640" y="1691640"/>
            <a:ext cx="3514344" cy="3520440"/>
          </a:xfrm>
          <a:prstGeom prst="roundRect">
            <a:avLst>
              <a:gd name="adj" fmla="val 2082"/>
            </a:avLst>
          </a:prstGeom>
          <a:solidFill>
            <a:srgbClr val="F4F7FC"/>
          </a:solidFill>
          <a:ln/>
        </p:spPr>
      </p:sp>
      <p:sp>
        <p:nvSpPr>
          <p:cNvPr id="8" name="Shape 5"/>
          <p:cNvSpPr/>
          <p:nvPr/>
        </p:nvSpPr>
        <p:spPr>
          <a:xfrm>
            <a:off x="777240" y="187452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22653"/>
            <a:ext cx="252374" cy="252374"/>
          </a:xfrm>
          <a:prstGeom prst="rect">
            <a:avLst/>
          </a:prstGeom>
        </p:spPr>
      </p:pic>
      <p:sp>
        <p:nvSpPr>
          <p:cNvPr id="10" name="Text 6"/>
          <p:cNvSpPr txBox="1"/>
          <p:nvPr/>
        </p:nvSpPr>
        <p:spPr>
          <a:xfrm>
            <a:off x="1508760" y="1874520"/>
            <a:ext cx="2325624" cy="54864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Actual costs</a:t>
            </a:r>
            <a:endParaRPr lang="en-US" sz="1900" dirty="0"/>
          </a:p>
        </p:txBody>
      </p:sp>
      <p:sp>
        <p:nvSpPr>
          <p:cNvPr id="11" name="Text 7"/>
          <p:cNvSpPr txBox="1"/>
          <p:nvPr/>
        </p:nvSpPr>
        <p:spPr>
          <a:xfrm>
            <a:off x="777240" y="260604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PAID ON THE BASIS OF</a:t>
            </a:r>
            <a:endParaRPr lang="en-US" sz="1000" dirty="0"/>
          </a:p>
        </p:txBody>
      </p:sp>
      <p:sp>
        <p:nvSpPr>
          <p:cNvPr id="12" name="Text 8"/>
          <p:cNvSpPr txBox="1"/>
          <p:nvPr/>
        </p:nvSpPr>
        <p:spPr>
          <a:xfrm>
            <a:off x="777240" y="284378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Costs actually incurred</a:t>
            </a:r>
            <a:endParaRPr lang="en-US" sz="1250" dirty="0"/>
          </a:p>
        </p:txBody>
      </p:sp>
      <p:sp>
        <p:nvSpPr>
          <p:cNvPr id="13" name="Text 9"/>
          <p:cNvSpPr txBox="1"/>
          <p:nvPr/>
        </p:nvSpPr>
        <p:spPr>
          <a:xfrm>
            <a:off x="777240" y="347472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EVIDENCE REQUIRED</a:t>
            </a:r>
            <a:endParaRPr lang="en-US" sz="1000" dirty="0"/>
          </a:p>
        </p:txBody>
      </p:sp>
      <p:sp>
        <p:nvSpPr>
          <p:cNvPr id="14" name="Text 10"/>
          <p:cNvSpPr txBox="1"/>
          <p:nvPr/>
        </p:nvSpPr>
        <p:spPr>
          <a:xfrm>
            <a:off x="777240" y="371246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Primary accounting records for every amount spent</a:t>
            </a:r>
            <a:endParaRPr lang="en-US" sz="1250" dirty="0"/>
          </a:p>
        </p:txBody>
      </p:sp>
      <p:sp>
        <p:nvSpPr>
          <p:cNvPr id="15" name="Text 11"/>
          <p:cNvSpPr txBox="1"/>
          <p:nvPr/>
        </p:nvSpPr>
        <p:spPr>
          <a:xfrm>
            <a:off x="777240" y="434340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ADMINISTRATIVE LOGIC</a:t>
            </a:r>
            <a:endParaRPr lang="en-US" sz="1000" dirty="0"/>
          </a:p>
        </p:txBody>
      </p:sp>
      <p:sp>
        <p:nvSpPr>
          <p:cNvPr id="16" name="Text 12"/>
          <p:cNvSpPr txBox="1"/>
          <p:nvPr/>
        </p:nvSpPr>
        <p:spPr>
          <a:xfrm>
            <a:off x="777240" y="458114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Each cost is documented and checked</a:t>
            </a:r>
            <a:endParaRPr lang="en-US" sz="1250" dirty="0"/>
          </a:p>
        </p:txBody>
      </p:sp>
      <p:sp>
        <p:nvSpPr>
          <p:cNvPr id="17" name="Shape 13"/>
          <p:cNvSpPr/>
          <p:nvPr/>
        </p:nvSpPr>
        <p:spPr>
          <a:xfrm>
            <a:off x="4337304" y="1691640"/>
            <a:ext cx="3514344" cy="3520440"/>
          </a:xfrm>
          <a:prstGeom prst="roundRect">
            <a:avLst>
              <a:gd name="adj" fmla="val 2082"/>
            </a:avLst>
          </a:prstGeom>
          <a:solidFill>
            <a:srgbClr val="F4F7FC"/>
          </a:solidFill>
          <a:ln/>
        </p:spPr>
      </p:sp>
      <p:sp>
        <p:nvSpPr>
          <p:cNvPr id="18" name="Shape 14"/>
          <p:cNvSpPr/>
          <p:nvPr/>
        </p:nvSpPr>
        <p:spPr>
          <a:xfrm>
            <a:off x="4565904" y="1874520"/>
            <a:ext cx="548640" cy="54864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4714037" y="2022653"/>
            <a:ext cx="252374" cy="252374"/>
          </a:xfrm>
          <a:prstGeom prst="rect">
            <a:avLst/>
          </a:prstGeom>
        </p:spPr>
      </p:pic>
      <p:sp>
        <p:nvSpPr>
          <p:cNvPr id="20" name="Text 15"/>
          <p:cNvSpPr txBox="1"/>
          <p:nvPr/>
        </p:nvSpPr>
        <p:spPr>
          <a:xfrm>
            <a:off x="5297424" y="1874520"/>
            <a:ext cx="2325624" cy="54864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Unit costs</a:t>
            </a:r>
            <a:endParaRPr lang="en-US" sz="1900" dirty="0"/>
          </a:p>
        </p:txBody>
      </p:sp>
      <p:sp>
        <p:nvSpPr>
          <p:cNvPr id="21" name="Text 16"/>
          <p:cNvSpPr txBox="1"/>
          <p:nvPr/>
        </p:nvSpPr>
        <p:spPr>
          <a:xfrm>
            <a:off x="4565904" y="260604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PAID ON THE BASIS OF</a:t>
            </a:r>
            <a:endParaRPr lang="en-US" sz="1000" dirty="0"/>
          </a:p>
        </p:txBody>
      </p:sp>
      <p:sp>
        <p:nvSpPr>
          <p:cNvPr id="22" name="Text 17"/>
          <p:cNvSpPr txBox="1"/>
          <p:nvPr/>
        </p:nvSpPr>
        <p:spPr>
          <a:xfrm>
            <a:off x="4565904" y="284378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A predetermined rate per unit, e.g. per person-day or a daily subsistence allowance</a:t>
            </a:r>
            <a:endParaRPr lang="en-US" sz="1250" dirty="0"/>
          </a:p>
        </p:txBody>
      </p:sp>
      <p:sp>
        <p:nvSpPr>
          <p:cNvPr id="23" name="Text 18"/>
          <p:cNvSpPr txBox="1"/>
          <p:nvPr/>
        </p:nvSpPr>
        <p:spPr>
          <a:xfrm>
            <a:off x="4565904" y="347472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EVIDENCE REQUIRED</a:t>
            </a:r>
            <a:endParaRPr lang="en-US" sz="1000" dirty="0"/>
          </a:p>
        </p:txBody>
      </p:sp>
      <p:sp>
        <p:nvSpPr>
          <p:cNvPr id="24" name="Text 19"/>
          <p:cNvSpPr txBox="1"/>
          <p:nvPr/>
        </p:nvSpPr>
        <p:spPr>
          <a:xfrm>
            <a:off x="4565904" y="371246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Confirmation that the unit was used (e.g. a day of travel), not the amount spent</a:t>
            </a:r>
            <a:endParaRPr lang="en-US" sz="1250" dirty="0"/>
          </a:p>
        </p:txBody>
      </p:sp>
      <p:sp>
        <p:nvSpPr>
          <p:cNvPr id="25" name="Text 20"/>
          <p:cNvSpPr txBox="1"/>
          <p:nvPr/>
        </p:nvSpPr>
        <p:spPr>
          <a:xfrm>
            <a:off x="4565904" y="4343400"/>
            <a:ext cx="3057144" cy="228600"/>
          </a:xfrm>
          <a:prstGeom prst="rect">
            <a:avLst/>
          </a:prstGeom>
          <a:noFill/>
          <a:ln/>
        </p:spPr>
        <p:txBody>
          <a:bodyPr wrap="square" lIns="0" tIns="0" rIns="0" bIns="0" rtlCol="0" anchor="t"/>
          <a:lstStyle/>
          <a:p>
            <a:pPr indent="0" marL="0">
              <a:buNone/>
            </a:pPr>
            <a:r>
              <a:rPr lang="en-US" sz="1000" b="1" spc="100" kern="0" dirty="0">
                <a:solidFill>
                  <a:srgbClr val="9A7B12"/>
                </a:solidFill>
                <a:latin typeface="Calibri" pitchFamily="34" charset="0"/>
                <a:ea typeface="Calibri" pitchFamily="34" charset="-122"/>
                <a:cs typeface="Calibri" pitchFamily="34" charset="-120"/>
              </a:rPr>
              <a:t>ADMINISTRATIVE LOGIC</a:t>
            </a:r>
            <a:endParaRPr lang="en-US" sz="1000" dirty="0"/>
          </a:p>
        </p:txBody>
      </p:sp>
      <p:sp>
        <p:nvSpPr>
          <p:cNvPr id="26" name="Text 21"/>
          <p:cNvSpPr txBox="1"/>
          <p:nvPr/>
        </p:nvSpPr>
        <p:spPr>
          <a:xfrm>
            <a:off x="4565904" y="4581144"/>
            <a:ext cx="3057144" cy="58521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Only the number of units is verified</a:t>
            </a:r>
            <a:endParaRPr lang="en-US" sz="1250" dirty="0"/>
          </a:p>
        </p:txBody>
      </p:sp>
      <p:sp>
        <p:nvSpPr>
          <p:cNvPr id="27" name="Shape 22"/>
          <p:cNvSpPr/>
          <p:nvPr/>
        </p:nvSpPr>
        <p:spPr>
          <a:xfrm>
            <a:off x="8125968" y="1691640"/>
            <a:ext cx="3514344" cy="3520440"/>
          </a:xfrm>
          <a:prstGeom prst="roundRect">
            <a:avLst>
              <a:gd name="adj" fmla="val 2082"/>
            </a:avLst>
          </a:prstGeom>
          <a:solidFill>
            <a:srgbClr val="1B2A4A"/>
          </a:solidFill>
          <a:ln/>
        </p:spPr>
      </p:sp>
      <p:sp>
        <p:nvSpPr>
          <p:cNvPr id="28" name="Shape 23"/>
          <p:cNvSpPr/>
          <p:nvPr/>
        </p:nvSpPr>
        <p:spPr>
          <a:xfrm>
            <a:off x="8354568" y="1874520"/>
            <a:ext cx="548640" cy="548640"/>
          </a:xfrm>
          <a:prstGeom prst="ellipse">
            <a:avLst/>
          </a:prstGeom>
          <a:solidFill>
            <a:srgbClr val="31487A"/>
          </a:solidFill>
          <a:ln/>
        </p:spPr>
      </p:sp>
      <p:pic>
        <p:nvPicPr>
          <p:cNvPr id="29" name="Image 2" descr="preencoded.png">    </p:cNvPr>
          <p:cNvPicPr>
            <a:picLocks noChangeAspect="1"/>
          </p:cNvPicPr>
          <p:nvPr/>
        </p:nvPicPr>
        <p:blipFill>
          <a:blip r:embed="rId3"/>
          <a:stretch>
            <a:fillRect/>
          </a:stretch>
        </p:blipFill>
        <p:spPr>
          <a:xfrm>
            <a:off x="8502701" y="2022653"/>
            <a:ext cx="252374" cy="252374"/>
          </a:xfrm>
          <a:prstGeom prst="rect">
            <a:avLst/>
          </a:prstGeom>
        </p:spPr>
      </p:pic>
      <p:sp>
        <p:nvSpPr>
          <p:cNvPr id="30" name="Text 24"/>
          <p:cNvSpPr txBox="1"/>
          <p:nvPr/>
        </p:nvSpPr>
        <p:spPr>
          <a:xfrm>
            <a:off x="9086088" y="1874520"/>
            <a:ext cx="2325624" cy="5486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Lump sums</a:t>
            </a:r>
            <a:endParaRPr lang="en-US" sz="1900" dirty="0"/>
          </a:p>
        </p:txBody>
      </p:sp>
      <p:sp>
        <p:nvSpPr>
          <p:cNvPr id="31" name="Text 25"/>
          <p:cNvSpPr txBox="1"/>
          <p:nvPr/>
        </p:nvSpPr>
        <p:spPr>
          <a:xfrm>
            <a:off x="8354568" y="2606040"/>
            <a:ext cx="3057144" cy="228600"/>
          </a:xfrm>
          <a:prstGeom prst="rect">
            <a:avLst/>
          </a:prstGeom>
          <a:noFill/>
          <a:ln/>
        </p:spPr>
        <p:txBody>
          <a:bodyPr wrap="square" lIns="0" tIns="0" rIns="0" bIns="0" rtlCol="0" anchor="t"/>
          <a:lstStyle/>
          <a:p>
            <a:pPr indent="0" marL="0">
              <a:buNone/>
            </a:pPr>
            <a:r>
              <a:rPr lang="en-US" sz="1000" b="1" spc="100" kern="0" dirty="0">
                <a:solidFill>
                  <a:srgbClr val="C9A227"/>
                </a:solidFill>
                <a:latin typeface="Calibri" pitchFamily="34" charset="0"/>
                <a:ea typeface="Calibri" pitchFamily="34" charset="-122"/>
                <a:cs typeface="Calibri" pitchFamily="34" charset="-120"/>
              </a:rPr>
              <a:t>PAID ON THE BASIS OF</a:t>
            </a:r>
            <a:endParaRPr lang="en-US" sz="1000" dirty="0"/>
          </a:p>
        </p:txBody>
      </p:sp>
      <p:sp>
        <p:nvSpPr>
          <p:cNvPr id="32" name="Text 26"/>
          <p:cNvSpPr txBox="1"/>
          <p:nvPr/>
        </p:nvSpPr>
        <p:spPr>
          <a:xfrm>
            <a:off x="8354568" y="2843784"/>
            <a:ext cx="3057144" cy="585216"/>
          </a:xfrm>
          <a:prstGeom prst="rect">
            <a:avLst/>
          </a:prstGeom>
          <a:noFill/>
          <a:ln/>
        </p:spPr>
        <p:txBody>
          <a:bodyPr wrap="square" lIns="0" tIns="0" rIns="0" bIns="0" rtlCol="0" anchor="t"/>
          <a:lstStyle/>
          <a:p>
            <a:pPr indent="0" marL="0">
              <a:buNone/>
            </a:pPr>
            <a:r>
              <a:rPr lang="en-US" sz="1250" dirty="0">
                <a:solidFill>
                  <a:srgbClr val="D6DEEE"/>
                </a:solidFill>
                <a:latin typeface="Calibri" pitchFamily="34" charset="0"/>
                <a:ea typeface="Calibri" pitchFamily="34" charset="-122"/>
                <a:cs typeface="Calibri" pitchFamily="34" charset="-120"/>
              </a:rPr>
              <a:t>A pre-agreed fixed amount for a defined result or milestone</a:t>
            </a:r>
            <a:endParaRPr lang="en-US" sz="1250" dirty="0"/>
          </a:p>
        </p:txBody>
      </p:sp>
      <p:sp>
        <p:nvSpPr>
          <p:cNvPr id="33" name="Text 27"/>
          <p:cNvSpPr txBox="1"/>
          <p:nvPr/>
        </p:nvSpPr>
        <p:spPr>
          <a:xfrm>
            <a:off x="8354568" y="3474720"/>
            <a:ext cx="3057144" cy="228600"/>
          </a:xfrm>
          <a:prstGeom prst="rect">
            <a:avLst/>
          </a:prstGeom>
          <a:noFill/>
          <a:ln/>
        </p:spPr>
        <p:txBody>
          <a:bodyPr wrap="square" lIns="0" tIns="0" rIns="0" bIns="0" rtlCol="0" anchor="t"/>
          <a:lstStyle/>
          <a:p>
            <a:pPr indent="0" marL="0">
              <a:buNone/>
            </a:pPr>
            <a:r>
              <a:rPr lang="en-US" sz="1000" b="1" spc="100" kern="0" dirty="0">
                <a:solidFill>
                  <a:srgbClr val="C9A227"/>
                </a:solidFill>
                <a:latin typeface="Calibri" pitchFamily="34" charset="0"/>
                <a:ea typeface="Calibri" pitchFamily="34" charset="-122"/>
                <a:cs typeface="Calibri" pitchFamily="34" charset="-120"/>
              </a:rPr>
              <a:t>EVIDENCE REQUIRED</a:t>
            </a:r>
            <a:endParaRPr lang="en-US" sz="1000" dirty="0"/>
          </a:p>
        </p:txBody>
      </p:sp>
      <p:sp>
        <p:nvSpPr>
          <p:cNvPr id="34" name="Text 28"/>
          <p:cNvSpPr txBox="1"/>
          <p:nvPr/>
        </p:nvSpPr>
        <p:spPr>
          <a:xfrm>
            <a:off x="8354568" y="3712464"/>
            <a:ext cx="3057144" cy="585216"/>
          </a:xfrm>
          <a:prstGeom prst="rect">
            <a:avLst/>
          </a:prstGeom>
          <a:noFill/>
          <a:ln/>
        </p:spPr>
        <p:txBody>
          <a:bodyPr wrap="square" lIns="0" tIns="0" rIns="0" bIns="0" rtlCol="0" anchor="t"/>
          <a:lstStyle/>
          <a:p>
            <a:pPr indent="0" marL="0">
              <a:buNone/>
            </a:pPr>
            <a:r>
              <a:rPr lang="en-US" sz="1250" dirty="0">
                <a:solidFill>
                  <a:srgbClr val="D6DEEE"/>
                </a:solidFill>
                <a:latin typeface="Calibri" pitchFamily="34" charset="0"/>
                <a:ea typeface="Calibri" pitchFamily="34" charset="-122"/>
                <a:cs typeface="Calibri" pitchFamily="34" charset="-120"/>
              </a:rPr>
              <a:t>Achievement of the result, irrespective of the costs actually incurred</a:t>
            </a:r>
            <a:endParaRPr lang="en-US" sz="1250" dirty="0"/>
          </a:p>
        </p:txBody>
      </p:sp>
      <p:sp>
        <p:nvSpPr>
          <p:cNvPr id="35" name="Text 29"/>
          <p:cNvSpPr txBox="1"/>
          <p:nvPr/>
        </p:nvSpPr>
        <p:spPr>
          <a:xfrm>
            <a:off x="8354568" y="4343400"/>
            <a:ext cx="3057144" cy="228600"/>
          </a:xfrm>
          <a:prstGeom prst="rect">
            <a:avLst/>
          </a:prstGeom>
          <a:noFill/>
          <a:ln/>
        </p:spPr>
        <p:txBody>
          <a:bodyPr wrap="square" lIns="0" tIns="0" rIns="0" bIns="0" rtlCol="0" anchor="t"/>
          <a:lstStyle/>
          <a:p>
            <a:pPr indent="0" marL="0">
              <a:buNone/>
            </a:pPr>
            <a:r>
              <a:rPr lang="en-US" sz="1000" b="1" spc="100" kern="0" dirty="0">
                <a:solidFill>
                  <a:srgbClr val="C9A227"/>
                </a:solidFill>
                <a:latin typeface="Calibri" pitchFamily="34" charset="0"/>
                <a:ea typeface="Calibri" pitchFamily="34" charset="-122"/>
                <a:cs typeface="Calibri" pitchFamily="34" charset="-120"/>
              </a:rPr>
              <a:t>ADMINISTRATIVE LOGIC</a:t>
            </a:r>
            <a:endParaRPr lang="en-US" sz="1000" dirty="0"/>
          </a:p>
        </p:txBody>
      </p:sp>
      <p:sp>
        <p:nvSpPr>
          <p:cNvPr id="36" name="Text 30"/>
          <p:cNvSpPr txBox="1"/>
          <p:nvPr/>
        </p:nvSpPr>
        <p:spPr>
          <a:xfrm>
            <a:off x="8354568" y="4581144"/>
            <a:ext cx="3057144" cy="585216"/>
          </a:xfrm>
          <a:prstGeom prst="rect">
            <a:avLst/>
          </a:prstGeom>
          <a:noFill/>
          <a:ln/>
        </p:spPr>
        <p:txBody>
          <a:bodyPr wrap="square" lIns="0" tIns="0" rIns="0" bIns="0" rtlCol="0" anchor="t"/>
          <a:lstStyle/>
          <a:p>
            <a:pPr indent="0" marL="0">
              <a:buNone/>
            </a:pPr>
            <a:r>
              <a:rPr lang="en-US" sz="1250" dirty="0">
                <a:solidFill>
                  <a:srgbClr val="D6DEEE"/>
                </a:solidFill>
                <a:latin typeface="Calibri" pitchFamily="34" charset="0"/>
                <a:ea typeface="Calibri" pitchFamily="34" charset="-122"/>
                <a:cs typeface="Calibri" pitchFamily="34" charset="-120"/>
              </a:rPr>
              <a:t>Simplified administration; increasingly used in EU Lump Sum Grants</a:t>
            </a:r>
            <a:endParaRPr lang="en-US" sz="1250" dirty="0"/>
          </a:p>
        </p:txBody>
      </p:sp>
      <p:sp>
        <p:nvSpPr>
          <p:cNvPr id="37" name="Shape 31"/>
          <p:cNvSpPr/>
          <p:nvPr/>
        </p:nvSpPr>
        <p:spPr>
          <a:xfrm>
            <a:off x="548640" y="5440680"/>
            <a:ext cx="11091672" cy="685800"/>
          </a:xfrm>
          <a:prstGeom prst="roundRect">
            <a:avLst>
              <a:gd name="adj" fmla="val 10667"/>
            </a:avLst>
          </a:prstGeom>
          <a:solidFill>
            <a:srgbClr val="1B2A4A"/>
          </a:solidFill>
          <a:ln/>
        </p:spPr>
      </p:sp>
      <p:sp>
        <p:nvSpPr>
          <p:cNvPr id="38" name="Shape 32"/>
          <p:cNvSpPr/>
          <p:nvPr/>
        </p:nvSpPr>
        <p:spPr>
          <a:xfrm>
            <a:off x="777240" y="5577840"/>
            <a:ext cx="411480" cy="411480"/>
          </a:xfrm>
          <a:prstGeom prst="ellipse">
            <a:avLst/>
          </a:prstGeom>
          <a:solidFill>
            <a:srgbClr val="31487A"/>
          </a:solidFill>
          <a:ln/>
        </p:spPr>
      </p:sp>
      <p:pic>
        <p:nvPicPr>
          <p:cNvPr id="39" name="Image 3" descr="preencoded.png">    </p:cNvPr>
          <p:cNvPicPr>
            <a:picLocks noChangeAspect="1"/>
          </p:cNvPicPr>
          <p:nvPr/>
        </p:nvPicPr>
        <p:blipFill>
          <a:blip r:embed="rId4"/>
          <a:stretch>
            <a:fillRect/>
          </a:stretch>
        </p:blipFill>
        <p:spPr>
          <a:xfrm>
            <a:off x="888340" y="5688940"/>
            <a:ext cx="189281" cy="189281"/>
          </a:xfrm>
          <a:prstGeom prst="rect">
            <a:avLst/>
          </a:prstGeom>
        </p:spPr>
      </p:pic>
      <p:sp>
        <p:nvSpPr>
          <p:cNvPr id="40" name="Text 33"/>
          <p:cNvSpPr txBox="1"/>
          <p:nvPr/>
        </p:nvSpPr>
        <p:spPr>
          <a:xfrm>
            <a:off x="1417320" y="5532120"/>
            <a:ext cx="9994392" cy="5029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Flat-rate financing is applied predominantly to indirect costs. The choice of form of financing is determined by the type of call.</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3.3 · CO-FINANCING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Co-financing: A Worked Example at an 80% Rate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548640" y="1709928"/>
            <a:ext cx="1828800" cy="274320"/>
          </a:xfrm>
          <a:prstGeom prst="roundRect">
            <a:avLst>
              <a:gd name="adj" fmla="val 50000"/>
            </a:avLst>
          </a:prstGeom>
          <a:solidFill>
            <a:srgbClr val="C9A227"/>
          </a:solidFill>
          <a:ln/>
        </p:spPr>
      </p:sp>
      <p:sp>
        <p:nvSpPr>
          <p:cNvPr id="8" name="Text 5"/>
          <p:cNvSpPr txBox="1"/>
          <p:nvPr/>
        </p:nvSpPr>
        <p:spPr>
          <a:xfrm>
            <a:off x="548640" y="1709928"/>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Illustrative example</a:t>
            </a:r>
            <a:endParaRPr lang="en-US" sz="1050" dirty="0"/>
          </a:p>
        </p:txBody>
      </p:sp>
      <p:sp>
        <p:nvSpPr>
          <p:cNvPr id="9" name="Text 6"/>
          <p:cNvSpPr txBox="1"/>
          <p:nvPr/>
        </p:nvSpPr>
        <p:spPr>
          <a:xfrm>
            <a:off x="2560320" y="1673352"/>
            <a:ext cx="6400800" cy="347472"/>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Total eligible project costs: EUR 500,000</a:t>
            </a:r>
            <a:endParaRPr lang="en-US" sz="1600" dirty="0"/>
          </a:p>
        </p:txBody>
      </p:sp>
      <p:sp>
        <p:nvSpPr>
          <p:cNvPr id="10" name="Shape 7"/>
          <p:cNvSpPr/>
          <p:nvPr/>
        </p:nvSpPr>
        <p:spPr>
          <a:xfrm>
            <a:off x="548640" y="2194560"/>
            <a:ext cx="8873338" cy="822960"/>
          </a:xfrm>
          <a:prstGeom prst="rect">
            <a:avLst/>
          </a:prstGeom>
          <a:solidFill>
            <a:srgbClr val="1B2A4A"/>
          </a:solidFill>
          <a:ln/>
        </p:spPr>
      </p:sp>
      <p:sp>
        <p:nvSpPr>
          <p:cNvPr id="11" name="Shape 8"/>
          <p:cNvSpPr/>
          <p:nvPr/>
        </p:nvSpPr>
        <p:spPr>
          <a:xfrm>
            <a:off x="9421978" y="2194560"/>
            <a:ext cx="2218334" cy="822960"/>
          </a:xfrm>
          <a:prstGeom prst="rect">
            <a:avLst/>
          </a:prstGeom>
          <a:solidFill>
            <a:srgbClr val="C9A227"/>
          </a:solidFill>
          <a:ln/>
        </p:spPr>
      </p:sp>
      <p:sp>
        <p:nvSpPr>
          <p:cNvPr id="12" name="Text 9"/>
          <p:cNvSpPr txBox="1"/>
          <p:nvPr/>
        </p:nvSpPr>
        <p:spPr>
          <a:xfrm>
            <a:off x="822960" y="2194560"/>
            <a:ext cx="8324698" cy="82296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Donor grant  ·  80%  ·  </a:t>
            </a:r>
            <a:pPr indent="0" marL="0">
              <a:buNone/>
            </a:pPr>
            <a:r>
              <a:rPr lang="en-US" sz="1800" b="1" dirty="0">
                <a:solidFill>
                  <a:srgbClr val="C9A227"/>
                </a:solidFill>
                <a:latin typeface="Calibri" pitchFamily="34" charset="0"/>
                <a:ea typeface="Calibri" pitchFamily="34" charset="-122"/>
                <a:cs typeface="Calibri" pitchFamily="34" charset="-120"/>
              </a:rPr>
              <a:t>EUR 400,000</a:t>
            </a:r>
            <a:endParaRPr lang="en-US" sz="1800" dirty="0"/>
          </a:p>
        </p:txBody>
      </p:sp>
      <p:sp>
        <p:nvSpPr>
          <p:cNvPr id="13" name="Text 10"/>
          <p:cNvSpPr txBox="1"/>
          <p:nvPr/>
        </p:nvSpPr>
        <p:spPr>
          <a:xfrm>
            <a:off x="9559138" y="2194560"/>
            <a:ext cx="1944014" cy="8229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Co-financing · 20%</a:t>
            </a:r>
            <a:endParaRPr lang="en-US" sz="1400" dirty="0"/>
          </a:p>
          <a:p>
            <a:pPr algn="ctr" indent="0" marL="0">
              <a:buNone/>
            </a:pPr>
            <a:r>
              <a:rPr lang="en-US" sz="1400" b="1" dirty="0">
                <a:solidFill>
                  <a:srgbClr val="1B2A4A"/>
                </a:solidFill>
                <a:latin typeface="Calibri" pitchFamily="34" charset="0"/>
                <a:ea typeface="Calibri" pitchFamily="34" charset="-122"/>
                <a:cs typeface="Calibri" pitchFamily="34" charset="-120"/>
              </a:rPr>
              <a:t>EUR 100,000</a:t>
            </a:r>
            <a:endParaRPr lang="en-US" sz="1400" dirty="0"/>
          </a:p>
        </p:txBody>
      </p:sp>
      <p:sp>
        <p:nvSpPr>
          <p:cNvPr id="14" name="Shape 11"/>
          <p:cNvSpPr/>
          <p:nvPr/>
        </p:nvSpPr>
        <p:spPr>
          <a:xfrm>
            <a:off x="10531145" y="3017520"/>
            <a:ext cx="0" cy="256032"/>
          </a:xfrm>
          <a:prstGeom prst="line">
            <a:avLst/>
          </a:prstGeom>
          <a:noFill/>
          <a:ln w="31750">
            <a:solidFill>
              <a:srgbClr val="C9A227"/>
            </a:solidFill>
            <a:prstDash val="solid"/>
            <a:tailEnd type="triangle"/>
          </a:ln>
        </p:spPr>
      </p:sp>
      <p:sp>
        <p:nvSpPr>
          <p:cNvPr id="15" name="Shape 12"/>
          <p:cNvSpPr/>
          <p:nvPr/>
        </p:nvSpPr>
        <p:spPr>
          <a:xfrm>
            <a:off x="548640" y="3291840"/>
            <a:ext cx="6400800" cy="868680"/>
          </a:xfrm>
          <a:prstGeom prst="roundRect">
            <a:avLst>
              <a:gd name="adj" fmla="val 8421"/>
            </a:avLst>
          </a:prstGeom>
          <a:solidFill>
            <a:srgbClr val="F4F7FC"/>
          </a:solidFill>
          <a:ln/>
        </p:spPr>
      </p:sp>
      <p:sp>
        <p:nvSpPr>
          <p:cNvPr id="16" name="Shape 13"/>
          <p:cNvSpPr/>
          <p:nvPr/>
        </p:nvSpPr>
        <p:spPr>
          <a:xfrm>
            <a:off x="731520" y="3497580"/>
            <a:ext cx="457200" cy="457200"/>
          </a:xfrm>
          <a:prstGeom prst="ellipse">
            <a:avLst/>
          </a:prstGeom>
          <a:solidFill>
            <a:srgbClr val="1B2A4A"/>
          </a:solidFill>
          <a:ln/>
        </p:spPr>
      </p:sp>
      <p:sp>
        <p:nvSpPr>
          <p:cNvPr id="17" name="Text 14"/>
          <p:cNvSpPr txBox="1"/>
          <p:nvPr/>
        </p:nvSpPr>
        <p:spPr>
          <a:xfrm>
            <a:off x="731520" y="3497580"/>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8" name="Text 15"/>
          <p:cNvSpPr txBox="1"/>
          <p:nvPr/>
        </p:nvSpPr>
        <p:spPr>
          <a:xfrm>
            <a:off x="1371600" y="3291840"/>
            <a:ext cx="5440680" cy="868680"/>
          </a:xfrm>
          <a:prstGeom prst="rect">
            <a:avLst/>
          </a:prstGeom>
          <a:noFill/>
          <a:ln/>
        </p:spPr>
        <p:txBody>
          <a:bodyPr wrap="square" lIns="0" tIns="0" rIns="0" bIns="0" rtlCol="0" anchor="ctr"/>
          <a:lstStyle/>
          <a:p>
            <a:pPr indent="0" marL="0">
              <a:spcAft>
                <a:spcPts val="200"/>
              </a:spcAft>
              <a:buNone/>
            </a:pPr>
            <a:r>
              <a:rPr lang="en-US" sz="1300" dirty="0">
                <a:solidFill>
                  <a:srgbClr val="64708C"/>
                </a:solidFill>
                <a:latin typeface="Calibri" pitchFamily="34" charset="0"/>
                <a:ea typeface="Calibri" pitchFamily="34" charset="-122"/>
                <a:cs typeface="Calibri" pitchFamily="34" charset="-120"/>
              </a:rPr>
              <a:t>Donor grant = eligible costs × co-financing rate</a:t>
            </a:r>
            <a:endParaRPr lang="en-US" sz="1400" dirty="0"/>
          </a:p>
          <a:p>
            <a:pPr indent="0" marL="0">
              <a:spcAft>
                <a:spcPts val="200"/>
              </a:spcAft>
              <a:buNone/>
            </a:pPr>
            <a:r>
              <a:rPr lang="en-US" sz="1800" b="1" dirty="0">
                <a:solidFill>
                  <a:srgbClr val="1B2A4A"/>
                </a:solidFill>
                <a:latin typeface="Cambria" pitchFamily="34" charset="0"/>
                <a:ea typeface="Cambria" pitchFamily="34" charset="-122"/>
                <a:cs typeface="Cambria" pitchFamily="34" charset="-120"/>
              </a:rPr>
              <a:t>EUR 500,000 × 80% = EUR 400,000</a:t>
            </a:r>
            <a:endParaRPr lang="en-US" sz="1400" dirty="0"/>
          </a:p>
        </p:txBody>
      </p:sp>
      <p:sp>
        <p:nvSpPr>
          <p:cNvPr id="19" name="Shape 16"/>
          <p:cNvSpPr/>
          <p:nvPr/>
        </p:nvSpPr>
        <p:spPr>
          <a:xfrm>
            <a:off x="548640" y="4270248"/>
            <a:ext cx="6400800" cy="868680"/>
          </a:xfrm>
          <a:prstGeom prst="roundRect">
            <a:avLst>
              <a:gd name="adj" fmla="val 8421"/>
            </a:avLst>
          </a:prstGeom>
          <a:solidFill>
            <a:srgbClr val="FFFFFF"/>
          </a:solidFill>
          <a:ln/>
        </p:spPr>
      </p:sp>
      <p:sp>
        <p:nvSpPr>
          <p:cNvPr id="20" name="Shape 17"/>
          <p:cNvSpPr/>
          <p:nvPr/>
        </p:nvSpPr>
        <p:spPr>
          <a:xfrm>
            <a:off x="731520" y="4475988"/>
            <a:ext cx="457200" cy="457200"/>
          </a:xfrm>
          <a:prstGeom prst="ellipse">
            <a:avLst/>
          </a:prstGeom>
          <a:solidFill>
            <a:srgbClr val="1B2A4A"/>
          </a:solidFill>
          <a:ln/>
        </p:spPr>
      </p:sp>
      <p:sp>
        <p:nvSpPr>
          <p:cNvPr id="21" name="Text 18"/>
          <p:cNvSpPr txBox="1"/>
          <p:nvPr/>
        </p:nvSpPr>
        <p:spPr>
          <a:xfrm>
            <a:off x="731520" y="4475988"/>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22" name="Text 19"/>
          <p:cNvSpPr txBox="1"/>
          <p:nvPr/>
        </p:nvSpPr>
        <p:spPr>
          <a:xfrm>
            <a:off x="1371600" y="4270248"/>
            <a:ext cx="5440680" cy="868680"/>
          </a:xfrm>
          <a:prstGeom prst="rect">
            <a:avLst/>
          </a:prstGeom>
          <a:noFill/>
          <a:ln/>
        </p:spPr>
        <p:txBody>
          <a:bodyPr wrap="square" lIns="0" tIns="0" rIns="0" bIns="0" rtlCol="0" anchor="ctr"/>
          <a:lstStyle/>
          <a:p>
            <a:pPr indent="0" marL="0">
              <a:spcAft>
                <a:spcPts val="200"/>
              </a:spcAft>
              <a:buNone/>
            </a:pPr>
            <a:r>
              <a:rPr lang="en-US" sz="1300" dirty="0">
                <a:solidFill>
                  <a:srgbClr val="64708C"/>
                </a:solidFill>
                <a:latin typeface="Calibri" pitchFamily="34" charset="0"/>
                <a:ea typeface="Calibri" pitchFamily="34" charset="-122"/>
                <a:cs typeface="Calibri" pitchFamily="34" charset="-120"/>
              </a:rPr>
              <a:t>Consortium's share = eligible costs − donor grant</a:t>
            </a:r>
            <a:endParaRPr lang="en-US" sz="1400" dirty="0"/>
          </a:p>
          <a:p>
            <a:pPr indent="0" marL="0">
              <a:spcAft>
                <a:spcPts val="200"/>
              </a:spcAft>
              <a:buNone/>
            </a:pPr>
            <a:r>
              <a:rPr lang="en-US" sz="1800" b="1" dirty="0">
                <a:solidFill>
                  <a:srgbClr val="1B2A4A"/>
                </a:solidFill>
                <a:latin typeface="Cambria" pitchFamily="34" charset="0"/>
                <a:ea typeface="Cambria" pitchFamily="34" charset="-122"/>
                <a:cs typeface="Cambria" pitchFamily="34" charset="-120"/>
              </a:rPr>
              <a:t>EUR 500,000 − EUR 400,000 = EUR 100,000</a:t>
            </a:r>
            <a:endParaRPr lang="en-US" sz="1400" dirty="0"/>
          </a:p>
        </p:txBody>
      </p:sp>
      <p:sp>
        <p:nvSpPr>
          <p:cNvPr id="23" name="Shape 20"/>
          <p:cNvSpPr/>
          <p:nvPr/>
        </p:nvSpPr>
        <p:spPr>
          <a:xfrm>
            <a:off x="548640" y="5248656"/>
            <a:ext cx="6400800" cy="868680"/>
          </a:xfrm>
          <a:prstGeom prst="roundRect">
            <a:avLst>
              <a:gd name="adj" fmla="val 8421"/>
            </a:avLst>
          </a:prstGeom>
          <a:solidFill>
            <a:srgbClr val="F4F7FC"/>
          </a:solidFill>
          <a:ln/>
        </p:spPr>
      </p:sp>
      <p:sp>
        <p:nvSpPr>
          <p:cNvPr id="24" name="Shape 21"/>
          <p:cNvSpPr/>
          <p:nvPr/>
        </p:nvSpPr>
        <p:spPr>
          <a:xfrm>
            <a:off x="731520" y="5454396"/>
            <a:ext cx="457200" cy="457200"/>
          </a:xfrm>
          <a:prstGeom prst="ellipse">
            <a:avLst/>
          </a:prstGeom>
          <a:solidFill>
            <a:srgbClr val="1B2A4A"/>
          </a:solidFill>
          <a:ln/>
        </p:spPr>
      </p:sp>
      <p:sp>
        <p:nvSpPr>
          <p:cNvPr id="25" name="Text 22"/>
          <p:cNvSpPr txBox="1"/>
          <p:nvPr/>
        </p:nvSpPr>
        <p:spPr>
          <a:xfrm>
            <a:off x="731520" y="5454396"/>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26" name="Text 23"/>
          <p:cNvSpPr txBox="1"/>
          <p:nvPr/>
        </p:nvSpPr>
        <p:spPr>
          <a:xfrm>
            <a:off x="1371600" y="5248656"/>
            <a:ext cx="5440680" cy="868680"/>
          </a:xfrm>
          <a:prstGeom prst="rect">
            <a:avLst/>
          </a:prstGeom>
          <a:noFill/>
          <a:ln/>
        </p:spPr>
        <p:txBody>
          <a:bodyPr wrap="square" lIns="0" tIns="0" rIns="0" bIns="0" rtlCol="0" anchor="ctr"/>
          <a:lstStyle/>
          <a:p>
            <a:pPr indent="0" marL="0">
              <a:spcAft>
                <a:spcPts val="200"/>
              </a:spcAft>
              <a:buNone/>
            </a:pPr>
            <a:r>
              <a:rPr lang="en-US" sz="1300" dirty="0">
                <a:solidFill>
                  <a:srgbClr val="64708C"/>
                </a:solidFill>
                <a:latin typeface="Calibri" pitchFamily="34" charset="0"/>
                <a:ea typeface="Calibri" pitchFamily="34" charset="-122"/>
                <a:cs typeface="Calibri" pitchFamily="34" charset="-120"/>
              </a:rPr>
              <a:t>Who covers the remaining 20%?</a:t>
            </a:r>
            <a:endParaRPr lang="en-US" sz="1400" dirty="0"/>
          </a:p>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The applicant and partners, from own or other sources</a:t>
            </a:r>
            <a:endParaRPr lang="en-US" sz="1400" dirty="0"/>
          </a:p>
        </p:txBody>
      </p:sp>
      <p:sp>
        <p:nvSpPr>
          <p:cNvPr id="27" name="Shape 24"/>
          <p:cNvSpPr/>
          <p:nvPr/>
        </p:nvSpPr>
        <p:spPr>
          <a:xfrm>
            <a:off x="7223760" y="3291840"/>
            <a:ext cx="4416552" cy="1097280"/>
          </a:xfrm>
          <a:prstGeom prst="roundRect">
            <a:avLst>
              <a:gd name="adj" fmla="val 6667"/>
            </a:avLst>
          </a:prstGeom>
          <a:solidFill>
            <a:srgbClr val="F4F7FC"/>
          </a:solidFill>
          <a:ln/>
        </p:spPr>
      </p:sp>
      <p:sp>
        <p:nvSpPr>
          <p:cNvPr id="28" name="Shape 25"/>
          <p:cNvSpPr/>
          <p:nvPr/>
        </p:nvSpPr>
        <p:spPr>
          <a:xfrm>
            <a:off x="7406640" y="3474720"/>
            <a:ext cx="457200" cy="457200"/>
          </a:xfrm>
          <a:prstGeom prst="ellipse">
            <a:avLst/>
          </a:prstGeom>
          <a:solidFill>
            <a:srgbClr val="1B2A4A"/>
          </a:solidFill>
          <a:ln/>
        </p:spPr>
      </p:sp>
      <p:pic>
        <p:nvPicPr>
          <p:cNvPr id="29" name="Image 0" descr="preencoded.png">    </p:cNvPr>
          <p:cNvPicPr>
            <a:picLocks noChangeAspect="1"/>
          </p:cNvPicPr>
          <p:nvPr/>
        </p:nvPicPr>
        <p:blipFill>
          <a:blip r:embed="rId1"/>
          <a:stretch>
            <a:fillRect/>
          </a:stretch>
        </p:blipFill>
        <p:spPr>
          <a:xfrm>
            <a:off x="7530084" y="3598164"/>
            <a:ext cx="210312" cy="210312"/>
          </a:xfrm>
          <a:prstGeom prst="rect">
            <a:avLst/>
          </a:prstGeom>
        </p:spPr>
      </p:pic>
      <p:sp>
        <p:nvSpPr>
          <p:cNvPr id="30" name="Text 26"/>
          <p:cNvSpPr txBox="1"/>
          <p:nvPr/>
        </p:nvSpPr>
        <p:spPr>
          <a:xfrm>
            <a:off x="8046720" y="3401568"/>
            <a:ext cx="3429000" cy="87782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Cash contribution</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Money contributed by the applicant and partners from their own or other sources.</a:t>
            </a:r>
            <a:endParaRPr lang="en-US" sz="1400" dirty="0"/>
          </a:p>
        </p:txBody>
      </p:sp>
      <p:sp>
        <p:nvSpPr>
          <p:cNvPr id="31" name="Shape 27"/>
          <p:cNvSpPr/>
          <p:nvPr/>
        </p:nvSpPr>
        <p:spPr>
          <a:xfrm>
            <a:off x="7223760" y="4572000"/>
            <a:ext cx="4416552" cy="1554480"/>
          </a:xfrm>
          <a:prstGeom prst="roundRect">
            <a:avLst>
              <a:gd name="adj" fmla="val 4706"/>
            </a:avLst>
          </a:prstGeom>
          <a:solidFill>
            <a:srgbClr val="F4F7FC"/>
          </a:solidFill>
          <a:ln/>
        </p:spPr>
      </p:sp>
      <p:sp>
        <p:nvSpPr>
          <p:cNvPr id="32" name="Shape 28"/>
          <p:cNvSpPr/>
          <p:nvPr/>
        </p:nvSpPr>
        <p:spPr>
          <a:xfrm>
            <a:off x="7406640" y="4754880"/>
            <a:ext cx="457200" cy="457200"/>
          </a:xfrm>
          <a:prstGeom prst="ellipse">
            <a:avLst/>
          </a:prstGeom>
          <a:solidFill>
            <a:srgbClr val="1B2A4A"/>
          </a:solidFill>
          <a:ln/>
        </p:spPr>
      </p:sp>
      <p:pic>
        <p:nvPicPr>
          <p:cNvPr id="33" name="Image 1" descr="preencoded.png">    </p:cNvPr>
          <p:cNvPicPr>
            <a:picLocks noChangeAspect="1"/>
          </p:cNvPicPr>
          <p:nvPr/>
        </p:nvPicPr>
        <p:blipFill>
          <a:blip r:embed="rId2"/>
          <a:stretch>
            <a:fillRect/>
          </a:stretch>
        </p:blipFill>
        <p:spPr>
          <a:xfrm>
            <a:off x="7530084" y="4878324"/>
            <a:ext cx="210312" cy="210312"/>
          </a:xfrm>
          <a:prstGeom prst="rect">
            <a:avLst/>
          </a:prstGeom>
        </p:spPr>
      </p:pic>
      <p:sp>
        <p:nvSpPr>
          <p:cNvPr id="34" name="Text 29"/>
          <p:cNvSpPr txBox="1"/>
          <p:nvPr/>
        </p:nvSpPr>
        <p:spPr>
          <a:xfrm>
            <a:off x="8046720" y="4681728"/>
            <a:ext cx="3429000" cy="1335024"/>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In-kind contribution</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Resources provided free of charge, e.g. volunteers' working time or the use of own premises; documented and valued by an established methodology.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3.4 · DONORS' FINANCIAL RULES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Whose Rules Apply? Donor Rules Take Precedence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flipV="1">
            <a:off x="960120" y="1783080"/>
            <a:ext cx="0" cy="4251960"/>
          </a:xfrm>
          <a:prstGeom prst="line">
            <a:avLst/>
          </a:prstGeom>
          <a:noFill/>
          <a:ln w="31750">
            <a:solidFill>
              <a:srgbClr val="C9A227"/>
            </a:solidFill>
            <a:prstDash val="solid"/>
            <a:tailEnd type="triangle"/>
          </a:ln>
        </p:spPr>
      </p:sp>
      <p:sp>
        <p:nvSpPr>
          <p:cNvPr id="8" name="Text 5"/>
          <p:cNvSpPr txBox="1"/>
          <p:nvPr/>
        </p:nvSpPr>
        <p:spPr>
          <a:xfrm rot="16200000">
            <a:off x="-713232" y="3749040"/>
            <a:ext cx="2743200" cy="274320"/>
          </a:xfrm>
          <a:prstGeom prst="rect">
            <a:avLst/>
          </a:prstGeom>
          <a:noFill/>
          <a:ln/>
        </p:spPr>
        <p:txBody>
          <a:bodyPr wrap="square" lIns="0" tIns="0" rIns="0" bIns="0" rtlCol="0" anchor="ctr"/>
          <a:lstStyle/>
          <a:p>
            <a:pPr algn="ctr" indent="0" marL="0">
              <a:buNone/>
            </a:pPr>
            <a:r>
              <a:rPr lang="en-US" sz="1100" b="1" spc="300" kern="0" dirty="0">
                <a:solidFill>
                  <a:srgbClr val="C9A227"/>
                </a:solidFill>
                <a:latin typeface="Calibri" pitchFamily="34" charset="0"/>
                <a:ea typeface="Calibri" pitchFamily="34" charset="-122"/>
                <a:cs typeface="Calibri" pitchFamily="34" charset="-120"/>
              </a:rPr>
              <a:t>PRECEDENCE</a:t>
            </a:r>
            <a:endParaRPr lang="en-US" sz="1100" dirty="0"/>
          </a:p>
        </p:txBody>
      </p:sp>
      <p:sp>
        <p:nvSpPr>
          <p:cNvPr id="9" name="Shape 6"/>
          <p:cNvSpPr/>
          <p:nvPr/>
        </p:nvSpPr>
        <p:spPr>
          <a:xfrm>
            <a:off x="2286000" y="1737360"/>
            <a:ext cx="3566160" cy="1374648"/>
          </a:xfrm>
          <a:prstGeom prst="roundRect">
            <a:avLst>
              <a:gd name="adj" fmla="val 3991"/>
            </a:avLst>
          </a:prstGeom>
          <a:solidFill>
            <a:srgbClr val="1B2A4A"/>
          </a:solidFill>
          <a:ln/>
        </p:spPr>
      </p:sp>
      <p:sp>
        <p:nvSpPr>
          <p:cNvPr id="10" name="Text 7"/>
          <p:cNvSpPr txBox="1"/>
          <p:nvPr/>
        </p:nvSpPr>
        <p:spPr>
          <a:xfrm>
            <a:off x="2514600" y="1737360"/>
            <a:ext cx="3108960" cy="1374648"/>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Donor's financial rules</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Model Grant Agreement and annotated rules: limits, procedures, exceptions</a:t>
            </a:r>
            <a:endParaRPr lang="en-US" sz="1400" dirty="0"/>
          </a:p>
        </p:txBody>
      </p:sp>
      <p:sp>
        <p:nvSpPr>
          <p:cNvPr id="11" name="Shape 8"/>
          <p:cNvSpPr/>
          <p:nvPr/>
        </p:nvSpPr>
        <p:spPr>
          <a:xfrm>
            <a:off x="1783080" y="3221736"/>
            <a:ext cx="4572000" cy="1374648"/>
          </a:xfrm>
          <a:prstGeom prst="roundRect">
            <a:avLst>
              <a:gd name="adj" fmla="val 3991"/>
            </a:avLst>
          </a:prstGeom>
          <a:solidFill>
            <a:srgbClr val="24365F"/>
          </a:solidFill>
          <a:ln/>
        </p:spPr>
      </p:sp>
      <p:sp>
        <p:nvSpPr>
          <p:cNvPr id="12" name="Text 9"/>
          <p:cNvSpPr txBox="1"/>
          <p:nvPr/>
        </p:nvSpPr>
        <p:spPr>
          <a:xfrm>
            <a:off x="2011680" y="3221736"/>
            <a:ext cx="4114800" cy="137464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Consortium financial handbook</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Adapts the donor's general rules to the practice of the specific project</a:t>
            </a:r>
            <a:endParaRPr lang="en-US" sz="1400" dirty="0"/>
          </a:p>
        </p:txBody>
      </p:sp>
      <p:sp>
        <p:nvSpPr>
          <p:cNvPr id="13" name="Shape 10"/>
          <p:cNvSpPr/>
          <p:nvPr/>
        </p:nvSpPr>
        <p:spPr>
          <a:xfrm>
            <a:off x="1280160" y="4706112"/>
            <a:ext cx="5577840" cy="1374648"/>
          </a:xfrm>
          <a:prstGeom prst="roundRect">
            <a:avLst>
              <a:gd name="adj" fmla="val 3991"/>
            </a:avLst>
          </a:prstGeom>
          <a:solidFill>
            <a:srgbClr val="31487A"/>
          </a:solidFill>
          <a:ln/>
        </p:spPr>
      </p:sp>
      <p:sp>
        <p:nvSpPr>
          <p:cNvPr id="14" name="Text 11"/>
          <p:cNvSpPr txBox="1"/>
          <p:nvPr/>
        </p:nvSpPr>
        <p:spPr>
          <a:xfrm>
            <a:off x="1508760" y="4706112"/>
            <a:ext cx="5120640" cy="1374648"/>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Partners' internal financial procedures</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Remain in force, but the donor's rules prevail where they differ</a:t>
            </a:r>
            <a:endParaRPr lang="en-US" sz="1400" dirty="0"/>
          </a:p>
        </p:txBody>
      </p:sp>
      <p:sp>
        <p:nvSpPr>
          <p:cNvPr id="15" name="Shape 12"/>
          <p:cNvSpPr/>
          <p:nvPr/>
        </p:nvSpPr>
        <p:spPr>
          <a:xfrm>
            <a:off x="7269480" y="1920240"/>
            <a:ext cx="548640" cy="548640"/>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7417613" y="2068373"/>
            <a:ext cx="252374" cy="252374"/>
          </a:xfrm>
          <a:prstGeom prst="rect">
            <a:avLst/>
          </a:prstGeom>
        </p:spPr>
      </p:pic>
      <p:sp>
        <p:nvSpPr>
          <p:cNvPr id="17" name="Text 13"/>
          <p:cNvSpPr txBox="1"/>
          <p:nvPr/>
        </p:nvSpPr>
        <p:spPr>
          <a:xfrm>
            <a:off x="8092440" y="1737360"/>
            <a:ext cx="3547872" cy="1338072"/>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Study the rules first</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consortium is obliged to study the donor's rules before beginning financial planning.</a:t>
            </a:r>
            <a:endParaRPr lang="en-US" sz="1400" dirty="0"/>
          </a:p>
        </p:txBody>
      </p:sp>
      <p:sp>
        <p:nvSpPr>
          <p:cNvPr id="18" name="Shape 14"/>
          <p:cNvSpPr/>
          <p:nvPr/>
        </p:nvSpPr>
        <p:spPr>
          <a:xfrm>
            <a:off x="7269480" y="3422904"/>
            <a:ext cx="548640" cy="54864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7417613" y="3571037"/>
            <a:ext cx="252374" cy="252374"/>
          </a:xfrm>
          <a:prstGeom prst="rect">
            <a:avLst/>
          </a:prstGeom>
        </p:spPr>
      </p:pic>
      <p:sp>
        <p:nvSpPr>
          <p:cNvPr id="20" name="Text 15"/>
          <p:cNvSpPr txBox="1"/>
          <p:nvPr/>
        </p:nvSpPr>
        <p:spPr>
          <a:xfrm>
            <a:off x="8092440" y="3240024"/>
            <a:ext cx="3547872" cy="1338072"/>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Rules differ between programmes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They may differ significantly even between programmes of the same donor.</a:t>
            </a:r>
            <a:endParaRPr lang="en-US" sz="1400" dirty="0"/>
          </a:p>
        </p:txBody>
      </p:sp>
      <p:sp>
        <p:nvSpPr>
          <p:cNvPr id="21" name="Shape 16"/>
          <p:cNvSpPr/>
          <p:nvPr/>
        </p:nvSpPr>
        <p:spPr>
          <a:xfrm>
            <a:off x="7269480" y="4925568"/>
            <a:ext cx="548640" cy="548640"/>
          </a:xfrm>
          <a:prstGeom prst="ellipse">
            <a:avLst/>
          </a:prstGeom>
          <a:solidFill>
            <a:srgbClr val="1B2A4A"/>
          </a:solidFill>
          <a:ln/>
        </p:spPr>
      </p:sp>
      <p:pic>
        <p:nvPicPr>
          <p:cNvPr id="22" name="Image 2" descr="preencoded.png">    </p:cNvPr>
          <p:cNvPicPr>
            <a:picLocks noChangeAspect="1"/>
          </p:cNvPicPr>
          <p:nvPr/>
        </p:nvPicPr>
        <p:blipFill>
          <a:blip r:embed="rId3"/>
          <a:stretch>
            <a:fillRect/>
          </a:stretch>
        </p:blipFill>
        <p:spPr>
          <a:xfrm>
            <a:off x="7417613" y="5073701"/>
            <a:ext cx="252374" cy="252374"/>
          </a:xfrm>
          <a:prstGeom prst="rect">
            <a:avLst/>
          </a:prstGeom>
        </p:spPr>
      </p:pic>
      <p:sp>
        <p:nvSpPr>
          <p:cNvPr id="23" name="Text 17"/>
          <p:cNvSpPr txBox="1"/>
          <p:nvPr/>
        </p:nvSpPr>
        <p:spPr>
          <a:xfrm>
            <a:off x="8092440" y="4742688"/>
            <a:ext cx="3547872" cy="1338072"/>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Rules are mandatory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Eligibility rules bind every partner and take precedence over internal procedures.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Procurement, Document Management, Financial Control and Audit in International Projects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principles govern procurement within a project?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documents must be retained, and for how long?</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internal control, external control and audit differ?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PROCUREMENT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Procurement: Four Principles and the Threshold Rule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17</a:t>
            </a:r>
            <a:endParaRPr lang="en-US" sz="900" dirty="0"/>
          </a:p>
        </p:txBody>
      </p:sp>
      <p:sp>
        <p:nvSpPr>
          <p:cNvPr id="7" name="Shape 4"/>
          <p:cNvSpPr/>
          <p:nvPr/>
        </p:nvSpPr>
        <p:spPr>
          <a:xfrm>
            <a:off x="548640" y="1691640"/>
            <a:ext cx="2601468" cy="914400"/>
          </a:xfrm>
          <a:prstGeom prst="roundRect">
            <a:avLst>
              <a:gd name="adj" fmla="val 8000"/>
            </a:avLst>
          </a:prstGeom>
          <a:solidFill>
            <a:srgbClr val="F4F7FC"/>
          </a:solidFill>
          <a:ln/>
        </p:spPr>
      </p:sp>
      <p:sp>
        <p:nvSpPr>
          <p:cNvPr id="8" name="Shape 5"/>
          <p:cNvSpPr/>
          <p:nvPr/>
        </p:nvSpPr>
        <p:spPr>
          <a:xfrm>
            <a:off x="777240" y="1920240"/>
            <a:ext cx="457200" cy="45720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00684" y="2043684"/>
            <a:ext cx="210312" cy="210312"/>
          </a:xfrm>
          <a:prstGeom prst="rect">
            <a:avLst/>
          </a:prstGeom>
        </p:spPr>
      </p:pic>
      <p:sp>
        <p:nvSpPr>
          <p:cNvPr id="10" name="Text 6"/>
          <p:cNvSpPr txBox="1"/>
          <p:nvPr/>
        </p:nvSpPr>
        <p:spPr>
          <a:xfrm>
            <a:off x="1417320" y="1920240"/>
            <a:ext cx="1595628"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Best value for money</a:t>
            </a:r>
            <a:endParaRPr lang="en-US" sz="1450" dirty="0"/>
          </a:p>
        </p:txBody>
      </p:sp>
      <p:sp>
        <p:nvSpPr>
          <p:cNvPr id="11" name="Shape 7"/>
          <p:cNvSpPr/>
          <p:nvPr/>
        </p:nvSpPr>
        <p:spPr>
          <a:xfrm>
            <a:off x="3378708" y="1691640"/>
            <a:ext cx="2601468" cy="914400"/>
          </a:xfrm>
          <a:prstGeom prst="roundRect">
            <a:avLst>
              <a:gd name="adj" fmla="val 8000"/>
            </a:avLst>
          </a:prstGeom>
          <a:solidFill>
            <a:srgbClr val="F4F7FC"/>
          </a:solidFill>
          <a:ln/>
        </p:spPr>
      </p:sp>
      <p:sp>
        <p:nvSpPr>
          <p:cNvPr id="12" name="Shape 8"/>
          <p:cNvSpPr/>
          <p:nvPr/>
        </p:nvSpPr>
        <p:spPr>
          <a:xfrm>
            <a:off x="3607308" y="1920240"/>
            <a:ext cx="457200" cy="45720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3730752" y="2043684"/>
            <a:ext cx="210312" cy="210312"/>
          </a:xfrm>
          <a:prstGeom prst="rect">
            <a:avLst/>
          </a:prstGeom>
        </p:spPr>
      </p:pic>
      <p:sp>
        <p:nvSpPr>
          <p:cNvPr id="14" name="Text 9"/>
          <p:cNvSpPr txBox="1"/>
          <p:nvPr/>
        </p:nvSpPr>
        <p:spPr>
          <a:xfrm>
            <a:off x="4247388" y="1920240"/>
            <a:ext cx="1595628"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Transparency</a:t>
            </a:r>
            <a:endParaRPr lang="en-US" sz="1450" dirty="0"/>
          </a:p>
        </p:txBody>
      </p:sp>
      <p:sp>
        <p:nvSpPr>
          <p:cNvPr id="15" name="Shape 10"/>
          <p:cNvSpPr/>
          <p:nvPr/>
        </p:nvSpPr>
        <p:spPr>
          <a:xfrm>
            <a:off x="6208776" y="1691640"/>
            <a:ext cx="2601468" cy="914400"/>
          </a:xfrm>
          <a:prstGeom prst="roundRect">
            <a:avLst>
              <a:gd name="adj" fmla="val 8000"/>
            </a:avLst>
          </a:prstGeom>
          <a:solidFill>
            <a:srgbClr val="F4F7FC"/>
          </a:solidFill>
          <a:ln/>
        </p:spPr>
      </p:sp>
      <p:sp>
        <p:nvSpPr>
          <p:cNvPr id="16" name="Shape 11"/>
          <p:cNvSpPr/>
          <p:nvPr/>
        </p:nvSpPr>
        <p:spPr>
          <a:xfrm>
            <a:off x="6437376" y="1920240"/>
            <a:ext cx="457200" cy="45720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6560820" y="2043684"/>
            <a:ext cx="210312" cy="210312"/>
          </a:xfrm>
          <a:prstGeom prst="rect">
            <a:avLst/>
          </a:prstGeom>
        </p:spPr>
      </p:pic>
      <p:sp>
        <p:nvSpPr>
          <p:cNvPr id="18" name="Text 12"/>
          <p:cNvSpPr txBox="1"/>
          <p:nvPr/>
        </p:nvSpPr>
        <p:spPr>
          <a:xfrm>
            <a:off x="7077456" y="1920240"/>
            <a:ext cx="1595628"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Equal treatment of suppliers</a:t>
            </a:r>
            <a:endParaRPr lang="en-US" sz="1450" dirty="0"/>
          </a:p>
        </p:txBody>
      </p:sp>
      <p:sp>
        <p:nvSpPr>
          <p:cNvPr id="19" name="Shape 13"/>
          <p:cNvSpPr/>
          <p:nvPr/>
        </p:nvSpPr>
        <p:spPr>
          <a:xfrm>
            <a:off x="9038844" y="1691640"/>
            <a:ext cx="2601468" cy="914400"/>
          </a:xfrm>
          <a:prstGeom prst="roundRect">
            <a:avLst>
              <a:gd name="adj" fmla="val 8000"/>
            </a:avLst>
          </a:prstGeom>
          <a:solidFill>
            <a:srgbClr val="F4F7FC"/>
          </a:solidFill>
          <a:ln/>
        </p:spPr>
      </p:sp>
      <p:sp>
        <p:nvSpPr>
          <p:cNvPr id="20" name="Shape 14"/>
          <p:cNvSpPr/>
          <p:nvPr/>
        </p:nvSpPr>
        <p:spPr>
          <a:xfrm>
            <a:off x="9267444" y="1920240"/>
            <a:ext cx="457200" cy="45720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9390888" y="2043684"/>
            <a:ext cx="210312" cy="210312"/>
          </a:xfrm>
          <a:prstGeom prst="rect">
            <a:avLst/>
          </a:prstGeom>
        </p:spPr>
      </p:pic>
      <p:sp>
        <p:nvSpPr>
          <p:cNvPr id="22" name="Text 15"/>
          <p:cNvSpPr txBox="1"/>
          <p:nvPr/>
        </p:nvSpPr>
        <p:spPr>
          <a:xfrm>
            <a:off x="9907524" y="1920240"/>
            <a:ext cx="1595628"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Non-discrimination</a:t>
            </a:r>
            <a:endParaRPr lang="en-US" sz="1450" dirty="0"/>
          </a:p>
        </p:txBody>
      </p:sp>
      <p:sp>
        <p:nvSpPr>
          <p:cNvPr id="23" name="Text 16"/>
          <p:cNvSpPr txBox="1"/>
          <p:nvPr/>
        </p:nvSpPr>
        <p:spPr>
          <a:xfrm>
            <a:off x="548640" y="2852928"/>
            <a:ext cx="548640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THE THRESHOLD RULE</a:t>
            </a:r>
            <a:endParaRPr lang="en-US" sz="1150" dirty="0"/>
          </a:p>
        </p:txBody>
      </p:sp>
      <p:sp>
        <p:nvSpPr>
          <p:cNvPr id="24" name="Shape 17"/>
          <p:cNvSpPr/>
          <p:nvPr/>
        </p:nvSpPr>
        <p:spPr>
          <a:xfrm>
            <a:off x="548640" y="3520440"/>
            <a:ext cx="2331720" cy="1005840"/>
          </a:xfrm>
          <a:prstGeom prst="roundRect">
            <a:avLst>
              <a:gd name="adj" fmla="val 7273"/>
            </a:avLst>
          </a:prstGeom>
          <a:solidFill>
            <a:srgbClr val="F4F7FC"/>
          </a:solidFill>
          <a:ln/>
        </p:spPr>
      </p:sp>
      <p:sp>
        <p:nvSpPr>
          <p:cNvPr id="25" name="Text 18"/>
          <p:cNvSpPr txBox="1"/>
          <p:nvPr/>
        </p:nvSpPr>
        <p:spPr>
          <a:xfrm>
            <a:off x="731520" y="3520440"/>
            <a:ext cx="1965960" cy="1005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Planned purchase of goods, works or services</a:t>
            </a:r>
            <a:endParaRPr lang="en-US" sz="1350" dirty="0"/>
          </a:p>
        </p:txBody>
      </p:sp>
      <p:sp>
        <p:nvSpPr>
          <p:cNvPr id="26" name="Shape 19"/>
          <p:cNvSpPr/>
          <p:nvPr/>
        </p:nvSpPr>
        <p:spPr>
          <a:xfrm>
            <a:off x="2880360" y="4023360"/>
            <a:ext cx="429768" cy="0"/>
          </a:xfrm>
          <a:prstGeom prst="line">
            <a:avLst/>
          </a:prstGeom>
          <a:noFill/>
          <a:ln w="25400">
            <a:solidFill>
              <a:srgbClr val="1B2A4A"/>
            </a:solidFill>
            <a:prstDash val="solid"/>
            <a:tailEnd type="triangle"/>
          </a:ln>
        </p:spPr>
      </p:sp>
      <p:sp>
        <p:nvSpPr>
          <p:cNvPr id="27" name="Shape 20"/>
          <p:cNvSpPr/>
          <p:nvPr/>
        </p:nvSpPr>
        <p:spPr>
          <a:xfrm>
            <a:off x="3337560" y="3246120"/>
            <a:ext cx="2468880" cy="1554480"/>
          </a:xfrm>
          <a:prstGeom prst="diamond">
            <a:avLst/>
          </a:prstGeom>
          <a:solidFill>
            <a:srgbClr val="1B2A4A"/>
          </a:solidFill>
          <a:ln/>
        </p:spPr>
      </p:sp>
      <p:sp>
        <p:nvSpPr>
          <p:cNvPr id="28" name="Text 21"/>
          <p:cNvSpPr txBox="1"/>
          <p:nvPr/>
        </p:nvSpPr>
        <p:spPr>
          <a:xfrm>
            <a:off x="3794760" y="3611880"/>
            <a:ext cx="1554480"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Above the donor's threshold value?</a:t>
            </a:r>
            <a:endParaRPr lang="en-US" sz="1300" dirty="0"/>
          </a:p>
        </p:txBody>
      </p:sp>
      <p:sp>
        <p:nvSpPr>
          <p:cNvPr id="29" name="Shape 22"/>
          <p:cNvSpPr/>
          <p:nvPr/>
        </p:nvSpPr>
        <p:spPr>
          <a:xfrm>
            <a:off x="5806440" y="4023360"/>
            <a:ext cx="594360" cy="0"/>
          </a:xfrm>
          <a:prstGeom prst="line">
            <a:avLst/>
          </a:prstGeom>
          <a:noFill/>
          <a:ln w="25400">
            <a:solidFill>
              <a:srgbClr val="1B2A4A"/>
            </a:solidFill>
            <a:prstDash val="solid"/>
            <a:tailEnd type="triangle"/>
          </a:ln>
        </p:spPr>
      </p:sp>
      <p:sp>
        <p:nvSpPr>
          <p:cNvPr id="30" name="Text 23"/>
          <p:cNvSpPr txBox="1"/>
          <p:nvPr/>
        </p:nvSpPr>
        <p:spPr>
          <a:xfrm>
            <a:off x="5806440" y="3675888"/>
            <a:ext cx="594360" cy="274320"/>
          </a:xfrm>
          <a:prstGeom prst="rect">
            <a:avLst/>
          </a:prstGeom>
          <a:noFill/>
          <a:ln/>
        </p:spPr>
        <p:txBody>
          <a:bodyPr wrap="square" lIns="0" tIns="0" rIns="0" bIns="0" rtlCol="0" anchor="t"/>
          <a:lstStyle/>
          <a:p>
            <a:pPr algn="ctr" indent="0" marL="0">
              <a:buNone/>
            </a:pPr>
            <a:r>
              <a:rPr lang="en-US" sz="1200" b="1" dirty="0">
                <a:solidFill>
                  <a:srgbClr val="C9A227"/>
                </a:solidFill>
                <a:latin typeface="Calibri" pitchFamily="34" charset="0"/>
                <a:ea typeface="Calibri" pitchFamily="34" charset="-122"/>
                <a:cs typeface="Calibri" pitchFamily="34" charset="-120"/>
              </a:rPr>
              <a:t>Yes</a:t>
            </a:r>
            <a:endParaRPr lang="en-US" sz="1200" dirty="0"/>
          </a:p>
        </p:txBody>
      </p:sp>
      <p:sp>
        <p:nvSpPr>
          <p:cNvPr id="31" name="Shape 24"/>
          <p:cNvSpPr/>
          <p:nvPr/>
        </p:nvSpPr>
        <p:spPr>
          <a:xfrm>
            <a:off x="6400800" y="3429000"/>
            <a:ext cx="2514600" cy="1188720"/>
          </a:xfrm>
          <a:prstGeom prst="roundRect">
            <a:avLst>
              <a:gd name="adj" fmla="val 6154"/>
            </a:avLst>
          </a:prstGeom>
          <a:solidFill>
            <a:srgbClr val="F4F7FC"/>
          </a:solidFill>
          <a:ln/>
        </p:spPr>
      </p:sp>
      <p:sp>
        <p:nvSpPr>
          <p:cNvPr id="32" name="Text 25"/>
          <p:cNvSpPr txBox="1"/>
          <p:nvPr/>
        </p:nvSpPr>
        <p:spPr>
          <a:xfrm>
            <a:off x="6583680" y="3429000"/>
            <a:ext cx="2194560" cy="1188720"/>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Competitive procedure</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price quotations from several suppliers, or a tender</a:t>
            </a:r>
            <a:endParaRPr lang="en-US" sz="1400" dirty="0"/>
          </a:p>
        </p:txBody>
      </p:sp>
      <p:sp>
        <p:nvSpPr>
          <p:cNvPr id="33" name="Shape 26"/>
          <p:cNvSpPr/>
          <p:nvPr/>
        </p:nvSpPr>
        <p:spPr>
          <a:xfrm>
            <a:off x="8915400" y="4023360"/>
            <a:ext cx="411480" cy="0"/>
          </a:xfrm>
          <a:prstGeom prst="line">
            <a:avLst/>
          </a:prstGeom>
          <a:noFill/>
          <a:ln w="25400">
            <a:solidFill>
              <a:srgbClr val="1B2A4A"/>
            </a:solidFill>
            <a:prstDash val="solid"/>
            <a:tailEnd type="triangle"/>
          </a:ln>
        </p:spPr>
      </p:sp>
      <p:sp>
        <p:nvSpPr>
          <p:cNvPr id="34" name="Shape 27"/>
          <p:cNvSpPr/>
          <p:nvPr/>
        </p:nvSpPr>
        <p:spPr>
          <a:xfrm>
            <a:off x="9326880" y="3429000"/>
            <a:ext cx="2313432" cy="1188720"/>
          </a:xfrm>
          <a:prstGeom prst="roundRect">
            <a:avLst>
              <a:gd name="adj" fmla="val 6154"/>
            </a:avLst>
          </a:prstGeom>
          <a:solidFill>
            <a:srgbClr val="1B2A4A"/>
          </a:solidFill>
          <a:ln/>
        </p:spPr>
      </p:sp>
      <p:sp>
        <p:nvSpPr>
          <p:cNvPr id="35" name="Text 28"/>
          <p:cNvSpPr txBox="1"/>
          <p:nvPr/>
        </p:nvSpPr>
        <p:spPr>
          <a:xfrm>
            <a:off x="9509760" y="3429000"/>
            <a:ext cx="2011680" cy="1188720"/>
          </a:xfrm>
          <a:prstGeom prst="rect">
            <a:avLst/>
          </a:prstGeom>
          <a:noFill/>
          <a:ln/>
        </p:spPr>
        <p:txBody>
          <a:bodyPr wrap="square" lIns="0" tIns="0" rIns="0" bIns="0" rtlCol="0" anchor="ctr"/>
          <a:lstStyle/>
          <a:p>
            <a:pPr indent="0" marL="0">
              <a:spcAft>
                <a:spcPts val="200"/>
              </a:spcAft>
              <a:buNone/>
            </a:pPr>
            <a:r>
              <a:rPr lang="en-US" sz="1400" b="1" dirty="0">
                <a:solidFill>
                  <a:srgbClr val="C9A227"/>
                </a:solidFill>
                <a:latin typeface="Calibri" pitchFamily="34" charset="0"/>
                <a:ea typeface="Calibri" pitchFamily="34" charset="-122"/>
                <a:cs typeface="Calibri" pitchFamily="34" charset="-120"/>
              </a:rPr>
              <a:t>Documented selection</a:t>
            </a:r>
            <a:endParaRPr lang="en-US" sz="1400" dirty="0"/>
          </a:p>
          <a:p>
            <a:pPr indent="0" marL="0">
              <a:spcAft>
                <a:spcPts val="200"/>
              </a:spcAft>
              <a:buNone/>
            </a:pPr>
            <a:r>
              <a:rPr lang="en-US" sz="1250" dirty="0">
                <a:solidFill>
                  <a:srgbClr val="FFFFFF"/>
                </a:solidFill>
                <a:latin typeface="Calibri" pitchFamily="34" charset="0"/>
                <a:ea typeface="Calibri" pitchFamily="34" charset="-122"/>
                <a:cs typeface="Calibri" pitchFamily="34" charset="-120"/>
              </a:rPr>
              <a:t>mandatory record of how the winner was chosen</a:t>
            </a:r>
            <a:endParaRPr lang="en-US" sz="1400" dirty="0"/>
          </a:p>
        </p:txBody>
      </p:sp>
      <p:sp>
        <p:nvSpPr>
          <p:cNvPr id="36" name="Shape 29"/>
          <p:cNvSpPr/>
          <p:nvPr/>
        </p:nvSpPr>
        <p:spPr>
          <a:xfrm>
            <a:off x="4572000" y="4800600"/>
            <a:ext cx="0" cy="411480"/>
          </a:xfrm>
          <a:prstGeom prst="line">
            <a:avLst/>
          </a:prstGeom>
          <a:noFill/>
          <a:ln w="25400">
            <a:solidFill>
              <a:srgbClr val="1B2A4A"/>
            </a:solidFill>
            <a:prstDash val="solid"/>
            <a:tailEnd type="triangle"/>
          </a:ln>
        </p:spPr>
      </p:sp>
      <p:sp>
        <p:nvSpPr>
          <p:cNvPr id="37" name="Text 30"/>
          <p:cNvSpPr txBox="1"/>
          <p:nvPr/>
        </p:nvSpPr>
        <p:spPr>
          <a:xfrm>
            <a:off x="4663440" y="4846320"/>
            <a:ext cx="457200" cy="274320"/>
          </a:xfrm>
          <a:prstGeom prst="rect">
            <a:avLst/>
          </a:prstGeom>
          <a:noFill/>
          <a:ln/>
        </p:spPr>
        <p:txBody>
          <a:bodyPr wrap="square" lIns="0" tIns="0" rIns="0" bIns="0" rtlCol="0" anchor="t"/>
          <a:lstStyle/>
          <a:p>
            <a:pPr indent="0" marL="0">
              <a:buNone/>
            </a:pPr>
            <a:r>
              <a:rPr lang="en-US" sz="1200" b="1" dirty="0">
                <a:solidFill>
                  <a:srgbClr val="C9A227"/>
                </a:solidFill>
                <a:latin typeface="Calibri" pitchFamily="34" charset="0"/>
                <a:ea typeface="Calibri" pitchFamily="34" charset="-122"/>
                <a:cs typeface="Calibri" pitchFamily="34" charset="-120"/>
              </a:rPr>
              <a:t>No</a:t>
            </a:r>
            <a:endParaRPr lang="en-US" sz="1200" dirty="0"/>
          </a:p>
        </p:txBody>
      </p:sp>
      <p:sp>
        <p:nvSpPr>
          <p:cNvPr id="38" name="Shape 31"/>
          <p:cNvSpPr/>
          <p:nvPr/>
        </p:nvSpPr>
        <p:spPr>
          <a:xfrm>
            <a:off x="3017520" y="5230368"/>
            <a:ext cx="3108960" cy="896112"/>
          </a:xfrm>
          <a:prstGeom prst="roundRect">
            <a:avLst>
              <a:gd name="adj" fmla="val 8163"/>
            </a:avLst>
          </a:prstGeom>
          <a:solidFill>
            <a:srgbClr val="F4F7FC"/>
          </a:solidFill>
          <a:ln/>
        </p:spPr>
      </p:sp>
      <p:sp>
        <p:nvSpPr>
          <p:cNvPr id="39" name="Text 32"/>
          <p:cNvSpPr txBox="1"/>
          <p:nvPr/>
        </p:nvSpPr>
        <p:spPr>
          <a:xfrm>
            <a:off x="3200400" y="5230368"/>
            <a:ext cx="2743200" cy="896112"/>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Purchase in line with the four principles above</a:t>
            </a:r>
            <a:endParaRPr lang="en-US" sz="1300" dirty="0"/>
          </a:p>
        </p:txBody>
      </p:sp>
      <p:sp>
        <p:nvSpPr>
          <p:cNvPr id="40" name="Shape 33"/>
          <p:cNvSpPr/>
          <p:nvPr/>
        </p:nvSpPr>
        <p:spPr>
          <a:xfrm>
            <a:off x="6400800" y="5230368"/>
            <a:ext cx="5239512" cy="896112"/>
          </a:xfrm>
          <a:prstGeom prst="roundRect">
            <a:avLst>
              <a:gd name="adj" fmla="val 8163"/>
            </a:avLst>
          </a:prstGeom>
          <a:solidFill>
            <a:srgbClr val="1B2A4A"/>
          </a:solidFill>
          <a:ln/>
        </p:spPr>
      </p:sp>
      <p:sp>
        <p:nvSpPr>
          <p:cNvPr id="41" name="Shape 34"/>
          <p:cNvSpPr/>
          <p:nvPr/>
        </p:nvSpPr>
        <p:spPr>
          <a:xfrm>
            <a:off x="6629400" y="5404104"/>
            <a:ext cx="548640" cy="548640"/>
          </a:xfrm>
          <a:prstGeom prst="ellipse">
            <a:avLst/>
          </a:prstGeom>
          <a:solidFill>
            <a:srgbClr val="31487A"/>
          </a:solidFill>
          <a:ln/>
        </p:spPr>
      </p:sp>
      <p:pic>
        <p:nvPicPr>
          <p:cNvPr id="42" name="Image 4" descr="preencoded.png">    </p:cNvPr>
          <p:cNvPicPr>
            <a:picLocks noChangeAspect="1"/>
          </p:cNvPicPr>
          <p:nvPr/>
        </p:nvPicPr>
        <p:blipFill>
          <a:blip r:embed="rId5"/>
          <a:stretch>
            <a:fillRect/>
          </a:stretch>
        </p:blipFill>
        <p:spPr>
          <a:xfrm>
            <a:off x="6777533" y="5552237"/>
            <a:ext cx="252374" cy="252374"/>
          </a:xfrm>
          <a:prstGeom prst="rect">
            <a:avLst/>
          </a:prstGeom>
        </p:spPr>
      </p:pic>
      <p:sp>
        <p:nvSpPr>
          <p:cNvPr id="43" name="Text 35"/>
          <p:cNvSpPr txBox="1"/>
          <p:nvPr/>
        </p:nvSpPr>
        <p:spPr>
          <a:xfrm>
            <a:off x="7406640" y="5321808"/>
            <a:ext cx="4005072" cy="71323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Threshold values and the required procedures are set by each donor's rules.</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THE CHAIN OF FINANCIAL ADMINISTRATION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Procurement to Audit: One Chain of Evidence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1935099" y="2171700"/>
            <a:ext cx="8318754" cy="0"/>
          </a:xfrm>
          <a:prstGeom prst="line">
            <a:avLst/>
          </a:prstGeom>
          <a:noFill/>
          <a:ln w="25400">
            <a:solidFill>
              <a:srgbClr val="D5DDEB"/>
            </a:solidFill>
            <a:prstDash val="solid"/>
          </a:ln>
        </p:spPr>
      </p:sp>
      <p:sp>
        <p:nvSpPr>
          <p:cNvPr id="8" name="Shape 5"/>
          <p:cNvSpPr/>
          <p:nvPr/>
        </p:nvSpPr>
        <p:spPr>
          <a:xfrm>
            <a:off x="1500759" y="1737360"/>
            <a:ext cx="868680" cy="8686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735303" y="1971904"/>
            <a:ext cx="399593" cy="399593"/>
          </a:xfrm>
          <a:prstGeom prst="rect">
            <a:avLst/>
          </a:prstGeom>
        </p:spPr>
      </p:pic>
      <p:sp>
        <p:nvSpPr>
          <p:cNvPr id="10" name="Text 6"/>
          <p:cNvSpPr txBox="1"/>
          <p:nvPr/>
        </p:nvSpPr>
        <p:spPr>
          <a:xfrm>
            <a:off x="621792" y="2788920"/>
            <a:ext cx="2626614" cy="548640"/>
          </a:xfrm>
          <a:prstGeom prst="rect">
            <a:avLst/>
          </a:prstGeom>
          <a:noFill/>
          <a:ln/>
        </p:spPr>
        <p:txBody>
          <a:bodyPr wrap="square" lIns="0" tIns="0" rIns="0" bIns="0" rtlCol="0" anchor="t"/>
          <a:lstStyle/>
          <a:p>
            <a:pPr algn="ctr" indent="0" marL="0">
              <a:buNone/>
            </a:pPr>
            <a:r>
              <a:rPr lang="en-US" sz="1550" b="1" dirty="0">
                <a:solidFill>
                  <a:srgbClr val="1B2A4A"/>
                </a:solidFill>
                <a:latin typeface="Calibri" pitchFamily="34" charset="0"/>
                <a:ea typeface="Calibri" pitchFamily="34" charset="-122"/>
                <a:cs typeface="Calibri" pitchFamily="34" charset="-120"/>
              </a:rPr>
              <a:t>Procurement</a:t>
            </a:r>
            <a:endParaRPr lang="en-US" sz="1550" dirty="0"/>
          </a:p>
        </p:txBody>
      </p:sp>
      <p:sp>
        <p:nvSpPr>
          <p:cNvPr id="11" name="Text 7"/>
          <p:cNvSpPr txBox="1"/>
          <p:nvPr/>
        </p:nvSpPr>
        <p:spPr>
          <a:xfrm>
            <a:off x="640080" y="3337560"/>
            <a:ext cx="2590038"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Best value, transparency, equal treatment; competitive procedures above thresholds</a:t>
            </a:r>
            <a:endParaRPr lang="en-US" sz="1300" dirty="0"/>
          </a:p>
        </p:txBody>
      </p:sp>
      <p:sp>
        <p:nvSpPr>
          <p:cNvPr id="12" name="Shape 8"/>
          <p:cNvSpPr/>
          <p:nvPr/>
        </p:nvSpPr>
        <p:spPr>
          <a:xfrm>
            <a:off x="4273677" y="1737360"/>
            <a:ext cx="868680" cy="86868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4508221" y="1971904"/>
            <a:ext cx="399593" cy="399593"/>
          </a:xfrm>
          <a:prstGeom prst="rect">
            <a:avLst/>
          </a:prstGeom>
        </p:spPr>
      </p:pic>
      <p:sp>
        <p:nvSpPr>
          <p:cNvPr id="14" name="Text 9"/>
          <p:cNvSpPr txBox="1"/>
          <p:nvPr/>
        </p:nvSpPr>
        <p:spPr>
          <a:xfrm>
            <a:off x="3394710" y="2788920"/>
            <a:ext cx="2626614" cy="548640"/>
          </a:xfrm>
          <a:prstGeom prst="rect">
            <a:avLst/>
          </a:prstGeom>
          <a:noFill/>
          <a:ln/>
        </p:spPr>
        <p:txBody>
          <a:bodyPr wrap="square" lIns="0" tIns="0" rIns="0" bIns="0" rtlCol="0" anchor="t"/>
          <a:lstStyle/>
          <a:p>
            <a:pPr algn="ctr" indent="0" marL="0">
              <a:buNone/>
            </a:pPr>
            <a:r>
              <a:rPr lang="en-US" sz="1550" b="1" dirty="0">
                <a:solidFill>
                  <a:srgbClr val="1B2A4A"/>
                </a:solidFill>
                <a:latin typeface="Calibri" pitchFamily="34" charset="0"/>
                <a:ea typeface="Calibri" pitchFamily="34" charset="-122"/>
                <a:cs typeface="Calibri" pitchFamily="34" charset="-120"/>
              </a:rPr>
              <a:t>Document management</a:t>
            </a:r>
            <a:endParaRPr lang="en-US" sz="1550" dirty="0"/>
          </a:p>
        </p:txBody>
      </p:sp>
      <p:sp>
        <p:nvSpPr>
          <p:cNvPr id="15" name="Text 10"/>
          <p:cNvSpPr txBox="1"/>
          <p:nvPr/>
        </p:nvSpPr>
        <p:spPr>
          <a:xfrm>
            <a:off x="3412998" y="3337560"/>
            <a:ext cx="2590038"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Contracts, invoices, payment orders, timesheets, certificates of completed work, procurement records</a:t>
            </a:r>
            <a:endParaRPr lang="en-US" sz="1300" dirty="0"/>
          </a:p>
        </p:txBody>
      </p:sp>
      <p:sp>
        <p:nvSpPr>
          <p:cNvPr id="16" name="Shape 11"/>
          <p:cNvSpPr/>
          <p:nvPr/>
        </p:nvSpPr>
        <p:spPr>
          <a:xfrm>
            <a:off x="7046595" y="1737360"/>
            <a:ext cx="868680" cy="86868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7281139" y="1971904"/>
            <a:ext cx="399593" cy="399593"/>
          </a:xfrm>
          <a:prstGeom prst="rect">
            <a:avLst/>
          </a:prstGeom>
        </p:spPr>
      </p:pic>
      <p:sp>
        <p:nvSpPr>
          <p:cNvPr id="18" name="Text 12"/>
          <p:cNvSpPr txBox="1"/>
          <p:nvPr/>
        </p:nvSpPr>
        <p:spPr>
          <a:xfrm>
            <a:off x="6167628" y="2788920"/>
            <a:ext cx="2626614" cy="548640"/>
          </a:xfrm>
          <a:prstGeom prst="rect">
            <a:avLst/>
          </a:prstGeom>
          <a:noFill/>
          <a:ln/>
        </p:spPr>
        <p:txBody>
          <a:bodyPr wrap="square" lIns="0" tIns="0" rIns="0" bIns="0" rtlCol="0" anchor="t"/>
          <a:lstStyle/>
          <a:p>
            <a:pPr algn="ctr" indent="0" marL="0">
              <a:buNone/>
            </a:pPr>
            <a:r>
              <a:rPr lang="en-US" sz="1550" b="1" dirty="0">
                <a:solidFill>
                  <a:srgbClr val="1B2A4A"/>
                </a:solidFill>
                <a:latin typeface="Calibri" pitchFamily="34" charset="0"/>
                <a:ea typeface="Calibri" pitchFamily="34" charset="-122"/>
                <a:cs typeface="Calibri" pitchFamily="34" charset="-120"/>
              </a:rPr>
              <a:t>Financial control</a:t>
            </a:r>
            <a:endParaRPr lang="en-US" sz="1550" dirty="0"/>
          </a:p>
        </p:txBody>
      </p:sp>
      <p:sp>
        <p:nvSpPr>
          <p:cNvPr id="19" name="Text 13"/>
          <p:cNvSpPr txBox="1"/>
          <p:nvPr/>
        </p:nvSpPr>
        <p:spPr>
          <a:xfrm>
            <a:off x="6185916" y="3337560"/>
            <a:ext cx="2590038"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Internal budget-versus-actual reconciliation; external checks by the donor</a:t>
            </a:r>
            <a:endParaRPr lang="en-US" sz="1300" dirty="0"/>
          </a:p>
        </p:txBody>
      </p:sp>
      <p:sp>
        <p:nvSpPr>
          <p:cNvPr id="20" name="Shape 14"/>
          <p:cNvSpPr/>
          <p:nvPr/>
        </p:nvSpPr>
        <p:spPr>
          <a:xfrm>
            <a:off x="9819513" y="1737360"/>
            <a:ext cx="868680" cy="86868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10054057" y="1971904"/>
            <a:ext cx="399593" cy="399593"/>
          </a:xfrm>
          <a:prstGeom prst="rect">
            <a:avLst/>
          </a:prstGeom>
        </p:spPr>
      </p:pic>
      <p:sp>
        <p:nvSpPr>
          <p:cNvPr id="22" name="Text 15"/>
          <p:cNvSpPr txBox="1"/>
          <p:nvPr/>
        </p:nvSpPr>
        <p:spPr>
          <a:xfrm>
            <a:off x="8940546" y="2788920"/>
            <a:ext cx="2626614" cy="548640"/>
          </a:xfrm>
          <a:prstGeom prst="rect">
            <a:avLst/>
          </a:prstGeom>
          <a:noFill/>
          <a:ln/>
        </p:spPr>
        <p:txBody>
          <a:bodyPr wrap="square" lIns="0" tIns="0" rIns="0" bIns="0" rtlCol="0" anchor="t"/>
          <a:lstStyle/>
          <a:p>
            <a:pPr algn="ctr" indent="0" marL="0">
              <a:buNone/>
            </a:pPr>
            <a:r>
              <a:rPr lang="en-US" sz="1550" b="1" dirty="0">
                <a:solidFill>
                  <a:srgbClr val="1B2A4A"/>
                </a:solidFill>
                <a:latin typeface="Calibri" pitchFamily="34" charset="0"/>
                <a:ea typeface="Calibri" pitchFamily="34" charset="-122"/>
                <a:cs typeface="Calibri" pitchFamily="34" charset="-120"/>
              </a:rPr>
              <a:t>Audit</a:t>
            </a:r>
            <a:endParaRPr lang="en-US" sz="1550" dirty="0"/>
          </a:p>
        </p:txBody>
      </p:sp>
      <p:sp>
        <p:nvSpPr>
          <p:cNvPr id="23" name="Text 16"/>
          <p:cNvSpPr txBox="1"/>
          <p:nvPr/>
        </p:nvSpPr>
        <p:spPr>
          <a:xfrm>
            <a:off x="8958834" y="3337560"/>
            <a:ext cx="2590038" cy="128016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Independent Certificate on Financial Statements (CFS) appended to the final financial report</a:t>
            </a:r>
            <a:endParaRPr lang="en-US" sz="1300" dirty="0"/>
          </a:p>
        </p:txBody>
      </p:sp>
      <p:sp>
        <p:nvSpPr>
          <p:cNvPr id="24" name="Text 17"/>
          <p:cNvSpPr txBox="1"/>
          <p:nvPr/>
        </p:nvSpPr>
        <p:spPr>
          <a:xfrm>
            <a:off x="548640" y="4754880"/>
            <a:ext cx="365760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DOCUMENT RETENTION</a:t>
            </a:r>
            <a:endParaRPr lang="en-US" sz="1150" dirty="0"/>
          </a:p>
        </p:txBody>
      </p:sp>
      <p:sp>
        <p:nvSpPr>
          <p:cNvPr id="25" name="Text 18"/>
          <p:cNvSpPr txBox="1"/>
          <p:nvPr/>
        </p:nvSpPr>
        <p:spPr>
          <a:xfrm>
            <a:off x="4754880" y="4754880"/>
            <a:ext cx="1097280" cy="27432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Project end</a:t>
            </a:r>
            <a:endParaRPr lang="en-US" sz="1150" dirty="0"/>
          </a:p>
        </p:txBody>
      </p:sp>
      <p:sp>
        <p:nvSpPr>
          <p:cNvPr id="26" name="Shape 19"/>
          <p:cNvSpPr/>
          <p:nvPr/>
        </p:nvSpPr>
        <p:spPr>
          <a:xfrm>
            <a:off x="548640" y="5120640"/>
            <a:ext cx="4754880" cy="914400"/>
          </a:xfrm>
          <a:prstGeom prst="rect">
            <a:avLst/>
          </a:prstGeom>
          <a:solidFill>
            <a:srgbClr val="1B2A4A"/>
          </a:solidFill>
          <a:ln/>
        </p:spPr>
      </p:sp>
      <p:sp>
        <p:nvSpPr>
          <p:cNvPr id="27" name="Shape 20"/>
          <p:cNvSpPr/>
          <p:nvPr/>
        </p:nvSpPr>
        <p:spPr>
          <a:xfrm>
            <a:off x="5303520" y="5120640"/>
            <a:ext cx="6336792" cy="914400"/>
          </a:xfrm>
          <a:prstGeom prst="rect">
            <a:avLst/>
          </a:prstGeom>
          <a:solidFill>
            <a:srgbClr val="C9A227"/>
          </a:solidFill>
          <a:ln/>
        </p:spPr>
      </p:sp>
      <p:sp>
        <p:nvSpPr>
          <p:cNvPr id="28" name="Shape 21"/>
          <p:cNvSpPr/>
          <p:nvPr/>
        </p:nvSpPr>
        <p:spPr>
          <a:xfrm>
            <a:off x="5175504" y="5010912"/>
            <a:ext cx="256032" cy="256032"/>
          </a:xfrm>
          <a:prstGeom prst="ellipse">
            <a:avLst/>
          </a:prstGeom>
          <a:solidFill>
            <a:srgbClr val="FFFFFF"/>
          </a:solidFill>
          <a:ln w="25400">
            <a:solidFill>
              <a:srgbClr val="1B2A4A"/>
            </a:solidFill>
            <a:prstDash val="solid"/>
          </a:ln>
        </p:spPr>
      </p:sp>
      <p:sp>
        <p:nvSpPr>
          <p:cNvPr id="29" name="Text 22"/>
          <p:cNvSpPr txBox="1"/>
          <p:nvPr/>
        </p:nvSpPr>
        <p:spPr>
          <a:xfrm>
            <a:off x="822960" y="5120640"/>
            <a:ext cx="4297680" cy="914400"/>
          </a:xfrm>
          <a:prstGeom prst="rect">
            <a:avLst/>
          </a:prstGeom>
          <a:noFill/>
          <a:ln/>
        </p:spPr>
        <p:txBody>
          <a:bodyPr wrap="square" lIns="0" tIns="0" rIns="0" bIns="0" rtlCol="0" anchor="ctr"/>
          <a:lstStyle/>
          <a:p>
            <a:pPr indent="0" marL="0">
              <a:buNone/>
            </a:pPr>
            <a:r>
              <a:rPr lang="en-US" sz="1350" b="1" dirty="0">
                <a:solidFill>
                  <a:srgbClr val="C9A227"/>
                </a:solidFill>
                <a:latin typeface="Calibri" pitchFamily="34" charset="0"/>
                <a:ea typeface="Calibri" pitchFamily="34" charset="-122"/>
                <a:cs typeface="Calibri" pitchFamily="34" charset="-120"/>
              </a:rPr>
              <a:t>Implementation</a:t>
            </a:r>
            <a:endParaRPr lang="en-US" sz="1350" dirty="0"/>
          </a:p>
          <a:p>
            <a:pPr indent="0" marL="0">
              <a:buNone/>
            </a:pPr>
            <a:r>
              <a:rPr lang="en-US" sz="1350" dirty="0">
                <a:solidFill>
                  <a:srgbClr val="FFFFFF"/>
                </a:solidFill>
                <a:latin typeface="Calibri" pitchFamily="34" charset="0"/>
                <a:ea typeface="Calibri" pitchFamily="34" charset="-122"/>
                <a:cs typeface="Calibri" pitchFamily="34" charset="-120"/>
              </a:rPr>
              <a:t>documents collected and filed systematically</a:t>
            </a:r>
            <a:endParaRPr lang="en-US" sz="1350" dirty="0"/>
          </a:p>
        </p:txBody>
      </p:sp>
      <p:sp>
        <p:nvSpPr>
          <p:cNvPr id="30" name="Text 23"/>
          <p:cNvSpPr txBox="1"/>
          <p:nvPr/>
        </p:nvSpPr>
        <p:spPr>
          <a:xfrm>
            <a:off x="5623560" y="5120640"/>
            <a:ext cx="5852160" cy="9144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Retention period: typically three to five years</a:t>
            </a:r>
            <a:endParaRPr lang="en-US" sz="1350" dirty="0"/>
          </a:p>
          <a:p>
            <a:pPr indent="0" marL="0">
              <a:buNone/>
            </a:pPr>
            <a:r>
              <a:rPr lang="en-US" sz="1350" dirty="0">
                <a:solidFill>
                  <a:srgbClr val="1B2A4A"/>
                </a:solidFill>
                <a:latin typeface="Calibri" pitchFamily="34" charset="0"/>
                <a:ea typeface="Calibri" pitchFamily="34" charset="-122"/>
                <a:cs typeface="Calibri" pitchFamily="34" charset="-120"/>
              </a:rPr>
              <a:t>documents accessible to the donor or auditors on request</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4.3–4.4 · FINANCIAL CONTROL AND AUDIT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Internal Control, External Control and Independent Audit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Shape 4"/>
          <p:cNvSpPr/>
          <p:nvPr/>
        </p:nvSpPr>
        <p:spPr>
          <a:xfrm>
            <a:off x="548640" y="1691640"/>
            <a:ext cx="5257800" cy="4434840"/>
          </a:xfrm>
          <a:prstGeom prst="roundRect">
            <a:avLst>
              <a:gd name="adj" fmla="val 1649"/>
            </a:avLst>
          </a:prstGeom>
          <a:solidFill>
            <a:srgbClr val="F4F7FC"/>
          </a:solidFill>
          <a:ln/>
        </p:spPr>
      </p:sp>
      <p:sp>
        <p:nvSpPr>
          <p:cNvPr id="8" name="Shape 5"/>
          <p:cNvSpPr/>
          <p:nvPr/>
        </p:nvSpPr>
        <p:spPr>
          <a:xfrm>
            <a:off x="777240" y="187452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22653"/>
            <a:ext cx="252374" cy="252374"/>
          </a:xfrm>
          <a:prstGeom prst="rect">
            <a:avLst/>
          </a:prstGeom>
        </p:spPr>
      </p:pic>
      <p:sp>
        <p:nvSpPr>
          <p:cNvPr id="10" name="Text 6"/>
          <p:cNvSpPr txBox="1"/>
          <p:nvPr/>
        </p:nvSpPr>
        <p:spPr>
          <a:xfrm>
            <a:off x="1508760" y="1874520"/>
            <a:ext cx="4114800" cy="54864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Internal financial control</a:t>
            </a:r>
            <a:endParaRPr lang="en-US" sz="1800" dirty="0"/>
          </a:p>
        </p:txBody>
      </p:sp>
      <p:sp>
        <p:nvSpPr>
          <p:cNvPr id="11" name="Shape 7"/>
          <p:cNvSpPr/>
          <p:nvPr/>
        </p:nvSpPr>
        <p:spPr>
          <a:xfrm>
            <a:off x="822960" y="2651760"/>
            <a:ext cx="411480" cy="411480"/>
          </a:xfrm>
          <a:prstGeom prst="ellipse">
            <a:avLst/>
          </a:prstGeom>
          <a:solidFill>
            <a:srgbClr val="24365F"/>
          </a:solidFill>
          <a:ln/>
        </p:spPr>
      </p:sp>
      <p:pic>
        <p:nvPicPr>
          <p:cNvPr id="12" name="Image 1" descr="preencoded.png">    </p:cNvPr>
          <p:cNvPicPr>
            <a:picLocks noChangeAspect="1"/>
          </p:cNvPicPr>
          <p:nvPr/>
        </p:nvPicPr>
        <p:blipFill>
          <a:blip r:embed="rId2"/>
          <a:stretch>
            <a:fillRect/>
          </a:stretch>
        </p:blipFill>
        <p:spPr>
          <a:xfrm>
            <a:off x="934060" y="2762860"/>
            <a:ext cx="189281" cy="189281"/>
          </a:xfrm>
          <a:prstGeom prst="rect">
            <a:avLst/>
          </a:prstGeom>
        </p:spPr>
      </p:pic>
      <p:sp>
        <p:nvSpPr>
          <p:cNvPr id="13" name="Text 8"/>
          <p:cNvSpPr txBox="1"/>
          <p:nvPr/>
        </p:nvSpPr>
        <p:spPr>
          <a:xfrm>
            <a:off x="1417320" y="2651760"/>
            <a:ext cx="4206240" cy="4114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Coordinator  </a:t>
            </a:r>
            <a:pPr indent="0" marL="0">
              <a:buNone/>
            </a:pPr>
            <a:r>
              <a:rPr lang="en-US" sz="1350" dirty="0">
                <a:solidFill>
                  <a:srgbClr val="2B3445"/>
                </a:solidFill>
                <a:latin typeface="Calibri" pitchFamily="34" charset="0"/>
                <a:ea typeface="Calibri" pitchFamily="34" charset="-122"/>
                <a:cs typeface="Calibri" pitchFamily="34" charset="-120"/>
              </a:rPr>
              <a:t>controls the consolidated project budget</a:t>
            </a:r>
            <a:endParaRPr lang="en-US" sz="1350" dirty="0"/>
          </a:p>
        </p:txBody>
      </p:sp>
      <p:sp>
        <p:nvSpPr>
          <p:cNvPr id="14" name="Shape 9"/>
          <p:cNvSpPr/>
          <p:nvPr/>
        </p:nvSpPr>
        <p:spPr>
          <a:xfrm>
            <a:off x="822960" y="3218688"/>
            <a:ext cx="411480" cy="411480"/>
          </a:xfrm>
          <a:prstGeom prst="ellipse">
            <a:avLst/>
          </a:prstGeom>
          <a:solidFill>
            <a:srgbClr val="24365F"/>
          </a:solidFill>
          <a:ln/>
        </p:spPr>
      </p:sp>
      <p:pic>
        <p:nvPicPr>
          <p:cNvPr id="15" name="Image 2" descr="preencoded.png">    </p:cNvPr>
          <p:cNvPicPr>
            <a:picLocks noChangeAspect="1"/>
          </p:cNvPicPr>
          <p:nvPr/>
        </p:nvPicPr>
        <p:blipFill>
          <a:blip r:embed="rId3"/>
          <a:stretch>
            <a:fillRect/>
          </a:stretch>
        </p:blipFill>
        <p:spPr>
          <a:xfrm>
            <a:off x="934060" y="3329788"/>
            <a:ext cx="189281" cy="189281"/>
          </a:xfrm>
          <a:prstGeom prst="rect">
            <a:avLst/>
          </a:prstGeom>
        </p:spPr>
      </p:pic>
      <p:sp>
        <p:nvSpPr>
          <p:cNvPr id="16" name="Text 10"/>
          <p:cNvSpPr txBox="1"/>
          <p:nvPr/>
        </p:nvSpPr>
        <p:spPr>
          <a:xfrm>
            <a:off x="1417320" y="3218688"/>
            <a:ext cx="4206240" cy="4114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Each partner  </a:t>
            </a:r>
            <a:pPr indent="0" marL="0">
              <a:buNone/>
            </a:pPr>
            <a:r>
              <a:rPr lang="en-US" sz="1350" dirty="0">
                <a:solidFill>
                  <a:srgbClr val="2B3445"/>
                </a:solidFill>
                <a:latin typeface="Calibri" pitchFamily="34" charset="0"/>
                <a:ea typeface="Calibri" pitchFamily="34" charset="-122"/>
                <a:cs typeface="Calibri" pitchFamily="34" charset="-120"/>
              </a:rPr>
              <a:t>controls its own costs</a:t>
            </a:r>
            <a:endParaRPr lang="en-US" sz="1350" dirty="0"/>
          </a:p>
        </p:txBody>
      </p:sp>
      <p:sp>
        <p:nvSpPr>
          <p:cNvPr id="17" name="Text 11"/>
          <p:cNvSpPr txBox="1"/>
          <p:nvPr/>
        </p:nvSpPr>
        <p:spPr>
          <a:xfrm>
            <a:off x="822960" y="3840480"/>
            <a:ext cx="365760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A REGULAR CYCLE</a:t>
            </a:r>
            <a:endParaRPr lang="en-US" sz="1150" dirty="0"/>
          </a:p>
        </p:txBody>
      </p:sp>
      <p:sp>
        <p:nvSpPr>
          <p:cNvPr id="18" name="Shape 12"/>
          <p:cNvSpPr/>
          <p:nvPr/>
        </p:nvSpPr>
        <p:spPr>
          <a:xfrm>
            <a:off x="822960" y="4206240"/>
            <a:ext cx="411480" cy="411480"/>
          </a:xfrm>
          <a:prstGeom prst="ellipse">
            <a:avLst/>
          </a:prstGeom>
          <a:solidFill>
            <a:srgbClr val="1B2A4A"/>
          </a:solidFill>
          <a:ln/>
        </p:spPr>
      </p:sp>
      <p:sp>
        <p:nvSpPr>
          <p:cNvPr id="19" name="Text 13"/>
          <p:cNvSpPr txBox="1"/>
          <p:nvPr/>
        </p:nvSpPr>
        <p:spPr>
          <a:xfrm>
            <a:off x="822960" y="4206240"/>
            <a:ext cx="411480" cy="41148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1</a:t>
            </a:r>
            <a:endParaRPr lang="en-US" sz="1300" dirty="0"/>
          </a:p>
        </p:txBody>
      </p:sp>
      <p:sp>
        <p:nvSpPr>
          <p:cNvPr id="20" name="Text 14"/>
          <p:cNvSpPr txBox="1"/>
          <p:nvPr/>
        </p:nvSpPr>
        <p:spPr>
          <a:xfrm>
            <a:off x="1417320" y="4206240"/>
            <a:ext cx="4206240" cy="4114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Reconcile actual expenditure against the budget</a:t>
            </a:r>
            <a:endParaRPr lang="en-US" sz="1350" dirty="0"/>
          </a:p>
        </p:txBody>
      </p:sp>
      <p:sp>
        <p:nvSpPr>
          <p:cNvPr id="21" name="Shape 15"/>
          <p:cNvSpPr/>
          <p:nvPr/>
        </p:nvSpPr>
        <p:spPr>
          <a:xfrm>
            <a:off x="822960" y="4809744"/>
            <a:ext cx="411480" cy="411480"/>
          </a:xfrm>
          <a:prstGeom prst="ellipse">
            <a:avLst/>
          </a:prstGeom>
          <a:solidFill>
            <a:srgbClr val="1B2A4A"/>
          </a:solidFill>
          <a:ln/>
        </p:spPr>
      </p:sp>
      <p:sp>
        <p:nvSpPr>
          <p:cNvPr id="22" name="Text 16"/>
          <p:cNvSpPr txBox="1"/>
          <p:nvPr/>
        </p:nvSpPr>
        <p:spPr>
          <a:xfrm>
            <a:off x="822960" y="4809744"/>
            <a:ext cx="411480" cy="41148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2</a:t>
            </a:r>
            <a:endParaRPr lang="en-US" sz="1300" dirty="0"/>
          </a:p>
        </p:txBody>
      </p:sp>
      <p:sp>
        <p:nvSpPr>
          <p:cNvPr id="23" name="Text 17"/>
          <p:cNvSpPr txBox="1"/>
          <p:nvPr/>
        </p:nvSpPr>
        <p:spPr>
          <a:xfrm>
            <a:off x="1417320" y="4809744"/>
            <a:ext cx="4206240" cy="4114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Identify deviations</a:t>
            </a:r>
            <a:endParaRPr lang="en-US" sz="1350" dirty="0"/>
          </a:p>
        </p:txBody>
      </p:sp>
      <p:sp>
        <p:nvSpPr>
          <p:cNvPr id="24" name="Shape 18"/>
          <p:cNvSpPr/>
          <p:nvPr/>
        </p:nvSpPr>
        <p:spPr>
          <a:xfrm>
            <a:off x="822960" y="5413248"/>
            <a:ext cx="411480" cy="411480"/>
          </a:xfrm>
          <a:prstGeom prst="ellipse">
            <a:avLst/>
          </a:prstGeom>
          <a:solidFill>
            <a:srgbClr val="1B2A4A"/>
          </a:solidFill>
          <a:ln/>
        </p:spPr>
      </p:sp>
      <p:sp>
        <p:nvSpPr>
          <p:cNvPr id="25" name="Text 19"/>
          <p:cNvSpPr txBox="1"/>
          <p:nvPr/>
        </p:nvSpPr>
        <p:spPr>
          <a:xfrm>
            <a:off x="822960" y="5413248"/>
            <a:ext cx="411480" cy="41148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3</a:t>
            </a:r>
            <a:endParaRPr lang="en-US" sz="1300" dirty="0"/>
          </a:p>
        </p:txBody>
      </p:sp>
      <p:sp>
        <p:nvSpPr>
          <p:cNvPr id="26" name="Text 20"/>
          <p:cNvSpPr txBox="1"/>
          <p:nvPr/>
        </p:nvSpPr>
        <p:spPr>
          <a:xfrm>
            <a:off x="1417320" y="5413248"/>
            <a:ext cx="4206240" cy="411480"/>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Notify the Steering Committee in good time</a:t>
            </a:r>
            <a:endParaRPr lang="en-US" sz="1350" dirty="0"/>
          </a:p>
        </p:txBody>
      </p:sp>
      <p:sp>
        <p:nvSpPr>
          <p:cNvPr id="27" name="Text 21"/>
          <p:cNvSpPr txBox="1"/>
          <p:nvPr/>
        </p:nvSpPr>
        <p:spPr>
          <a:xfrm>
            <a:off x="6172200" y="1691640"/>
            <a:ext cx="5468112" cy="731520"/>
          </a:xfrm>
          <a:prstGeom prst="rect">
            <a:avLst/>
          </a:prstGeom>
          <a:noFill/>
          <a:ln/>
        </p:spPr>
        <p:txBody>
          <a:bodyPr wrap="square" lIns="0" tIns="0" rIns="0" bIns="0" rtlCol="0" anchor="t"/>
          <a:lstStyle/>
          <a:p>
            <a:pPr indent="0" marL="0">
              <a:buNone/>
            </a:pPr>
            <a:r>
              <a:rPr lang="en-US" sz="1800" b="1" dirty="0">
                <a:solidFill>
                  <a:srgbClr val="1B2A4A"/>
                </a:solidFill>
                <a:latin typeface="Cambria" pitchFamily="34" charset="0"/>
                <a:ea typeface="Cambria" pitchFamily="34" charset="-122"/>
                <a:cs typeface="Cambria" pitchFamily="34" charset="-120"/>
              </a:rPr>
              <a:t>External financial control</a:t>
            </a:r>
            <a:endParaRPr lang="en-US" sz="1400" dirty="0"/>
          </a:p>
          <a:p>
            <a:pPr indent="0" marL="0">
              <a:buNone/>
            </a:pPr>
            <a:r>
              <a:rPr lang="en-US" sz="1300" dirty="0">
                <a:solidFill>
                  <a:srgbClr val="64708C"/>
                </a:solidFill>
                <a:latin typeface="Calibri" pitchFamily="34" charset="0"/>
                <a:ea typeface="Calibri" pitchFamily="34" charset="-122"/>
                <a:cs typeface="Calibri" pitchFamily="34" charset="-120"/>
              </a:rPr>
              <a:t>by the donor, directly or through authorised bodies</a:t>
            </a:r>
            <a:endParaRPr lang="en-US" sz="1400" dirty="0"/>
          </a:p>
        </p:txBody>
      </p:sp>
      <p:sp>
        <p:nvSpPr>
          <p:cNvPr id="28" name="Shape 22"/>
          <p:cNvSpPr/>
          <p:nvPr/>
        </p:nvSpPr>
        <p:spPr>
          <a:xfrm>
            <a:off x="6172200" y="3108960"/>
            <a:ext cx="1700784" cy="1097280"/>
          </a:xfrm>
          <a:prstGeom prst="roundRect">
            <a:avLst>
              <a:gd name="adj" fmla="val 6667"/>
            </a:avLst>
          </a:prstGeom>
          <a:solidFill>
            <a:srgbClr val="31487A"/>
          </a:solidFill>
          <a:ln/>
        </p:spPr>
      </p:sp>
      <p:sp>
        <p:nvSpPr>
          <p:cNvPr id="29" name="Shape 23"/>
          <p:cNvSpPr/>
          <p:nvPr/>
        </p:nvSpPr>
        <p:spPr>
          <a:xfrm>
            <a:off x="6309360" y="3227832"/>
            <a:ext cx="384048" cy="384048"/>
          </a:xfrm>
          <a:prstGeom prst="ellipse">
            <a:avLst/>
          </a:prstGeom>
          <a:solidFill>
            <a:srgbClr val="FFFFFF"/>
          </a:solidFill>
          <a:ln/>
        </p:spPr>
      </p:sp>
      <p:pic>
        <p:nvPicPr>
          <p:cNvPr id="30" name="Image 3" descr="preencoded.png">    </p:cNvPr>
          <p:cNvPicPr>
            <a:picLocks noChangeAspect="1"/>
          </p:cNvPicPr>
          <p:nvPr/>
        </p:nvPicPr>
        <p:blipFill>
          <a:blip r:embed="rId4"/>
          <a:stretch>
            <a:fillRect/>
          </a:stretch>
        </p:blipFill>
        <p:spPr>
          <a:xfrm>
            <a:off x="6413053" y="3331525"/>
            <a:ext cx="176662" cy="176662"/>
          </a:xfrm>
          <a:prstGeom prst="rect">
            <a:avLst/>
          </a:prstGeom>
        </p:spPr>
      </p:pic>
      <p:sp>
        <p:nvSpPr>
          <p:cNvPr id="31" name="Text 24"/>
          <p:cNvSpPr txBox="1"/>
          <p:nvPr/>
        </p:nvSpPr>
        <p:spPr>
          <a:xfrm>
            <a:off x="6309360" y="3657600"/>
            <a:ext cx="1426464" cy="41148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Desk review of submitted reports</a:t>
            </a:r>
            <a:endParaRPr lang="en-US" sz="1250" dirty="0"/>
          </a:p>
        </p:txBody>
      </p:sp>
      <p:sp>
        <p:nvSpPr>
          <p:cNvPr id="32" name="Shape 25"/>
          <p:cNvSpPr/>
          <p:nvPr/>
        </p:nvSpPr>
        <p:spPr>
          <a:xfrm>
            <a:off x="8055864" y="2788920"/>
            <a:ext cx="1700784" cy="1417320"/>
          </a:xfrm>
          <a:prstGeom prst="roundRect">
            <a:avLst>
              <a:gd name="adj" fmla="val 5161"/>
            </a:avLst>
          </a:prstGeom>
          <a:solidFill>
            <a:srgbClr val="24365F"/>
          </a:solidFill>
          <a:ln/>
        </p:spPr>
      </p:sp>
      <p:sp>
        <p:nvSpPr>
          <p:cNvPr id="33" name="Shape 26"/>
          <p:cNvSpPr/>
          <p:nvPr/>
        </p:nvSpPr>
        <p:spPr>
          <a:xfrm>
            <a:off x="8193024" y="2907792"/>
            <a:ext cx="384048" cy="384048"/>
          </a:xfrm>
          <a:prstGeom prst="ellipse">
            <a:avLst/>
          </a:prstGeom>
          <a:solidFill>
            <a:srgbClr val="FFFFFF"/>
          </a:solidFill>
          <a:ln/>
        </p:spPr>
      </p:sp>
      <p:pic>
        <p:nvPicPr>
          <p:cNvPr id="34" name="Image 4" descr="preencoded.png">    </p:cNvPr>
          <p:cNvPicPr>
            <a:picLocks noChangeAspect="1"/>
          </p:cNvPicPr>
          <p:nvPr/>
        </p:nvPicPr>
        <p:blipFill>
          <a:blip r:embed="rId5"/>
          <a:stretch>
            <a:fillRect/>
          </a:stretch>
        </p:blipFill>
        <p:spPr>
          <a:xfrm>
            <a:off x="8296717" y="3011485"/>
            <a:ext cx="176662" cy="176662"/>
          </a:xfrm>
          <a:prstGeom prst="rect">
            <a:avLst/>
          </a:prstGeom>
        </p:spPr>
      </p:pic>
      <p:sp>
        <p:nvSpPr>
          <p:cNvPr id="35" name="Text 27"/>
          <p:cNvSpPr txBox="1"/>
          <p:nvPr/>
        </p:nvSpPr>
        <p:spPr>
          <a:xfrm>
            <a:off x="8193024" y="3337560"/>
            <a:ext cx="1426464" cy="41148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On-the-spot check</a:t>
            </a:r>
            <a:endParaRPr lang="en-US" sz="1250" dirty="0"/>
          </a:p>
        </p:txBody>
      </p:sp>
      <p:sp>
        <p:nvSpPr>
          <p:cNvPr id="36" name="Shape 28"/>
          <p:cNvSpPr/>
          <p:nvPr/>
        </p:nvSpPr>
        <p:spPr>
          <a:xfrm>
            <a:off x="9939528" y="2468880"/>
            <a:ext cx="1700784" cy="1737360"/>
          </a:xfrm>
          <a:prstGeom prst="roundRect">
            <a:avLst>
              <a:gd name="adj" fmla="val 4301"/>
            </a:avLst>
          </a:prstGeom>
          <a:solidFill>
            <a:srgbClr val="1B2A4A"/>
          </a:solidFill>
          <a:ln/>
        </p:spPr>
      </p:sp>
      <p:sp>
        <p:nvSpPr>
          <p:cNvPr id="37" name="Shape 29"/>
          <p:cNvSpPr/>
          <p:nvPr/>
        </p:nvSpPr>
        <p:spPr>
          <a:xfrm>
            <a:off x="10076688" y="2587752"/>
            <a:ext cx="384048" cy="384048"/>
          </a:xfrm>
          <a:prstGeom prst="ellipse">
            <a:avLst/>
          </a:prstGeom>
          <a:solidFill>
            <a:srgbClr val="FFFFFF"/>
          </a:solidFill>
          <a:ln/>
        </p:spPr>
      </p:sp>
      <p:pic>
        <p:nvPicPr>
          <p:cNvPr id="38" name="Image 5" descr="preencoded.png">    </p:cNvPr>
          <p:cNvPicPr>
            <a:picLocks noChangeAspect="1"/>
          </p:cNvPicPr>
          <p:nvPr/>
        </p:nvPicPr>
        <p:blipFill>
          <a:blip r:embed="rId6"/>
          <a:stretch>
            <a:fillRect/>
          </a:stretch>
        </p:blipFill>
        <p:spPr>
          <a:xfrm>
            <a:off x="10180381" y="2691445"/>
            <a:ext cx="176662" cy="176662"/>
          </a:xfrm>
          <a:prstGeom prst="rect">
            <a:avLst/>
          </a:prstGeom>
        </p:spPr>
      </p:pic>
      <p:sp>
        <p:nvSpPr>
          <p:cNvPr id="39" name="Text 30"/>
          <p:cNvSpPr txBox="1"/>
          <p:nvPr/>
        </p:nvSpPr>
        <p:spPr>
          <a:xfrm>
            <a:off x="10076688" y="3017520"/>
            <a:ext cx="1426464" cy="41148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Full financial audit</a:t>
            </a:r>
            <a:endParaRPr lang="en-US" sz="1250" dirty="0"/>
          </a:p>
        </p:txBody>
      </p:sp>
      <p:sp>
        <p:nvSpPr>
          <p:cNvPr id="40" name="Shape 31"/>
          <p:cNvSpPr/>
          <p:nvPr/>
        </p:nvSpPr>
        <p:spPr>
          <a:xfrm>
            <a:off x="6172200" y="4370832"/>
            <a:ext cx="5394960" cy="0"/>
          </a:xfrm>
          <a:prstGeom prst="line">
            <a:avLst/>
          </a:prstGeom>
          <a:noFill/>
          <a:ln w="15875">
            <a:solidFill>
              <a:srgbClr val="64708C"/>
            </a:solidFill>
            <a:prstDash val="solid"/>
            <a:tailEnd type="triangle"/>
          </a:ln>
        </p:spPr>
      </p:sp>
      <p:sp>
        <p:nvSpPr>
          <p:cNvPr id="41" name="Text 32"/>
          <p:cNvSpPr txBox="1"/>
          <p:nvPr/>
        </p:nvSpPr>
        <p:spPr>
          <a:xfrm>
            <a:off x="6172200" y="4407408"/>
            <a:ext cx="5394960" cy="237744"/>
          </a:xfrm>
          <a:prstGeom prst="rect">
            <a:avLst/>
          </a:prstGeom>
          <a:noFill/>
          <a:ln/>
        </p:spPr>
        <p:txBody>
          <a:bodyPr wrap="square" lIns="0" tIns="0" rIns="0" bIns="0" rtlCol="0" anchor="t"/>
          <a:lstStyle/>
          <a:p>
            <a:pPr algn="r" indent="0" marL="0">
              <a:buNone/>
            </a:pPr>
            <a:r>
              <a:rPr lang="en-US" sz="1050" i="1" dirty="0">
                <a:solidFill>
                  <a:srgbClr val="64708C"/>
                </a:solidFill>
                <a:latin typeface="Calibri" pitchFamily="34" charset="0"/>
                <a:ea typeface="Calibri" pitchFamily="34" charset="-122"/>
                <a:cs typeface="Calibri" pitchFamily="34" charset="-120"/>
              </a:rPr>
              <a:t>increasing depth of verification</a:t>
            </a:r>
            <a:endParaRPr lang="en-US" sz="1050" dirty="0"/>
          </a:p>
        </p:txBody>
      </p:sp>
      <p:sp>
        <p:nvSpPr>
          <p:cNvPr id="42" name="Shape 33"/>
          <p:cNvSpPr/>
          <p:nvPr/>
        </p:nvSpPr>
        <p:spPr>
          <a:xfrm>
            <a:off x="6172200" y="4800600"/>
            <a:ext cx="5468112" cy="1325880"/>
          </a:xfrm>
          <a:prstGeom prst="roundRect">
            <a:avLst>
              <a:gd name="adj" fmla="val 5517"/>
            </a:avLst>
          </a:prstGeom>
          <a:solidFill>
            <a:srgbClr val="1B2A4A"/>
          </a:solidFill>
          <a:ln/>
        </p:spPr>
      </p:sp>
      <p:sp>
        <p:nvSpPr>
          <p:cNvPr id="43" name="Shape 34"/>
          <p:cNvSpPr/>
          <p:nvPr/>
        </p:nvSpPr>
        <p:spPr>
          <a:xfrm>
            <a:off x="6355080" y="5001768"/>
            <a:ext cx="548640" cy="548640"/>
          </a:xfrm>
          <a:prstGeom prst="ellipse">
            <a:avLst/>
          </a:prstGeom>
          <a:solidFill>
            <a:srgbClr val="31487A"/>
          </a:solidFill>
          <a:ln/>
        </p:spPr>
      </p:sp>
      <p:pic>
        <p:nvPicPr>
          <p:cNvPr id="44" name="Image 6" descr="preencoded.png">    </p:cNvPr>
          <p:cNvPicPr>
            <a:picLocks noChangeAspect="1"/>
          </p:cNvPicPr>
          <p:nvPr/>
        </p:nvPicPr>
        <p:blipFill>
          <a:blip r:embed="rId7"/>
          <a:stretch>
            <a:fillRect/>
          </a:stretch>
        </p:blipFill>
        <p:spPr>
          <a:xfrm>
            <a:off x="6503213" y="5149901"/>
            <a:ext cx="252374" cy="252374"/>
          </a:xfrm>
          <a:prstGeom prst="rect">
            <a:avLst/>
          </a:prstGeom>
        </p:spPr>
      </p:pic>
      <p:sp>
        <p:nvSpPr>
          <p:cNvPr id="45" name="Text 35"/>
          <p:cNvSpPr txBox="1"/>
          <p:nvPr/>
        </p:nvSpPr>
        <p:spPr>
          <a:xfrm>
            <a:off x="7086600" y="4846320"/>
            <a:ext cx="4434840" cy="1234440"/>
          </a:xfrm>
          <a:prstGeom prst="rect">
            <a:avLst/>
          </a:prstGeom>
          <a:noFill/>
          <a:ln/>
        </p:spPr>
        <p:txBody>
          <a:bodyPr wrap="square" lIns="0" tIns="0" rIns="0" bIns="0" rtlCol="0" anchor="ctr"/>
          <a:lstStyle/>
          <a:p>
            <a:pPr indent="0" marL="0">
              <a:spcAft>
                <a:spcPts val="200"/>
              </a:spcAft>
              <a:buNone/>
            </a:pPr>
            <a:r>
              <a:rPr lang="en-US" sz="1400" b="1" dirty="0">
                <a:solidFill>
                  <a:srgbClr val="C9A227"/>
                </a:solidFill>
                <a:latin typeface="Calibri" pitchFamily="34" charset="0"/>
                <a:ea typeface="Calibri" pitchFamily="34" charset="-122"/>
                <a:cs typeface="Calibri" pitchFamily="34" charset="-120"/>
              </a:rPr>
              <a:t>Certificate on Financial Statements (CFS)</a:t>
            </a:r>
            <a:endParaRPr lang="en-US" sz="1400" dirty="0"/>
          </a:p>
          <a:p>
            <a:pPr indent="0" marL="0">
              <a:spcAft>
                <a:spcPts val="200"/>
              </a:spcAft>
              <a:buNone/>
            </a:pPr>
            <a:r>
              <a:rPr lang="en-US" sz="1250" dirty="0">
                <a:solidFill>
                  <a:srgbClr val="FFFFFF"/>
                </a:solidFill>
                <a:latin typeface="Calibri" pitchFamily="34" charset="0"/>
                <a:ea typeface="Calibri" pitchFamily="34" charset="-122"/>
                <a:cs typeface="Calibri" pitchFamily="34" charset="-120"/>
              </a:rPr>
              <a:t>Mandatory for most grants above a threshold: an independent certified auditor confirms the reliability of the financial reporting.</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Financial Reporting, Supporting Documents, Transparency and Accountability in the Use of Funds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financial reports does a consortium submit?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primary documents support each declared cost?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an audit trail, and why must it be complete?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5.1 · TYPES OF FINANCIAL REPORTING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Interim and Final Financial Reports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731520" y="3154680"/>
            <a:ext cx="10744200" cy="0"/>
          </a:xfrm>
          <a:prstGeom prst="line">
            <a:avLst/>
          </a:prstGeom>
          <a:noFill/>
          <a:ln w="38100">
            <a:solidFill>
              <a:srgbClr val="D5DDEB"/>
            </a:solidFill>
            <a:prstDash val="solid"/>
          </a:ln>
        </p:spPr>
      </p:sp>
      <p:sp>
        <p:nvSpPr>
          <p:cNvPr id="8" name="Shape 5"/>
          <p:cNvSpPr/>
          <p:nvPr/>
        </p:nvSpPr>
        <p:spPr>
          <a:xfrm>
            <a:off x="740664" y="3026664"/>
            <a:ext cx="256032" cy="256032"/>
          </a:xfrm>
          <a:prstGeom prst="ellipse">
            <a:avLst/>
          </a:prstGeom>
          <a:solidFill>
            <a:srgbClr val="FFFFFF"/>
          </a:solidFill>
          <a:ln w="25400">
            <a:solidFill>
              <a:srgbClr val="1B2A4A"/>
            </a:solidFill>
            <a:prstDash val="solid"/>
          </a:ln>
        </p:spPr>
      </p:sp>
      <p:sp>
        <p:nvSpPr>
          <p:cNvPr id="9" name="Text 6"/>
          <p:cNvSpPr txBox="1"/>
          <p:nvPr/>
        </p:nvSpPr>
        <p:spPr>
          <a:xfrm>
            <a:off x="0" y="3355848"/>
            <a:ext cx="1737360" cy="274320"/>
          </a:xfrm>
          <a:prstGeom prst="rect">
            <a:avLst/>
          </a:prstGeom>
          <a:noFill/>
          <a:ln/>
        </p:spPr>
        <p:txBody>
          <a:bodyPr wrap="square" lIns="0" tIns="0" rIns="0" bIns="0" rtlCol="0" anchor="t"/>
          <a:lstStyle/>
          <a:p>
            <a:pPr algn="ctr" indent="0" marL="0">
              <a:buNone/>
            </a:pPr>
            <a:r>
              <a:rPr lang="en-US" sz="1200" dirty="0">
                <a:solidFill>
                  <a:srgbClr val="64708C"/>
                </a:solidFill>
                <a:latin typeface="Calibri" pitchFamily="34" charset="0"/>
                <a:ea typeface="Calibri" pitchFamily="34" charset="-122"/>
                <a:cs typeface="Calibri" pitchFamily="34" charset="-120"/>
              </a:rPr>
              <a:t>Start</a:t>
            </a:r>
            <a:endParaRPr lang="en-US" sz="1200" dirty="0"/>
          </a:p>
        </p:txBody>
      </p:sp>
      <p:sp>
        <p:nvSpPr>
          <p:cNvPr id="10" name="Shape 7"/>
          <p:cNvSpPr/>
          <p:nvPr/>
        </p:nvSpPr>
        <p:spPr>
          <a:xfrm>
            <a:off x="3529584" y="3026664"/>
            <a:ext cx="256032" cy="256032"/>
          </a:xfrm>
          <a:prstGeom prst="ellipse">
            <a:avLst/>
          </a:prstGeom>
          <a:solidFill>
            <a:srgbClr val="1B2A4A"/>
          </a:solidFill>
          <a:ln w="25400">
            <a:solidFill>
              <a:srgbClr val="1B2A4A"/>
            </a:solidFill>
            <a:prstDash val="solid"/>
          </a:ln>
        </p:spPr>
      </p:sp>
      <p:sp>
        <p:nvSpPr>
          <p:cNvPr id="11" name="Text 8"/>
          <p:cNvSpPr txBox="1"/>
          <p:nvPr/>
        </p:nvSpPr>
        <p:spPr>
          <a:xfrm>
            <a:off x="2788920" y="3355848"/>
            <a:ext cx="1737360" cy="274320"/>
          </a:xfrm>
          <a:prstGeom prst="rect">
            <a:avLst/>
          </a:prstGeom>
          <a:noFill/>
          <a:ln/>
        </p:spPr>
        <p:txBody>
          <a:bodyPr wrap="square" lIns="0" tIns="0" rIns="0" bIns="0" rtlCol="0" anchor="t"/>
          <a:lstStyle/>
          <a:p>
            <a:pPr algn="ctr" indent="0" marL="0">
              <a:buNone/>
            </a:pPr>
            <a:r>
              <a:rPr lang="en-US" sz="1200" b="1" dirty="0">
                <a:solidFill>
                  <a:srgbClr val="1B2A4A"/>
                </a:solidFill>
                <a:latin typeface="Calibri" pitchFamily="34" charset="0"/>
                <a:ea typeface="Calibri" pitchFamily="34" charset="-122"/>
                <a:cs typeface="Calibri" pitchFamily="34" charset="-120"/>
              </a:rPr>
              <a:t>Interim reporting</a:t>
            </a:r>
            <a:endParaRPr lang="en-US" sz="1200" dirty="0"/>
          </a:p>
        </p:txBody>
      </p:sp>
      <p:sp>
        <p:nvSpPr>
          <p:cNvPr id="12" name="Shape 9"/>
          <p:cNvSpPr/>
          <p:nvPr/>
        </p:nvSpPr>
        <p:spPr>
          <a:xfrm>
            <a:off x="3657600" y="2697480"/>
            <a:ext cx="0" cy="329184"/>
          </a:xfrm>
          <a:prstGeom prst="line">
            <a:avLst/>
          </a:prstGeom>
          <a:noFill/>
          <a:ln w="19050">
            <a:solidFill>
              <a:srgbClr val="1B2A4A"/>
            </a:solidFill>
            <a:prstDash val="solid"/>
          </a:ln>
        </p:spPr>
      </p:sp>
      <p:sp>
        <p:nvSpPr>
          <p:cNvPr id="13" name="Shape 10"/>
          <p:cNvSpPr/>
          <p:nvPr/>
        </p:nvSpPr>
        <p:spPr>
          <a:xfrm>
            <a:off x="2377440" y="1691640"/>
            <a:ext cx="2560320" cy="1005840"/>
          </a:xfrm>
          <a:prstGeom prst="roundRect">
            <a:avLst>
              <a:gd name="adj" fmla="val 7273"/>
            </a:avLst>
          </a:prstGeom>
          <a:solidFill>
            <a:srgbClr val="F4F7FC"/>
          </a:solidFill>
          <a:ln/>
        </p:spPr>
      </p:sp>
      <p:sp>
        <p:nvSpPr>
          <p:cNvPr id="14" name="Text 11"/>
          <p:cNvSpPr txBox="1"/>
          <p:nvPr/>
        </p:nvSpPr>
        <p:spPr>
          <a:xfrm>
            <a:off x="2514600" y="1691640"/>
            <a:ext cx="2286000" cy="1005840"/>
          </a:xfrm>
          <a:prstGeom prst="rect">
            <a:avLst/>
          </a:prstGeom>
          <a:noFill/>
          <a:ln/>
        </p:spPr>
        <p:txBody>
          <a:bodyPr wrap="square" lIns="0" tIns="0" rIns="0" bIns="0" rtlCol="0" anchor="ctr"/>
          <a:lstStyle/>
          <a:p>
            <a:pPr indent="0" marL="0">
              <a:spcAft>
                <a:spcPts val="300"/>
              </a:spcAft>
              <a:buNone/>
            </a:pPr>
            <a:r>
              <a:rPr lang="en-US" sz="1350" dirty="0">
                <a:solidFill>
                  <a:srgbClr val="64708C"/>
                </a:solidFill>
                <a:latin typeface="Calibri" pitchFamily="34" charset="0"/>
                <a:ea typeface="Calibri" pitchFamily="34" charset="-122"/>
                <a:cs typeface="Calibri" pitchFamily="34" charset="-120"/>
              </a:rPr>
              <a:t>Technical progress report</a:t>
            </a:r>
            <a:endParaRPr lang="en-US" sz="1350" dirty="0"/>
          </a:p>
          <a:p>
            <a:pPr indent="0" marL="0">
              <a:spcAft>
                <a:spcPts val="300"/>
              </a:spcAft>
              <a:buNone/>
            </a:pPr>
            <a:r>
              <a:rPr lang="en-US" sz="1350" b="1" dirty="0">
                <a:solidFill>
                  <a:srgbClr val="1B2A4A"/>
                </a:solidFill>
                <a:latin typeface="Calibri" pitchFamily="34" charset="0"/>
                <a:ea typeface="Calibri" pitchFamily="34" charset="-122"/>
                <a:cs typeface="Calibri" pitchFamily="34" charset="-120"/>
              </a:rPr>
              <a:t>+ interim financial report</a:t>
            </a:r>
            <a:endParaRPr lang="en-US" sz="1350" dirty="0"/>
          </a:p>
        </p:txBody>
      </p:sp>
      <p:sp>
        <p:nvSpPr>
          <p:cNvPr id="15" name="Shape 12"/>
          <p:cNvSpPr/>
          <p:nvPr/>
        </p:nvSpPr>
        <p:spPr>
          <a:xfrm>
            <a:off x="6364224" y="3026664"/>
            <a:ext cx="256032" cy="256032"/>
          </a:xfrm>
          <a:prstGeom prst="ellipse">
            <a:avLst/>
          </a:prstGeom>
          <a:solidFill>
            <a:srgbClr val="1B2A4A"/>
          </a:solidFill>
          <a:ln w="25400">
            <a:solidFill>
              <a:srgbClr val="1B2A4A"/>
            </a:solidFill>
            <a:prstDash val="solid"/>
          </a:ln>
        </p:spPr>
      </p:sp>
      <p:sp>
        <p:nvSpPr>
          <p:cNvPr id="16" name="Text 13"/>
          <p:cNvSpPr txBox="1"/>
          <p:nvPr/>
        </p:nvSpPr>
        <p:spPr>
          <a:xfrm>
            <a:off x="5623560" y="3355848"/>
            <a:ext cx="1737360" cy="274320"/>
          </a:xfrm>
          <a:prstGeom prst="rect">
            <a:avLst/>
          </a:prstGeom>
          <a:noFill/>
          <a:ln/>
        </p:spPr>
        <p:txBody>
          <a:bodyPr wrap="square" lIns="0" tIns="0" rIns="0" bIns="0" rtlCol="0" anchor="t"/>
          <a:lstStyle/>
          <a:p>
            <a:pPr algn="ctr" indent="0" marL="0">
              <a:buNone/>
            </a:pPr>
            <a:r>
              <a:rPr lang="en-US" sz="1200" b="1" dirty="0">
                <a:solidFill>
                  <a:srgbClr val="1B2A4A"/>
                </a:solidFill>
                <a:latin typeface="Calibri" pitchFamily="34" charset="0"/>
                <a:ea typeface="Calibri" pitchFamily="34" charset="-122"/>
                <a:cs typeface="Calibri" pitchFamily="34" charset="-120"/>
              </a:rPr>
              <a:t>Interim reporting</a:t>
            </a:r>
            <a:endParaRPr lang="en-US" sz="1200" dirty="0"/>
          </a:p>
        </p:txBody>
      </p:sp>
      <p:sp>
        <p:nvSpPr>
          <p:cNvPr id="17" name="Shape 14"/>
          <p:cNvSpPr/>
          <p:nvPr/>
        </p:nvSpPr>
        <p:spPr>
          <a:xfrm>
            <a:off x="6492240" y="2697480"/>
            <a:ext cx="0" cy="329184"/>
          </a:xfrm>
          <a:prstGeom prst="line">
            <a:avLst/>
          </a:prstGeom>
          <a:noFill/>
          <a:ln w="19050">
            <a:solidFill>
              <a:srgbClr val="1B2A4A"/>
            </a:solidFill>
            <a:prstDash val="solid"/>
          </a:ln>
        </p:spPr>
      </p:sp>
      <p:sp>
        <p:nvSpPr>
          <p:cNvPr id="18" name="Shape 15"/>
          <p:cNvSpPr/>
          <p:nvPr/>
        </p:nvSpPr>
        <p:spPr>
          <a:xfrm>
            <a:off x="5212080" y="1691640"/>
            <a:ext cx="2560320" cy="1005840"/>
          </a:xfrm>
          <a:prstGeom prst="roundRect">
            <a:avLst>
              <a:gd name="adj" fmla="val 7273"/>
            </a:avLst>
          </a:prstGeom>
          <a:solidFill>
            <a:srgbClr val="F4F7FC"/>
          </a:solidFill>
          <a:ln/>
        </p:spPr>
      </p:sp>
      <p:sp>
        <p:nvSpPr>
          <p:cNvPr id="19" name="Text 16"/>
          <p:cNvSpPr txBox="1"/>
          <p:nvPr/>
        </p:nvSpPr>
        <p:spPr>
          <a:xfrm>
            <a:off x="5349240" y="1691640"/>
            <a:ext cx="2286000" cy="1005840"/>
          </a:xfrm>
          <a:prstGeom prst="rect">
            <a:avLst/>
          </a:prstGeom>
          <a:noFill/>
          <a:ln/>
        </p:spPr>
        <p:txBody>
          <a:bodyPr wrap="square" lIns="0" tIns="0" rIns="0" bIns="0" rtlCol="0" anchor="ctr"/>
          <a:lstStyle/>
          <a:p>
            <a:pPr indent="0" marL="0">
              <a:spcAft>
                <a:spcPts val="300"/>
              </a:spcAft>
              <a:buNone/>
            </a:pPr>
            <a:r>
              <a:rPr lang="en-US" sz="1350" dirty="0">
                <a:solidFill>
                  <a:srgbClr val="64708C"/>
                </a:solidFill>
                <a:latin typeface="Calibri" pitchFamily="34" charset="0"/>
                <a:ea typeface="Calibri" pitchFamily="34" charset="-122"/>
                <a:cs typeface="Calibri" pitchFamily="34" charset="-120"/>
              </a:rPr>
              <a:t>Technical progress report</a:t>
            </a:r>
            <a:endParaRPr lang="en-US" sz="1350" dirty="0"/>
          </a:p>
          <a:p>
            <a:pPr indent="0" marL="0">
              <a:spcAft>
                <a:spcPts val="300"/>
              </a:spcAft>
              <a:buNone/>
            </a:pPr>
            <a:r>
              <a:rPr lang="en-US" sz="1350" b="1" dirty="0">
                <a:solidFill>
                  <a:srgbClr val="1B2A4A"/>
                </a:solidFill>
                <a:latin typeface="Calibri" pitchFamily="34" charset="0"/>
                <a:ea typeface="Calibri" pitchFamily="34" charset="-122"/>
                <a:cs typeface="Calibri" pitchFamily="34" charset="-120"/>
              </a:rPr>
              <a:t>+ interim financial report</a:t>
            </a:r>
            <a:endParaRPr lang="en-US" sz="1350" dirty="0"/>
          </a:p>
        </p:txBody>
      </p:sp>
      <p:sp>
        <p:nvSpPr>
          <p:cNvPr id="20" name="Shape 17"/>
          <p:cNvSpPr/>
          <p:nvPr/>
        </p:nvSpPr>
        <p:spPr>
          <a:xfrm>
            <a:off x="8604504" y="3026664"/>
            <a:ext cx="256032" cy="256032"/>
          </a:xfrm>
          <a:prstGeom prst="ellipse">
            <a:avLst/>
          </a:prstGeom>
          <a:solidFill>
            <a:srgbClr val="FFFFFF"/>
          </a:solidFill>
          <a:ln w="25400">
            <a:solidFill>
              <a:srgbClr val="1B2A4A"/>
            </a:solidFill>
            <a:prstDash val="solid"/>
          </a:ln>
        </p:spPr>
      </p:sp>
      <p:sp>
        <p:nvSpPr>
          <p:cNvPr id="21" name="Text 18"/>
          <p:cNvSpPr txBox="1"/>
          <p:nvPr/>
        </p:nvSpPr>
        <p:spPr>
          <a:xfrm>
            <a:off x="7863840" y="3355848"/>
            <a:ext cx="1737360" cy="274320"/>
          </a:xfrm>
          <a:prstGeom prst="rect">
            <a:avLst/>
          </a:prstGeom>
          <a:noFill/>
          <a:ln/>
        </p:spPr>
        <p:txBody>
          <a:bodyPr wrap="square" lIns="0" tIns="0" rIns="0" bIns="0" rtlCol="0" anchor="t"/>
          <a:lstStyle/>
          <a:p>
            <a:pPr algn="ctr" indent="0" marL="0">
              <a:buNone/>
            </a:pPr>
            <a:r>
              <a:rPr lang="en-US" sz="1200" dirty="0">
                <a:solidFill>
                  <a:srgbClr val="64708C"/>
                </a:solidFill>
                <a:latin typeface="Calibri" pitchFamily="34" charset="0"/>
                <a:ea typeface="Calibri" pitchFamily="34" charset="-122"/>
                <a:cs typeface="Calibri" pitchFamily="34" charset="-120"/>
              </a:rPr>
              <a:t>End of implementation</a:t>
            </a:r>
            <a:endParaRPr lang="en-US" sz="1200" dirty="0"/>
          </a:p>
        </p:txBody>
      </p:sp>
      <p:sp>
        <p:nvSpPr>
          <p:cNvPr id="22" name="Shape 19"/>
          <p:cNvSpPr/>
          <p:nvPr/>
        </p:nvSpPr>
        <p:spPr>
          <a:xfrm>
            <a:off x="10296144" y="3026664"/>
            <a:ext cx="256032" cy="256032"/>
          </a:xfrm>
          <a:prstGeom prst="ellipse">
            <a:avLst/>
          </a:prstGeom>
          <a:solidFill>
            <a:srgbClr val="1B2A4A"/>
          </a:solidFill>
          <a:ln w="25400">
            <a:solidFill>
              <a:srgbClr val="1B2A4A"/>
            </a:solidFill>
            <a:prstDash val="solid"/>
          </a:ln>
        </p:spPr>
      </p:sp>
      <p:sp>
        <p:nvSpPr>
          <p:cNvPr id="23" name="Text 20"/>
          <p:cNvSpPr txBox="1"/>
          <p:nvPr/>
        </p:nvSpPr>
        <p:spPr>
          <a:xfrm>
            <a:off x="9555480" y="3355848"/>
            <a:ext cx="1737360" cy="274320"/>
          </a:xfrm>
          <a:prstGeom prst="rect">
            <a:avLst/>
          </a:prstGeom>
          <a:noFill/>
          <a:ln/>
        </p:spPr>
        <p:txBody>
          <a:bodyPr wrap="square" lIns="0" tIns="0" rIns="0" bIns="0" rtlCol="0" anchor="t"/>
          <a:lstStyle/>
          <a:p>
            <a:pPr algn="ctr" indent="0" marL="0">
              <a:buNone/>
            </a:pPr>
            <a:r>
              <a:rPr lang="en-US" sz="1200" b="1" dirty="0">
                <a:solidFill>
                  <a:srgbClr val="1B2A4A"/>
                </a:solidFill>
                <a:latin typeface="Calibri" pitchFamily="34" charset="0"/>
                <a:ea typeface="Calibri" pitchFamily="34" charset="-122"/>
                <a:cs typeface="Calibri" pitchFamily="34" charset="-120"/>
              </a:rPr>
              <a:t>Final reporting</a:t>
            </a:r>
            <a:endParaRPr lang="en-US" sz="1200" dirty="0"/>
          </a:p>
        </p:txBody>
      </p:sp>
      <p:sp>
        <p:nvSpPr>
          <p:cNvPr id="24" name="Shape 21"/>
          <p:cNvSpPr/>
          <p:nvPr/>
        </p:nvSpPr>
        <p:spPr>
          <a:xfrm>
            <a:off x="10424160" y="2697480"/>
            <a:ext cx="0" cy="329184"/>
          </a:xfrm>
          <a:prstGeom prst="line">
            <a:avLst/>
          </a:prstGeom>
          <a:noFill/>
          <a:ln w="19050">
            <a:solidFill>
              <a:srgbClr val="1B2A4A"/>
            </a:solidFill>
            <a:prstDash val="solid"/>
          </a:ln>
        </p:spPr>
      </p:sp>
      <p:sp>
        <p:nvSpPr>
          <p:cNvPr id="25" name="Shape 22"/>
          <p:cNvSpPr/>
          <p:nvPr/>
        </p:nvSpPr>
        <p:spPr>
          <a:xfrm>
            <a:off x="9235440" y="1691640"/>
            <a:ext cx="2404872" cy="1005840"/>
          </a:xfrm>
          <a:prstGeom prst="roundRect">
            <a:avLst>
              <a:gd name="adj" fmla="val 7273"/>
            </a:avLst>
          </a:prstGeom>
          <a:solidFill>
            <a:srgbClr val="1B2A4A"/>
          </a:solidFill>
          <a:ln/>
        </p:spPr>
      </p:sp>
      <p:sp>
        <p:nvSpPr>
          <p:cNvPr id="26" name="Text 23"/>
          <p:cNvSpPr txBox="1"/>
          <p:nvPr/>
        </p:nvSpPr>
        <p:spPr>
          <a:xfrm>
            <a:off x="9372600" y="1691640"/>
            <a:ext cx="2148840" cy="1005840"/>
          </a:xfrm>
          <a:prstGeom prst="rect">
            <a:avLst/>
          </a:prstGeom>
          <a:noFill/>
          <a:ln/>
        </p:spPr>
        <p:txBody>
          <a:bodyPr wrap="square" lIns="0" tIns="0" rIns="0" bIns="0" rtlCol="0" anchor="ctr"/>
          <a:lstStyle/>
          <a:p>
            <a:pPr indent="0" marL="0">
              <a:spcAft>
                <a:spcPts val="300"/>
              </a:spcAft>
              <a:buNone/>
            </a:pPr>
            <a:r>
              <a:rPr lang="en-US" sz="1350" b="1" dirty="0">
                <a:solidFill>
                  <a:srgbClr val="C9A227"/>
                </a:solidFill>
                <a:latin typeface="Calibri" pitchFamily="34" charset="0"/>
                <a:ea typeface="Calibri" pitchFamily="34" charset="-122"/>
                <a:cs typeface="Calibri" pitchFamily="34" charset="-120"/>
              </a:rPr>
              <a:t>Final financial report</a:t>
            </a:r>
            <a:endParaRPr lang="en-US" sz="1350" dirty="0"/>
          </a:p>
          <a:p>
            <a:pPr indent="0" marL="0">
              <a:spcAft>
                <a:spcPts val="300"/>
              </a:spcAft>
              <a:buNone/>
            </a:pPr>
            <a:r>
              <a:rPr lang="en-US" sz="1350" dirty="0">
                <a:solidFill>
                  <a:srgbClr val="FFFFFF"/>
                </a:solidFill>
                <a:latin typeface="Calibri" pitchFamily="34" charset="0"/>
                <a:ea typeface="Calibri" pitchFamily="34" charset="-122"/>
                <a:cs typeface="Calibri" pitchFamily="34" charset="-120"/>
              </a:rPr>
              <a:t>whole period; CFS appended</a:t>
            </a:r>
            <a:endParaRPr lang="en-US" sz="1350" dirty="0"/>
          </a:p>
        </p:txBody>
      </p:sp>
      <p:sp>
        <p:nvSpPr>
          <p:cNvPr id="27" name="Shape 24"/>
          <p:cNvSpPr/>
          <p:nvPr/>
        </p:nvSpPr>
        <p:spPr>
          <a:xfrm>
            <a:off x="548640" y="3931920"/>
            <a:ext cx="6400800" cy="2194560"/>
          </a:xfrm>
          <a:prstGeom prst="roundRect">
            <a:avLst>
              <a:gd name="adj" fmla="val 3333"/>
            </a:avLst>
          </a:prstGeom>
          <a:solidFill>
            <a:srgbClr val="F4F7FC"/>
          </a:solidFill>
          <a:ln/>
        </p:spPr>
      </p:sp>
      <p:sp>
        <p:nvSpPr>
          <p:cNvPr id="28" name="Shape 25"/>
          <p:cNvSpPr/>
          <p:nvPr/>
        </p:nvSpPr>
        <p:spPr>
          <a:xfrm>
            <a:off x="777240" y="4160520"/>
            <a:ext cx="502920" cy="502920"/>
          </a:xfrm>
          <a:prstGeom prst="ellipse">
            <a:avLst/>
          </a:prstGeom>
          <a:solidFill>
            <a:srgbClr val="1B2A4A"/>
          </a:solidFill>
          <a:ln/>
        </p:spPr>
      </p:sp>
      <p:pic>
        <p:nvPicPr>
          <p:cNvPr id="29" name="Image 0" descr="preencoded.png">    </p:cNvPr>
          <p:cNvPicPr>
            <a:picLocks noChangeAspect="1"/>
          </p:cNvPicPr>
          <p:nvPr/>
        </p:nvPicPr>
        <p:blipFill>
          <a:blip r:embed="rId1"/>
          <a:stretch>
            <a:fillRect/>
          </a:stretch>
        </p:blipFill>
        <p:spPr>
          <a:xfrm>
            <a:off x="913028" y="4296308"/>
            <a:ext cx="231343" cy="231343"/>
          </a:xfrm>
          <a:prstGeom prst="rect">
            <a:avLst/>
          </a:prstGeom>
        </p:spPr>
      </p:pic>
      <p:sp>
        <p:nvSpPr>
          <p:cNvPr id="30" name="Text 26"/>
          <p:cNvSpPr txBox="1"/>
          <p:nvPr/>
        </p:nvSpPr>
        <p:spPr>
          <a:xfrm>
            <a:off x="777240" y="4800600"/>
            <a:ext cx="2651760" cy="1188720"/>
          </a:xfrm>
          <a:prstGeom prst="rect">
            <a:avLst/>
          </a:prstGeom>
          <a:noFill/>
          <a:ln/>
        </p:spPr>
        <p:txBody>
          <a:bodyPr wrap="square" lIns="0" tIns="0" rIns="0" bIns="0" rtlCol="0" anchor="t"/>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Every financial report</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shows the costs actually incurred, broken down by budget category, for each partner</a:t>
            </a:r>
            <a:endParaRPr lang="en-US" sz="1400" dirty="0"/>
          </a:p>
        </p:txBody>
      </p:sp>
      <p:sp>
        <p:nvSpPr>
          <p:cNvPr id="31" name="Text 27"/>
          <p:cNvSpPr txBox="1"/>
          <p:nvPr/>
        </p:nvSpPr>
        <p:spPr>
          <a:xfrm>
            <a:off x="4526280" y="4114800"/>
            <a:ext cx="475488" cy="201168"/>
          </a:xfrm>
          <a:prstGeom prst="rect">
            <a:avLst/>
          </a:prstGeom>
          <a:noFill/>
          <a:ln/>
        </p:spPr>
        <p:txBody>
          <a:bodyPr wrap="square" lIns="0" tIns="0" rIns="0" bIns="0" rtlCol="0" anchor="t"/>
          <a:lstStyle/>
          <a:p>
            <a:pPr algn="ctr" indent="0" marL="0">
              <a:buNone/>
            </a:pPr>
            <a:r>
              <a:rPr lang="en-US" sz="1000" b="1" dirty="0">
                <a:solidFill>
                  <a:srgbClr val="1B2A4A"/>
                </a:solidFill>
                <a:latin typeface="Calibri" pitchFamily="34" charset="0"/>
                <a:ea typeface="Calibri" pitchFamily="34" charset="-122"/>
                <a:cs typeface="Calibri" pitchFamily="34" charset="-120"/>
              </a:rPr>
              <a:t>P1</a:t>
            </a:r>
            <a:endParaRPr lang="en-US" sz="1000" dirty="0"/>
          </a:p>
        </p:txBody>
      </p:sp>
      <p:sp>
        <p:nvSpPr>
          <p:cNvPr id="32" name="Text 28"/>
          <p:cNvSpPr txBox="1"/>
          <p:nvPr/>
        </p:nvSpPr>
        <p:spPr>
          <a:xfrm>
            <a:off x="5056632" y="4114800"/>
            <a:ext cx="475488" cy="201168"/>
          </a:xfrm>
          <a:prstGeom prst="rect">
            <a:avLst/>
          </a:prstGeom>
          <a:noFill/>
          <a:ln/>
        </p:spPr>
        <p:txBody>
          <a:bodyPr wrap="square" lIns="0" tIns="0" rIns="0" bIns="0" rtlCol="0" anchor="t"/>
          <a:lstStyle/>
          <a:p>
            <a:pPr algn="ctr" indent="0" marL="0">
              <a:buNone/>
            </a:pPr>
            <a:r>
              <a:rPr lang="en-US" sz="1000" b="1" dirty="0">
                <a:solidFill>
                  <a:srgbClr val="1B2A4A"/>
                </a:solidFill>
                <a:latin typeface="Calibri" pitchFamily="34" charset="0"/>
                <a:ea typeface="Calibri" pitchFamily="34" charset="-122"/>
                <a:cs typeface="Calibri" pitchFamily="34" charset="-120"/>
              </a:rPr>
              <a:t>P2</a:t>
            </a:r>
            <a:endParaRPr lang="en-US" sz="1000" dirty="0"/>
          </a:p>
        </p:txBody>
      </p:sp>
      <p:sp>
        <p:nvSpPr>
          <p:cNvPr id="33" name="Text 29"/>
          <p:cNvSpPr txBox="1"/>
          <p:nvPr/>
        </p:nvSpPr>
        <p:spPr>
          <a:xfrm>
            <a:off x="5586984" y="4114800"/>
            <a:ext cx="475488" cy="201168"/>
          </a:xfrm>
          <a:prstGeom prst="rect">
            <a:avLst/>
          </a:prstGeom>
          <a:noFill/>
          <a:ln/>
        </p:spPr>
        <p:txBody>
          <a:bodyPr wrap="square" lIns="0" tIns="0" rIns="0" bIns="0" rtlCol="0" anchor="t"/>
          <a:lstStyle/>
          <a:p>
            <a:pPr algn="ctr" indent="0" marL="0">
              <a:buNone/>
            </a:pPr>
            <a:r>
              <a:rPr lang="en-US" sz="1000" b="1" dirty="0">
                <a:solidFill>
                  <a:srgbClr val="1B2A4A"/>
                </a:solidFill>
                <a:latin typeface="Calibri" pitchFamily="34" charset="0"/>
                <a:ea typeface="Calibri" pitchFamily="34" charset="-122"/>
                <a:cs typeface="Calibri" pitchFamily="34" charset="-120"/>
              </a:rPr>
              <a:t>P3</a:t>
            </a:r>
            <a:endParaRPr lang="en-US" sz="1000" dirty="0"/>
          </a:p>
        </p:txBody>
      </p:sp>
      <p:sp>
        <p:nvSpPr>
          <p:cNvPr id="34" name="Text 30"/>
          <p:cNvSpPr txBox="1"/>
          <p:nvPr/>
        </p:nvSpPr>
        <p:spPr>
          <a:xfrm>
            <a:off x="6117336" y="4114800"/>
            <a:ext cx="475488" cy="201168"/>
          </a:xfrm>
          <a:prstGeom prst="rect">
            <a:avLst/>
          </a:prstGeom>
          <a:noFill/>
          <a:ln/>
        </p:spPr>
        <p:txBody>
          <a:bodyPr wrap="square" lIns="0" tIns="0" rIns="0" bIns="0" rtlCol="0" anchor="t"/>
          <a:lstStyle/>
          <a:p>
            <a:pPr algn="ctr" indent="0" marL="0">
              <a:buNone/>
            </a:pPr>
            <a:r>
              <a:rPr lang="en-US" sz="1000" b="1" dirty="0">
                <a:solidFill>
                  <a:srgbClr val="1B2A4A"/>
                </a:solidFill>
                <a:latin typeface="Calibri" pitchFamily="34" charset="0"/>
                <a:ea typeface="Calibri" pitchFamily="34" charset="-122"/>
                <a:cs typeface="Calibri" pitchFamily="34" charset="-120"/>
              </a:rPr>
              <a:t>P4</a:t>
            </a:r>
            <a:endParaRPr lang="en-US" sz="1000" dirty="0"/>
          </a:p>
        </p:txBody>
      </p:sp>
      <p:sp>
        <p:nvSpPr>
          <p:cNvPr id="35" name="Text 31"/>
          <p:cNvSpPr txBox="1"/>
          <p:nvPr/>
        </p:nvSpPr>
        <p:spPr>
          <a:xfrm>
            <a:off x="3337560" y="4370832"/>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Personnel</a:t>
            </a:r>
            <a:endParaRPr lang="en-US" sz="1000" dirty="0"/>
          </a:p>
        </p:txBody>
      </p:sp>
      <p:sp>
        <p:nvSpPr>
          <p:cNvPr id="36" name="Shape 32"/>
          <p:cNvSpPr/>
          <p:nvPr/>
        </p:nvSpPr>
        <p:spPr>
          <a:xfrm>
            <a:off x="4526280" y="4370832"/>
            <a:ext cx="475488" cy="228600"/>
          </a:xfrm>
          <a:prstGeom prst="roundRect">
            <a:avLst>
              <a:gd name="adj" fmla="val 32000"/>
            </a:avLst>
          </a:prstGeom>
          <a:solidFill>
            <a:srgbClr val="D5DDEB"/>
          </a:solidFill>
          <a:ln/>
        </p:spPr>
      </p:sp>
      <p:sp>
        <p:nvSpPr>
          <p:cNvPr id="37" name="Shape 33"/>
          <p:cNvSpPr/>
          <p:nvPr/>
        </p:nvSpPr>
        <p:spPr>
          <a:xfrm>
            <a:off x="5056632" y="4370832"/>
            <a:ext cx="475488" cy="228600"/>
          </a:xfrm>
          <a:prstGeom prst="roundRect">
            <a:avLst>
              <a:gd name="adj" fmla="val 32000"/>
            </a:avLst>
          </a:prstGeom>
          <a:solidFill>
            <a:srgbClr val="D5DDEB"/>
          </a:solidFill>
          <a:ln/>
        </p:spPr>
      </p:sp>
      <p:sp>
        <p:nvSpPr>
          <p:cNvPr id="38" name="Shape 34"/>
          <p:cNvSpPr/>
          <p:nvPr/>
        </p:nvSpPr>
        <p:spPr>
          <a:xfrm>
            <a:off x="5586984" y="4370832"/>
            <a:ext cx="475488" cy="228600"/>
          </a:xfrm>
          <a:prstGeom prst="roundRect">
            <a:avLst>
              <a:gd name="adj" fmla="val 32000"/>
            </a:avLst>
          </a:prstGeom>
          <a:solidFill>
            <a:srgbClr val="D5DDEB"/>
          </a:solidFill>
          <a:ln/>
        </p:spPr>
      </p:sp>
      <p:sp>
        <p:nvSpPr>
          <p:cNvPr id="39" name="Shape 35"/>
          <p:cNvSpPr/>
          <p:nvPr/>
        </p:nvSpPr>
        <p:spPr>
          <a:xfrm>
            <a:off x="6117336" y="4370832"/>
            <a:ext cx="475488" cy="228600"/>
          </a:xfrm>
          <a:prstGeom prst="roundRect">
            <a:avLst>
              <a:gd name="adj" fmla="val 32000"/>
            </a:avLst>
          </a:prstGeom>
          <a:solidFill>
            <a:srgbClr val="D5DDEB"/>
          </a:solidFill>
          <a:ln/>
        </p:spPr>
      </p:sp>
      <p:sp>
        <p:nvSpPr>
          <p:cNvPr id="40" name="Text 36"/>
          <p:cNvSpPr txBox="1"/>
          <p:nvPr/>
        </p:nvSpPr>
        <p:spPr>
          <a:xfrm>
            <a:off x="3337560" y="4636008"/>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Travel</a:t>
            </a:r>
            <a:endParaRPr lang="en-US" sz="1000" dirty="0"/>
          </a:p>
        </p:txBody>
      </p:sp>
      <p:sp>
        <p:nvSpPr>
          <p:cNvPr id="41" name="Shape 37"/>
          <p:cNvSpPr/>
          <p:nvPr/>
        </p:nvSpPr>
        <p:spPr>
          <a:xfrm>
            <a:off x="4526280" y="4636008"/>
            <a:ext cx="475488" cy="228600"/>
          </a:xfrm>
          <a:prstGeom prst="roundRect">
            <a:avLst>
              <a:gd name="adj" fmla="val 32000"/>
            </a:avLst>
          </a:prstGeom>
          <a:solidFill>
            <a:srgbClr val="D5DDEB"/>
          </a:solidFill>
          <a:ln/>
        </p:spPr>
      </p:sp>
      <p:sp>
        <p:nvSpPr>
          <p:cNvPr id="42" name="Shape 38"/>
          <p:cNvSpPr/>
          <p:nvPr/>
        </p:nvSpPr>
        <p:spPr>
          <a:xfrm>
            <a:off x="5056632" y="4636008"/>
            <a:ext cx="475488" cy="228600"/>
          </a:xfrm>
          <a:prstGeom prst="roundRect">
            <a:avLst>
              <a:gd name="adj" fmla="val 32000"/>
            </a:avLst>
          </a:prstGeom>
          <a:solidFill>
            <a:srgbClr val="D5DDEB"/>
          </a:solidFill>
          <a:ln/>
        </p:spPr>
      </p:sp>
      <p:sp>
        <p:nvSpPr>
          <p:cNvPr id="43" name="Shape 39"/>
          <p:cNvSpPr/>
          <p:nvPr/>
        </p:nvSpPr>
        <p:spPr>
          <a:xfrm>
            <a:off x="5586984" y="4636008"/>
            <a:ext cx="475488" cy="228600"/>
          </a:xfrm>
          <a:prstGeom prst="roundRect">
            <a:avLst>
              <a:gd name="adj" fmla="val 32000"/>
            </a:avLst>
          </a:prstGeom>
          <a:solidFill>
            <a:srgbClr val="D5DDEB"/>
          </a:solidFill>
          <a:ln/>
        </p:spPr>
      </p:sp>
      <p:sp>
        <p:nvSpPr>
          <p:cNvPr id="44" name="Shape 40"/>
          <p:cNvSpPr/>
          <p:nvPr/>
        </p:nvSpPr>
        <p:spPr>
          <a:xfrm>
            <a:off x="6117336" y="4636008"/>
            <a:ext cx="475488" cy="228600"/>
          </a:xfrm>
          <a:prstGeom prst="roundRect">
            <a:avLst>
              <a:gd name="adj" fmla="val 32000"/>
            </a:avLst>
          </a:prstGeom>
          <a:solidFill>
            <a:srgbClr val="D5DDEB"/>
          </a:solidFill>
          <a:ln/>
        </p:spPr>
      </p:sp>
      <p:sp>
        <p:nvSpPr>
          <p:cNvPr id="45" name="Text 41"/>
          <p:cNvSpPr txBox="1"/>
          <p:nvPr/>
        </p:nvSpPr>
        <p:spPr>
          <a:xfrm>
            <a:off x="3337560" y="4901184"/>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Equipment</a:t>
            </a:r>
            <a:endParaRPr lang="en-US" sz="1000" dirty="0"/>
          </a:p>
        </p:txBody>
      </p:sp>
      <p:sp>
        <p:nvSpPr>
          <p:cNvPr id="46" name="Shape 42"/>
          <p:cNvSpPr/>
          <p:nvPr/>
        </p:nvSpPr>
        <p:spPr>
          <a:xfrm>
            <a:off x="4526280" y="4901184"/>
            <a:ext cx="475488" cy="228600"/>
          </a:xfrm>
          <a:prstGeom prst="roundRect">
            <a:avLst>
              <a:gd name="adj" fmla="val 32000"/>
            </a:avLst>
          </a:prstGeom>
          <a:solidFill>
            <a:srgbClr val="D5DDEB"/>
          </a:solidFill>
          <a:ln/>
        </p:spPr>
      </p:sp>
      <p:sp>
        <p:nvSpPr>
          <p:cNvPr id="47" name="Shape 43"/>
          <p:cNvSpPr/>
          <p:nvPr/>
        </p:nvSpPr>
        <p:spPr>
          <a:xfrm>
            <a:off x="5056632" y="4901184"/>
            <a:ext cx="475488" cy="228600"/>
          </a:xfrm>
          <a:prstGeom prst="roundRect">
            <a:avLst>
              <a:gd name="adj" fmla="val 32000"/>
            </a:avLst>
          </a:prstGeom>
          <a:solidFill>
            <a:srgbClr val="D5DDEB"/>
          </a:solidFill>
          <a:ln/>
        </p:spPr>
      </p:sp>
      <p:sp>
        <p:nvSpPr>
          <p:cNvPr id="48" name="Shape 44"/>
          <p:cNvSpPr/>
          <p:nvPr/>
        </p:nvSpPr>
        <p:spPr>
          <a:xfrm>
            <a:off x="5586984" y="4901184"/>
            <a:ext cx="475488" cy="228600"/>
          </a:xfrm>
          <a:prstGeom prst="roundRect">
            <a:avLst>
              <a:gd name="adj" fmla="val 32000"/>
            </a:avLst>
          </a:prstGeom>
          <a:solidFill>
            <a:srgbClr val="D5DDEB"/>
          </a:solidFill>
          <a:ln/>
        </p:spPr>
      </p:sp>
      <p:sp>
        <p:nvSpPr>
          <p:cNvPr id="49" name="Shape 45"/>
          <p:cNvSpPr/>
          <p:nvPr/>
        </p:nvSpPr>
        <p:spPr>
          <a:xfrm>
            <a:off x="6117336" y="4901184"/>
            <a:ext cx="475488" cy="228600"/>
          </a:xfrm>
          <a:prstGeom prst="roundRect">
            <a:avLst>
              <a:gd name="adj" fmla="val 32000"/>
            </a:avLst>
          </a:prstGeom>
          <a:solidFill>
            <a:srgbClr val="D5DDEB"/>
          </a:solidFill>
          <a:ln/>
        </p:spPr>
      </p:sp>
      <p:sp>
        <p:nvSpPr>
          <p:cNvPr id="50" name="Text 46"/>
          <p:cNvSpPr txBox="1"/>
          <p:nvPr/>
        </p:nvSpPr>
        <p:spPr>
          <a:xfrm>
            <a:off x="3337560" y="5166360"/>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Subcontracting</a:t>
            </a:r>
            <a:endParaRPr lang="en-US" sz="1000" dirty="0"/>
          </a:p>
        </p:txBody>
      </p:sp>
      <p:sp>
        <p:nvSpPr>
          <p:cNvPr id="51" name="Shape 47"/>
          <p:cNvSpPr/>
          <p:nvPr/>
        </p:nvSpPr>
        <p:spPr>
          <a:xfrm>
            <a:off x="4526280" y="5166360"/>
            <a:ext cx="475488" cy="228600"/>
          </a:xfrm>
          <a:prstGeom prst="roundRect">
            <a:avLst>
              <a:gd name="adj" fmla="val 32000"/>
            </a:avLst>
          </a:prstGeom>
          <a:solidFill>
            <a:srgbClr val="D5DDEB"/>
          </a:solidFill>
          <a:ln/>
        </p:spPr>
      </p:sp>
      <p:sp>
        <p:nvSpPr>
          <p:cNvPr id="52" name="Shape 48"/>
          <p:cNvSpPr/>
          <p:nvPr/>
        </p:nvSpPr>
        <p:spPr>
          <a:xfrm>
            <a:off x="5056632" y="5166360"/>
            <a:ext cx="475488" cy="228600"/>
          </a:xfrm>
          <a:prstGeom prst="roundRect">
            <a:avLst>
              <a:gd name="adj" fmla="val 32000"/>
            </a:avLst>
          </a:prstGeom>
          <a:solidFill>
            <a:srgbClr val="D5DDEB"/>
          </a:solidFill>
          <a:ln/>
        </p:spPr>
      </p:sp>
      <p:sp>
        <p:nvSpPr>
          <p:cNvPr id="53" name="Shape 49"/>
          <p:cNvSpPr/>
          <p:nvPr/>
        </p:nvSpPr>
        <p:spPr>
          <a:xfrm>
            <a:off x="5586984" y="5166360"/>
            <a:ext cx="475488" cy="228600"/>
          </a:xfrm>
          <a:prstGeom prst="roundRect">
            <a:avLst>
              <a:gd name="adj" fmla="val 32000"/>
            </a:avLst>
          </a:prstGeom>
          <a:solidFill>
            <a:srgbClr val="D5DDEB"/>
          </a:solidFill>
          <a:ln/>
        </p:spPr>
      </p:sp>
      <p:sp>
        <p:nvSpPr>
          <p:cNvPr id="54" name="Shape 50"/>
          <p:cNvSpPr/>
          <p:nvPr/>
        </p:nvSpPr>
        <p:spPr>
          <a:xfrm>
            <a:off x="6117336" y="5166360"/>
            <a:ext cx="475488" cy="228600"/>
          </a:xfrm>
          <a:prstGeom prst="roundRect">
            <a:avLst>
              <a:gd name="adj" fmla="val 32000"/>
            </a:avLst>
          </a:prstGeom>
          <a:solidFill>
            <a:srgbClr val="D5DDEB"/>
          </a:solidFill>
          <a:ln/>
        </p:spPr>
      </p:sp>
      <p:sp>
        <p:nvSpPr>
          <p:cNvPr id="55" name="Text 51"/>
          <p:cNvSpPr txBox="1"/>
          <p:nvPr/>
        </p:nvSpPr>
        <p:spPr>
          <a:xfrm>
            <a:off x="3337560" y="5431536"/>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Other direct</a:t>
            </a:r>
            <a:endParaRPr lang="en-US" sz="1000" dirty="0"/>
          </a:p>
        </p:txBody>
      </p:sp>
      <p:sp>
        <p:nvSpPr>
          <p:cNvPr id="56" name="Shape 52"/>
          <p:cNvSpPr/>
          <p:nvPr/>
        </p:nvSpPr>
        <p:spPr>
          <a:xfrm>
            <a:off x="4526280" y="5431536"/>
            <a:ext cx="475488" cy="228600"/>
          </a:xfrm>
          <a:prstGeom prst="roundRect">
            <a:avLst>
              <a:gd name="adj" fmla="val 32000"/>
            </a:avLst>
          </a:prstGeom>
          <a:solidFill>
            <a:srgbClr val="D5DDEB"/>
          </a:solidFill>
          <a:ln/>
        </p:spPr>
      </p:sp>
      <p:sp>
        <p:nvSpPr>
          <p:cNvPr id="57" name="Shape 53"/>
          <p:cNvSpPr/>
          <p:nvPr/>
        </p:nvSpPr>
        <p:spPr>
          <a:xfrm>
            <a:off x="5056632" y="5431536"/>
            <a:ext cx="475488" cy="228600"/>
          </a:xfrm>
          <a:prstGeom prst="roundRect">
            <a:avLst>
              <a:gd name="adj" fmla="val 32000"/>
            </a:avLst>
          </a:prstGeom>
          <a:solidFill>
            <a:srgbClr val="D5DDEB"/>
          </a:solidFill>
          <a:ln/>
        </p:spPr>
      </p:sp>
      <p:sp>
        <p:nvSpPr>
          <p:cNvPr id="58" name="Shape 54"/>
          <p:cNvSpPr/>
          <p:nvPr/>
        </p:nvSpPr>
        <p:spPr>
          <a:xfrm>
            <a:off x="5586984" y="5431536"/>
            <a:ext cx="475488" cy="228600"/>
          </a:xfrm>
          <a:prstGeom prst="roundRect">
            <a:avLst>
              <a:gd name="adj" fmla="val 32000"/>
            </a:avLst>
          </a:prstGeom>
          <a:solidFill>
            <a:srgbClr val="D5DDEB"/>
          </a:solidFill>
          <a:ln/>
        </p:spPr>
      </p:sp>
      <p:sp>
        <p:nvSpPr>
          <p:cNvPr id="59" name="Shape 55"/>
          <p:cNvSpPr/>
          <p:nvPr/>
        </p:nvSpPr>
        <p:spPr>
          <a:xfrm>
            <a:off x="6117336" y="5431536"/>
            <a:ext cx="475488" cy="228600"/>
          </a:xfrm>
          <a:prstGeom prst="roundRect">
            <a:avLst>
              <a:gd name="adj" fmla="val 32000"/>
            </a:avLst>
          </a:prstGeom>
          <a:solidFill>
            <a:srgbClr val="D5DDEB"/>
          </a:solidFill>
          <a:ln/>
        </p:spPr>
      </p:sp>
      <p:sp>
        <p:nvSpPr>
          <p:cNvPr id="60" name="Text 56"/>
          <p:cNvSpPr txBox="1"/>
          <p:nvPr/>
        </p:nvSpPr>
        <p:spPr>
          <a:xfrm>
            <a:off x="3337560" y="5696712"/>
            <a:ext cx="1115568" cy="228600"/>
          </a:xfrm>
          <a:prstGeom prst="rect">
            <a:avLst/>
          </a:prstGeom>
          <a:noFill/>
          <a:ln/>
        </p:spPr>
        <p:txBody>
          <a:bodyPr wrap="square" lIns="0" tIns="0" rIns="0" bIns="0" rtlCol="0" anchor="ctr"/>
          <a:lstStyle/>
          <a:p>
            <a:pPr algn="r" indent="0" marL="0">
              <a:buNone/>
            </a:pPr>
            <a:r>
              <a:rPr lang="en-US" sz="1000" dirty="0">
                <a:solidFill>
                  <a:srgbClr val="2B3445"/>
                </a:solidFill>
                <a:latin typeface="Calibri" pitchFamily="34" charset="0"/>
                <a:ea typeface="Calibri" pitchFamily="34" charset="-122"/>
                <a:cs typeface="Calibri" pitchFamily="34" charset="-120"/>
              </a:rPr>
              <a:t>Indirect</a:t>
            </a:r>
            <a:endParaRPr lang="en-US" sz="1000" dirty="0"/>
          </a:p>
        </p:txBody>
      </p:sp>
      <p:sp>
        <p:nvSpPr>
          <p:cNvPr id="61" name="Shape 57"/>
          <p:cNvSpPr/>
          <p:nvPr/>
        </p:nvSpPr>
        <p:spPr>
          <a:xfrm>
            <a:off x="4526280" y="5696712"/>
            <a:ext cx="475488" cy="228600"/>
          </a:xfrm>
          <a:prstGeom prst="roundRect">
            <a:avLst>
              <a:gd name="adj" fmla="val 32000"/>
            </a:avLst>
          </a:prstGeom>
          <a:solidFill>
            <a:srgbClr val="D5DDEB"/>
          </a:solidFill>
          <a:ln/>
        </p:spPr>
      </p:sp>
      <p:sp>
        <p:nvSpPr>
          <p:cNvPr id="62" name="Shape 58"/>
          <p:cNvSpPr/>
          <p:nvPr/>
        </p:nvSpPr>
        <p:spPr>
          <a:xfrm>
            <a:off x="5056632" y="5696712"/>
            <a:ext cx="475488" cy="228600"/>
          </a:xfrm>
          <a:prstGeom prst="roundRect">
            <a:avLst>
              <a:gd name="adj" fmla="val 32000"/>
            </a:avLst>
          </a:prstGeom>
          <a:solidFill>
            <a:srgbClr val="D5DDEB"/>
          </a:solidFill>
          <a:ln/>
        </p:spPr>
      </p:sp>
      <p:sp>
        <p:nvSpPr>
          <p:cNvPr id="63" name="Shape 59"/>
          <p:cNvSpPr/>
          <p:nvPr/>
        </p:nvSpPr>
        <p:spPr>
          <a:xfrm>
            <a:off x="5586984" y="5696712"/>
            <a:ext cx="475488" cy="228600"/>
          </a:xfrm>
          <a:prstGeom prst="roundRect">
            <a:avLst>
              <a:gd name="adj" fmla="val 32000"/>
            </a:avLst>
          </a:prstGeom>
          <a:solidFill>
            <a:srgbClr val="D5DDEB"/>
          </a:solidFill>
          <a:ln/>
        </p:spPr>
      </p:sp>
      <p:sp>
        <p:nvSpPr>
          <p:cNvPr id="64" name="Shape 60"/>
          <p:cNvSpPr/>
          <p:nvPr/>
        </p:nvSpPr>
        <p:spPr>
          <a:xfrm>
            <a:off x="6117336" y="5696712"/>
            <a:ext cx="475488" cy="228600"/>
          </a:xfrm>
          <a:prstGeom prst="roundRect">
            <a:avLst>
              <a:gd name="adj" fmla="val 32000"/>
            </a:avLst>
          </a:prstGeom>
          <a:solidFill>
            <a:srgbClr val="D5DDEB"/>
          </a:solidFill>
          <a:ln/>
        </p:spPr>
      </p:sp>
      <p:sp>
        <p:nvSpPr>
          <p:cNvPr id="65" name="Shape 61"/>
          <p:cNvSpPr/>
          <p:nvPr/>
        </p:nvSpPr>
        <p:spPr>
          <a:xfrm>
            <a:off x="7223760" y="3931920"/>
            <a:ext cx="2116836" cy="2194560"/>
          </a:xfrm>
          <a:prstGeom prst="roundRect">
            <a:avLst>
              <a:gd name="adj" fmla="val 3456"/>
            </a:avLst>
          </a:prstGeom>
          <a:solidFill>
            <a:srgbClr val="F4F7FC"/>
          </a:solidFill>
          <a:ln/>
        </p:spPr>
      </p:sp>
      <p:sp>
        <p:nvSpPr>
          <p:cNvPr id="66" name="Shape 62"/>
          <p:cNvSpPr/>
          <p:nvPr/>
        </p:nvSpPr>
        <p:spPr>
          <a:xfrm>
            <a:off x="7452360" y="4160520"/>
            <a:ext cx="457200" cy="457200"/>
          </a:xfrm>
          <a:prstGeom prst="ellipse">
            <a:avLst/>
          </a:prstGeom>
          <a:solidFill>
            <a:srgbClr val="1B2A4A"/>
          </a:solidFill>
          <a:ln/>
        </p:spPr>
      </p:sp>
      <p:pic>
        <p:nvPicPr>
          <p:cNvPr id="67" name="Image 1" descr="preencoded.png">    </p:cNvPr>
          <p:cNvPicPr>
            <a:picLocks noChangeAspect="1"/>
          </p:cNvPicPr>
          <p:nvPr/>
        </p:nvPicPr>
        <p:blipFill>
          <a:blip r:embed="rId2"/>
          <a:stretch>
            <a:fillRect/>
          </a:stretch>
        </p:blipFill>
        <p:spPr>
          <a:xfrm>
            <a:off x="7575804" y="4283964"/>
            <a:ext cx="210312" cy="210312"/>
          </a:xfrm>
          <a:prstGeom prst="rect">
            <a:avLst/>
          </a:prstGeom>
        </p:spPr>
      </p:pic>
      <p:sp>
        <p:nvSpPr>
          <p:cNvPr id="68" name="Text 63"/>
          <p:cNvSpPr txBox="1"/>
          <p:nvPr/>
        </p:nvSpPr>
        <p:spPr>
          <a:xfrm>
            <a:off x="7452360" y="4754880"/>
            <a:ext cx="1659636" cy="411480"/>
          </a:xfrm>
          <a:prstGeom prst="rect">
            <a:avLst/>
          </a:prstGeom>
          <a:noFill/>
          <a:ln/>
        </p:spPr>
        <p:txBody>
          <a:bodyPr wrap="square" lIns="0" tIns="0" rIns="0" bIns="0" rtlCol="0" anchor="ctr">
            <a:normAutofit/>
          </a:bodyPr>
          <a:lstStyle/>
          <a:p>
            <a:pPr indent="0" marL="0">
              <a:buNone/>
            </a:pPr>
            <a:r>
              <a:rPr lang="en-US" sz="1400" b="1" dirty="0">
                <a:solidFill>
                  <a:srgbClr val="1B2A4A"/>
                </a:solidFill>
                <a:latin typeface="Calibri" pitchFamily="34" charset="0"/>
                <a:ea typeface="Calibri" pitchFamily="34" charset="-122"/>
                <a:cs typeface="Calibri" pitchFamily="34" charset="-120"/>
              </a:rPr>
              <a:t>Interim reports</a:t>
            </a:r>
            <a:endParaRPr lang="en-US" sz="1400" dirty="0"/>
          </a:p>
        </p:txBody>
      </p:sp>
      <p:sp>
        <p:nvSpPr>
          <p:cNvPr id="69" name="Text 64"/>
          <p:cNvSpPr txBox="1"/>
          <p:nvPr/>
        </p:nvSpPr>
        <p:spPr>
          <a:xfrm>
            <a:off x="7452360" y="5212080"/>
            <a:ext cx="1659636" cy="731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Accompany the technical progress reports during implementation.</a:t>
            </a:r>
            <a:endParaRPr lang="en-US" sz="1250" dirty="0"/>
          </a:p>
        </p:txBody>
      </p:sp>
      <p:sp>
        <p:nvSpPr>
          <p:cNvPr id="70" name="Shape 65"/>
          <p:cNvSpPr/>
          <p:nvPr/>
        </p:nvSpPr>
        <p:spPr>
          <a:xfrm>
            <a:off x="9523476" y="3931920"/>
            <a:ext cx="2116836" cy="2194560"/>
          </a:xfrm>
          <a:prstGeom prst="roundRect">
            <a:avLst>
              <a:gd name="adj" fmla="val 3456"/>
            </a:avLst>
          </a:prstGeom>
          <a:solidFill>
            <a:srgbClr val="F4F7FC"/>
          </a:solidFill>
          <a:ln/>
        </p:spPr>
      </p:sp>
      <p:sp>
        <p:nvSpPr>
          <p:cNvPr id="71" name="Shape 66"/>
          <p:cNvSpPr/>
          <p:nvPr/>
        </p:nvSpPr>
        <p:spPr>
          <a:xfrm>
            <a:off x="9752076" y="4160520"/>
            <a:ext cx="457200" cy="457200"/>
          </a:xfrm>
          <a:prstGeom prst="ellipse">
            <a:avLst/>
          </a:prstGeom>
          <a:solidFill>
            <a:srgbClr val="1B2A4A"/>
          </a:solidFill>
          <a:ln/>
        </p:spPr>
      </p:sp>
      <p:pic>
        <p:nvPicPr>
          <p:cNvPr id="72" name="Image 2" descr="preencoded.png">    </p:cNvPr>
          <p:cNvPicPr>
            <a:picLocks noChangeAspect="1"/>
          </p:cNvPicPr>
          <p:nvPr/>
        </p:nvPicPr>
        <p:blipFill>
          <a:blip r:embed="rId3"/>
          <a:stretch>
            <a:fillRect/>
          </a:stretch>
        </p:blipFill>
        <p:spPr>
          <a:xfrm>
            <a:off x="9875520" y="4283964"/>
            <a:ext cx="210312" cy="210312"/>
          </a:xfrm>
          <a:prstGeom prst="rect">
            <a:avLst/>
          </a:prstGeom>
        </p:spPr>
      </p:pic>
      <p:sp>
        <p:nvSpPr>
          <p:cNvPr id="73" name="Text 67"/>
          <p:cNvSpPr txBox="1"/>
          <p:nvPr/>
        </p:nvSpPr>
        <p:spPr>
          <a:xfrm>
            <a:off x="9752076" y="4754880"/>
            <a:ext cx="1659636" cy="411480"/>
          </a:xfrm>
          <a:prstGeom prst="rect">
            <a:avLst/>
          </a:prstGeom>
          <a:noFill/>
          <a:ln/>
        </p:spPr>
        <p:txBody>
          <a:bodyPr wrap="square" lIns="0" tIns="0" rIns="0" bIns="0" rtlCol="0" anchor="ctr">
            <a:normAutofit/>
          </a:bodyPr>
          <a:lstStyle/>
          <a:p>
            <a:pPr indent="0" marL="0">
              <a:buNone/>
            </a:pPr>
            <a:r>
              <a:rPr lang="en-US" sz="1400" b="1" dirty="0">
                <a:solidFill>
                  <a:srgbClr val="1B2A4A"/>
                </a:solidFill>
                <a:latin typeface="Calibri" pitchFamily="34" charset="0"/>
                <a:ea typeface="Calibri" pitchFamily="34" charset="-122"/>
                <a:cs typeface="Calibri" pitchFamily="34" charset="-120"/>
              </a:rPr>
              <a:t>Final report</a:t>
            </a:r>
            <a:endParaRPr lang="en-US" sz="1400" dirty="0"/>
          </a:p>
        </p:txBody>
      </p:sp>
      <p:sp>
        <p:nvSpPr>
          <p:cNvPr id="74" name="Text 68"/>
          <p:cNvSpPr txBox="1"/>
          <p:nvPr/>
        </p:nvSpPr>
        <p:spPr>
          <a:xfrm>
            <a:off x="9752076" y="5212080"/>
            <a:ext cx="1659636" cy="731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Summarises the whole period; the final payment follows its approval.</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5.2 · SUPPORTING DOCUMENTS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Every Declared Cost Needs a Primary Document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7543800" cy="914400"/>
        </p:xfrm>
        <a:graphic>
          <a:graphicData uri="http://schemas.openxmlformats.org/drawingml/2006/table">
            <a:tbl>
              <a:tblPr/>
              <a:tblGrid>
                <a:gridCol w="2011680"/>
                <a:gridCol w="5532120"/>
              </a:tblGrid>
              <a:tr h="45720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Cost category</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Typical primary supporting documents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Personnel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Timesheets; documentation of the rate (actual salary or the donor's unified rate); payment orders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Travel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Boarding passes; invoices for transport and accommodation; payment orders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Equipment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Procurement records; invoice; certificate of acceptance of goods; payment order</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Subcontracting</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Contract; procurement records; certificate of completed work; invoice; payment order</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Other direct costs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Invoices; certificates of acceptance of goods or services; payment orders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5836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Indirect costs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Follow from the eligible direct costs to which the flat rate is applied</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8" name="Shape 4"/>
          <p:cNvSpPr/>
          <p:nvPr/>
        </p:nvSpPr>
        <p:spPr>
          <a:xfrm>
            <a:off x="8412480" y="1691640"/>
            <a:ext cx="3227832" cy="4434840"/>
          </a:xfrm>
          <a:prstGeom prst="roundRect">
            <a:avLst>
              <a:gd name="adj" fmla="val 2266"/>
            </a:avLst>
          </a:prstGeom>
          <a:solidFill>
            <a:srgbClr val="1B2A4A"/>
          </a:solidFill>
          <a:ln/>
        </p:spPr>
      </p:sp>
      <p:sp>
        <p:nvSpPr>
          <p:cNvPr id="9" name="Shape 5"/>
          <p:cNvSpPr/>
          <p:nvPr/>
        </p:nvSpPr>
        <p:spPr>
          <a:xfrm>
            <a:off x="8641080" y="1920240"/>
            <a:ext cx="731520" cy="73152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8838590" y="2117750"/>
            <a:ext cx="336499" cy="336499"/>
          </a:xfrm>
          <a:prstGeom prst="rect">
            <a:avLst/>
          </a:prstGeom>
        </p:spPr>
      </p:pic>
      <p:sp>
        <p:nvSpPr>
          <p:cNvPr id="11" name="Text 6"/>
          <p:cNvSpPr txBox="1"/>
          <p:nvPr/>
        </p:nvSpPr>
        <p:spPr>
          <a:xfrm>
            <a:off x="8641080" y="2834640"/>
            <a:ext cx="2834640" cy="45720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Financial correction</a:t>
            </a:r>
            <a:endParaRPr lang="en-US" sz="2000" dirty="0"/>
          </a:p>
        </p:txBody>
      </p:sp>
      <p:sp>
        <p:nvSpPr>
          <p:cNvPr id="12" name="Text 7"/>
          <p:cNvSpPr txBox="1"/>
          <p:nvPr/>
        </p:nvSpPr>
        <p:spPr>
          <a:xfrm>
            <a:off x="8641080" y="3337560"/>
            <a:ext cx="2788920" cy="1463040"/>
          </a:xfrm>
          <a:prstGeom prst="rect">
            <a:avLst/>
          </a:prstGeom>
          <a:noFill/>
          <a:ln/>
        </p:spPr>
        <p:txBody>
          <a:bodyPr wrap="square" lIns="0" tIns="0" rIns="0" bIns="0" rtlCol="0" anchor="t"/>
          <a:lstStyle/>
          <a:p>
            <a:pPr indent="0" marL="0">
              <a:buNone/>
            </a:pPr>
            <a:r>
              <a:rPr lang="en-US" sz="1400" dirty="0">
                <a:solidFill>
                  <a:srgbClr val="D6DEEE"/>
                </a:solidFill>
                <a:latin typeface="Calibri" pitchFamily="34" charset="0"/>
                <a:ea typeface="Calibri" pitchFamily="34" charset="-122"/>
                <a:cs typeface="Calibri" pitchFamily="34" charset="-120"/>
              </a:rPr>
              <a:t>Without a proper supporting document, the donor may disallow the cost, even where it was actually and reasonably incurred.</a:t>
            </a:r>
            <a:endParaRPr lang="en-US" sz="1400" dirty="0"/>
          </a:p>
        </p:txBody>
      </p:sp>
      <p:sp>
        <p:nvSpPr>
          <p:cNvPr id="13" name="Text 8"/>
          <p:cNvSpPr txBox="1"/>
          <p:nvPr/>
        </p:nvSpPr>
        <p:spPr>
          <a:xfrm>
            <a:off x="8641080" y="5029200"/>
            <a:ext cx="2788920" cy="731520"/>
          </a:xfrm>
          <a:prstGeom prst="rect">
            <a:avLst/>
          </a:prstGeom>
          <a:noFill/>
          <a:ln/>
        </p:spPr>
        <p:txBody>
          <a:bodyPr wrap="square" lIns="0" tIns="0" rIns="0" bIns="0" rtlCol="0" anchor="t"/>
          <a:lstStyle/>
          <a:p>
            <a:pPr indent="0" marL="0">
              <a:buNone/>
            </a:pPr>
            <a:r>
              <a:rPr lang="en-US" sz="1500" b="1" i="1" dirty="0">
                <a:solidFill>
                  <a:srgbClr val="C9A227"/>
                </a:solidFill>
                <a:latin typeface="Calibri" pitchFamily="34" charset="0"/>
                <a:ea typeface="Calibri" pitchFamily="34" charset="-122"/>
                <a:cs typeface="Calibri" pitchFamily="34" charset="-120"/>
              </a:rPr>
              <a:t>No document, no eligible cost.</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5.3 · TRANSPARENCY AND ACCOUNTABILITY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Audit Trail: Tracing Every Cost to Its Source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Text 4"/>
          <p:cNvSpPr txBox="1"/>
          <p:nvPr/>
        </p:nvSpPr>
        <p:spPr>
          <a:xfrm>
            <a:off x="548640" y="1600200"/>
            <a:ext cx="365760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REPORTING  →</a:t>
            </a:r>
            <a:endParaRPr lang="en-US" sz="1150" dirty="0"/>
          </a:p>
        </p:txBody>
      </p:sp>
      <p:sp>
        <p:nvSpPr>
          <p:cNvPr id="8" name="Shape 5"/>
          <p:cNvSpPr/>
          <p:nvPr/>
        </p:nvSpPr>
        <p:spPr>
          <a:xfrm>
            <a:off x="731520" y="2011680"/>
            <a:ext cx="10725912" cy="0"/>
          </a:xfrm>
          <a:prstGeom prst="line">
            <a:avLst/>
          </a:prstGeom>
          <a:noFill/>
          <a:ln w="25400">
            <a:solidFill>
              <a:srgbClr val="1B2A4A"/>
            </a:solidFill>
            <a:prstDash val="solid"/>
            <a:tailEnd type="triangle"/>
          </a:ln>
        </p:spPr>
      </p:sp>
      <p:sp>
        <p:nvSpPr>
          <p:cNvPr id="9" name="Shape 6"/>
          <p:cNvSpPr/>
          <p:nvPr/>
        </p:nvSpPr>
        <p:spPr>
          <a:xfrm>
            <a:off x="1223467" y="2286000"/>
            <a:ext cx="868680" cy="86868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1458011" y="2520544"/>
            <a:ext cx="399593" cy="399593"/>
          </a:xfrm>
          <a:prstGeom prst="rect">
            <a:avLst/>
          </a:prstGeom>
        </p:spPr>
      </p:pic>
      <p:sp>
        <p:nvSpPr>
          <p:cNvPr id="11" name="Text 7"/>
          <p:cNvSpPr txBox="1"/>
          <p:nvPr/>
        </p:nvSpPr>
        <p:spPr>
          <a:xfrm>
            <a:off x="621792" y="3291840"/>
            <a:ext cx="2072030" cy="36576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Primary document</a:t>
            </a:r>
            <a:endParaRPr lang="en-US" sz="1500" dirty="0"/>
          </a:p>
        </p:txBody>
      </p:sp>
      <p:sp>
        <p:nvSpPr>
          <p:cNvPr id="12" name="Text 8"/>
          <p:cNvSpPr txBox="1"/>
          <p:nvPr/>
        </p:nvSpPr>
        <p:spPr>
          <a:xfrm>
            <a:off x="685800" y="3675888"/>
            <a:ext cx="1944014" cy="64008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Invoice, payment order, timesheet, boarding pass</a:t>
            </a:r>
            <a:endParaRPr lang="en-US" sz="1250" dirty="0"/>
          </a:p>
        </p:txBody>
      </p:sp>
      <p:sp>
        <p:nvSpPr>
          <p:cNvPr id="13" name="Shape 9"/>
          <p:cNvSpPr/>
          <p:nvPr/>
        </p:nvSpPr>
        <p:spPr>
          <a:xfrm>
            <a:off x="3441802" y="2286000"/>
            <a:ext cx="868680" cy="86868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3676345" y="2520544"/>
            <a:ext cx="399593" cy="399593"/>
          </a:xfrm>
          <a:prstGeom prst="rect">
            <a:avLst/>
          </a:prstGeom>
        </p:spPr>
      </p:pic>
      <p:sp>
        <p:nvSpPr>
          <p:cNvPr id="15" name="Text 10"/>
          <p:cNvSpPr txBox="1"/>
          <p:nvPr/>
        </p:nvSpPr>
        <p:spPr>
          <a:xfrm>
            <a:off x="2840126" y="3291840"/>
            <a:ext cx="2072030" cy="36576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Accounting record</a:t>
            </a:r>
            <a:endParaRPr lang="en-US" sz="1500" dirty="0"/>
          </a:p>
        </p:txBody>
      </p:sp>
      <p:sp>
        <p:nvSpPr>
          <p:cNvPr id="16" name="Text 11"/>
          <p:cNvSpPr txBox="1"/>
          <p:nvPr/>
        </p:nvSpPr>
        <p:spPr>
          <a:xfrm>
            <a:off x="2904134" y="3675888"/>
            <a:ext cx="1944014" cy="64008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Identifiable in the beneficiary's accounting system</a:t>
            </a:r>
            <a:endParaRPr lang="en-US" sz="1250" dirty="0"/>
          </a:p>
        </p:txBody>
      </p:sp>
      <p:sp>
        <p:nvSpPr>
          <p:cNvPr id="17" name="Shape 12"/>
          <p:cNvSpPr/>
          <p:nvPr/>
        </p:nvSpPr>
        <p:spPr>
          <a:xfrm>
            <a:off x="5660136" y="2286000"/>
            <a:ext cx="868680" cy="868680"/>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5894680" y="2520544"/>
            <a:ext cx="399593" cy="399593"/>
          </a:xfrm>
          <a:prstGeom prst="rect">
            <a:avLst/>
          </a:prstGeom>
        </p:spPr>
      </p:pic>
      <p:sp>
        <p:nvSpPr>
          <p:cNvPr id="19" name="Text 13"/>
          <p:cNvSpPr txBox="1"/>
          <p:nvPr/>
        </p:nvSpPr>
        <p:spPr>
          <a:xfrm>
            <a:off x="5058461" y="3291840"/>
            <a:ext cx="2072030" cy="36576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Partner report</a:t>
            </a:r>
            <a:endParaRPr lang="en-US" sz="1500" dirty="0"/>
          </a:p>
        </p:txBody>
      </p:sp>
      <p:sp>
        <p:nvSpPr>
          <p:cNvPr id="20" name="Text 14"/>
          <p:cNvSpPr txBox="1"/>
          <p:nvPr/>
        </p:nvSpPr>
        <p:spPr>
          <a:xfrm>
            <a:off x="5122469" y="3675888"/>
            <a:ext cx="1944014" cy="64008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Costs by category, for each partner</a:t>
            </a:r>
            <a:endParaRPr lang="en-US" sz="1250" dirty="0"/>
          </a:p>
        </p:txBody>
      </p:sp>
      <p:sp>
        <p:nvSpPr>
          <p:cNvPr id="21" name="Shape 15"/>
          <p:cNvSpPr/>
          <p:nvPr/>
        </p:nvSpPr>
        <p:spPr>
          <a:xfrm>
            <a:off x="7878470" y="2286000"/>
            <a:ext cx="868680" cy="868680"/>
          </a:xfrm>
          <a:prstGeom prst="ellipse">
            <a:avLst/>
          </a:prstGeom>
          <a:solidFill>
            <a:srgbClr val="1B2A4A"/>
          </a:solidFill>
          <a:ln/>
        </p:spPr>
      </p:sp>
      <p:pic>
        <p:nvPicPr>
          <p:cNvPr id="22" name="Image 3" descr="preencoded.png">    </p:cNvPr>
          <p:cNvPicPr>
            <a:picLocks noChangeAspect="1"/>
          </p:cNvPicPr>
          <p:nvPr/>
        </p:nvPicPr>
        <p:blipFill>
          <a:blip r:embed="rId4"/>
          <a:stretch>
            <a:fillRect/>
          </a:stretch>
        </p:blipFill>
        <p:spPr>
          <a:xfrm>
            <a:off x="8113014" y="2520544"/>
            <a:ext cx="399593" cy="399593"/>
          </a:xfrm>
          <a:prstGeom prst="rect">
            <a:avLst/>
          </a:prstGeom>
        </p:spPr>
      </p:pic>
      <p:sp>
        <p:nvSpPr>
          <p:cNvPr id="23" name="Text 16"/>
          <p:cNvSpPr txBox="1"/>
          <p:nvPr/>
        </p:nvSpPr>
        <p:spPr>
          <a:xfrm>
            <a:off x="7276795" y="3291840"/>
            <a:ext cx="2072030" cy="36576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Consolidation</a:t>
            </a:r>
            <a:endParaRPr lang="en-US" sz="1500" dirty="0"/>
          </a:p>
        </p:txBody>
      </p:sp>
      <p:sp>
        <p:nvSpPr>
          <p:cNvPr id="24" name="Text 17"/>
          <p:cNvSpPr txBox="1"/>
          <p:nvPr/>
        </p:nvSpPr>
        <p:spPr>
          <a:xfrm>
            <a:off x="7340803" y="3675888"/>
            <a:ext cx="1944014" cy="64008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The coordinator consolidates partner reports</a:t>
            </a:r>
            <a:endParaRPr lang="en-US" sz="1250" dirty="0"/>
          </a:p>
        </p:txBody>
      </p:sp>
      <p:sp>
        <p:nvSpPr>
          <p:cNvPr id="25" name="Shape 18"/>
          <p:cNvSpPr/>
          <p:nvPr/>
        </p:nvSpPr>
        <p:spPr>
          <a:xfrm>
            <a:off x="10096805" y="2286000"/>
            <a:ext cx="868680" cy="868680"/>
          </a:xfrm>
          <a:prstGeom prst="ellipse">
            <a:avLst/>
          </a:prstGeom>
          <a:solidFill>
            <a:srgbClr val="C9A227"/>
          </a:solidFill>
          <a:ln/>
        </p:spPr>
      </p:sp>
      <p:pic>
        <p:nvPicPr>
          <p:cNvPr id="26" name="Image 4" descr="preencoded.png">    </p:cNvPr>
          <p:cNvPicPr>
            <a:picLocks noChangeAspect="1"/>
          </p:cNvPicPr>
          <p:nvPr/>
        </p:nvPicPr>
        <p:blipFill>
          <a:blip r:embed="rId5"/>
          <a:stretch>
            <a:fillRect/>
          </a:stretch>
        </p:blipFill>
        <p:spPr>
          <a:xfrm>
            <a:off x="10331348" y="2520544"/>
            <a:ext cx="399593" cy="399593"/>
          </a:xfrm>
          <a:prstGeom prst="rect">
            <a:avLst/>
          </a:prstGeom>
        </p:spPr>
      </p:pic>
      <p:sp>
        <p:nvSpPr>
          <p:cNvPr id="27" name="Text 19"/>
          <p:cNvSpPr txBox="1"/>
          <p:nvPr/>
        </p:nvSpPr>
        <p:spPr>
          <a:xfrm>
            <a:off x="9495130" y="3291840"/>
            <a:ext cx="2072030" cy="36576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Final financial report</a:t>
            </a:r>
            <a:endParaRPr lang="en-US" sz="1500" dirty="0"/>
          </a:p>
        </p:txBody>
      </p:sp>
      <p:sp>
        <p:nvSpPr>
          <p:cNvPr id="28" name="Text 20"/>
          <p:cNvSpPr txBox="1"/>
          <p:nvPr/>
        </p:nvSpPr>
        <p:spPr>
          <a:xfrm>
            <a:off x="9559138" y="3675888"/>
            <a:ext cx="1944014" cy="64008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Whole implementation period, with the CFS</a:t>
            </a:r>
            <a:endParaRPr lang="en-US" sz="1250" dirty="0"/>
          </a:p>
        </p:txBody>
      </p:sp>
      <p:sp>
        <p:nvSpPr>
          <p:cNvPr id="29" name="Shape 21"/>
          <p:cNvSpPr/>
          <p:nvPr/>
        </p:nvSpPr>
        <p:spPr>
          <a:xfrm flipH="1">
            <a:off x="731520" y="4526280"/>
            <a:ext cx="10725912" cy="0"/>
          </a:xfrm>
          <a:prstGeom prst="line">
            <a:avLst/>
          </a:prstGeom>
          <a:noFill/>
          <a:ln w="25400">
            <a:solidFill>
              <a:srgbClr val="C9A227"/>
            </a:solidFill>
            <a:prstDash val="solid"/>
            <a:tailEnd type="triangle"/>
          </a:ln>
        </p:spPr>
      </p:sp>
      <p:sp>
        <p:nvSpPr>
          <p:cNvPr id="30" name="Text 22"/>
          <p:cNvSpPr txBox="1"/>
          <p:nvPr/>
        </p:nvSpPr>
        <p:spPr>
          <a:xfrm>
            <a:off x="548640" y="4617720"/>
            <a:ext cx="11091672" cy="274320"/>
          </a:xfrm>
          <a:prstGeom prst="rect">
            <a:avLst/>
          </a:prstGeom>
          <a:noFill/>
          <a:ln/>
        </p:spPr>
        <p:txBody>
          <a:bodyPr wrap="square" lIns="0" tIns="0" rIns="0" bIns="0" rtlCol="0" anchor="t"/>
          <a:lstStyle/>
          <a:p>
            <a:pPr indent="0" marL="0">
              <a:buNone/>
            </a:pPr>
            <a:r>
              <a:rPr lang="en-US" sz="1150" b="1" spc="100" kern="0" dirty="0">
                <a:solidFill>
                  <a:srgbClr val="9A7B12"/>
                </a:solidFill>
                <a:latin typeface="Calibri" pitchFamily="34" charset="0"/>
                <a:ea typeface="Calibri" pitchFamily="34" charset="-122"/>
                <a:cs typeface="Calibri" pitchFamily="34" charset="-120"/>
              </a:rPr>
              <a:t>←  VERIFICATION: THE DONOR OR AUDITOR TRACES A DECLARED COST BACK TO ITS SOURCE</a:t>
            </a:r>
            <a:endParaRPr lang="en-US" sz="1150" dirty="0"/>
          </a:p>
        </p:txBody>
      </p:sp>
      <p:sp>
        <p:nvSpPr>
          <p:cNvPr id="31" name="Shape 23"/>
          <p:cNvSpPr/>
          <p:nvPr/>
        </p:nvSpPr>
        <p:spPr>
          <a:xfrm>
            <a:off x="548640" y="5120640"/>
            <a:ext cx="11091672" cy="960120"/>
          </a:xfrm>
          <a:prstGeom prst="roundRect">
            <a:avLst>
              <a:gd name="adj" fmla="val 7619"/>
            </a:avLst>
          </a:prstGeom>
          <a:solidFill>
            <a:srgbClr val="1B2A4A"/>
          </a:solidFill>
          <a:ln/>
        </p:spPr>
      </p:sp>
      <p:sp>
        <p:nvSpPr>
          <p:cNvPr id="32" name="Shape 24"/>
          <p:cNvSpPr/>
          <p:nvPr/>
        </p:nvSpPr>
        <p:spPr>
          <a:xfrm>
            <a:off x="777240" y="5326380"/>
            <a:ext cx="548640" cy="548640"/>
          </a:xfrm>
          <a:prstGeom prst="ellipse">
            <a:avLst/>
          </a:prstGeom>
          <a:solidFill>
            <a:srgbClr val="31487A"/>
          </a:solidFill>
          <a:ln/>
        </p:spPr>
      </p:sp>
      <p:pic>
        <p:nvPicPr>
          <p:cNvPr id="33" name="Image 5" descr="preencoded.png">    </p:cNvPr>
          <p:cNvPicPr>
            <a:picLocks noChangeAspect="1"/>
          </p:cNvPicPr>
          <p:nvPr/>
        </p:nvPicPr>
        <p:blipFill>
          <a:blip r:embed="rId6"/>
          <a:stretch>
            <a:fillRect/>
          </a:stretch>
        </p:blipFill>
        <p:spPr>
          <a:xfrm>
            <a:off x="925373" y="5474513"/>
            <a:ext cx="252374" cy="252374"/>
          </a:xfrm>
          <a:prstGeom prst="rect">
            <a:avLst/>
          </a:prstGeom>
        </p:spPr>
      </p:pic>
      <p:sp>
        <p:nvSpPr>
          <p:cNvPr id="34" name="Text 25"/>
          <p:cNvSpPr txBox="1"/>
          <p:nvPr/>
        </p:nvSpPr>
        <p:spPr>
          <a:xfrm>
            <a:off x="1554480" y="5212080"/>
            <a:ext cx="9857232" cy="77724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Obligation: a complete audit trail and readiness for independent verification at any time within the document-retention period.</a:t>
            </a:r>
            <a:endParaRPr lang="en-US" sz="14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Preventing Financial Risks, Double Funding and Breaches of Grant Agreements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financial risks are typical of international projects?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double funding, and why is it a serious irregularity?</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mechanisms prevent breaches of the grant agreement?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6.1 · TYPICAL FINANCIAL RISKS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Typical Financial Risks and the Responses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548640" y="1691640"/>
            <a:ext cx="5408676" cy="2080260"/>
          </a:xfrm>
          <a:prstGeom prst="roundRect">
            <a:avLst>
              <a:gd name="adj" fmla="val 3516"/>
            </a:avLst>
          </a:prstGeom>
          <a:solidFill>
            <a:srgbClr val="F4F7FC"/>
          </a:solidFill>
          <a:ln/>
        </p:spPr>
      </p:sp>
      <p:sp>
        <p:nvSpPr>
          <p:cNvPr id="8" name="Shape 5"/>
          <p:cNvSpPr/>
          <p:nvPr/>
        </p:nvSpPr>
        <p:spPr>
          <a:xfrm>
            <a:off x="777240" y="1892808"/>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40941"/>
            <a:ext cx="252374" cy="252374"/>
          </a:xfrm>
          <a:prstGeom prst="rect">
            <a:avLst/>
          </a:prstGeom>
        </p:spPr>
      </p:pic>
      <p:sp>
        <p:nvSpPr>
          <p:cNvPr id="10" name="Text 6"/>
          <p:cNvSpPr txBox="1"/>
          <p:nvPr/>
        </p:nvSpPr>
        <p:spPr>
          <a:xfrm>
            <a:off x="1508760" y="1828800"/>
            <a:ext cx="4219956" cy="960120"/>
          </a:xfrm>
          <a:prstGeom prst="rect">
            <a:avLst/>
          </a:prstGeom>
          <a:noFill/>
          <a:ln/>
        </p:spPr>
        <p:txBody>
          <a:bodyPr wrap="square" lIns="0" tIns="0" rIns="0" bIns="0" rtlCol="0" anchor="t"/>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Currency risk</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Exchange-rate fluctuations when national-currency costs are converted into the donor's reporting currency.</a:t>
            </a:r>
            <a:endParaRPr lang="en-US" sz="1400" dirty="0"/>
          </a:p>
        </p:txBody>
      </p:sp>
      <p:sp>
        <p:nvSpPr>
          <p:cNvPr id="11" name="Shape 7"/>
          <p:cNvSpPr/>
          <p:nvPr/>
        </p:nvSpPr>
        <p:spPr>
          <a:xfrm>
            <a:off x="777240" y="3040380"/>
            <a:ext cx="4951476" cy="548640"/>
          </a:xfrm>
          <a:prstGeom prst="roundRect">
            <a:avLst>
              <a:gd name="adj" fmla="val 13333"/>
            </a:avLst>
          </a:prstGeom>
          <a:solidFill>
            <a:srgbClr val="FFFFFF"/>
          </a:solidFill>
          <a:ln/>
        </p:spPr>
      </p:sp>
      <p:sp>
        <p:nvSpPr>
          <p:cNvPr id="12" name="Text 8"/>
          <p:cNvSpPr txBox="1"/>
          <p:nvPr/>
        </p:nvSpPr>
        <p:spPr>
          <a:xfrm>
            <a:off x="960120" y="3040380"/>
            <a:ext cx="4585716" cy="548640"/>
          </a:xfrm>
          <a:prstGeom prst="rect">
            <a:avLst/>
          </a:prstGeom>
          <a:noFill/>
          <a:ln/>
        </p:spPr>
        <p:txBody>
          <a:bodyPr wrap="square" lIns="0" tIns="0" rIns="0" bIns="0" rtlCol="0" anchor="ctr"/>
          <a:lstStyle/>
          <a:p>
            <a:pPr indent="0" marL="0">
              <a:buNone/>
            </a:pPr>
            <a:r>
              <a:rPr lang="en-US" sz="1300" b="1" dirty="0">
                <a:solidFill>
                  <a:srgbClr val="9A7B12"/>
                </a:solidFill>
                <a:latin typeface="Calibri" pitchFamily="34" charset="0"/>
                <a:ea typeface="Calibri" pitchFamily="34" charset="-122"/>
                <a:cs typeface="Calibri" pitchFamily="34" charset="-120"/>
              </a:rPr>
              <a:t>Response:  </a:t>
            </a:r>
            <a:pPr indent="0" marL="0">
              <a:buNone/>
            </a:pPr>
            <a:r>
              <a:rPr lang="en-US" sz="1300" dirty="0">
                <a:solidFill>
                  <a:srgbClr val="1B2A4A"/>
                </a:solidFill>
                <a:latin typeface="Calibri" pitchFamily="34" charset="0"/>
                <a:ea typeface="Calibri" pitchFamily="34" charset="-122"/>
                <a:cs typeface="Calibri" pitchFamily="34" charset="-120"/>
              </a:rPr>
              <a:t>Regular budget-versus-actual monitoring to detect deviations early.</a:t>
            </a:r>
            <a:endParaRPr lang="en-US" sz="1300" dirty="0"/>
          </a:p>
        </p:txBody>
      </p:sp>
      <p:sp>
        <p:nvSpPr>
          <p:cNvPr id="13" name="Shape 9"/>
          <p:cNvSpPr/>
          <p:nvPr/>
        </p:nvSpPr>
        <p:spPr>
          <a:xfrm>
            <a:off x="6231636" y="1691640"/>
            <a:ext cx="5408676" cy="2080260"/>
          </a:xfrm>
          <a:prstGeom prst="roundRect">
            <a:avLst>
              <a:gd name="adj" fmla="val 3516"/>
            </a:avLst>
          </a:prstGeom>
          <a:solidFill>
            <a:srgbClr val="F4F7FC"/>
          </a:solidFill>
          <a:ln/>
        </p:spPr>
      </p:sp>
      <p:sp>
        <p:nvSpPr>
          <p:cNvPr id="14" name="Shape 10"/>
          <p:cNvSpPr/>
          <p:nvPr/>
        </p:nvSpPr>
        <p:spPr>
          <a:xfrm>
            <a:off x="6460236" y="1892808"/>
            <a:ext cx="548640" cy="54864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6608369" y="2040941"/>
            <a:ext cx="252374" cy="252374"/>
          </a:xfrm>
          <a:prstGeom prst="rect">
            <a:avLst/>
          </a:prstGeom>
        </p:spPr>
      </p:pic>
      <p:sp>
        <p:nvSpPr>
          <p:cNvPr id="16" name="Text 11"/>
          <p:cNvSpPr txBox="1"/>
          <p:nvPr/>
        </p:nvSpPr>
        <p:spPr>
          <a:xfrm>
            <a:off x="7191756" y="1828800"/>
            <a:ext cx="4219956" cy="960120"/>
          </a:xfrm>
          <a:prstGeom prst="rect">
            <a:avLst/>
          </a:prstGeom>
          <a:noFill/>
          <a:ln/>
        </p:spPr>
        <p:txBody>
          <a:bodyPr wrap="square" lIns="0" tIns="0" rIns="0" bIns="0" rtlCol="0" anchor="t"/>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Delayed donor payments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Late tranches create cash-flow gaps for the partners.</a:t>
            </a:r>
            <a:endParaRPr lang="en-US" sz="1400" dirty="0"/>
          </a:p>
        </p:txBody>
      </p:sp>
      <p:sp>
        <p:nvSpPr>
          <p:cNvPr id="17" name="Shape 12"/>
          <p:cNvSpPr/>
          <p:nvPr/>
        </p:nvSpPr>
        <p:spPr>
          <a:xfrm>
            <a:off x="6460236" y="3040380"/>
            <a:ext cx="4951476" cy="548640"/>
          </a:xfrm>
          <a:prstGeom prst="roundRect">
            <a:avLst>
              <a:gd name="adj" fmla="val 13333"/>
            </a:avLst>
          </a:prstGeom>
          <a:solidFill>
            <a:srgbClr val="FFFFFF"/>
          </a:solidFill>
          <a:ln/>
        </p:spPr>
      </p:sp>
      <p:sp>
        <p:nvSpPr>
          <p:cNvPr id="18" name="Text 13"/>
          <p:cNvSpPr txBox="1"/>
          <p:nvPr/>
        </p:nvSpPr>
        <p:spPr>
          <a:xfrm>
            <a:off x="6643116" y="3040380"/>
            <a:ext cx="4585716" cy="548640"/>
          </a:xfrm>
          <a:prstGeom prst="rect">
            <a:avLst/>
          </a:prstGeom>
          <a:noFill/>
          <a:ln/>
        </p:spPr>
        <p:txBody>
          <a:bodyPr wrap="square" lIns="0" tIns="0" rIns="0" bIns="0" rtlCol="0" anchor="ctr"/>
          <a:lstStyle/>
          <a:p>
            <a:pPr indent="0" marL="0">
              <a:buNone/>
            </a:pPr>
            <a:r>
              <a:rPr lang="en-US" sz="1300" b="1" dirty="0">
                <a:solidFill>
                  <a:srgbClr val="9A7B12"/>
                </a:solidFill>
                <a:latin typeface="Calibri" pitchFamily="34" charset="0"/>
                <a:ea typeface="Calibri" pitchFamily="34" charset="-122"/>
                <a:cs typeface="Calibri" pitchFamily="34" charset="-120"/>
              </a:rPr>
              <a:t>Response:  </a:t>
            </a:r>
            <a:pPr indent="0" marL="0">
              <a:buNone/>
            </a:pPr>
            <a:r>
              <a:rPr lang="en-US" sz="1300" dirty="0">
                <a:solidFill>
                  <a:srgbClr val="1B2A4A"/>
                </a:solidFill>
                <a:latin typeface="Calibri" pitchFamily="34" charset="0"/>
                <a:ea typeface="Calibri" pitchFamily="34" charset="-122"/>
                <a:cs typeface="Calibri" pitchFamily="34" charset="-120"/>
              </a:rPr>
              <a:t>Advance cash-flow planning and own working capital.</a:t>
            </a:r>
            <a:endParaRPr lang="en-US" sz="1300" dirty="0"/>
          </a:p>
        </p:txBody>
      </p:sp>
      <p:sp>
        <p:nvSpPr>
          <p:cNvPr id="19" name="Shape 14"/>
          <p:cNvSpPr/>
          <p:nvPr/>
        </p:nvSpPr>
        <p:spPr>
          <a:xfrm>
            <a:off x="548640" y="4046220"/>
            <a:ext cx="5408676" cy="2080260"/>
          </a:xfrm>
          <a:prstGeom prst="roundRect">
            <a:avLst>
              <a:gd name="adj" fmla="val 3516"/>
            </a:avLst>
          </a:prstGeom>
          <a:solidFill>
            <a:srgbClr val="F4F7FC"/>
          </a:solidFill>
          <a:ln/>
        </p:spPr>
      </p:sp>
      <p:sp>
        <p:nvSpPr>
          <p:cNvPr id="20" name="Shape 15"/>
          <p:cNvSpPr/>
          <p:nvPr/>
        </p:nvSpPr>
        <p:spPr>
          <a:xfrm>
            <a:off x="777240" y="4247388"/>
            <a:ext cx="548640" cy="548640"/>
          </a:xfrm>
          <a:prstGeom prst="ellipse">
            <a:avLst/>
          </a:prstGeom>
          <a:solidFill>
            <a:srgbClr val="1B2A4A"/>
          </a:solidFill>
          <a:ln/>
        </p:spPr>
      </p:sp>
      <p:pic>
        <p:nvPicPr>
          <p:cNvPr id="21" name="Image 2" descr="preencoded.png">    </p:cNvPr>
          <p:cNvPicPr>
            <a:picLocks noChangeAspect="1"/>
          </p:cNvPicPr>
          <p:nvPr/>
        </p:nvPicPr>
        <p:blipFill>
          <a:blip r:embed="rId3"/>
          <a:stretch>
            <a:fillRect/>
          </a:stretch>
        </p:blipFill>
        <p:spPr>
          <a:xfrm>
            <a:off x="925373" y="4395521"/>
            <a:ext cx="252374" cy="252374"/>
          </a:xfrm>
          <a:prstGeom prst="rect">
            <a:avLst/>
          </a:prstGeom>
        </p:spPr>
      </p:pic>
      <p:sp>
        <p:nvSpPr>
          <p:cNvPr id="22" name="Text 16"/>
          <p:cNvSpPr txBox="1"/>
          <p:nvPr/>
        </p:nvSpPr>
        <p:spPr>
          <a:xfrm>
            <a:off x="1508760" y="4183380"/>
            <a:ext cx="4219956" cy="960120"/>
          </a:xfrm>
          <a:prstGeom prst="rect">
            <a:avLst/>
          </a:prstGeom>
          <a:noFill/>
          <a:ln/>
        </p:spPr>
        <p:txBody>
          <a:bodyPr wrap="square" lIns="0" tIns="0" rIns="0" bIns="0" rtlCol="0" anchor="t"/>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Disallowed costs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Costs rejected owing to insufficient documentary support.</a:t>
            </a:r>
            <a:endParaRPr lang="en-US" sz="1400" dirty="0"/>
          </a:p>
        </p:txBody>
      </p:sp>
      <p:sp>
        <p:nvSpPr>
          <p:cNvPr id="23" name="Shape 17"/>
          <p:cNvSpPr/>
          <p:nvPr/>
        </p:nvSpPr>
        <p:spPr>
          <a:xfrm>
            <a:off x="777240" y="5394960"/>
            <a:ext cx="4951476" cy="548640"/>
          </a:xfrm>
          <a:prstGeom prst="roundRect">
            <a:avLst>
              <a:gd name="adj" fmla="val 13333"/>
            </a:avLst>
          </a:prstGeom>
          <a:solidFill>
            <a:srgbClr val="FFFFFF"/>
          </a:solidFill>
          <a:ln/>
        </p:spPr>
      </p:sp>
      <p:sp>
        <p:nvSpPr>
          <p:cNvPr id="24" name="Text 18"/>
          <p:cNvSpPr txBox="1"/>
          <p:nvPr/>
        </p:nvSpPr>
        <p:spPr>
          <a:xfrm>
            <a:off x="960120" y="5394960"/>
            <a:ext cx="4585716" cy="548640"/>
          </a:xfrm>
          <a:prstGeom prst="rect">
            <a:avLst/>
          </a:prstGeom>
          <a:noFill/>
          <a:ln/>
        </p:spPr>
        <p:txBody>
          <a:bodyPr wrap="square" lIns="0" tIns="0" rIns="0" bIns="0" rtlCol="0" anchor="ctr"/>
          <a:lstStyle/>
          <a:p>
            <a:pPr indent="0" marL="0">
              <a:buNone/>
            </a:pPr>
            <a:r>
              <a:rPr lang="en-US" sz="1300" b="1" dirty="0">
                <a:solidFill>
                  <a:srgbClr val="9A7B12"/>
                </a:solidFill>
                <a:latin typeface="Calibri" pitchFamily="34" charset="0"/>
                <a:ea typeface="Calibri" pitchFamily="34" charset="-122"/>
                <a:cs typeface="Calibri" pitchFamily="34" charset="-120"/>
              </a:rPr>
              <a:t>Response:  </a:t>
            </a:r>
            <a:pPr indent="0" marL="0">
              <a:buNone/>
            </a:pPr>
            <a:r>
              <a:rPr lang="en-US" sz="1300" dirty="0">
                <a:solidFill>
                  <a:srgbClr val="1B2A4A"/>
                </a:solidFill>
                <a:latin typeface="Calibri" pitchFamily="34" charset="0"/>
                <a:ea typeface="Calibri" pitchFamily="34" charset="-122"/>
                <a:cs typeface="Calibri" pitchFamily="34" charset="-120"/>
              </a:rPr>
              <a:t>Systematic document management and a complete audit trail.</a:t>
            </a:r>
            <a:endParaRPr lang="en-US" sz="1300" dirty="0"/>
          </a:p>
        </p:txBody>
      </p:sp>
      <p:sp>
        <p:nvSpPr>
          <p:cNvPr id="25" name="Shape 19"/>
          <p:cNvSpPr/>
          <p:nvPr/>
        </p:nvSpPr>
        <p:spPr>
          <a:xfrm>
            <a:off x="6231636" y="4046220"/>
            <a:ext cx="5408676" cy="2080260"/>
          </a:xfrm>
          <a:prstGeom prst="roundRect">
            <a:avLst>
              <a:gd name="adj" fmla="val 3516"/>
            </a:avLst>
          </a:prstGeom>
          <a:solidFill>
            <a:srgbClr val="F4F7FC"/>
          </a:solidFill>
          <a:ln/>
        </p:spPr>
      </p:sp>
      <p:sp>
        <p:nvSpPr>
          <p:cNvPr id="26" name="Shape 20"/>
          <p:cNvSpPr/>
          <p:nvPr/>
        </p:nvSpPr>
        <p:spPr>
          <a:xfrm>
            <a:off x="6460236" y="4247388"/>
            <a:ext cx="548640" cy="548640"/>
          </a:xfrm>
          <a:prstGeom prst="ellipse">
            <a:avLst/>
          </a:prstGeom>
          <a:solidFill>
            <a:srgbClr val="1B2A4A"/>
          </a:solidFill>
          <a:ln/>
        </p:spPr>
      </p:sp>
      <p:pic>
        <p:nvPicPr>
          <p:cNvPr id="27" name="Image 3" descr="preencoded.png">    </p:cNvPr>
          <p:cNvPicPr>
            <a:picLocks noChangeAspect="1"/>
          </p:cNvPicPr>
          <p:nvPr/>
        </p:nvPicPr>
        <p:blipFill>
          <a:blip r:embed="rId4"/>
          <a:stretch>
            <a:fillRect/>
          </a:stretch>
        </p:blipFill>
        <p:spPr>
          <a:xfrm>
            <a:off x="6608369" y="4395521"/>
            <a:ext cx="252374" cy="252374"/>
          </a:xfrm>
          <a:prstGeom prst="rect">
            <a:avLst/>
          </a:prstGeom>
        </p:spPr>
      </p:pic>
      <p:sp>
        <p:nvSpPr>
          <p:cNvPr id="28" name="Text 21"/>
          <p:cNvSpPr txBox="1"/>
          <p:nvPr/>
        </p:nvSpPr>
        <p:spPr>
          <a:xfrm>
            <a:off x="7191756" y="4183380"/>
            <a:ext cx="4219956" cy="960120"/>
          </a:xfrm>
          <a:prstGeom prst="rect">
            <a:avLst/>
          </a:prstGeom>
          <a:noFill/>
          <a:ln/>
        </p:spPr>
        <p:txBody>
          <a:bodyPr wrap="square" lIns="0" tIns="0" rIns="0" bIns="0" rtlCol="0" anchor="t"/>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Exceeding category limits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Spending above the limit of a budget category without an approved reallocation.</a:t>
            </a:r>
            <a:endParaRPr lang="en-US" sz="1400" dirty="0"/>
          </a:p>
        </p:txBody>
      </p:sp>
      <p:sp>
        <p:nvSpPr>
          <p:cNvPr id="29" name="Shape 22"/>
          <p:cNvSpPr/>
          <p:nvPr/>
        </p:nvSpPr>
        <p:spPr>
          <a:xfrm>
            <a:off x="6460236" y="5394960"/>
            <a:ext cx="4951476" cy="548640"/>
          </a:xfrm>
          <a:prstGeom prst="roundRect">
            <a:avLst>
              <a:gd name="adj" fmla="val 13333"/>
            </a:avLst>
          </a:prstGeom>
          <a:solidFill>
            <a:srgbClr val="FFFFFF"/>
          </a:solidFill>
          <a:ln/>
        </p:spPr>
      </p:sp>
      <p:sp>
        <p:nvSpPr>
          <p:cNvPr id="30" name="Text 23"/>
          <p:cNvSpPr txBox="1"/>
          <p:nvPr/>
        </p:nvSpPr>
        <p:spPr>
          <a:xfrm>
            <a:off x="6643116" y="5394960"/>
            <a:ext cx="4585716" cy="548640"/>
          </a:xfrm>
          <a:prstGeom prst="rect">
            <a:avLst/>
          </a:prstGeom>
          <a:noFill/>
          <a:ln/>
        </p:spPr>
        <p:txBody>
          <a:bodyPr wrap="square" lIns="0" tIns="0" rIns="0" bIns="0" rtlCol="0" anchor="ctr"/>
          <a:lstStyle/>
          <a:p>
            <a:pPr indent="0" marL="0">
              <a:buNone/>
            </a:pPr>
            <a:r>
              <a:rPr lang="en-US" sz="1300" b="1" dirty="0">
                <a:solidFill>
                  <a:srgbClr val="9A7B12"/>
                </a:solidFill>
                <a:latin typeface="Calibri" pitchFamily="34" charset="0"/>
                <a:ea typeface="Calibri" pitchFamily="34" charset="-122"/>
                <a:cs typeface="Calibri" pitchFamily="34" charset="-120"/>
              </a:rPr>
              <a:t>Response:  </a:t>
            </a:r>
            <a:pPr indent="0" marL="0">
              <a:buNone/>
            </a:pPr>
            <a:r>
              <a:rPr lang="en-US" sz="1300" dirty="0">
                <a:solidFill>
                  <a:srgbClr val="1B2A4A"/>
                </a:solidFill>
                <a:latin typeface="Calibri" pitchFamily="34" charset="0"/>
                <a:ea typeface="Calibri" pitchFamily="34" charset="-122"/>
                <a:cs typeface="Calibri" pitchFamily="34" charset="-120"/>
              </a:rPr>
              <a:t>Timely request for the donor's approval of a reallocation.</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6.2 · DOUBLE FUNDING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Double Funding: One Cost, Two Grant Agreements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548640" y="1691640"/>
            <a:ext cx="6720840" cy="3246120"/>
          </a:xfrm>
          <a:prstGeom prst="roundRect">
            <a:avLst>
              <a:gd name="adj" fmla="val 2254"/>
            </a:avLst>
          </a:prstGeom>
          <a:solidFill>
            <a:srgbClr val="F4F7FC"/>
          </a:solidFill>
          <a:ln/>
        </p:spPr>
      </p:sp>
      <p:sp>
        <p:nvSpPr>
          <p:cNvPr id="8" name="Shape 5"/>
          <p:cNvSpPr/>
          <p:nvPr/>
        </p:nvSpPr>
        <p:spPr>
          <a:xfrm>
            <a:off x="777240" y="1847088"/>
            <a:ext cx="1828800" cy="274320"/>
          </a:xfrm>
          <a:prstGeom prst="roundRect">
            <a:avLst>
              <a:gd name="adj" fmla="val 50000"/>
            </a:avLst>
          </a:prstGeom>
          <a:solidFill>
            <a:srgbClr val="C9A227"/>
          </a:solidFill>
          <a:ln/>
        </p:spPr>
      </p:sp>
      <p:sp>
        <p:nvSpPr>
          <p:cNvPr id="9" name="Text 6"/>
          <p:cNvSpPr txBox="1"/>
          <p:nvPr/>
        </p:nvSpPr>
        <p:spPr>
          <a:xfrm>
            <a:off x="777240" y="1847088"/>
            <a:ext cx="1828800" cy="274320"/>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Illustrative example</a:t>
            </a:r>
            <a:endParaRPr lang="en-US" sz="1050" dirty="0"/>
          </a:p>
        </p:txBody>
      </p:sp>
      <p:sp>
        <p:nvSpPr>
          <p:cNvPr id="10" name="Shape 7"/>
          <p:cNvSpPr/>
          <p:nvPr/>
        </p:nvSpPr>
        <p:spPr>
          <a:xfrm>
            <a:off x="4617720" y="2240280"/>
            <a:ext cx="0" cy="1783080"/>
          </a:xfrm>
          <a:prstGeom prst="line">
            <a:avLst/>
          </a:prstGeom>
          <a:noFill/>
          <a:ln w="19050">
            <a:solidFill>
              <a:srgbClr val="1B2A4A"/>
            </a:solidFill>
            <a:prstDash val="dash"/>
          </a:ln>
        </p:spPr>
      </p:sp>
      <p:sp>
        <p:nvSpPr>
          <p:cNvPr id="11" name="Text 8"/>
          <p:cNvSpPr txBox="1"/>
          <p:nvPr/>
        </p:nvSpPr>
        <p:spPr>
          <a:xfrm>
            <a:off x="3703320" y="1828800"/>
            <a:ext cx="2743200" cy="365760"/>
          </a:xfrm>
          <a:prstGeom prst="rect">
            <a:avLst/>
          </a:prstGeom>
          <a:noFill/>
          <a:ln/>
        </p:spPr>
        <p:txBody>
          <a:bodyPr wrap="square" lIns="0" tIns="0" rIns="0" bIns="0" rtlCol="0" anchor="ctr"/>
          <a:lstStyle/>
          <a:p>
            <a:pPr indent="0" marL="0">
              <a:buNone/>
            </a:pPr>
            <a:r>
              <a:rPr lang="en-US" sz="1100" i="1" dirty="0">
                <a:solidFill>
                  <a:srgbClr val="64708C"/>
                </a:solidFill>
                <a:latin typeface="Calibri" pitchFamily="34" charset="0"/>
                <a:ea typeface="Calibri" pitchFamily="34" charset="-122"/>
                <a:cs typeface="Calibri" pitchFamily="34" charset="-120"/>
              </a:rPr>
              <a:t>100% of the time actually worked</a:t>
            </a:r>
            <a:endParaRPr lang="en-US" sz="1100" dirty="0"/>
          </a:p>
        </p:txBody>
      </p:sp>
      <p:sp>
        <p:nvSpPr>
          <p:cNvPr id="12" name="Text 9"/>
          <p:cNvSpPr txBox="1"/>
          <p:nvPr/>
        </p:nvSpPr>
        <p:spPr>
          <a:xfrm>
            <a:off x="777240" y="2514600"/>
            <a:ext cx="1691640" cy="5029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Correct allocation</a:t>
            </a:r>
            <a:endParaRPr lang="en-US" sz="1300" dirty="0"/>
          </a:p>
        </p:txBody>
      </p:sp>
      <p:sp>
        <p:nvSpPr>
          <p:cNvPr id="13" name="Text 10"/>
          <p:cNvSpPr txBox="1"/>
          <p:nvPr/>
        </p:nvSpPr>
        <p:spPr>
          <a:xfrm>
            <a:off x="777240" y="3429000"/>
            <a:ext cx="1691640" cy="5029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Double funding</a:t>
            </a:r>
            <a:endParaRPr lang="en-US" sz="1300" dirty="0"/>
          </a:p>
        </p:txBody>
      </p:sp>
      <p:sp>
        <p:nvSpPr>
          <p:cNvPr id="14" name="Shape 11"/>
          <p:cNvSpPr/>
          <p:nvPr/>
        </p:nvSpPr>
        <p:spPr>
          <a:xfrm>
            <a:off x="2514600" y="2514600"/>
            <a:ext cx="1261872" cy="502920"/>
          </a:xfrm>
          <a:prstGeom prst="rect">
            <a:avLst/>
          </a:prstGeom>
          <a:solidFill>
            <a:srgbClr val="1B2A4A"/>
          </a:solidFill>
          <a:ln/>
        </p:spPr>
      </p:sp>
      <p:sp>
        <p:nvSpPr>
          <p:cNvPr id="15" name="Text 12"/>
          <p:cNvSpPr txBox="1"/>
          <p:nvPr/>
        </p:nvSpPr>
        <p:spPr>
          <a:xfrm>
            <a:off x="2514600" y="2514600"/>
            <a:ext cx="1261872" cy="50292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Project A 60%</a:t>
            </a:r>
            <a:endParaRPr lang="en-US" sz="1200" dirty="0"/>
          </a:p>
        </p:txBody>
      </p:sp>
      <p:sp>
        <p:nvSpPr>
          <p:cNvPr id="16" name="Shape 13"/>
          <p:cNvSpPr/>
          <p:nvPr/>
        </p:nvSpPr>
        <p:spPr>
          <a:xfrm>
            <a:off x="3776472" y="2514600"/>
            <a:ext cx="841248" cy="502920"/>
          </a:xfrm>
          <a:prstGeom prst="rect">
            <a:avLst/>
          </a:prstGeom>
          <a:solidFill>
            <a:srgbClr val="31487A"/>
          </a:solidFill>
          <a:ln/>
        </p:spPr>
      </p:sp>
      <p:sp>
        <p:nvSpPr>
          <p:cNvPr id="17" name="Text 14"/>
          <p:cNvSpPr txBox="1"/>
          <p:nvPr/>
        </p:nvSpPr>
        <p:spPr>
          <a:xfrm>
            <a:off x="3776472" y="2514600"/>
            <a:ext cx="841248" cy="50292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B 40%</a:t>
            </a:r>
            <a:endParaRPr lang="en-US" sz="1200" dirty="0"/>
          </a:p>
        </p:txBody>
      </p:sp>
      <p:sp>
        <p:nvSpPr>
          <p:cNvPr id="18" name="Shape 15"/>
          <p:cNvSpPr/>
          <p:nvPr/>
        </p:nvSpPr>
        <p:spPr>
          <a:xfrm>
            <a:off x="2514600" y="3429000"/>
            <a:ext cx="2103120" cy="502920"/>
          </a:xfrm>
          <a:prstGeom prst="rect">
            <a:avLst/>
          </a:prstGeom>
          <a:solidFill>
            <a:srgbClr val="1B2A4A"/>
          </a:solidFill>
          <a:ln/>
        </p:spPr>
      </p:sp>
      <p:sp>
        <p:nvSpPr>
          <p:cNvPr id="19" name="Text 16"/>
          <p:cNvSpPr txBox="1"/>
          <p:nvPr/>
        </p:nvSpPr>
        <p:spPr>
          <a:xfrm>
            <a:off x="2514600" y="3429000"/>
            <a:ext cx="2103120" cy="50292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Project A 100%</a:t>
            </a:r>
            <a:endParaRPr lang="en-US" sz="1200" dirty="0"/>
          </a:p>
        </p:txBody>
      </p:sp>
      <p:sp>
        <p:nvSpPr>
          <p:cNvPr id="20" name="Shape 17"/>
          <p:cNvSpPr/>
          <p:nvPr/>
        </p:nvSpPr>
        <p:spPr>
          <a:xfrm>
            <a:off x="4617720" y="3429000"/>
            <a:ext cx="2103120" cy="502920"/>
          </a:xfrm>
          <a:prstGeom prst="rect">
            <a:avLst/>
          </a:prstGeom>
          <a:solidFill>
            <a:srgbClr val="C9A227"/>
          </a:solidFill>
          <a:ln/>
        </p:spPr>
      </p:sp>
      <p:sp>
        <p:nvSpPr>
          <p:cNvPr id="21" name="Text 18"/>
          <p:cNvSpPr txBox="1"/>
          <p:nvPr/>
        </p:nvSpPr>
        <p:spPr>
          <a:xfrm>
            <a:off x="4617720" y="3429000"/>
            <a:ext cx="2103120" cy="50292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Project B 100%</a:t>
            </a:r>
            <a:endParaRPr lang="en-US" sz="1200" dirty="0"/>
          </a:p>
        </p:txBody>
      </p:sp>
      <p:sp>
        <p:nvSpPr>
          <p:cNvPr id="22" name="Text 19"/>
          <p:cNvSpPr txBox="1"/>
          <p:nvPr/>
        </p:nvSpPr>
        <p:spPr>
          <a:xfrm>
            <a:off x="4754880" y="2514600"/>
            <a:ext cx="2011680" cy="502920"/>
          </a:xfrm>
          <a:prstGeom prst="rect">
            <a:avLst/>
          </a:prstGeom>
          <a:noFill/>
          <a:ln/>
        </p:spPr>
        <p:txBody>
          <a:bodyPr wrap="square" lIns="0" tIns="0" rIns="0" bIns="0" rtlCol="0" anchor="ctr"/>
          <a:lstStyle/>
          <a:p>
            <a:pPr indent="0" marL="0">
              <a:buNone/>
            </a:pPr>
            <a:r>
              <a:rPr lang="en-US" sz="1200" i="1" dirty="0">
                <a:solidFill>
                  <a:srgbClr val="64708C"/>
                </a:solidFill>
                <a:latin typeface="Calibri" pitchFamily="34" charset="0"/>
                <a:ea typeface="Calibri" pitchFamily="34" charset="-122"/>
                <a:cs typeface="Calibri" pitchFamily="34" charset="-120"/>
              </a:rPr>
              <a:t>Each hour charged once</a:t>
            </a:r>
            <a:endParaRPr lang="en-US" sz="1200" dirty="0"/>
          </a:p>
        </p:txBody>
      </p:sp>
      <p:sp>
        <p:nvSpPr>
          <p:cNvPr id="23" name="Text 20"/>
          <p:cNvSpPr txBox="1"/>
          <p:nvPr/>
        </p:nvSpPr>
        <p:spPr>
          <a:xfrm>
            <a:off x="2514600" y="4069080"/>
            <a:ext cx="4480560" cy="68580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The same hours are charged under both grant agreements: 200% of the time actually worked.</a:t>
            </a:r>
            <a:endParaRPr lang="en-US" sz="1250" dirty="0"/>
          </a:p>
        </p:txBody>
      </p:sp>
      <p:sp>
        <p:nvSpPr>
          <p:cNvPr id="24" name="Shape 21"/>
          <p:cNvSpPr/>
          <p:nvPr/>
        </p:nvSpPr>
        <p:spPr>
          <a:xfrm>
            <a:off x="548640" y="5120640"/>
            <a:ext cx="6720840" cy="1005840"/>
          </a:xfrm>
          <a:prstGeom prst="roundRect">
            <a:avLst>
              <a:gd name="adj" fmla="val 7273"/>
            </a:avLst>
          </a:prstGeom>
          <a:solidFill>
            <a:srgbClr val="1B2A4A"/>
          </a:solidFill>
          <a:ln/>
        </p:spPr>
      </p:sp>
      <p:sp>
        <p:nvSpPr>
          <p:cNvPr id="25" name="Shape 22"/>
          <p:cNvSpPr/>
          <p:nvPr/>
        </p:nvSpPr>
        <p:spPr>
          <a:xfrm>
            <a:off x="777240" y="5349240"/>
            <a:ext cx="548640" cy="548640"/>
          </a:xfrm>
          <a:prstGeom prst="ellipse">
            <a:avLst/>
          </a:prstGeom>
          <a:solidFill>
            <a:srgbClr val="31487A"/>
          </a:solidFill>
          <a:ln/>
        </p:spPr>
      </p:sp>
      <p:pic>
        <p:nvPicPr>
          <p:cNvPr id="26" name="Image 0" descr="preencoded.png">    </p:cNvPr>
          <p:cNvPicPr>
            <a:picLocks noChangeAspect="1"/>
          </p:cNvPicPr>
          <p:nvPr/>
        </p:nvPicPr>
        <p:blipFill>
          <a:blip r:embed="rId1"/>
          <a:stretch>
            <a:fillRect/>
          </a:stretch>
        </p:blipFill>
        <p:spPr>
          <a:xfrm>
            <a:off x="925373" y="5497373"/>
            <a:ext cx="252374" cy="252374"/>
          </a:xfrm>
          <a:prstGeom prst="rect">
            <a:avLst/>
          </a:prstGeom>
        </p:spPr>
      </p:pic>
      <p:sp>
        <p:nvSpPr>
          <p:cNvPr id="27" name="Text 23"/>
          <p:cNvSpPr txBox="1"/>
          <p:nvPr/>
        </p:nvSpPr>
        <p:spPr>
          <a:xfrm>
            <a:off x="1554480" y="5212080"/>
            <a:ext cx="5486400" cy="82296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Prevention: a clear system for recording the working time of staff engaged in several projects, plus the coordinator's internal control.</a:t>
            </a:r>
            <a:endParaRPr lang="en-US" sz="1350" dirty="0"/>
          </a:p>
        </p:txBody>
      </p:sp>
      <p:sp>
        <p:nvSpPr>
          <p:cNvPr id="28" name="Shape 24"/>
          <p:cNvSpPr/>
          <p:nvPr/>
        </p:nvSpPr>
        <p:spPr>
          <a:xfrm>
            <a:off x="7543800" y="1691640"/>
            <a:ext cx="4096512" cy="4434840"/>
          </a:xfrm>
          <a:prstGeom prst="roundRect">
            <a:avLst>
              <a:gd name="adj" fmla="val 1786"/>
            </a:avLst>
          </a:prstGeom>
          <a:solidFill>
            <a:srgbClr val="1B2A4A"/>
          </a:solidFill>
          <a:ln/>
        </p:spPr>
      </p:sp>
      <p:sp>
        <p:nvSpPr>
          <p:cNvPr id="29" name="Shape 25"/>
          <p:cNvSpPr/>
          <p:nvPr/>
        </p:nvSpPr>
        <p:spPr>
          <a:xfrm>
            <a:off x="7772400" y="1874520"/>
            <a:ext cx="548640" cy="548640"/>
          </a:xfrm>
          <a:prstGeom prst="ellipse">
            <a:avLst/>
          </a:prstGeom>
          <a:solidFill>
            <a:srgbClr val="31487A"/>
          </a:solidFill>
          <a:ln/>
        </p:spPr>
      </p:sp>
      <p:pic>
        <p:nvPicPr>
          <p:cNvPr id="30" name="Image 1" descr="preencoded.png">    </p:cNvPr>
          <p:cNvPicPr>
            <a:picLocks noChangeAspect="1"/>
          </p:cNvPicPr>
          <p:nvPr/>
        </p:nvPicPr>
        <p:blipFill>
          <a:blip r:embed="rId2"/>
          <a:stretch>
            <a:fillRect/>
          </a:stretch>
        </p:blipFill>
        <p:spPr>
          <a:xfrm>
            <a:off x="7920533" y="2022653"/>
            <a:ext cx="252374" cy="252374"/>
          </a:xfrm>
          <a:prstGeom prst="rect">
            <a:avLst/>
          </a:prstGeom>
        </p:spPr>
      </p:pic>
      <p:sp>
        <p:nvSpPr>
          <p:cNvPr id="31" name="Text 26"/>
          <p:cNvSpPr txBox="1"/>
          <p:nvPr/>
        </p:nvSpPr>
        <p:spPr>
          <a:xfrm>
            <a:off x="8458200" y="1874520"/>
            <a:ext cx="3063240" cy="5486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A serious irregularity</a:t>
            </a:r>
            <a:endParaRPr lang="en-US" sz="1900" dirty="0"/>
          </a:p>
        </p:txBody>
      </p:sp>
      <p:sp>
        <p:nvSpPr>
          <p:cNvPr id="32" name="Text 27"/>
          <p:cNvSpPr txBox="1"/>
          <p:nvPr/>
        </p:nvSpPr>
        <p:spPr>
          <a:xfrm>
            <a:off x="7772400" y="2651760"/>
            <a:ext cx="3657600" cy="274320"/>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POSSIBLE CONSEQUENCES</a:t>
            </a:r>
            <a:endParaRPr lang="en-US" sz="1100" dirty="0"/>
          </a:p>
        </p:txBody>
      </p:sp>
      <p:sp>
        <p:nvSpPr>
          <p:cNvPr id="33" name="Shape 28"/>
          <p:cNvSpPr/>
          <p:nvPr/>
        </p:nvSpPr>
        <p:spPr>
          <a:xfrm>
            <a:off x="7772400" y="3063240"/>
            <a:ext cx="502920" cy="502920"/>
          </a:xfrm>
          <a:prstGeom prst="ellipse">
            <a:avLst/>
          </a:prstGeom>
          <a:solidFill>
            <a:srgbClr val="31487A"/>
          </a:solidFill>
          <a:ln/>
        </p:spPr>
      </p:sp>
      <p:pic>
        <p:nvPicPr>
          <p:cNvPr id="34" name="Image 2" descr="preencoded.png">    </p:cNvPr>
          <p:cNvPicPr>
            <a:picLocks noChangeAspect="1"/>
          </p:cNvPicPr>
          <p:nvPr/>
        </p:nvPicPr>
        <p:blipFill>
          <a:blip r:embed="rId3"/>
          <a:stretch>
            <a:fillRect/>
          </a:stretch>
        </p:blipFill>
        <p:spPr>
          <a:xfrm>
            <a:off x="7908188" y="3199028"/>
            <a:ext cx="231343" cy="231343"/>
          </a:xfrm>
          <a:prstGeom prst="rect">
            <a:avLst/>
          </a:prstGeom>
        </p:spPr>
      </p:pic>
      <p:sp>
        <p:nvSpPr>
          <p:cNvPr id="35" name="Text 29"/>
          <p:cNvSpPr txBox="1"/>
          <p:nvPr/>
        </p:nvSpPr>
        <p:spPr>
          <a:xfrm>
            <a:off x="8458200" y="2953512"/>
            <a:ext cx="3017520" cy="7315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Repayment of funds under both projects</a:t>
            </a:r>
            <a:endParaRPr lang="en-US" sz="1350" dirty="0"/>
          </a:p>
        </p:txBody>
      </p:sp>
      <p:sp>
        <p:nvSpPr>
          <p:cNvPr id="36" name="Shape 30"/>
          <p:cNvSpPr/>
          <p:nvPr/>
        </p:nvSpPr>
        <p:spPr>
          <a:xfrm>
            <a:off x="7772400" y="4050792"/>
            <a:ext cx="502920" cy="502920"/>
          </a:xfrm>
          <a:prstGeom prst="ellipse">
            <a:avLst/>
          </a:prstGeom>
          <a:solidFill>
            <a:srgbClr val="31487A"/>
          </a:solidFill>
          <a:ln/>
        </p:spPr>
      </p:sp>
      <p:pic>
        <p:nvPicPr>
          <p:cNvPr id="37" name="Image 3" descr="preencoded.png">    </p:cNvPr>
          <p:cNvPicPr>
            <a:picLocks noChangeAspect="1"/>
          </p:cNvPicPr>
          <p:nvPr/>
        </p:nvPicPr>
        <p:blipFill>
          <a:blip r:embed="rId4"/>
          <a:stretch>
            <a:fillRect/>
          </a:stretch>
        </p:blipFill>
        <p:spPr>
          <a:xfrm>
            <a:off x="7908188" y="4186580"/>
            <a:ext cx="231343" cy="231343"/>
          </a:xfrm>
          <a:prstGeom prst="rect">
            <a:avLst/>
          </a:prstGeom>
        </p:spPr>
      </p:pic>
      <p:sp>
        <p:nvSpPr>
          <p:cNvPr id="38" name="Text 31"/>
          <p:cNvSpPr txBox="1"/>
          <p:nvPr/>
        </p:nvSpPr>
        <p:spPr>
          <a:xfrm>
            <a:off x="8458200" y="3941064"/>
            <a:ext cx="3017520" cy="7315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Termination of the Grant Agreement</a:t>
            </a:r>
            <a:endParaRPr lang="en-US" sz="1350" dirty="0"/>
          </a:p>
        </p:txBody>
      </p:sp>
      <p:sp>
        <p:nvSpPr>
          <p:cNvPr id="39" name="Shape 32"/>
          <p:cNvSpPr/>
          <p:nvPr/>
        </p:nvSpPr>
        <p:spPr>
          <a:xfrm>
            <a:off x="7772400" y="5038344"/>
            <a:ext cx="502920" cy="502920"/>
          </a:xfrm>
          <a:prstGeom prst="ellipse">
            <a:avLst/>
          </a:prstGeom>
          <a:solidFill>
            <a:srgbClr val="31487A"/>
          </a:solidFill>
          <a:ln/>
        </p:spPr>
      </p:sp>
      <p:pic>
        <p:nvPicPr>
          <p:cNvPr id="40" name="Image 4" descr="preencoded.png">    </p:cNvPr>
          <p:cNvPicPr>
            <a:picLocks noChangeAspect="1"/>
          </p:cNvPicPr>
          <p:nvPr/>
        </p:nvPicPr>
        <p:blipFill>
          <a:blip r:embed="rId5"/>
          <a:stretch>
            <a:fillRect/>
          </a:stretch>
        </p:blipFill>
        <p:spPr>
          <a:xfrm>
            <a:off x="7908188" y="5174132"/>
            <a:ext cx="231343" cy="231343"/>
          </a:xfrm>
          <a:prstGeom prst="rect">
            <a:avLst/>
          </a:prstGeom>
        </p:spPr>
      </p:pic>
      <p:sp>
        <p:nvSpPr>
          <p:cNvPr id="41" name="Text 33"/>
          <p:cNvSpPr txBox="1"/>
          <p:nvPr/>
        </p:nvSpPr>
        <p:spPr>
          <a:xfrm>
            <a:off x="8458200" y="4928616"/>
            <a:ext cx="3017520" cy="7315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Entry into the European Commission's Early Detection and Exclusion System (EDES)</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6.3 · PREVENTING BREACHES OF GRANT AGREEMENTS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Mechanisms for Preventing Financial Irregularities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548640" y="1691640"/>
            <a:ext cx="6812280" cy="799186"/>
          </a:xfrm>
          <a:prstGeom prst="roundRect">
            <a:avLst>
              <a:gd name="adj" fmla="val 9153"/>
            </a:avLst>
          </a:prstGeom>
          <a:solidFill>
            <a:srgbClr val="F4F7FC"/>
          </a:solidFill>
          <a:ln/>
        </p:spPr>
      </p:sp>
      <p:sp>
        <p:nvSpPr>
          <p:cNvPr id="8" name="Shape 5"/>
          <p:cNvSpPr/>
          <p:nvPr/>
        </p:nvSpPr>
        <p:spPr>
          <a:xfrm>
            <a:off x="713232" y="1839773"/>
            <a:ext cx="502920" cy="502920"/>
          </a:xfrm>
          <a:prstGeom prst="ellipse">
            <a:avLst/>
          </a:prstGeom>
          <a:solidFill>
            <a:srgbClr val="1B2A4A"/>
          </a:solidFill>
          <a:ln/>
        </p:spPr>
      </p:sp>
      <p:sp>
        <p:nvSpPr>
          <p:cNvPr id="9" name="Text 6"/>
          <p:cNvSpPr txBox="1"/>
          <p:nvPr/>
        </p:nvSpPr>
        <p:spPr>
          <a:xfrm>
            <a:off x="713232" y="1839773"/>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417320" y="1691640"/>
            <a:ext cx="5760720" cy="799186"/>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Internal financial handbook  </a:t>
            </a:r>
            <a:pPr indent="0" marL="0">
              <a:buNone/>
            </a:pPr>
            <a:r>
              <a:rPr lang="en-US" sz="1400" dirty="0">
                <a:solidFill>
                  <a:srgbClr val="2B3445"/>
                </a:solidFill>
                <a:latin typeface="Calibri" pitchFamily="34" charset="0"/>
                <a:ea typeface="Calibri" pitchFamily="34" charset="-122"/>
                <a:cs typeface="Calibri" pitchFamily="34" charset="-120"/>
              </a:rPr>
              <a:t>adapts the donor's general rules to the practice of the specific project</a:t>
            </a:r>
            <a:endParaRPr lang="en-US" sz="1400" dirty="0"/>
          </a:p>
        </p:txBody>
      </p:sp>
      <p:sp>
        <p:nvSpPr>
          <p:cNvPr id="11" name="Shape 8"/>
          <p:cNvSpPr/>
          <p:nvPr/>
        </p:nvSpPr>
        <p:spPr>
          <a:xfrm>
            <a:off x="548640" y="2600554"/>
            <a:ext cx="6812280" cy="799186"/>
          </a:xfrm>
          <a:prstGeom prst="roundRect">
            <a:avLst>
              <a:gd name="adj" fmla="val 9153"/>
            </a:avLst>
          </a:prstGeom>
          <a:solidFill>
            <a:srgbClr val="FFFFFF"/>
          </a:solidFill>
          <a:ln/>
        </p:spPr>
      </p:sp>
      <p:sp>
        <p:nvSpPr>
          <p:cNvPr id="12" name="Shape 9"/>
          <p:cNvSpPr/>
          <p:nvPr/>
        </p:nvSpPr>
        <p:spPr>
          <a:xfrm>
            <a:off x="713232" y="2748686"/>
            <a:ext cx="502920" cy="502920"/>
          </a:xfrm>
          <a:prstGeom prst="ellipse">
            <a:avLst/>
          </a:prstGeom>
          <a:solidFill>
            <a:srgbClr val="1B2A4A"/>
          </a:solidFill>
          <a:ln/>
        </p:spPr>
      </p:sp>
      <p:sp>
        <p:nvSpPr>
          <p:cNvPr id="13" name="Text 10"/>
          <p:cNvSpPr txBox="1"/>
          <p:nvPr/>
        </p:nvSpPr>
        <p:spPr>
          <a:xfrm>
            <a:off x="713232" y="2748686"/>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417320" y="2600554"/>
            <a:ext cx="5760720" cy="799186"/>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Regular training  </a:t>
            </a:r>
            <a:pPr indent="0" marL="0">
              <a:buNone/>
            </a:pPr>
            <a:r>
              <a:rPr lang="en-US" sz="1400" dirty="0">
                <a:solidFill>
                  <a:srgbClr val="2B3445"/>
                </a:solidFill>
                <a:latin typeface="Calibri" pitchFamily="34" charset="0"/>
                <a:ea typeface="Calibri" pitchFamily="34" charset="-122"/>
                <a:cs typeface="Calibri" pitchFamily="34" charset="-120"/>
              </a:rPr>
              <a:t>of the partners' financial staff</a:t>
            </a:r>
            <a:endParaRPr lang="en-US" sz="1400" dirty="0"/>
          </a:p>
        </p:txBody>
      </p:sp>
      <p:sp>
        <p:nvSpPr>
          <p:cNvPr id="15" name="Shape 12"/>
          <p:cNvSpPr/>
          <p:nvPr/>
        </p:nvSpPr>
        <p:spPr>
          <a:xfrm>
            <a:off x="548640" y="3509467"/>
            <a:ext cx="6812280" cy="799186"/>
          </a:xfrm>
          <a:prstGeom prst="roundRect">
            <a:avLst>
              <a:gd name="adj" fmla="val 9153"/>
            </a:avLst>
          </a:prstGeom>
          <a:solidFill>
            <a:srgbClr val="F4F7FC"/>
          </a:solidFill>
          <a:ln/>
        </p:spPr>
      </p:sp>
      <p:sp>
        <p:nvSpPr>
          <p:cNvPr id="16" name="Shape 13"/>
          <p:cNvSpPr/>
          <p:nvPr/>
        </p:nvSpPr>
        <p:spPr>
          <a:xfrm>
            <a:off x="713232" y="3657600"/>
            <a:ext cx="502920" cy="502920"/>
          </a:xfrm>
          <a:prstGeom prst="ellipse">
            <a:avLst/>
          </a:prstGeom>
          <a:solidFill>
            <a:srgbClr val="1B2A4A"/>
          </a:solidFill>
          <a:ln/>
        </p:spPr>
      </p:sp>
      <p:sp>
        <p:nvSpPr>
          <p:cNvPr id="17" name="Text 14"/>
          <p:cNvSpPr txBox="1"/>
          <p:nvPr/>
        </p:nvSpPr>
        <p:spPr>
          <a:xfrm>
            <a:off x="713232" y="36576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417320" y="3509467"/>
            <a:ext cx="5760720" cy="799186"/>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The “four eyes” principle  </a:t>
            </a:r>
            <a:pPr indent="0" marL="0">
              <a:buNone/>
            </a:pPr>
            <a:r>
              <a:rPr lang="en-US" sz="1400" dirty="0">
                <a:solidFill>
                  <a:srgbClr val="2B3445"/>
                </a:solidFill>
                <a:latin typeface="Calibri" pitchFamily="34" charset="0"/>
                <a:ea typeface="Calibri" pitchFamily="34" charset="-122"/>
                <a:cs typeface="Calibri" pitchFamily="34" charset="-120"/>
              </a:rPr>
              <a:t>two-stage approval of significant financial transactions</a:t>
            </a:r>
            <a:endParaRPr lang="en-US" sz="1400" dirty="0"/>
          </a:p>
        </p:txBody>
      </p:sp>
      <p:sp>
        <p:nvSpPr>
          <p:cNvPr id="19" name="Shape 16"/>
          <p:cNvSpPr/>
          <p:nvPr/>
        </p:nvSpPr>
        <p:spPr>
          <a:xfrm>
            <a:off x="548640" y="4418381"/>
            <a:ext cx="6812280" cy="799186"/>
          </a:xfrm>
          <a:prstGeom prst="roundRect">
            <a:avLst>
              <a:gd name="adj" fmla="val 9153"/>
            </a:avLst>
          </a:prstGeom>
          <a:solidFill>
            <a:srgbClr val="FFFFFF"/>
          </a:solidFill>
          <a:ln/>
        </p:spPr>
      </p:sp>
      <p:sp>
        <p:nvSpPr>
          <p:cNvPr id="20" name="Shape 17"/>
          <p:cNvSpPr/>
          <p:nvPr/>
        </p:nvSpPr>
        <p:spPr>
          <a:xfrm>
            <a:off x="713232" y="4566514"/>
            <a:ext cx="502920" cy="502920"/>
          </a:xfrm>
          <a:prstGeom prst="ellipse">
            <a:avLst/>
          </a:prstGeom>
          <a:solidFill>
            <a:srgbClr val="1B2A4A"/>
          </a:solidFill>
          <a:ln/>
        </p:spPr>
      </p:sp>
      <p:sp>
        <p:nvSpPr>
          <p:cNvPr id="21" name="Text 18"/>
          <p:cNvSpPr txBox="1"/>
          <p:nvPr/>
        </p:nvSpPr>
        <p:spPr>
          <a:xfrm>
            <a:off x="713232" y="4566514"/>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1417320" y="4418381"/>
            <a:ext cx="5760720" cy="799186"/>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Periodic internal audits  </a:t>
            </a:r>
            <a:pPr indent="0" marL="0">
              <a:buNone/>
            </a:pPr>
            <a:r>
              <a:rPr lang="en-US" sz="1400" dirty="0">
                <a:solidFill>
                  <a:srgbClr val="2B3445"/>
                </a:solidFill>
                <a:latin typeface="Calibri" pitchFamily="34" charset="0"/>
                <a:ea typeface="Calibri" pitchFamily="34" charset="-122"/>
                <a:cs typeface="Calibri" pitchFamily="34" charset="-120"/>
              </a:rPr>
              <a:t>conducted in advance of external checks</a:t>
            </a:r>
            <a:endParaRPr lang="en-US" sz="1400" dirty="0"/>
          </a:p>
        </p:txBody>
      </p:sp>
      <p:sp>
        <p:nvSpPr>
          <p:cNvPr id="23" name="Shape 20"/>
          <p:cNvSpPr/>
          <p:nvPr/>
        </p:nvSpPr>
        <p:spPr>
          <a:xfrm>
            <a:off x="548640" y="5327294"/>
            <a:ext cx="6812280" cy="799186"/>
          </a:xfrm>
          <a:prstGeom prst="roundRect">
            <a:avLst>
              <a:gd name="adj" fmla="val 9153"/>
            </a:avLst>
          </a:prstGeom>
          <a:solidFill>
            <a:srgbClr val="F4F7FC"/>
          </a:solidFill>
          <a:ln/>
        </p:spPr>
      </p:sp>
      <p:sp>
        <p:nvSpPr>
          <p:cNvPr id="24" name="Shape 21"/>
          <p:cNvSpPr/>
          <p:nvPr/>
        </p:nvSpPr>
        <p:spPr>
          <a:xfrm>
            <a:off x="713232" y="5475427"/>
            <a:ext cx="502920" cy="502920"/>
          </a:xfrm>
          <a:prstGeom prst="ellipse">
            <a:avLst/>
          </a:prstGeom>
          <a:solidFill>
            <a:srgbClr val="1B2A4A"/>
          </a:solidFill>
          <a:ln/>
        </p:spPr>
      </p:sp>
      <p:sp>
        <p:nvSpPr>
          <p:cNvPr id="25" name="Text 22"/>
          <p:cNvSpPr txBox="1"/>
          <p:nvPr/>
        </p:nvSpPr>
        <p:spPr>
          <a:xfrm>
            <a:off x="713232" y="5475427"/>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1417320" y="5327294"/>
            <a:ext cx="5760720" cy="799186"/>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Timely consultation  </a:t>
            </a:r>
            <a:pPr indent="0" marL="0">
              <a:buNone/>
            </a:pPr>
            <a:r>
              <a:rPr lang="en-US" sz="1400" dirty="0">
                <a:solidFill>
                  <a:srgbClr val="2B3445"/>
                </a:solidFill>
                <a:latin typeface="Calibri" pitchFamily="34" charset="0"/>
                <a:ea typeface="Calibri" pitchFamily="34" charset="-122"/>
                <a:cs typeface="Calibri" pitchFamily="34" charset="-120"/>
              </a:rPr>
              <a:t>with the donor's project officer on ambiguous questions of cost eligibility</a:t>
            </a:r>
            <a:endParaRPr lang="en-US" sz="1400" dirty="0"/>
          </a:p>
        </p:txBody>
      </p:sp>
      <p:sp>
        <p:nvSpPr>
          <p:cNvPr id="27" name="Shape 24"/>
          <p:cNvSpPr/>
          <p:nvPr/>
        </p:nvSpPr>
        <p:spPr>
          <a:xfrm>
            <a:off x="7680960" y="1691640"/>
            <a:ext cx="3959352" cy="4434840"/>
          </a:xfrm>
          <a:prstGeom prst="roundRect">
            <a:avLst>
              <a:gd name="adj" fmla="val 1848"/>
            </a:avLst>
          </a:prstGeom>
          <a:solidFill>
            <a:srgbClr val="1B2A4A"/>
          </a:solidFill>
          <a:ln/>
        </p:spPr>
      </p:sp>
      <p:sp>
        <p:nvSpPr>
          <p:cNvPr id="28" name="Text 25"/>
          <p:cNvSpPr txBox="1"/>
          <p:nvPr/>
        </p:nvSpPr>
        <p:spPr>
          <a:xfrm>
            <a:off x="7909560" y="1828800"/>
            <a:ext cx="3566160" cy="45720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The “four eyes” principle</a:t>
            </a:r>
            <a:endParaRPr lang="en-US" sz="1800" dirty="0"/>
          </a:p>
        </p:txBody>
      </p:sp>
      <p:sp>
        <p:nvSpPr>
          <p:cNvPr id="29" name="Shape 26"/>
          <p:cNvSpPr/>
          <p:nvPr/>
        </p:nvSpPr>
        <p:spPr>
          <a:xfrm>
            <a:off x="8001000" y="2468880"/>
            <a:ext cx="548640" cy="548640"/>
          </a:xfrm>
          <a:prstGeom prst="ellipse">
            <a:avLst/>
          </a:prstGeom>
          <a:solidFill>
            <a:srgbClr val="31487A"/>
          </a:solidFill>
          <a:ln/>
        </p:spPr>
      </p:sp>
      <p:pic>
        <p:nvPicPr>
          <p:cNvPr id="30" name="Image 0" descr="preencoded.png">    </p:cNvPr>
          <p:cNvPicPr>
            <a:picLocks noChangeAspect="1"/>
          </p:cNvPicPr>
          <p:nvPr/>
        </p:nvPicPr>
        <p:blipFill>
          <a:blip r:embed="rId1"/>
          <a:stretch>
            <a:fillRect/>
          </a:stretch>
        </p:blipFill>
        <p:spPr>
          <a:xfrm>
            <a:off x="8149133" y="2617013"/>
            <a:ext cx="252374" cy="252374"/>
          </a:xfrm>
          <a:prstGeom prst="rect">
            <a:avLst/>
          </a:prstGeom>
        </p:spPr>
      </p:pic>
      <p:sp>
        <p:nvSpPr>
          <p:cNvPr id="31" name="Text 27"/>
          <p:cNvSpPr txBox="1"/>
          <p:nvPr/>
        </p:nvSpPr>
        <p:spPr>
          <a:xfrm>
            <a:off x="8732520" y="2468880"/>
            <a:ext cx="2743200" cy="5486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Significant financial transaction</a:t>
            </a:r>
            <a:endParaRPr lang="en-US" sz="1350" dirty="0"/>
          </a:p>
        </p:txBody>
      </p:sp>
      <p:sp>
        <p:nvSpPr>
          <p:cNvPr id="32" name="Shape 28"/>
          <p:cNvSpPr/>
          <p:nvPr/>
        </p:nvSpPr>
        <p:spPr>
          <a:xfrm>
            <a:off x="8275320" y="3035808"/>
            <a:ext cx="0" cy="283464"/>
          </a:xfrm>
          <a:prstGeom prst="line">
            <a:avLst/>
          </a:prstGeom>
          <a:noFill/>
          <a:ln w="19050">
            <a:solidFill>
              <a:srgbClr val="C9A227"/>
            </a:solidFill>
            <a:prstDash val="solid"/>
            <a:tailEnd type="triangle"/>
          </a:ln>
        </p:spPr>
      </p:sp>
      <p:sp>
        <p:nvSpPr>
          <p:cNvPr id="33" name="Shape 29"/>
          <p:cNvSpPr/>
          <p:nvPr/>
        </p:nvSpPr>
        <p:spPr>
          <a:xfrm>
            <a:off x="8001000" y="3337560"/>
            <a:ext cx="548640" cy="548640"/>
          </a:xfrm>
          <a:prstGeom prst="ellipse">
            <a:avLst/>
          </a:prstGeom>
          <a:solidFill>
            <a:srgbClr val="31487A"/>
          </a:solidFill>
          <a:ln/>
        </p:spPr>
      </p:sp>
      <p:pic>
        <p:nvPicPr>
          <p:cNvPr id="34" name="Image 1" descr="preencoded.png">    </p:cNvPr>
          <p:cNvPicPr>
            <a:picLocks noChangeAspect="1"/>
          </p:cNvPicPr>
          <p:nvPr/>
        </p:nvPicPr>
        <p:blipFill>
          <a:blip r:embed="rId2"/>
          <a:stretch>
            <a:fillRect/>
          </a:stretch>
        </p:blipFill>
        <p:spPr>
          <a:xfrm>
            <a:off x="8149133" y="3485693"/>
            <a:ext cx="252374" cy="252374"/>
          </a:xfrm>
          <a:prstGeom prst="rect">
            <a:avLst/>
          </a:prstGeom>
        </p:spPr>
      </p:pic>
      <p:sp>
        <p:nvSpPr>
          <p:cNvPr id="35" name="Text 30"/>
          <p:cNvSpPr txBox="1"/>
          <p:nvPr/>
        </p:nvSpPr>
        <p:spPr>
          <a:xfrm>
            <a:off x="8732520" y="3337560"/>
            <a:ext cx="2743200" cy="5486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Stage 1: first approval</a:t>
            </a:r>
            <a:endParaRPr lang="en-US" sz="1350" dirty="0"/>
          </a:p>
        </p:txBody>
      </p:sp>
      <p:sp>
        <p:nvSpPr>
          <p:cNvPr id="36" name="Shape 31"/>
          <p:cNvSpPr/>
          <p:nvPr/>
        </p:nvSpPr>
        <p:spPr>
          <a:xfrm>
            <a:off x="8275320" y="3904488"/>
            <a:ext cx="0" cy="283464"/>
          </a:xfrm>
          <a:prstGeom prst="line">
            <a:avLst/>
          </a:prstGeom>
          <a:noFill/>
          <a:ln w="19050">
            <a:solidFill>
              <a:srgbClr val="C9A227"/>
            </a:solidFill>
            <a:prstDash val="solid"/>
            <a:tailEnd type="triangle"/>
          </a:ln>
        </p:spPr>
      </p:sp>
      <p:sp>
        <p:nvSpPr>
          <p:cNvPr id="37" name="Shape 32"/>
          <p:cNvSpPr/>
          <p:nvPr/>
        </p:nvSpPr>
        <p:spPr>
          <a:xfrm>
            <a:off x="8001000" y="4206240"/>
            <a:ext cx="548640" cy="548640"/>
          </a:xfrm>
          <a:prstGeom prst="ellipse">
            <a:avLst/>
          </a:prstGeom>
          <a:solidFill>
            <a:srgbClr val="31487A"/>
          </a:solidFill>
          <a:ln/>
        </p:spPr>
      </p:sp>
      <p:pic>
        <p:nvPicPr>
          <p:cNvPr id="38" name="Image 2" descr="preencoded.png">    </p:cNvPr>
          <p:cNvPicPr>
            <a:picLocks noChangeAspect="1"/>
          </p:cNvPicPr>
          <p:nvPr/>
        </p:nvPicPr>
        <p:blipFill>
          <a:blip r:embed="rId3"/>
          <a:stretch>
            <a:fillRect/>
          </a:stretch>
        </p:blipFill>
        <p:spPr>
          <a:xfrm>
            <a:off x="8149133" y="4354373"/>
            <a:ext cx="252374" cy="252374"/>
          </a:xfrm>
          <a:prstGeom prst="rect">
            <a:avLst/>
          </a:prstGeom>
        </p:spPr>
      </p:pic>
      <p:sp>
        <p:nvSpPr>
          <p:cNvPr id="39" name="Text 33"/>
          <p:cNvSpPr txBox="1"/>
          <p:nvPr/>
        </p:nvSpPr>
        <p:spPr>
          <a:xfrm>
            <a:off x="8732520" y="4206240"/>
            <a:ext cx="2743200" cy="5486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Stage 2: approval by a second person</a:t>
            </a:r>
            <a:endParaRPr lang="en-US" sz="1350" dirty="0"/>
          </a:p>
        </p:txBody>
      </p:sp>
      <p:sp>
        <p:nvSpPr>
          <p:cNvPr id="40" name="Shape 34"/>
          <p:cNvSpPr/>
          <p:nvPr/>
        </p:nvSpPr>
        <p:spPr>
          <a:xfrm>
            <a:off x="8275320" y="4773168"/>
            <a:ext cx="0" cy="283464"/>
          </a:xfrm>
          <a:prstGeom prst="line">
            <a:avLst/>
          </a:prstGeom>
          <a:noFill/>
          <a:ln w="19050">
            <a:solidFill>
              <a:srgbClr val="C9A227"/>
            </a:solidFill>
            <a:prstDash val="solid"/>
            <a:tailEnd type="triangle"/>
          </a:ln>
        </p:spPr>
      </p:sp>
      <p:sp>
        <p:nvSpPr>
          <p:cNvPr id="41" name="Shape 35"/>
          <p:cNvSpPr/>
          <p:nvPr/>
        </p:nvSpPr>
        <p:spPr>
          <a:xfrm>
            <a:off x="8001000" y="5074920"/>
            <a:ext cx="548640" cy="548640"/>
          </a:xfrm>
          <a:prstGeom prst="ellipse">
            <a:avLst/>
          </a:prstGeom>
          <a:solidFill>
            <a:srgbClr val="C9A227"/>
          </a:solidFill>
          <a:ln/>
        </p:spPr>
      </p:sp>
      <p:pic>
        <p:nvPicPr>
          <p:cNvPr id="42" name="Image 3" descr="preencoded.png">    </p:cNvPr>
          <p:cNvPicPr>
            <a:picLocks noChangeAspect="1"/>
          </p:cNvPicPr>
          <p:nvPr/>
        </p:nvPicPr>
        <p:blipFill>
          <a:blip r:embed="rId4"/>
          <a:stretch>
            <a:fillRect/>
          </a:stretch>
        </p:blipFill>
        <p:spPr>
          <a:xfrm>
            <a:off x="8149133" y="5223053"/>
            <a:ext cx="252374" cy="252374"/>
          </a:xfrm>
          <a:prstGeom prst="rect">
            <a:avLst/>
          </a:prstGeom>
        </p:spPr>
      </p:pic>
      <p:sp>
        <p:nvSpPr>
          <p:cNvPr id="43" name="Text 36"/>
          <p:cNvSpPr txBox="1"/>
          <p:nvPr/>
        </p:nvSpPr>
        <p:spPr>
          <a:xfrm>
            <a:off x="8732520" y="5074920"/>
            <a:ext cx="2743200" cy="548640"/>
          </a:xfrm>
          <a:prstGeom prst="rect">
            <a:avLst/>
          </a:prstGeom>
          <a:noFill/>
          <a:ln/>
        </p:spPr>
        <p:txBody>
          <a:bodyPr wrap="square" lIns="0" tIns="0" rIns="0" bIns="0" rtlCol="0" anchor="ctr"/>
          <a:lstStyle/>
          <a:p>
            <a:pPr indent="0" marL="0">
              <a:buNone/>
            </a:pPr>
            <a:r>
              <a:rPr lang="en-US" sz="1350" b="1" dirty="0">
                <a:solidFill>
                  <a:srgbClr val="C9A227"/>
                </a:solidFill>
                <a:latin typeface="Calibri" pitchFamily="34" charset="0"/>
                <a:ea typeface="Calibri" pitchFamily="34" charset="-122"/>
                <a:cs typeface="Calibri" pitchFamily="34" charset="-120"/>
              </a:rPr>
              <a:t>Transaction executed</a:t>
            </a:r>
            <a:endParaRPr lang="en-US" sz="1350" dirty="0"/>
          </a:p>
        </p:txBody>
      </p:sp>
      <p:sp>
        <p:nvSpPr>
          <p:cNvPr id="44" name="Text 37"/>
          <p:cNvSpPr txBox="1"/>
          <p:nvPr/>
        </p:nvSpPr>
        <p:spPr>
          <a:xfrm>
            <a:off x="7909560" y="5650992"/>
            <a:ext cx="3566160" cy="320040"/>
          </a:xfrm>
          <a:prstGeom prst="rect">
            <a:avLst/>
          </a:prstGeom>
          <a:noFill/>
          <a:ln/>
        </p:spPr>
        <p:txBody>
          <a:bodyPr wrap="square" lIns="0" tIns="0" rIns="0" bIns="0" rtlCol="0" anchor="t"/>
          <a:lstStyle/>
          <a:p>
            <a:pPr indent="0" marL="0">
              <a:buNone/>
            </a:pPr>
            <a:r>
              <a:rPr lang="en-US" sz="1250" i="1" dirty="0">
                <a:solidFill>
                  <a:srgbClr val="AFC0DD"/>
                </a:solidFill>
                <a:latin typeface="Calibri" pitchFamily="34" charset="0"/>
                <a:ea typeface="Calibri" pitchFamily="34" charset="-122"/>
                <a:cs typeface="Calibri" pitchFamily="34" charset="-120"/>
              </a:rPr>
              <a:t>Minimises the risk of erroneous approval.</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SYNTHESIS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Red Flags of Breaches and How to Prevent Them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1188720" y="1691640"/>
          <a:ext cx="10451592" cy="914400"/>
        </p:xfrm>
        <a:graphic>
          <a:graphicData uri="http://schemas.openxmlformats.org/drawingml/2006/table">
            <a:tbl>
              <a:tblPr/>
              <a:tblGrid>
                <a:gridCol w="3931920"/>
                <a:gridCol w="2834640"/>
                <a:gridCol w="3685032"/>
              </a:tblGrid>
              <a:tr h="45720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Red flag</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Rule at risk</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Prevention measure</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The same staff hours charged to two projects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Prohibition of double funding</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Time recording for staff on several projects; coordinator's control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A declared cost without a primary document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Documentation requirement; audit trail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Systematic document management and retention</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A purchase above the threshold without quotations or a tender</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Competitive procurement procedures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Handbook procurement rules; four-eyes approval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A budget category exceeds its limit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Category limits; approval of reallocations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Budget-versus-actual analysis; timely request for approval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Costs incurred outside the implementation period</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Eligibility criteria</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Eligibility checks before approval; periodic internal audits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64008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Doubt about whether a cost is eligible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Donor's financial rules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Timely consultation with the donor's project officer</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8" name="Shape 4"/>
          <p:cNvSpPr/>
          <p:nvPr/>
        </p:nvSpPr>
        <p:spPr>
          <a:xfrm>
            <a:off x="548640" y="2258568"/>
            <a:ext cx="420624" cy="420624"/>
          </a:xfrm>
          <a:prstGeom prst="ellipse">
            <a:avLst/>
          </a:prstGeom>
          <a:solidFill>
            <a:srgbClr val="C9A227"/>
          </a:solidFill>
          <a:ln/>
        </p:spPr>
      </p:sp>
      <p:pic>
        <p:nvPicPr>
          <p:cNvPr id="9" name="Image 0" descr="preencoded.png">    </p:cNvPr>
          <p:cNvPicPr>
            <a:picLocks noChangeAspect="1"/>
          </p:cNvPicPr>
          <p:nvPr/>
        </p:nvPicPr>
        <p:blipFill>
          <a:blip r:embed="rId1"/>
          <a:stretch>
            <a:fillRect/>
          </a:stretch>
        </p:blipFill>
        <p:spPr>
          <a:xfrm>
            <a:off x="662208" y="2372136"/>
            <a:ext cx="193487" cy="193487"/>
          </a:xfrm>
          <a:prstGeom prst="rect">
            <a:avLst/>
          </a:prstGeom>
        </p:spPr>
      </p:pic>
      <p:sp>
        <p:nvSpPr>
          <p:cNvPr id="10" name="Shape 5"/>
          <p:cNvSpPr/>
          <p:nvPr/>
        </p:nvSpPr>
        <p:spPr>
          <a:xfrm>
            <a:off x="548640" y="2898648"/>
            <a:ext cx="420624" cy="420624"/>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62208" y="3012216"/>
            <a:ext cx="193487" cy="193487"/>
          </a:xfrm>
          <a:prstGeom prst="rect">
            <a:avLst/>
          </a:prstGeom>
        </p:spPr>
      </p:pic>
      <p:sp>
        <p:nvSpPr>
          <p:cNvPr id="12" name="Shape 6"/>
          <p:cNvSpPr/>
          <p:nvPr/>
        </p:nvSpPr>
        <p:spPr>
          <a:xfrm>
            <a:off x="548640" y="3538728"/>
            <a:ext cx="420624" cy="420624"/>
          </a:xfrm>
          <a:prstGeom prst="ellipse">
            <a:avLst/>
          </a:prstGeom>
          <a:solidFill>
            <a:srgbClr val="C9A227"/>
          </a:solidFill>
          <a:ln/>
        </p:spPr>
      </p:sp>
      <p:pic>
        <p:nvPicPr>
          <p:cNvPr id="13" name="Image 2" descr="preencoded.png">    </p:cNvPr>
          <p:cNvPicPr>
            <a:picLocks noChangeAspect="1"/>
          </p:cNvPicPr>
          <p:nvPr/>
        </p:nvPicPr>
        <p:blipFill>
          <a:blip r:embed="rId3"/>
          <a:stretch>
            <a:fillRect/>
          </a:stretch>
        </p:blipFill>
        <p:spPr>
          <a:xfrm>
            <a:off x="662208" y="3652296"/>
            <a:ext cx="193487" cy="193487"/>
          </a:xfrm>
          <a:prstGeom prst="rect">
            <a:avLst/>
          </a:prstGeom>
        </p:spPr>
      </p:pic>
      <p:sp>
        <p:nvSpPr>
          <p:cNvPr id="14" name="Shape 7"/>
          <p:cNvSpPr/>
          <p:nvPr/>
        </p:nvSpPr>
        <p:spPr>
          <a:xfrm>
            <a:off x="548640" y="4178808"/>
            <a:ext cx="420624" cy="420624"/>
          </a:xfrm>
          <a:prstGeom prst="ellipse">
            <a:avLst/>
          </a:prstGeom>
          <a:solidFill>
            <a:srgbClr val="C9A227"/>
          </a:solidFill>
          <a:ln/>
        </p:spPr>
      </p:sp>
      <p:pic>
        <p:nvPicPr>
          <p:cNvPr id="15" name="Image 3" descr="preencoded.png">    </p:cNvPr>
          <p:cNvPicPr>
            <a:picLocks noChangeAspect="1"/>
          </p:cNvPicPr>
          <p:nvPr/>
        </p:nvPicPr>
        <p:blipFill>
          <a:blip r:embed="rId4"/>
          <a:stretch>
            <a:fillRect/>
          </a:stretch>
        </p:blipFill>
        <p:spPr>
          <a:xfrm>
            <a:off x="662208" y="4292376"/>
            <a:ext cx="193487" cy="193487"/>
          </a:xfrm>
          <a:prstGeom prst="rect">
            <a:avLst/>
          </a:prstGeom>
        </p:spPr>
      </p:pic>
      <p:sp>
        <p:nvSpPr>
          <p:cNvPr id="16" name="Shape 8"/>
          <p:cNvSpPr/>
          <p:nvPr/>
        </p:nvSpPr>
        <p:spPr>
          <a:xfrm>
            <a:off x="548640" y="4818888"/>
            <a:ext cx="420624" cy="420624"/>
          </a:xfrm>
          <a:prstGeom prst="ellipse">
            <a:avLst/>
          </a:prstGeom>
          <a:solidFill>
            <a:srgbClr val="C9A227"/>
          </a:solidFill>
          <a:ln/>
        </p:spPr>
      </p:sp>
      <p:pic>
        <p:nvPicPr>
          <p:cNvPr id="17" name="Image 4" descr="preencoded.png">    </p:cNvPr>
          <p:cNvPicPr>
            <a:picLocks noChangeAspect="1"/>
          </p:cNvPicPr>
          <p:nvPr/>
        </p:nvPicPr>
        <p:blipFill>
          <a:blip r:embed="rId5"/>
          <a:stretch>
            <a:fillRect/>
          </a:stretch>
        </p:blipFill>
        <p:spPr>
          <a:xfrm>
            <a:off x="662208" y="4932456"/>
            <a:ext cx="193487" cy="193487"/>
          </a:xfrm>
          <a:prstGeom prst="rect">
            <a:avLst/>
          </a:prstGeom>
        </p:spPr>
      </p:pic>
      <p:sp>
        <p:nvSpPr>
          <p:cNvPr id="18" name="Shape 9"/>
          <p:cNvSpPr/>
          <p:nvPr/>
        </p:nvSpPr>
        <p:spPr>
          <a:xfrm>
            <a:off x="548640" y="5458968"/>
            <a:ext cx="420624" cy="420624"/>
          </a:xfrm>
          <a:prstGeom prst="ellipse">
            <a:avLst/>
          </a:prstGeom>
          <a:solidFill>
            <a:srgbClr val="C9A227"/>
          </a:solidFill>
          <a:ln/>
        </p:spPr>
      </p:sp>
      <p:pic>
        <p:nvPicPr>
          <p:cNvPr id="19" name="Image 5" descr="preencoded.png">    </p:cNvPr>
          <p:cNvPicPr>
            <a:picLocks noChangeAspect="1"/>
          </p:cNvPicPr>
          <p:nvPr/>
        </p:nvPicPr>
        <p:blipFill>
          <a:blip r:embed="rId6"/>
          <a:stretch>
            <a:fillRect/>
          </a:stretch>
        </p:blipFill>
        <p:spPr>
          <a:xfrm>
            <a:off x="662208" y="5572536"/>
            <a:ext cx="193487" cy="19348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Financial planning rests on five principles: alignment with the work plan, realism and economy, donor rules, cash-flow planning and allocation among partners.</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Budgets use unified categories: personnel, travel, equipment, subcontracting and other direct costs, plus indirect costs set by a flat rate.</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cost is eligible only if it meets all eligibility criteria simultaneously; the donor's rules take precedence over internal procedures.</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Actual costs, unit costs, lump sums and flat rates differ in what must be proven; co-financing may be made in cash or in kind.</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Procurement, document management, internal and external control and the CFS audit form one chain of evidence behind every report.</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complete audit trail, reliable time recording and the four-eyes principle prevent disallowed costs, double funding and breaches.</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7" name="Shape 4"/>
          <p:cNvSpPr/>
          <p:nvPr/>
        </p:nvSpPr>
        <p:spPr>
          <a:xfrm>
            <a:off x="548640" y="1691640"/>
            <a:ext cx="5394960" cy="1298448"/>
          </a:xfrm>
          <a:prstGeom prst="roundRect">
            <a:avLst>
              <a:gd name="adj" fmla="val 5634"/>
            </a:avLst>
          </a:prstGeom>
          <a:solidFill>
            <a:srgbClr val="F4F7FC"/>
          </a:solidFill>
          <a:ln/>
        </p:spPr>
      </p:sp>
      <p:sp>
        <p:nvSpPr>
          <p:cNvPr id="8" name="Shape 5"/>
          <p:cNvSpPr/>
          <p:nvPr/>
        </p:nvSpPr>
        <p:spPr>
          <a:xfrm>
            <a:off x="731520" y="2112264"/>
            <a:ext cx="457200" cy="457200"/>
          </a:xfrm>
          <a:prstGeom prst="ellipse">
            <a:avLst/>
          </a:prstGeom>
          <a:solidFill>
            <a:srgbClr val="1B2A4A"/>
          </a:solidFill>
          <a:ln/>
        </p:spPr>
      </p:sp>
      <p:sp>
        <p:nvSpPr>
          <p:cNvPr id="9"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are indirect costs, as a rule, determined by a flat rate rather than on the basis of actual amounts?</a:t>
            </a:r>
            <a:endParaRPr lang="en-US" sz="1350" dirty="0"/>
          </a:p>
        </p:txBody>
      </p:sp>
      <p:sp>
        <p:nvSpPr>
          <p:cNvPr id="11" name="Shape 8"/>
          <p:cNvSpPr/>
          <p:nvPr/>
        </p:nvSpPr>
        <p:spPr>
          <a:xfrm>
            <a:off x="548640" y="3154680"/>
            <a:ext cx="5394960" cy="1298448"/>
          </a:xfrm>
          <a:prstGeom prst="roundRect">
            <a:avLst>
              <a:gd name="adj" fmla="val 5634"/>
            </a:avLst>
          </a:prstGeom>
          <a:solidFill>
            <a:srgbClr val="F4F7FC"/>
          </a:solidFill>
          <a:ln/>
        </p:spPr>
      </p:sp>
      <p:sp>
        <p:nvSpPr>
          <p:cNvPr id="12" name="Shape 9"/>
          <p:cNvSpPr/>
          <p:nvPr/>
        </p:nvSpPr>
        <p:spPr>
          <a:xfrm>
            <a:off x="731520" y="3575304"/>
            <a:ext cx="457200" cy="457200"/>
          </a:xfrm>
          <a:prstGeom prst="ellipse">
            <a:avLst/>
          </a:prstGeom>
          <a:solidFill>
            <a:srgbClr val="1B2A4A"/>
          </a:solidFill>
          <a:ln/>
        </p:spPr>
      </p:sp>
      <p:sp>
        <p:nvSpPr>
          <p:cNvPr id="13"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Explain the difference between cash and in-kind co-financing, and give an example of an in-kind contribution.</a:t>
            </a:r>
            <a:endParaRPr lang="en-US" sz="1350" dirty="0"/>
          </a:p>
        </p:txBody>
      </p:sp>
      <p:sp>
        <p:nvSpPr>
          <p:cNvPr id="15" name="Shape 12"/>
          <p:cNvSpPr/>
          <p:nvPr/>
        </p:nvSpPr>
        <p:spPr>
          <a:xfrm>
            <a:off x="548640" y="4617720"/>
            <a:ext cx="5394960" cy="1298448"/>
          </a:xfrm>
          <a:prstGeom prst="roundRect">
            <a:avLst>
              <a:gd name="adj" fmla="val 5634"/>
            </a:avLst>
          </a:prstGeom>
          <a:solidFill>
            <a:srgbClr val="F4F7FC"/>
          </a:solidFill>
          <a:ln/>
        </p:spPr>
      </p:sp>
      <p:sp>
        <p:nvSpPr>
          <p:cNvPr id="16" name="Shape 13"/>
          <p:cNvSpPr/>
          <p:nvPr/>
        </p:nvSpPr>
        <p:spPr>
          <a:xfrm>
            <a:off x="731520" y="5038344"/>
            <a:ext cx="457200" cy="457200"/>
          </a:xfrm>
          <a:prstGeom prst="ellipse">
            <a:avLst/>
          </a:prstGeom>
          <a:solidFill>
            <a:srgbClr val="1B2A4A"/>
          </a:solidFill>
          <a:ln/>
        </p:spPr>
      </p:sp>
      <p:sp>
        <p:nvSpPr>
          <p:cNvPr id="17"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is the advantage of lump sums over actual costs from the point of view of the administrative burden on the consortium?</a:t>
            </a:r>
            <a:endParaRPr lang="en-US" sz="1350" dirty="0"/>
          </a:p>
        </p:txBody>
      </p:sp>
      <p:sp>
        <p:nvSpPr>
          <p:cNvPr id="19" name="Shape 16"/>
          <p:cNvSpPr/>
          <p:nvPr/>
        </p:nvSpPr>
        <p:spPr>
          <a:xfrm>
            <a:off x="6217920" y="1691640"/>
            <a:ext cx="5394960" cy="1298448"/>
          </a:xfrm>
          <a:prstGeom prst="roundRect">
            <a:avLst>
              <a:gd name="adj" fmla="val 5634"/>
            </a:avLst>
          </a:prstGeom>
          <a:solidFill>
            <a:srgbClr val="F4F7FC"/>
          </a:solidFill>
          <a:ln/>
        </p:spPr>
      </p:sp>
      <p:sp>
        <p:nvSpPr>
          <p:cNvPr id="20" name="Shape 17"/>
          <p:cNvSpPr/>
          <p:nvPr/>
        </p:nvSpPr>
        <p:spPr>
          <a:xfrm>
            <a:off x="6400800" y="2112264"/>
            <a:ext cx="457200" cy="457200"/>
          </a:xfrm>
          <a:prstGeom prst="ellipse">
            <a:avLst/>
          </a:prstGeom>
          <a:solidFill>
            <a:srgbClr val="1B2A4A"/>
          </a:solidFill>
          <a:ln/>
        </p:spPr>
      </p:sp>
      <p:sp>
        <p:nvSpPr>
          <p:cNvPr id="21"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documents must support personnel costs in an international project?</a:t>
            </a:r>
            <a:endParaRPr lang="en-US" sz="1350" dirty="0"/>
          </a:p>
        </p:txBody>
      </p:sp>
      <p:sp>
        <p:nvSpPr>
          <p:cNvPr id="23" name="Shape 20"/>
          <p:cNvSpPr/>
          <p:nvPr/>
        </p:nvSpPr>
        <p:spPr>
          <a:xfrm>
            <a:off x="6217920" y="3154680"/>
            <a:ext cx="5394960" cy="1298448"/>
          </a:xfrm>
          <a:prstGeom prst="roundRect">
            <a:avLst>
              <a:gd name="adj" fmla="val 5634"/>
            </a:avLst>
          </a:prstGeom>
          <a:solidFill>
            <a:srgbClr val="F4F7FC"/>
          </a:solidFill>
          <a:ln/>
        </p:spPr>
      </p:sp>
      <p:sp>
        <p:nvSpPr>
          <p:cNvPr id="24" name="Shape 21"/>
          <p:cNvSpPr/>
          <p:nvPr/>
        </p:nvSpPr>
        <p:spPr>
          <a:xfrm>
            <a:off x="6400800" y="3575304"/>
            <a:ext cx="457200" cy="457200"/>
          </a:xfrm>
          <a:prstGeom prst="ellipse">
            <a:avLst/>
          </a:prstGeom>
          <a:solidFill>
            <a:srgbClr val="1B2A4A"/>
          </a:solidFill>
          <a:ln/>
        </p:spPr>
      </p:sp>
      <p:sp>
        <p:nvSpPr>
          <p:cNvPr id="25"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double funding considered a serious breach of the grant agreement, even where both costs were actually incurred?</a:t>
            </a:r>
            <a:endParaRPr lang="en-US" sz="1350" dirty="0"/>
          </a:p>
        </p:txBody>
      </p:sp>
      <p:sp>
        <p:nvSpPr>
          <p:cNvPr id="27" name="Shape 24"/>
          <p:cNvSpPr/>
          <p:nvPr/>
        </p:nvSpPr>
        <p:spPr>
          <a:xfrm>
            <a:off x="6217920" y="4617720"/>
            <a:ext cx="5394960" cy="1298448"/>
          </a:xfrm>
          <a:prstGeom prst="roundRect">
            <a:avLst>
              <a:gd name="adj" fmla="val 5634"/>
            </a:avLst>
          </a:prstGeom>
          <a:solidFill>
            <a:srgbClr val="F4F7FC"/>
          </a:solidFill>
          <a:ln/>
        </p:spPr>
      </p:sp>
      <p:sp>
        <p:nvSpPr>
          <p:cNvPr id="28" name="Shape 25"/>
          <p:cNvSpPr/>
          <p:nvPr/>
        </p:nvSpPr>
        <p:spPr>
          <a:xfrm>
            <a:off x="6400800" y="5038344"/>
            <a:ext cx="457200" cy="457200"/>
          </a:xfrm>
          <a:prstGeom prst="ellipse">
            <a:avLst/>
          </a:prstGeom>
          <a:solidFill>
            <a:srgbClr val="1B2A4A"/>
          </a:solidFill>
          <a:ln/>
        </p:spPr>
      </p:sp>
      <p:sp>
        <p:nvSpPr>
          <p:cNvPr id="29"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30"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internal-control mechanism minimises the risk of the erroneous approval of financial transactions?</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6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548640" y="1783080"/>
            <a:ext cx="1188720" cy="1188720"/>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9"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Model Grant Agreement (Multi-beneficiary General MGA) and Annotated Grant Agreement. European Commission, Funding &amp; Tenders Portal.</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Financial Guidelines for EU external actions. European Commission, DG INTPA/NEAR.</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EU Grants: How to manage your grant — Financial Management. Funding &amp; Tenders Portal Online Manual.</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Regulation (EU, Euratom) 2018/1046 (EU Financial Regulation).</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Practice Standard for Project Cost Estimating. 2nd edition. Project Management Institute.</a:t>
            </a:r>
            <a:endParaRPr lang="en-US" sz="1400" dirty="0"/>
          </a:p>
        </p:txBody>
      </p:sp>
      <p:sp>
        <p:nvSpPr>
          <p:cNvPr id="10" name="Text 6"/>
          <p:cNvSpPr txBox="1"/>
          <p:nvPr/>
        </p:nvSpPr>
        <p:spPr>
          <a:xfrm>
            <a:off x="548640" y="566928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Note: Regulation (EU, Euratom) 2018/1046 has been recast as Regulation (EU, Euratom) 2024/2509 of 23 September 2024, in force since 29 September 2024. Source: European Commission, “EU Financial Regulation”, commission.europa.eu.</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7. Risk, Communication and Quality Management in an International Project</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6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6. Financial Management, Budgeting and Administration of International Projects</dc:title>
  <dc:subject>PptxGenJS Presentation</dc:subject>
  <dc:creator>International Project Activity</dc:creator>
  <cp:lastModifiedBy>International Project Activity</cp:lastModifiedBy>
  <cp:revision>1</cp:revision>
  <dcterms:created xsi:type="dcterms:W3CDTF">2026-09-29T13:56:45Z</dcterms:created>
  <dcterms:modified xsi:type="dcterms:W3CDTF">2026-09-29T13:56:45Z</dcterms:modified>
</cp:coreProperties>
</file>