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6518E-0646-451D-9B8C-37593E2F19E8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10C68-4965-4205-8EF4-73613C66EF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152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2554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5D57DFA-CB8E-427A-A047-614935F72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17ECF51-C7AC-4C21-99B8-7BD780A6E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F9FE21C9-26D1-439F-8C77-CA286F2DF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0BB1DEC9-FEA5-4D14-9179-0236D50EE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329A97CF-35EF-4B25-94A7-CBFAE7A60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BB087E2-95C7-408D-96BC-1BAE41BD1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A04FBF4-1817-42F2-96BD-CA8CE8C94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414E967D-88B1-4EC7-BAAF-BFCD3A2E47B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D815480-01DA-4A77-9664-F9C8F2893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82F90A6-F515-4846-88BA-7BDB7675B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29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Оцінювання якості, </a:t>
            </a:r>
            <a:r>
              <a:rPr lang="uk-UA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зіставності</a:t>
            </a:r>
            <a:r>
              <a:rPr lang="uk-UA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та</a:t>
            </a:r>
          </a:p>
          <a:p>
            <a:pPr algn="ctr">
              <a:defRPr sz="29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надійності дослідницьких даних</a:t>
            </a:r>
            <a:endParaRPr lang="uk-UA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7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4C553F68-0E70-4C23-8377-1DA53C43A88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7F16001-E2F6-4499-AA63-7710EE1EBF2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E346D3E-C0B2-483A-8BEE-3B35CCA47CA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6BD86F3-94B2-4A82-BD95-1031B98408A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922FD1E-D215-4F2C-859A-24D5FA54836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F1232A1-F08F-479D-A1AF-29C9604F29F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3D0BBDBC-F2C3-42D3-A564-5533F5F383EE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02B9CB4-FCEE-4A79-BEAD-5E59DBB99024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D3B3652-E439-4051-886B-95383A69DF94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Походження й визначення даних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4648F85-EE5C-41D8-9057-63E555D4A2E6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Ідентифікація виробника, методики, одиниць виміру та часових меж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88F9D872-842C-47E2-9A92-4862CB22A8A0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CCA0CD0-5906-4EC4-9A43-AA9559260262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F53E7E7-87AD-47DB-8871-5D8ED9AA4F69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Зіставність спостережень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C9F4305-FB58-4757-B4B6-1F23FB432385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Перевірка сумісності даних різних країн, періодів і методик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1B211E5C-015E-4463-A22E-8D97AAF5E129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7513133-A7D0-4A58-B307-51A15CD38948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D1DB443-3046-48AF-82C8-B9911F74F773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Помилки та викривлення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86A2B1B-1CFE-4606-8704-780B5FACCA44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Виявлення пропусків, переглядів, похибок і систематичних зміщень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52D22667-C754-4347-8D14-41F66BB483E2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6E2A102-E05C-4F6D-97F6-AB07A8CC092D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A926B56-6603-4CD1-B102-59E49A7F8542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Валідність висновків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950B0FD-DFAC-4BB1-941C-6AEA28172AE2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Оцінювання стійкості результатів і документування обмежень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85E11054-0270-42FA-95EB-BE708CB1C5D5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оцінити придатність даних до конкретного дослідницького питання та встановити межі доказового висновку.</a:t>
            </a:r>
          </a:p>
        </p:txBody>
      </p:sp>
    </p:spTree>
    <p:extLst>
      <p:ext uri="{BB962C8B-B14F-4D97-AF65-F5344CB8AC3E}">
        <p14:creationId xmlns:p14="http://schemas.microsoft.com/office/powerpoint/2010/main" val="655513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A41C83E2-B06E-448D-B09A-A6BAFF8515D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ВИХІДНА ПОЗИЦІЯ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C531553-A3AD-4079-88A4-0DC2171EED1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Якість даних визначається метою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2C9E48F-C526-4884-8FC8-2F0BCA29A3B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91FA402-4F82-4614-AE05-97A7CA72FA2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C5D0BF0-EE36-4EA2-924A-45A22894CAD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6372BD2-6A8F-4585-B32F-CF986A2163A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CB1E5F8-1EEF-4243-9D7F-304382AD6042}"/>
              </a:ext>
            </a:extLst>
          </p:cNvPr>
          <p:cNvSpPr>
            <a:spLocks noGrp="1"/>
          </p:cNvSpPr>
          <p:nvPr/>
        </p:nvSpPr>
        <p:spPr>
          <a:xfrm>
            <a:off x="1600200" y="16954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19E9D588-7DBD-43C7-9DDD-C6F8E1C53947}"/>
              </a:ext>
            </a:extLst>
          </p:cNvPr>
          <p:cNvSpPr>
            <a:spLocks noGrp="1"/>
          </p:cNvSpPr>
          <p:nvPr/>
        </p:nvSpPr>
        <p:spPr>
          <a:xfrm>
            <a:off x="2076450" y="1933575"/>
            <a:ext cx="149542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0381E47-64F8-42B6-8AB7-8B095CCF7C49}"/>
              </a:ext>
            </a:extLst>
          </p:cNvPr>
          <p:cNvSpPr>
            <a:spLocks noGrp="1"/>
          </p:cNvSpPr>
          <p:nvPr/>
        </p:nvSpPr>
        <p:spPr>
          <a:xfrm>
            <a:off x="809625" y="2457450"/>
            <a:ext cx="2057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556B56E-41F6-4D2D-B690-35A43636BA8B}"/>
              </a:ext>
            </a:extLst>
          </p:cNvPr>
          <p:cNvSpPr>
            <a:spLocks noGrp="1"/>
          </p:cNvSpPr>
          <p:nvPr/>
        </p:nvSpPr>
        <p:spPr>
          <a:xfrm>
            <a:off x="885825" y="3000375"/>
            <a:ext cx="1905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необхідно пояснити або оцінити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37400C2-A528-4F77-ABF6-D885C1796C1E}"/>
              </a:ext>
            </a:extLst>
          </p:cNvPr>
          <p:cNvSpPr>
            <a:spLocks noGrp="1"/>
          </p:cNvSpPr>
          <p:nvPr/>
        </p:nvSpPr>
        <p:spPr>
          <a:xfrm>
            <a:off x="4362450" y="16954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932618C4-625C-4DB4-9319-5B2C3CD701CD}"/>
              </a:ext>
            </a:extLst>
          </p:cNvPr>
          <p:cNvSpPr>
            <a:spLocks noGrp="1"/>
          </p:cNvSpPr>
          <p:nvPr/>
        </p:nvSpPr>
        <p:spPr>
          <a:xfrm>
            <a:off x="4838700" y="1933575"/>
            <a:ext cx="149542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3207392-7DAD-4241-AFE7-5BEBBB28CDFA}"/>
              </a:ext>
            </a:extLst>
          </p:cNvPr>
          <p:cNvSpPr>
            <a:spLocks noGrp="1"/>
          </p:cNvSpPr>
          <p:nvPr/>
        </p:nvSpPr>
        <p:spPr>
          <a:xfrm>
            <a:off x="3571875" y="2457450"/>
            <a:ext cx="2057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ПОНЯТТЯ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8006CC0-1C4C-4533-AF8B-01BF4EEFD103}"/>
              </a:ext>
            </a:extLst>
          </p:cNvPr>
          <p:cNvSpPr>
            <a:spLocks noGrp="1"/>
          </p:cNvSpPr>
          <p:nvPr/>
        </p:nvSpPr>
        <p:spPr>
          <a:xfrm>
            <a:off x="3648075" y="3000375"/>
            <a:ext cx="1905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яка властивість явища є предметом вимірювання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E09918A5-194F-4ABD-8AFB-E17AAB3EFFF5}"/>
              </a:ext>
            </a:extLst>
          </p:cNvPr>
          <p:cNvSpPr>
            <a:spLocks noGrp="1"/>
          </p:cNvSpPr>
          <p:nvPr/>
        </p:nvSpPr>
        <p:spPr>
          <a:xfrm>
            <a:off x="7124700" y="16954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4E6C982B-0828-4117-887D-2ED63B7831F1}"/>
              </a:ext>
            </a:extLst>
          </p:cNvPr>
          <p:cNvSpPr>
            <a:spLocks noGrp="1"/>
          </p:cNvSpPr>
          <p:nvPr/>
        </p:nvSpPr>
        <p:spPr>
          <a:xfrm>
            <a:off x="7600950" y="1933575"/>
            <a:ext cx="149542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C56E562-B919-4608-825E-75B5FBD1C7FC}"/>
              </a:ext>
            </a:extLst>
          </p:cNvPr>
          <p:cNvSpPr>
            <a:spLocks noGrp="1"/>
          </p:cNvSpPr>
          <p:nvPr/>
        </p:nvSpPr>
        <p:spPr>
          <a:xfrm>
            <a:off x="6334125" y="2457450"/>
            <a:ext cx="2057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ПОКАЗНИК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AE46EF9-DC06-4C5D-A659-6762A90091C2}"/>
              </a:ext>
            </a:extLst>
          </p:cNvPr>
          <p:cNvSpPr>
            <a:spLocks noGrp="1"/>
          </p:cNvSpPr>
          <p:nvPr/>
        </p:nvSpPr>
        <p:spPr>
          <a:xfrm>
            <a:off x="6410325" y="3000375"/>
            <a:ext cx="1905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яка операційна ознака представляє поняття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45F8800B-9FFA-484C-AFDA-608870379375}"/>
              </a:ext>
            </a:extLst>
          </p:cNvPr>
          <p:cNvSpPr>
            <a:spLocks noGrp="1"/>
          </p:cNvSpPr>
          <p:nvPr/>
        </p:nvSpPr>
        <p:spPr>
          <a:xfrm>
            <a:off x="9886950" y="1695450"/>
            <a:ext cx="476250" cy="47625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C663E03-7035-43D1-BB9F-E23D4D6733ED}"/>
              </a:ext>
            </a:extLst>
          </p:cNvPr>
          <p:cNvSpPr>
            <a:spLocks noGrp="1"/>
          </p:cNvSpPr>
          <p:nvPr/>
        </p:nvSpPr>
        <p:spPr>
          <a:xfrm>
            <a:off x="9096375" y="2457450"/>
            <a:ext cx="20574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3089F0F6-3D49-49FF-A495-4CE835D91E20}"/>
              </a:ext>
            </a:extLst>
          </p:cNvPr>
          <p:cNvSpPr>
            <a:spLocks noGrp="1"/>
          </p:cNvSpPr>
          <p:nvPr/>
        </p:nvSpPr>
        <p:spPr>
          <a:xfrm>
            <a:off x="9172575" y="3000375"/>
            <a:ext cx="1905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відповідають спостереження поставленому завданню</a:t>
            </a:r>
          </a:p>
        </p:txBody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17797485-C5B7-4BBE-B509-A1FDCFEB13BD}"/>
              </a:ext>
            </a:extLst>
          </p:cNvPr>
          <p:cNvSpPr>
            <a:spLocks noGrp="1"/>
          </p:cNvSpPr>
          <p:nvPr/>
        </p:nvSpPr>
        <p:spPr>
          <a:xfrm>
            <a:off x="1428750" y="4667250"/>
            <a:ext cx="9334500" cy="800100"/>
          </a:xfrm>
          <a:prstGeom prst="roundRect">
            <a:avLst>
              <a:gd name="adj" fmla="val 9524"/>
            </a:avLst>
          </a:prstGeom>
          <a:solidFill>
            <a:srgbClr val="EAF5F1"/>
          </a:solidFill>
          <a:ln w="1333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Набір даних може бути точним, але непридатним, якщо його визначення, охоплення або рівень агрегації не відповідають дослідницькому питанню.</a:t>
            </a:r>
          </a:p>
        </p:txBody>
      </p:sp>
    </p:spTree>
    <p:extLst>
      <p:ext uri="{BB962C8B-B14F-4D97-AF65-F5344CB8AC3E}">
        <p14:creationId xmlns:p14="http://schemas.microsoft.com/office/powerpoint/2010/main" val="152714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EBDA965A-F0A9-40C5-AE64-9878251D9F9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ОЦІНЮВАННЯ ЯКОСТІ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A85EB5E-1F88-44A4-BEDA-2E4AFE51FA1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виміри якості дослідницьких даних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51322CC-9221-4DEF-803C-76A4862F3F4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32B590D-5705-423F-A15B-4B96E53AA7F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3874D08-DCC7-4DAC-8A50-26D02E86AFD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7B094BC-CED8-4546-92C9-5F602D339AD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1B5ECFC-D1F0-45E9-9F7B-9316603DC170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3238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2DE0D89-C217-46A5-8962-DBA8630612B1}"/>
              </a:ext>
            </a:extLst>
          </p:cNvPr>
          <p:cNvSpPr>
            <a:spLocks noGrp="1"/>
          </p:cNvSpPr>
          <p:nvPr/>
        </p:nvSpPr>
        <p:spPr>
          <a:xfrm>
            <a:off x="83820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BA98AD5-3887-4D95-9F76-3A761289811A}"/>
              </a:ext>
            </a:extLst>
          </p:cNvPr>
          <p:cNvSpPr>
            <a:spLocks noGrp="1"/>
          </p:cNvSpPr>
          <p:nvPr/>
        </p:nvSpPr>
        <p:spPr>
          <a:xfrm>
            <a:off x="1409700" y="1752600"/>
            <a:ext cx="232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РЕЛЕВАНТНІСТЬ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6239FEC-2F71-4B17-9BF4-BD13C0C84184}"/>
              </a:ext>
            </a:extLst>
          </p:cNvPr>
          <p:cNvSpPr>
            <a:spLocks noGrp="1"/>
          </p:cNvSpPr>
          <p:nvPr/>
        </p:nvSpPr>
        <p:spPr>
          <a:xfrm>
            <a:off x="1409700" y="2209800"/>
            <a:ext cx="23241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відповідність показника поняттю та дослідницькому питанню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8C778FA4-29E4-4BEE-8CAE-43837520E6D7}"/>
              </a:ext>
            </a:extLst>
          </p:cNvPr>
          <p:cNvSpPr>
            <a:spLocks noGrp="1"/>
          </p:cNvSpPr>
          <p:nvPr/>
        </p:nvSpPr>
        <p:spPr>
          <a:xfrm>
            <a:off x="4286250" y="1619250"/>
            <a:ext cx="3238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A8F1002-FDC7-4771-9692-C10D79CD80C9}"/>
              </a:ext>
            </a:extLst>
          </p:cNvPr>
          <p:cNvSpPr>
            <a:spLocks noGrp="1"/>
          </p:cNvSpPr>
          <p:nvPr/>
        </p:nvSpPr>
        <p:spPr>
          <a:xfrm>
            <a:off x="445770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071B04D-9064-4382-B162-B59366966E11}"/>
              </a:ext>
            </a:extLst>
          </p:cNvPr>
          <p:cNvSpPr>
            <a:spLocks noGrp="1"/>
          </p:cNvSpPr>
          <p:nvPr/>
        </p:nvSpPr>
        <p:spPr>
          <a:xfrm>
            <a:off x="5029200" y="1752600"/>
            <a:ext cx="232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ТОЧНІСТЬ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6598096-C131-490F-937E-B64C9AB4D9B7}"/>
              </a:ext>
            </a:extLst>
          </p:cNvPr>
          <p:cNvSpPr>
            <a:spLocks noGrp="1"/>
          </p:cNvSpPr>
          <p:nvPr/>
        </p:nvSpPr>
        <p:spPr>
          <a:xfrm>
            <a:off x="5029200" y="2209800"/>
            <a:ext cx="23241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близькість значень до явища, яке вони мають відображати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1059EB14-5B13-43A6-8E17-5A13179C5E83}"/>
              </a:ext>
            </a:extLst>
          </p:cNvPr>
          <p:cNvSpPr>
            <a:spLocks noGrp="1"/>
          </p:cNvSpPr>
          <p:nvPr/>
        </p:nvSpPr>
        <p:spPr>
          <a:xfrm>
            <a:off x="7905750" y="1619250"/>
            <a:ext cx="3238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80BC83C-B0A9-4431-B304-EF881F5BD404}"/>
              </a:ext>
            </a:extLst>
          </p:cNvPr>
          <p:cNvSpPr>
            <a:spLocks noGrp="1"/>
          </p:cNvSpPr>
          <p:nvPr/>
        </p:nvSpPr>
        <p:spPr>
          <a:xfrm>
            <a:off x="807720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12F8BA2-A5C9-423C-86F5-6DBEFA525038}"/>
              </a:ext>
            </a:extLst>
          </p:cNvPr>
          <p:cNvSpPr>
            <a:spLocks noGrp="1"/>
          </p:cNvSpPr>
          <p:nvPr/>
        </p:nvSpPr>
        <p:spPr>
          <a:xfrm>
            <a:off x="8648700" y="1752600"/>
            <a:ext cx="232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ПОВНОТА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52BF301-0B7E-426A-8E14-D72BE89BF5E8}"/>
              </a:ext>
            </a:extLst>
          </p:cNvPr>
          <p:cNvSpPr>
            <a:spLocks noGrp="1"/>
          </p:cNvSpPr>
          <p:nvPr/>
        </p:nvSpPr>
        <p:spPr>
          <a:xfrm>
            <a:off x="8648700" y="2209800"/>
            <a:ext cx="23241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достатність спостережень за країнами, періодами й ознаками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FC66450C-7180-4F68-AEBC-29E407F52A84}"/>
              </a:ext>
            </a:extLst>
          </p:cNvPr>
          <p:cNvSpPr>
            <a:spLocks noGrp="1"/>
          </p:cNvSpPr>
          <p:nvPr/>
        </p:nvSpPr>
        <p:spPr>
          <a:xfrm>
            <a:off x="666750" y="3429000"/>
            <a:ext cx="3238500" cy="1476375"/>
          </a:xfrm>
          <a:prstGeom prst="roundRect">
            <a:avLst>
              <a:gd name="adj" fmla="val 5161"/>
            </a:avLst>
          </a:prstGeom>
          <a:solidFill>
            <a:srgbClr val="EAF2F8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83FE53B-8402-46E5-AED3-954186026178}"/>
              </a:ext>
            </a:extLst>
          </p:cNvPr>
          <p:cNvSpPr>
            <a:spLocks noGrp="1"/>
          </p:cNvSpPr>
          <p:nvPr/>
        </p:nvSpPr>
        <p:spPr>
          <a:xfrm>
            <a:off x="838200" y="35814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8F5DD7E-296D-4EC4-8179-D72100B894E7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232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ЗІСТАВНІСТЬ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AE46CD5-3D23-490A-AE42-FC94BB412D2F}"/>
              </a:ext>
            </a:extLst>
          </p:cNvPr>
          <p:cNvSpPr>
            <a:spLocks noGrp="1"/>
          </p:cNvSpPr>
          <p:nvPr/>
        </p:nvSpPr>
        <p:spPr>
          <a:xfrm>
            <a:off x="1409700" y="4019550"/>
            <a:ext cx="23241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сумісність визначень, класифікацій, одиниць і процедур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C1CB22D8-1138-4E76-9BA5-43E13782C485}"/>
              </a:ext>
            </a:extLst>
          </p:cNvPr>
          <p:cNvSpPr>
            <a:spLocks noGrp="1"/>
          </p:cNvSpPr>
          <p:nvPr/>
        </p:nvSpPr>
        <p:spPr>
          <a:xfrm>
            <a:off x="4286250" y="3429000"/>
            <a:ext cx="3238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E063F1A4-A192-4F1B-A22A-4590C2C817CD}"/>
              </a:ext>
            </a:extLst>
          </p:cNvPr>
          <p:cNvSpPr>
            <a:spLocks noGrp="1"/>
          </p:cNvSpPr>
          <p:nvPr/>
        </p:nvSpPr>
        <p:spPr>
          <a:xfrm>
            <a:off x="4457700" y="35814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3816EBC1-57FF-46E3-98EE-81024B124C20}"/>
              </a:ext>
            </a:extLst>
          </p:cNvPr>
          <p:cNvSpPr>
            <a:spLocks noGrp="1"/>
          </p:cNvSpPr>
          <p:nvPr/>
        </p:nvSpPr>
        <p:spPr>
          <a:xfrm>
            <a:off x="5029200" y="3562350"/>
            <a:ext cx="232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СВОЄЧАСНІСТЬ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6F31DEB5-A6BA-4DAE-953C-47631537C93C}"/>
              </a:ext>
            </a:extLst>
          </p:cNvPr>
          <p:cNvSpPr>
            <a:spLocks noGrp="1"/>
          </p:cNvSpPr>
          <p:nvPr/>
        </p:nvSpPr>
        <p:spPr>
          <a:xfrm>
            <a:off x="5029200" y="4019550"/>
            <a:ext cx="23241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відповідність дати оновлення часовим межам аналізу</a:t>
            </a:r>
          </a:p>
        </p:txBody>
      </p:sp>
      <p:sp>
        <p:nvSpPr>
          <p:cNvPr id="27" name="Округлений прямокутник 26">
            <a:extLst>
              <a:ext uri="{FF2B5EF4-FFF2-40B4-BE49-F238E27FC236}">
                <a16:creationId xmlns:a16="http://schemas.microsoft.com/office/drawing/2014/main" id="{41513A48-35DE-4BB6-A2BD-F1CFB24C4C9A}"/>
              </a:ext>
            </a:extLst>
          </p:cNvPr>
          <p:cNvSpPr>
            <a:spLocks noGrp="1"/>
          </p:cNvSpPr>
          <p:nvPr/>
        </p:nvSpPr>
        <p:spPr>
          <a:xfrm>
            <a:off x="7905750" y="3429000"/>
            <a:ext cx="3238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BCA8BE13-9D22-48F4-AB51-DB5EC7C0AFD5}"/>
              </a:ext>
            </a:extLst>
          </p:cNvPr>
          <p:cNvSpPr>
            <a:spLocks noGrp="1"/>
          </p:cNvSpPr>
          <p:nvPr/>
        </p:nvSpPr>
        <p:spPr>
          <a:xfrm>
            <a:off x="8077200" y="35814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8672F229-3B0A-4C7A-B2FF-C28C23D9CE24}"/>
              </a:ext>
            </a:extLst>
          </p:cNvPr>
          <p:cNvSpPr>
            <a:spLocks noGrp="1"/>
          </p:cNvSpPr>
          <p:nvPr/>
        </p:nvSpPr>
        <p:spPr>
          <a:xfrm>
            <a:off x="8648700" y="3562350"/>
            <a:ext cx="232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ПРОСТЕЖУВАНІСТЬ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D52427B7-6C00-4EC3-A502-5555FAC6E38E}"/>
              </a:ext>
            </a:extLst>
          </p:cNvPr>
          <p:cNvSpPr>
            <a:spLocks noGrp="1"/>
          </p:cNvSpPr>
          <p:nvPr/>
        </p:nvSpPr>
        <p:spPr>
          <a:xfrm>
            <a:off x="8648700" y="4019550"/>
            <a:ext cx="23241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можливість встановити походження й відтворити добір даних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F68C732D-26F0-4370-8ABC-85B706C9C255}"/>
              </a:ext>
            </a:extLst>
          </p:cNvPr>
          <p:cNvSpPr>
            <a:spLocks noGrp="1"/>
          </p:cNvSpPr>
          <p:nvPr/>
        </p:nvSpPr>
        <p:spPr>
          <a:xfrm>
            <a:off x="1952625" y="5219700"/>
            <a:ext cx="828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Жоден вимір не оцінюється ізольовано: перевага за одним критерієм не компенсує критичної невідповідності за іншим.</a:t>
            </a:r>
          </a:p>
        </p:txBody>
      </p:sp>
    </p:spTree>
    <p:extLst>
      <p:ext uri="{BB962C8B-B14F-4D97-AF65-F5344CB8AC3E}">
        <p14:creationId xmlns:p14="http://schemas.microsoft.com/office/powerpoint/2010/main" val="135114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48808640-F0E0-4A07-9634-509DCA600C33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ПОХОДЖЕННЯ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8C4FE7D-B2B6-4D24-A266-B5E1C94847C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Ланцюг походження дослідницьких даних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DAFE7C5-1281-46B9-9AD8-EC2E4984C8D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44B1118-8BA5-4141-B3AE-28B3E01BE688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602AEB6-7581-4E21-8BDE-7011C8BECB0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85EC3F0-B549-4AB5-9216-0924BC03C69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19EB00F-8020-4E59-90C0-2F348F19AD96}"/>
              </a:ext>
            </a:extLst>
          </p:cNvPr>
          <p:cNvSpPr>
            <a:spLocks noGrp="1"/>
          </p:cNvSpPr>
          <p:nvPr/>
        </p:nvSpPr>
        <p:spPr>
          <a:xfrm>
            <a:off x="1047750" y="167640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B9CFA996-144E-4A43-A737-4B513CD55F15}"/>
              </a:ext>
            </a:extLst>
          </p:cNvPr>
          <p:cNvSpPr>
            <a:spLocks noGrp="1"/>
          </p:cNvSpPr>
          <p:nvPr/>
        </p:nvSpPr>
        <p:spPr>
          <a:xfrm>
            <a:off x="1504950" y="190500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64F12A3-CF8B-4739-80B5-6EA252AC88F4}"/>
              </a:ext>
            </a:extLst>
          </p:cNvPr>
          <p:cNvSpPr>
            <a:spLocks noGrp="1"/>
          </p:cNvSpPr>
          <p:nvPr/>
        </p:nvSpPr>
        <p:spPr>
          <a:xfrm>
            <a:off x="333375" y="2457450"/>
            <a:ext cx="18859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ВИРОБНИК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17CFF97-B9A6-4D72-8CF4-2B2B657D30E6}"/>
              </a:ext>
            </a:extLst>
          </p:cNvPr>
          <p:cNvSpPr>
            <a:spLocks noGrp="1"/>
          </p:cNvSpPr>
          <p:nvPr/>
        </p:nvSpPr>
        <p:spPr>
          <a:xfrm>
            <a:off x="409575" y="3000375"/>
            <a:ext cx="17335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хто відповідає за первинні дані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FF94AD3-32AF-43A6-8B47-289698FC2662}"/>
              </a:ext>
            </a:extLst>
          </p:cNvPr>
          <p:cNvSpPr>
            <a:spLocks noGrp="1"/>
          </p:cNvSpPr>
          <p:nvPr/>
        </p:nvSpPr>
        <p:spPr>
          <a:xfrm>
            <a:off x="3409950" y="167640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AF7974B3-F067-440A-A7ED-1EAA4D4DF60B}"/>
              </a:ext>
            </a:extLst>
          </p:cNvPr>
          <p:cNvSpPr>
            <a:spLocks noGrp="1"/>
          </p:cNvSpPr>
          <p:nvPr/>
        </p:nvSpPr>
        <p:spPr>
          <a:xfrm>
            <a:off x="3867150" y="190500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EF95B7C-1616-44F6-B35A-145EA7BC6318}"/>
              </a:ext>
            </a:extLst>
          </p:cNvPr>
          <p:cNvSpPr>
            <a:spLocks noGrp="1"/>
          </p:cNvSpPr>
          <p:nvPr/>
        </p:nvSpPr>
        <p:spPr>
          <a:xfrm>
            <a:off x="2695575" y="2457450"/>
            <a:ext cx="18859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CDAC0BB-B84B-4940-9341-F1805272D370}"/>
              </a:ext>
            </a:extLst>
          </p:cNvPr>
          <p:cNvSpPr>
            <a:spLocks noGrp="1"/>
          </p:cNvSpPr>
          <p:nvPr/>
        </p:nvSpPr>
        <p:spPr>
          <a:xfrm>
            <a:off x="2771775" y="3000375"/>
            <a:ext cx="17335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сформовано спостереження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3FE2BD9-3DF1-4429-8C3D-B5E436353286}"/>
              </a:ext>
            </a:extLst>
          </p:cNvPr>
          <p:cNvSpPr>
            <a:spLocks noGrp="1"/>
          </p:cNvSpPr>
          <p:nvPr/>
        </p:nvSpPr>
        <p:spPr>
          <a:xfrm>
            <a:off x="5772150" y="167640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781F1D7B-0FCA-4297-AEFC-C4679FC51702}"/>
              </a:ext>
            </a:extLst>
          </p:cNvPr>
          <p:cNvSpPr>
            <a:spLocks noGrp="1"/>
          </p:cNvSpPr>
          <p:nvPr/>
        </p:nvSpPr>
        <p:spPr>
          <a:xfrm>
            <a:off x="6229350" y="190500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E23A1EE-92C7-4298-99DA-F51117635065}"/>
              </a:ext>
            </a:extLst>
          </p:cNvPr>
          <p:cNvSpPr>
            <a:spLocks noGrp="1"/>
          </p:cNvSpPr>
          <p:nvPr/>
        </p:nvSpPr>
        <p:spPr>
          <a:xfrm>
            <a:off x="5057775" y="2457450"/>
            <a:ext cx="18859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ОБРОБЛЕННЯ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5D250A12-9AE4-4124-87C5-8B4EFD3CA960}"/>
              </a:ext>
            </a:extLst>
          </p:cNvPr>
          <p:cNvSpPr>
            <a:spLocks noGrp="1"/>
          </p:cNvSpPr>
          <p:nvPr/>
        </p:nvSpPr>
        <p:spPr>
          <a:xfrm>
            <a:off x="5133975" y="3000375"/>
            <a:ext cx="17335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перетворення виконано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952CC0B-0ECB-42D9-ADAB-5091D1E26AF2}"/>
              </a:ext>
            </a:extLst>
          </p:cNvPr>
          <p:cNvSpPr>
            <a:spLocks noGrp="1"/>
          </p:cNvSpPr>
          <p:nvPr/>
        </p:nvSpPr>
        <p:spPr>
          <a:xfrm>
            <a:off x="8134350" y="167640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8EF717F7-F27E-4413-92AC-C969298F33C0}"/>
              </a:ext>
            </a:extLst>
          </p:cNvPr>
          <p:cNvSpPr>
            <a:spLocks noGrp="1"/>
          </p:cNvSpPr>
          <p:nvPr/>
        </p:nvSpPr>
        <p:spPr>
          <a:xfrm>
            <a:off x="8591550" y="190500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C01E025-0C30-4245-84E9-BAA6D2150CAE}"/>
              </a:ext>
            </a:extLst>
          </p:cNvPr>
          <p:cNvSpPr>
            <a:spLocks noGrp="1"/>
          </p:cNvSpPr>
          <p:nvPr/>
        </p:nvSpPr>
        <p:spPr>
          <a:xfrm>
            <a:off x="7419975" y="2457450"/>
            <a:ext cx="18859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ПУБЛІКАЦІЯ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070FDA4-7F4F-496C-BD56-D002DD8C812D}"/>
              </a:ext>
            </a:extLst>
          </p:cNvPr>
          <p:cNvSpPr>
            <a:spLocks noGrp="1"/>
          </p:cNvSpPr>
          <p:nvPr/>
        </p:nvSpPr>
        <p:spPr>
          <a:xfrm>
            <a:off x="7496175" y="3000375"/>
            <a:ext cx="17335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де і в якій версії оприлюднено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CA6A2EE1-EEFC-4497-9F9A-AAF73E246D33}"/>
              </a:ext>
            </a:extLst>
          </p:cNvPr>
          <p:cNvSpPr>
            <a:spLocks noGrp="1"/>
          </p:cNvSpPr>
          <p:nvPr/>
        </p:nvSpPr>
        <p:spPr>
          <a:xfrm>
            <a:off x="10496550" y="167640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378CCD2-EEFB-4807-A386-B876598F0519}"/>
              </a:ext>
            </a:extLst>
          </p:cNvPr>
          <p:cNvSpPr>
            <a:spLocks noGrp="1"/>
          </p:cNvSpPr>
          <p:nvPr/>
        </p:nvSpPr>
        <p:spPr>
          <a:xfrm>
            <a:off x="9782175" y="2457450"/>
            <a:ext cx="18859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ВИБІРКА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BD647DCC-9568-4A75-B8C3-C4C8A0761917}"/>
              </a:ext>
            </a:extLst>
          </p:cNvPr>
          <p:cNvSpPr>
            <a:spLocks noGrp="1"/>
          </p:cNvSpPr>
          <p:nvPr/>
        </p:nvSpPr>
        <p:spPr>
          <a:xfrm>
            <a:off x="9858375" y="3000375"/>
            <a:ext cx="17335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фільтри застосував дослідник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2707F540-89D9-4835-A763-50CFF9D5A4FB}"/>
              </a:ext>
            </a:extLst>
          </p:cNvPr>
          <p:cNvSpPr>
            <a:spLocks noGrp="1"/>
          </p:cNvSpPr>
          <p:nvPr/>
        </p:nvSpPr>
        <p:spPr>
          <a:xfrm>
            <a:off x="1476375" y="4619625"/>
            <a:ext cx="9239250" cy="781050"/>
          </a:xfrm>
          <a:prstGeom prst="roundRect">
            <a:avLst>
              <a:gd name="adj" fmla="val 9756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Простежуваність означає можливість повторити шлях від оприлюдненого джерела до конкретного значення, використаного в аналізі.</a:t>
            </a:r>
          </a:p>
        </p:txBody>
      </p:sp>
    </p:spTree>
    <p:extLst>
      <p:ext uri="{BB962C8B-B14F-4D97-AF65-F5344CB8AC3E}">
        <p14:creationId xmlns:p14="http://schemas.microsoft.com/office/powerpoint/2010/main" val="2071086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F8F13DC-BBE8-4ED5-B203-CFED8638CF6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ПОХОДЖЕННЯ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8F13078-AC2D-4A83-BB6E-5288FD053826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0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0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Визначення показника, одиниці виміру та часові межі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4602B6D-371D-484C-A53A-010CFD01439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5523856-FDC8-436B-B30C-F017C21E2148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DFA30CA-C251-470F-BC92-E5DED7A21B8D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93DB07B-B642-4FEA-A466-CD2A7001CA1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7CD520DA-EBF5-41DE-AD59-9EF041AABA12}"/>
              </a:ext>
            </a:extLst>
          </p:cNvPr>
          <p:cNvGraphicFramePr/>
          <p:nvPr/>
        </p:nvGraphicFramePr>
        <p:xfrm>
          <a:off x="523875" y="1571625"/>
          <a:ext cx="11144250" cy="40005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8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Компонент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необхідно перевірити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Ризик для інтерпретації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склад показника, критерії включення, формулу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однакова назва може позначати різні явища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Одиниця виміру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валюту, ціни, масштаб, частку, індекс або фізичну одиницю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порівняння номінальних і реальних або абсолютних і відносних величин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Часова прив’язка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момент чи період, календарний або фінансовий рік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невідповідність інтервалів і зміщення подій у часі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Рівень агрегації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країну, регіон, сектор, товарну групу, підприємство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агрегат приховує неоднорідність складових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Версія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дату оновлення, попередні або остаточні значення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змінюється після перегляду ряду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43A2B19-B1BE-40C4-81B0-3EDA416A6D9A}"/>
              </a:ext>
            </a:extLst>
          </p:cNvPr>
          <p:cNvSpPr>
            <a:spLocks noGrp="1"/>
          </p:cNvSpPr>
          <p:nvPr/>
        </p:nvSpPr>
        <p:spPr>
          <a:xfrm>
            <a:off x="1809750" y="5638800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До початку розрахунків показники приводять до спільної аналітичної мови або обґрунтовують неможливість такого приведення.</a:t>
            </a:r>
          </a:p>
        </p:txBody>
      </p:sp>
    </p:spTree>
    <p:extLst>
      <p:ext uri="{BB962C8B-B14F-4D97-AF65-F5344CB8AC3E}">
        <p14:creationId xmlns:p14="http://schemas.microsoft.com/office/powerpoint/2010/main" val="884636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FC5AC0E6-2E0C-4B7F-8772-2CEB078963C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ЗІСТАВНІСТЬ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0ECD0FB-CB02-4DE7-B5F3-AA28B85615D9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Міжкраїнова зіставність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E909816-3E36-4E04-B345-44555F1360F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1FAFB95D-6E8E-4930-947C-570EB9839A0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5032B45-24D9-49D2-B6E1-B45672E8F51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E627F20-1CC9-46FC-810C-760A968664E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1B25D75-FFCE-45E8-99F1-F356BABE9B16}"/>
              </a:ext>
            </a:extLst>
          </p:cNvPr>
          <p:cNvSpPr>
            <a:spLocks noGrp="1"/>
          </p:cNvSpPr>
          <p:nvPr/>
        </p:nvSpPr>
        <p:spPr>
          <a:xfrm>
            <a:off x="781050" y="15430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203E85F-2A11-43ED-B53C-D8DFBC9507E5}"/>
              </a:ext>
            </a:extLst>
          </p:cNvPr>
          <p:cNvSpPr>
            <a:spLocks noGrp="1"/>
          </p:cNvSpPr>
          <p:nvPr/>
        </p:nvSpPr>
        <p:spPr>
          <a:xfrm>
            <a:off x="1476375" y="150495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0CC43A9-18B3-4593-B77E-7FCA2FB1FEC8}"/>
              </a:ext>
            </a:extLst>
          </p:cNvPr>
          <p:cNvSpPr>
            <a:spLocks noGrp="1"/>
          </p:cNvSpPr>
          <p:nvPr/>
        </p:nvSpPr>
        <p:spPr>
          <a:xfrm>
            <a:off x="4095750" y="1504950"/>
            <a:ext cx="714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однаково країни тлумачать показник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876D23BE-BAEE-4BDC-A116-D9B209008C38}"/>
              </a:ext>
            </a:extLst>
          </p:cNvPr>
          <p:cNvSpPr>
            <a:spLocks noGrp="1"/>
          </p:cNvSpPr>
          <p:nvPr/>
        </p:nvSpPr>
        <p:spPr>
          <a:xfrm>
            <a:off x="1476375" y="20383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EBA6ED8A-DF9E-45B6-A257-F01295C336D7}"/>
              </a:ext>
            </a:extLst>
          </p:cNvPr>
          <p:cNvSpPr>
            <a:spLocks noGrp="1"/>
          </p:cNvSpPr>
          <p:nvPr/>
        </p:nvSpPr>
        <p:spPr>
          <a:xfrm>
            <a:off x="781050" y="23431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F07EC87-62F8-4A99-982A-7965A6B68349}"/>
              </a:ext>
            </a:extLst>
          </p:cNvPr>
          <p:cNvSpPr>
            <a:spLocks noGrp="1"/>
          </p:cNvSpPr>
          <p:nvPr/>
        </p:nvSpPr>
        <p:spPr>
          <a:xfrm>
            <a:off x="1476375" y="230505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КЛАСИФІКАЦІЇ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C9594F8-2653-46D2-B7DF-840E7E292F77}"/>
              </a:ext>
            </a:extLst>
          </p:cNvPr>
          <p:cNvSpPr>
            <a:spLocks noGrp="1"/>
          </p:cNvSpPr>
          <p:nvPr/>
        </p:nvSpPr>
        <p:spPr>
          <a:xfrm>
            <a:off x="4095750" y="2305050"/>
            <a:ext cx="714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використано однакові версії кодів і групувань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6928860C-BCEF-41A8-B469-AB0CA3CD4C12}"/>
              </a:ext>
            </a:extLst>
          </p:cNvPr>
          <p:cNvSpPr>
            <a:spLocks noGrp="1"/>
          </p:cNvSpPr>
          <p:nvPr/>
        </p:nvSpPr>
        <p:spPr>
          <a:xfrm>
            <a:off x="1476375" y="28384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F950220-4367-4206-B8C6-5A90600FA12C}"/>
              </a:ext>
            </a:extLst>
          </p:cNvPr>
          <p:cNvSpPr>
            <a:spLocks noGrp="1"/>
          </p:cNvSpPr>
          <p:nvPr/>
        </p:nvSpPr>
        <p:spPr>
          <a:xfrm>
            <a:off x="781050" y="31432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CCE8FC7-A5C9-451F-8902-2FA4B0D55B67}"/>
              </a:ext>
            </a:extLst>
          </p:cNvPr>
          <p:cNvSpPr>
            <a:spLocks noGrp="1"/>
          </p:cNvSpPr>
          <p:nvPr/>
        </p:nvSpPr>
        <p:spPr>
          <a:xfrm>
            <a:off x="1476375" y="310515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ОХОПЛЕННЯ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91C1F6A-69B7-4EC2-BC8F-E9EC8399E184}"/>
              </a:ext>
            </a:extLst>
          </p:cNvPr>
          <p:cNvSpPr>
            <a:spLocks noGrp="1"/>
          </p:cNvSpPr>
          <p:nvPr/>
        </p:nvSpPr>
        <p:spPr>
          <a:xfrm>
            <a:off x="4095750" y="3105150"/>
            <a:ext cx="714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включено однакові сектори, суб’єкти й території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6CC920AC-60D6-4697-9530-959369176307}"/>
              </a:ext>
            </a:extLst>
          </p:cNvPr>
          <p:cNvSpPr>
            <a:spLocks noGrp="1"/>
          </p:cNvSpPr>
          <p:nvPr/>
        </p:nvSpPr>
        <p:spPr>
          <a:xfrm>
            <a:off x="1476375" y="36385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D34B2455-FBE8-4766-805C-15A493DA96D7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419100" cy="4191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17C3289-EEA9-49D6-8380-AEFDCAB31635}"/>
              </a:ext>
            </a:extLst>
          </p:cNvPr>
          <p:cNvSpPr>
            <a:spLocks noGrp="1"/>
          </p:cNvSpPr>
          <p:nvPr/>
        </p:nvSpPr>
        <p:spPr>
          <a:xfrm>
            <a:off x="1476375" y="390525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ВАЛЮТА І ЦІНИ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4948BE7-1E5F-4681-B1D4-94A12FAC81E6}"/>
              </a:ext>
            </a:extLst>
          </p:cNvPr>
          <p:cNvSpPr>
            <a:spLocks noGrp="1"/>
          </p:cNvSpPr>
          <p:nvPr/>
        </p:nvSpPr>
        <p:spPr>
          <a:xfrm>
            <a:off x="4095750" y="3905250"/>
            <a:ext cx="714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усунено вплив курсу, інфляції та різної купівельної спроможності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094E5427-D548-4078-81E5-2BA3D829C27C}"/>
              </a:ext>
            </a:extLst>
          </p:cNvPr>
          <p:cNvSpPr>
            <a:spLocks noGrp="1"/>
          </p:cNvSpPr>
          <p:nvPr/>
        </p:nvSpPr>
        <p:spPr>
          <a:xfrm>
            <a:off x="1476375" y="44386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8035739D-20A1-4FAA-A01D-EA2CB3633E94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ADA3A754-93F1-4420-81C4-A7111E05936F}"/>
              </a:ext>
            </a:extLst>
          </p:cNvPr>
          <p:cNvSpPr>
            <a:spLocks noGrp="1"/>
          </p:cNvSpPr>
          <p:nvPr/>
        </p:nvSpPr>
        <p:spPr>
          <a:xfrm>
            <a:off x="1476375" y="470535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ІНСТИТУЦІЙНІ УМОВИ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D4796974-609F-4DF5-9682-BA60B018F9E1}"/>
              </a:ext>
            </a:extLst>
          </p:cNvPr>
          <p:cNvSpPr>
            <a:spLocks noGrp="1"/>
          </p:cNvSpPr>
          <p:nvPr/>
        </p:nvSpPr>
        <p:spPr>
          <a:xfrm>
            <a:off x="4095750" y="4705350"/>
            <a:ext cx="7143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не змінює контекст зміст однакового числового значення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4D964368-5017-45F3-A2E6-1BE1F96ABFDE}"/>
              </a:ext>
            </a:extLst>
          </p:cNvPr>
          <p:cNvSpPr>
            <a:spLocks noGrp="1"/>
          </p:cNvSpPr>
          <p:nvPr/>
        </p:nvSpPr>
        <p:spPr>
          <a:xfrm>
            <a:off x="1476375" y="52387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B13958BD-FB41-4EF2-A346-407DDCEFBAC1}"/>
              </a:ext>
            </a:extLst>
          </p:cNvPr>
          <p:cNvSpPr>
            <a:spLocks noGrp="1"/>
          </p:cNvSpPr>
          <p:nvPr/>
        </p:nvSpPr>
        <p:spPr>
          <a:xfrm>
            <a:off x="1619250" y="5572125"/>
            <a:ext cx="8953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Гармонізована міжнародна база зменшує, але не усуває потребу перевіряти національні особливості формування даних.</a:t>
            </a:r>
          </a:p>
        </p:txBody>
      </p:sp>
    </p:spTree>
    <p:extLst>
      <p:ext uri="{BB962C8B-B14F-4D97-AF65-F5344CB8AC3E}">
        <p14:creationId xmlns:p14="http://schemas.microsoft.com/office/powerpoint/2010/main" val="1749748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800530D-25E7-4487-85F9-59089DE4E23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ЗІСТАВНІСТЬ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54D4E13-A049-4797-A9B8-187A767417C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Зіставність у часі та структурні розриви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4CA865E-50BF-4325-A388-F9A9625B88A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437A104-3DD0-4F56-8920-8BA771897B2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10113D3-3B66-4847-BB9C-ABCCCFDB53ED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EB458D8-C68A-47BA-ACD9-53999B52AFB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C135D11-B1B5-49CE-BBB9-838E7F4E09BE}"/>
              </a:ext>
            </a:extLst>
          </p:cNvPr>
          <p:cNvSpPr>
            <a:spLocks noGrp="1"/>
          </p:cNvSpPr>
          <p:nvPr/>
        </p:nvSpPr>
        <p:spPr>
          <a:xfrm>
            <a:off x="523875" y="1762125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СТАБІЛЬНИЙ РЯД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DCB516D8-907D-45D8-BC94-9C828616FB2B}"/>
              </a:ext>
            </a:extLst>
          </p:cNvPr>
          <p:cNvSpPr>
            <a:spLocks noGrp="1"/>
          </p:cNvSpPr>
          <p:nvPr/>
        </p:nvSpPr>
        <p:spPr>
          <a:xfrm>
            <a:off x="3000375" y="2057400"/>
            <a:ext cx="4000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7A400E6-AB90-40AA-84F9-00208086BDC0}"/>
              </a:ext>
            </a:extLst>
          </p:cNvPr>
          <p:cNvSpPr>
            <a:spLocks noGrp="1"/>
          </p:cNvSpPr>
          <p:nvPr/>
        </p:nvSpPr>
        <p:spPr>
          <a:xfrm>
            <a:off x="619125" y="2714625"/>
            <a:ext cx="2286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незмінні визначення і процедура</a:t>
            </a:r>
          </a:p>
        </p:txBody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FDB7C2E3-3900-43CA-964C-54085FA2EA1C}"/>
              </a:ext>
            </a:extLst>
          </p:cNvPr>
          <p:cNvSpPr>
            <a:spLocks noGrp="1"/>
          </p:cNvSpPr>
          <p:nvPr/>
        </p:nvSpPr>
        <p:spPr>
          <a:xfrm>
            <a:off x="3400425" y="1762125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ЗМІНА МЕТОДИКИ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D7D030D6-A848-452F-9BB4-AFD57EC23683}"/>
              </a:ext>
            </a:extLst>
          </p:cNvPr>
          <p:cNvSpPr>
            <a:spLocks noGrp="1"/>
          </p:cNvSpPr>
          <p:nvPr/>
        </p:nvSpPr>
        <p:spPr>
          <a:xfrm>
            <a:off x="5876925" y="2057400"/>
            <a:ext cx="4000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7897F19-D647-4DB7-8601-50FD4BB868BD}"/>
              </a:ext>
            </a:extLst>
          </p:cNvPr>
          <p:cNvSpPr>
            <a:spLocks noGrp="1"/>
          </p:cNvSpPr>
          <p:nvPr/>
        </p:nvSpPr>
        <p:spPr>
          <a:xfrm>
            <a:off x="3495675" y="2714625"/>
            <a:ext cx="2286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нове визначення або джерело даних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AECB46D2-CBC5-4FD2-9E01-8D7E85541FC6}"/>
              </a:ext>
            </a:extLst>
          </p:cNvPr>
          <p:cNvSpPr>
            <a:spLocks noGrp="1"/>
          </p:cNvSpPr>
          <p:nvPr/>
        </p:nvSpPr>
        <p:spPr>
          <a:xfrm>
            <a:off x="6276975" y="1762125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FBF3E5"/>
          </a:solidFill>
          <a:ln w="14288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СТРУКТУРНИЙ РОЗРИВ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71D047C2-F9D8-4546-BA50-2359348329AC}"/>
              </a:ext>
            </a:extLst>
          </p:cNvPr>
          <p:cNvSpPr>
            <a:spLocks noGrp="1"/>
          </p:cNvSpPr>
          <p:nvPr/>
        </p:nvSpPr>
        <p:spPr>
          <a:xfrm>
            <a:off x="8753475" y="2057400"/>
            <a:ext cx="4000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6E2F3A84-5C29-45A2-80CD-269800A0B0A6}"/>
              </a:ext>
            </a:extLst>
          </p:cNvPr>
          <p:cNvSpPr>
            <a:spLocks noGrp="1"/>
          </p:cNvSpPr>
          <p:nvPr/>
        </p:nvSpPr>
        <p:spPr>
          <a:xfrm>
            <a:off x="6372225" y="2714625"/>
            <a:ext cx="2286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значення до і після зміни не цілком сумісні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8026C717-C7DD-4D5D-99C3-80CF9015B400}"/>
              </a:ext>
            </a:extLst>
          </p:cNvPr>
          <p:cNvSpPr>
            <a:spLocks noGrp="1"/>
          </p:cNvSpPr>
          <p:nvPr/>
        </p:nvSpPr>
        <p:spPr>
          <a:xfrm>
            <a:off x="9153525" y="1762125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УЗГОДЖЕННЯ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F62D7E0-88FA-446F-9843-0F34BD17703B}"/>
              </a:ext>
            </a:extLst>
          </p:cNvPr>
          <p:cNvSpPr>
            <a:spLocks noGrp="1"/>
          </p:cNvSpPr>
          <p:nvPr/>
        </p:nvSpPr>
        <p:spPr>
          <a:xfrm>
            <a:off x="9248775" y="2714625"/>
            <a:ext cx="2286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перерахунок, обмеження періоду або роздільний аналіз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87D4217B-9185-41D1-92F3-4717345B30B2}"/>
              </a:ext>
            </a:extLst>
          </p:cNvPr>
          <p:cNvSpPr>
            <a:spLocks noGrp="1"/>
          </p:cNvSpPr>
          <p:nvPr/>
        </p:nvSpPr>
        <p:spPr>
          <a:xfrm>
            <a:off x="809625" y="4095750"/>
            <a:ext cx="2238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Ознаки розриву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48AE18CF-E42C-4A73-A187-F7A0584D3643}"/>
              </a:ext>
            </a:extLst>
          </p:cNvPr>
          <p:cNvSpPr>
            <a:spLocks noGrp="1"/>
          </p:cNvSpPr>
          <p:nvPr/>
        </p:nvSpPr>
        <p:spPr>
          <a:xfrm>
            <a:off x="809625" y="4524375"/>
            <a:ext cx="4762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• різка зміна без предметного пояснення</a:t>
            </a:r>
          </a:p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• примітка про нову методологію або класифікацію</a:t>
            </a:r>
          </a:p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• поява ретроспективно перерахованої серії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4FDB47C-B698-4916-80DE-55336C4251F0}"/>
              </a:ext>
            </a:extLst>
          </p:cNvPr>
          <p:cNvSpPr>
            <a:spLocks noGrp="1"/>
          </p:cNvSpPr>
          <p:nvPr/>
        </p:nvSpPr>
        <p:spPr>
          <a:xfrm>
            <a:off x="6334125" y="4095750"/>
            <a:ext cx="2857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Дослідницьке рішення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58A6F46C-97C3-4627-BD0D-A4EB2EC11779}"/>
              </a:ext>
            </a:extLst>
          </p:cNvPr>
          <p:cNvSpPr>
            <a:spLocks noGrp="1"/>
          </p:cNvSpPr>
          <p:nvPr/>
        </p:nvSpPr>
        <p:spPr>
          <a:xfrm>
            <a:off x="6334125" y="4524375"/>
            <a:ext cx="4762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• не зшивати несумісні ряди механічно</a:t>
            </a:r>
          </a:p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• документувати момент і причину розриву</a:t>
            </a:r>
          </a:p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• перевіряти стійкість висновку на сумісному інтервалі</a:t>
            </a:r>
          </a:p>
        </p:txBody>
      </p:sp>
    </p:spTree>
    <p:extLst>
      <p:ext uri="{BB962C8B-B14F-4D97-AF65-F5344CB8AC3E}">
        <p14:creationId xmlns:p14="http://schemas.microsoft.com/office/powerpoint/2010/main" val="2028252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59695DD-F501-4177-B27B-E65260D7C4F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НЕДОСКОНАЛОСТІ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88023F3-9C08-4491-A18E-2C4F97AECB1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Пропуски та неповнота спостережень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3CDFC52-EF30-4101-91BF-811FDD54CB5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33F25F6-8E20-4A92-8498-882B066FDE5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CD9E8F3-6915-43C8-B1BA-AAAF95E0285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E9D08EE-F59A-497B-A904-617F730CD43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6B4CDB90-3925-4AD2-AA4D-616CFC132854}"/>
              </a:ext>
            </a:extLst>
          </p:cNvPr>
          <p:cNvGraphicFramePr/>
          <p:nvPr/>
        </p:nvGraphicFramePr>
        <p:xfrm>
          <a:off x="523875" y="1571625"/>
          <a:ext cx="11144250" cy="4000500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81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Характер пропуску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Діагностичне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Методологічне рішення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Випадковий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розподілені пропуски без помітної системи?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аналіз повних спостережень або обґрунтоване відновлення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Систематичний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пов’язані пропуски з країною, періодом або характеристикою об’єкта?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зміна вибірки, моделі або меж узагальнення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Структурний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показник не існує або не застосовується для певного об’єкта?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 трактувати як нуль; пояснити зміст відсутності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Прихований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замінено відсутність нулем, оцінкою або агрегатом?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перевірити коди, примітки і правила публікації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Масовий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достатньо даних для поставленого питання?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відмовитися від надмірного висновку або змінити дизайн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40BB637-4D6B-4609-8AF8-DF64984CAC7D}"/>
              </a:ext>
            </a:extLst>
          </p:cNvPr>
          <p:cNvSpPr>
            <a:spLocks noGrp="1"/>
          </p:cNvSpPr>
          <p:nvPr/>
        </p:nvSpPr>
        <p:spPr>
          <a:xfrm>
            <a:off x="1809750" y="5753100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Метод оброблення пропусків є частиною методології та має бути відтворювано описаний.</a:t>
            </a:r>
          </a:p>
        </p:txBody>
      </p:sp>
    </p:spTree>
    <p:extLst>
      <p:ext uri="{BB962C8B-B14F-4D97-AF65-F5344CB8AC3E}">
        <p14:creationId xmlns:p14="http://schemas.microsoft.com/office/powerpoint/2010/main" val="1388752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155DE9C-C3B3-416B-896D-029090DD9F8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НЕДОСКОНАЛОСТІ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6DB8164-E840-4F0F-9F16-E42CC26A5AE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Похибка та систематичне викривлення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E581A8F-3B56-4625-A908-3562C68B567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8DAB8FC-F107-4983-9FE1-92788911512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AF92E1F-7840-4168-829E-A47C20796B9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8B2EA3F-2704-42D3-ACB9-96ED6D17723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4FE291ED-56B8-4C3B-9E39-5C1CD018BE8F}"/>
              </a:ext>
            </a:extLst>
          </p:cNvPr>
          <p:cNvSpPr>
            <a:spLocks noGrp="1"/>
          </p:cNvSpPr>
          <p:nvPr/>
        </p:nvSpPr>
        <p:spPr>
          <a:xfrm>
            <a:off x="666750" y="1695450"/>
            <a:ext cx="5095875" cy="2667000"/>
          </a:xfrm>
          <a:prstGeom prst="roundRect">
            <a:avLst>
              <a:gd name="adj" fmla="val 2857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7F765F5-2CFC-44E9-AB28-6285D0271709}"/>
              </a:ext>
            </a:extLst>
          </p:cNvPr>
          <p:cNvSpPr>
            <a:spLocks noGrp="1"/>
          </p:cNvSpPr>
          <p:nvPr/>
        </p:nvSpPr>
        <p:spPr>
          <a:xfrm>
            <a:off x="838200" y="18478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B5C4579-EA2B-4AD2-AD44-BFA852382456}"/>
              </a:ext>
            </a:extLst>
          </p:cNvPr>
          <p:cNvSpPr>
            <a:spLocks noGrp="1"/>
          </p:cNvSpPr>
          <p:nvPr/>
        </p:nvSpPr>
        <p:spPr>
          <a:xfrm>
            <a:off x="1409700" y="1828800"/>
            <a:ext cx="41814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ВИПАДКОВА ПОХИБКА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EC7A651-3E9A-4AF9-8EBE-CE25C2B3457B}"/>
              </a:ext>
            </a:extLst>
          </p:cNvPr>
          <p:cNvSpPr>
            <a:spLocks noGrp="1"/>
          </p:cNvSpPr>
          <p:nvPr/>
        </p:nvSpPr>
        <p:spPr>
          <a:xfrm>
            <a:off x="1409700" y="2381250"/>
            <a:ext cx="4181475" cy="1847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Непередбачувані відхилення окремих спостережень від істинного значення.</a:t>
            </a:r>
          </a:p>
          <a:p>
            <a:endParaRPr sz="12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Наслідок: зменшує точність оцінки й збільшує невизначеність.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D95043CD-3766-475D-8DE9-35C6FC26F654}"/>
              </a:ext>
            </a:extLst>
          </p:cNvPr>
          <p:cNvSpPr>
            <a:spLocks noGrp="1"/>
          </p:cNvSpPr>
          <p:nvPr/>
        </p:nvSpPr>
        <p:spPr>
          <a:xfrm>
            <a:off x="6429375" y="1695450"/>
            <a:ext cx="5095875" cy="2667000"/>
          </a:xfrm>
          <a:prstGeom prst="roundRect">
            <a:avLst>
              <a:gd name="adj" fmla="val 2857"/>
            </a:avLst>
          </a:prstGeom>
          <a:solidFill>
            <a:srgbClr val="FBECEC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6CF64D6-233A-4808-900B-71E0203A484A}"/>
              </a:ext>
            </a:extLst>
          </p:cNvPr>
          <p:cNvSpPr>
            <a:spLocks noGrp="1"/>
          </p:cNvSpPr>
          <p:nvPr/>
        </p:nvSpPr>
        <p:spPr>
          <a:xfrm>
            <a:off x="6600825" y="1847850"/>
            <a:ext cx="438150" cy="438150"/>
          </a:xfrm>
          <a:prstGeom prst="ellipse">
            <a:avLst/>
          </a:prstGeom>
          <a:solidFill>
            <a:srgbClr val="A84A4A"/>
          </a:solidFill>
          <a:ln w="9525">
            <a:solidFill>
              <a:srgbClr val="A84A4A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3C44DD9C-C2A8-49AA-B280-AACB84B32D95}"/>
              </a:ext>
            </a:extLst>
          </p:cNvPr>
          <p:cNvSpPr>
            <a:spLocks noGrp="1"/>
          </p:cNvSpPr>
          <p:nvPr/>
        </p:nvSpPr>
        <p:spPr>
          <a:xfrm>
            <a:off x="7172325" y="1828800"/>
            <a:ext cx="41814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СИСТЕМАТИЧНЕ ВИКРИВЛЕННЯ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6E78D62-D3DD-4F06-B4D4-FF1054349617}"/>
              </a:ext>
            </a:extLst>
          </p:cNvPr>
          <p:cNvSpPr>
            <a:spLocks noGrp="1"/>
          </p:cNvSpPr>
          <p:nvPr/>
        </p:nvSpPr>
        <p:spPr>
          <a:xfrm>
            <a:off x="7172325" y="2381250"/>
            <a:ext cx="4181475" cy="1847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Стійке зміщення значень через спосіб відбору, вимірювання, оброблення або публікації.</a:t>
            </a:r>
          </a:p>
          <a:p>
            <a:endParaRPr sz="12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Наслідок: спрямовано спотворює оцінку й не усувається простим збільшенням вибірки.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7FD43A9-3DFC-4A7F-931D-668B256EA8FF}"/>
              </a:ext>
            </a:extLst>
          </p:cNvPr>
          <p:cNvSpPr>
            <a:spLocks noGrp="1"/>
          </p:cNvSpPr>
          <p:nvPr/>
        </p:nvSpPr>
        <p:spPr>
          <a:xfrm>
            <a:off x="781050" y="4686300"/>
            <a:ext cx="1714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Діагностика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67E31A8-D404-4D51-9845-A7AC72BE4904}"/>
              </a:ext>
            </a:extLst>
          </p:cNvPr>
          <p:cNvSpPr>
            <a:spLocks noGrp="1"/>
          </p:cNvSpPr>
          <p:nvPr/>
        </p:nvSpPr>
        <p:spPr>
          <a:xfrm>
            <a:off x="2476500" y="4629150"/>
            <a:ext cx="8477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зіставлення з незалежним джерелом • аналіз розподілу • перевірка охоплення • вивчення методики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7DB280C-BEAA-4B9A-B60E-543DA05E2D4C}"/>
              </a:ext>
            </a:extLst>
          </p:cNvPr>
          <p:cNvSpPr>
            <a:spLocks noGrp="1"/>
          </p:cNvSpPr>
          <p:nvPr/>
        </p:nvSpPr>
        <p:spPr>
          <a:xfrm>
            <a:off x="781050" y="5286375"/>
            <a:ext cx="1714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3FDBE92-3C5C-4ACF-9DFE-638A9D7277D1}"/>
              </a:ext>
            </a:extLst>
          </p:cNvPr>
          <p:cNvSpPr>
            <a:spLocks noGrp="1"/>
          </p:cNvSpPr>
          <p:nvPr/>
        </p:nvSpPr>
        <p:spPr>
          <a:xfrm>
            <a:off x="2476500" y="5219700"/>
            <a:ext cx="8477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похибка потребує оцінки невизначеності, а викривлення — зміни даних, дизайну або меж інтерпретації</a:t>
            </a:r>
          </a:p>
        </p:txBody>
      </p:sp>
    </p:spTree>
    <p:extLst>
      <p:ext uri="{BB962C8B-B14F-4D97-AF65-F5344CB8AC3E}">
        <p14:creationId xmlns:p14="http://schemas.microsoft.com/office/powerpoint/2010/main" val="784261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275F1F7-6209-4BCB-B0D1-EF2C3BA210B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НЕДОСКОНАЛОСТІ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8FD988D-EDD8-4C6E-A81A-B99408A4469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Перегляди рядів, аномалії та викиди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2EAB38C-8CBC-4C94-8FF0-4C0CB41867F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EF6F608-CC70-46E2-A267-3A596398E670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1DBD5F8-3730-4519-8472-AB1CF59A011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D0091AC-E7FB-43C3-98B0-4F4068B21E1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C8D415BB-1D8B-40F2-8152-BE54B1D508F2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0B7DA99-8B76-4394-8F90-6E02D2F5364C}"/>
              </a:ext>
            </a:extLst>
          </p:cNvPr>
          <p:cNvSpPr>
            <a:spLocks noGrp="1"/>
          </p:cNvSpPr>
          <p:nvPr/>
        </p:nvSpPr>
        <p:spPr>
          <a:xfrm>
            <a:off x="838200" y="18192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382CFC3-9E97-4DC2-A66C-A99B966E18B8}"/>
              </a:ext>
            </a:extLst>
          </p:cNvPr>
          <p:cNvSpPr>
            <a:spLocks noGrp="1"/>
          </p:cNvSpPr>
          <p:nvPr/>
        </p:nvSpPr>
        <p:spPr>
          <a:xfrm>
            <a:off x="1409700" y="18002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ПЕРЕГЛЯДИ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F8EEDAD-98CD-4FB1-9D8E-AFAF1DEB01EB}"/>
              </a:ext>
            </a:extLst>
          </p:cNvPr>
          <p:cNvSpPr>
            <a:spLocks noGrp="1"/>
          </p:cNvSpPr>
          <p:nvPr/>
        </p:nvSpPr>
        <p:spPr>
          <a:xfrm>
            <a:off x="1409700" y="2257425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попередні оцінки замінюються уточненими після надходження нової інформації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732CA004-87F5-42EC-8C26-AA24BB57F346}"/>
              </a:ext>
            </a:extLst>
          </p:cNvPr>
          <p:cNvSpPr>
            <a:spLocks noGrp="1"/>
          </p:cNvSpPr>
          <p:nvPr/>
        </p:nvSpPr>
        <p:spPr>
          <a:xfrm>
            <a:off x="6096000" y="1666875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C513EEF-72AF-4351-95C6-FEBCCC141086}"/>
              </a:ext>
            </a:extLst>
          </p:cNvPr>
          <p:cNvSpPr>
            <a:spLocks noGrp="1"/>
          </p:cNvSpPr>
          <p:nvPr/>
        </p:nvSpPr>
        <p:spPr>
          <a:xfrm>
            <a:off x="6267450" y="18192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8B1F02A-C1C0-48F3-8350-A5CCD9D64CB4}"/>
              </a:ext>
            </a:extLst>
          </p:cNvPr>
          <p:cNvSpPr>
            <a:spLocks noGrp="1"/>
          </p:cNvSpPr>
          <p:nvPr/>
        </p:nvSpPr>
        <p:spPr>
          <a:xfrm>
            <a:off x="6838950" y="18002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АНОМАЛІЇ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A082BED-F1FF-48E7-9E33-51A6E8793982}"/>
              </a:ext>
            </a:extLst>
          </p:cNvPr>
          <p:cNvSpPr>
            <a:spLocks noGrp="1"/>
          </p:cNvSpPr>
          <p:nvPr/>
        </p:nvSpPr>
        <p:spPr>
          <a:xfrm>
            <a:off x="6838950" y="2257425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значення не відповідають очікуваній структурі й потребують перевірки походження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85439FD6-F715-4F50-B4C4-433F7704971B}"/>
              </a:ext>
            </a:extLst>
          </p:cNvPr>
          <p:cNvSpPr>
            <a:spLocks noGrp="1"/>
          </p:cNvSpPr>
          <p:nvPr/>
        </p:nvSpPr>
        <p:spPr>
          <a:xfrm>
            <a:off x="666750" y="3286125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3768859-F7DB-4DC0-81E7-AD37C4A521AF}"/>
              </a:ext>
            </a:extLst>
          </p:cNvPr>
          <p:cNvSpPr>
            <a:spLocks noGrp="1"/>
          </p:cNvSpPr>
          <p:nvPr/>
        </p:nvSpPr>
        <p:spPr>
          <a:xfrm>
            <a:off x="838200" y="3438525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923FEF5-76E2-45B3-A927-B09B513176C1}"/>
              </a:ext>
            </a:extLst>
          </p:cNvPr>
          <p:cNvSpPr>
            <a:spLocks noGrp="1"/>
          </p:cNvSpPr>
          <p:nvPr/>
        </p:nvSpPr>
        <p:spPr>
          <a:xfrm>
            <a:off x="1409700" y="34194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ВИКИДИ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8F31C5E-5566-420D-B072-1D0477340079}"/>
              </a:ext>
            </a:extLst>
          </p:cNvPr>
          <p:cNvSpPr>
            <a:spLocks noGrp="1"/>
          </p:cNvSpPr>
          <p:nvPr/>
        </p:nvSpPr>
        <p:spPr>
          <a:xfrm>
            <a:off x="1409700" y="3876675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крайні значення можуть бути помилкою або змістовно важливим випадком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322BB6D0-BFCB-4F13-A981-19469CB70C15}"/>
              </a:ext>
            </a:extLst>
          </p:cNvPr>
          <p:cNvSpPr>
            <a:spLocks noGrp="1"/>
          </p:cNvSpPr>
          <p:nvPr/>
        </p:nvSpPr>
        <p:spPr>
          <a:xfrm>
            <a:off x="6096000" y="3286125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0871D371-121A-4422-8655-34E728AB484D}"/>
              </a:ext>
            </a:extLst>
          </p:cNvPr>
          <p:cNvSpPr>
            <a:spLocks noGrp="1"/>
          </p:cNvSpPr>
          <p:nvPr/>
        </p:nvSpPr>
        <p:spPr>
          <a:xfrm>
            <a:off x="6267450" y="34385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50CA81FE-A5A9-4227-B10B-1EB58596E487}"/>
              </a:ext>
            </a:extLst>
          </p:cNvPr>
          <p:cNvSpPr>
            <a:spLocks noGrp="1"/>
          </p:cNvSpPr>
          <p:nvPr/>
        </p:nvSpPr>
        <p:spPr>
          <a:xfrm>
            <a:off x="6838950" y="34194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РОЗРИВИ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A5936B6E-552A-42E5-BD4B-28C99279D7D5}"/>
              </a:ext>
            </a:extLst>
          </p:cNvPr>
          <p:cNvSpPr>
            <a:spLocks noGrp="1"/>
          </p:cNvSpPr>
          <p:nvPr/>
        </p:nvSpPr>
        <p:spPr>
          <a:xfrm>
            <a:off x="6838950" y="3876675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зміна методики, класифікації або охоплення порушує цілісність ряду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7CF7E355-0269-4CF6-8749-3B6E70241285}"/>
              </a:ext>
            </a:extLst>
          </p:cNvPr>
          <p:cNvSpPr>
            <a:spLocks noGrp="1"/>
          </p:cNvSpPr>
          <p:nvPr/>
        </p:nvSpPr>
        <p:spPr>
          <a:xfrm>
            <a:off x="1476375" y="5219700"/>
            <a:ext cx="923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Крайні або переглянуті значення не вилучають автоматично. Спочатку встановлюють їх походження, зміст і вплив на результат.</a:t>
            </a:r>
          </a:p>
        </p:txBody>
      </p:sp>
    </p:spTree>
    <p:extLst>
      <p:ext uri="{BB962C8B-B14F-4D97-AF65-F5344CB8AC3E}">
        <p14:creationId xmlns:p14="http://schemas.microsoft.com/office/powerpoint/2010/main" val="1800491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09A575B7-8838-436F-B3B0-174C4854F16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ВАЛІДНІСТЬ ВИСНОВКІВ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A4997A0-276F-4E04-B241-CDC91F60950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 даних до валідного висновку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B4927C2-435F-4904-90AA-8C258511558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161F4689-F0F1-4096-B2E9-5500FB84A68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5E90379-4ACB-4061-B969-40EA6C24A74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6402C37-3E01-489A-9399-F03550C118A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0FD9FC82-B273-4D01-B4B8-C6B915228A03}"/>
              </a:ext>
            </a:extLst>
          </p:cNvPr>
          <p:cNvSpPr>
            <a:spLocks noGrp="1"/>
          </p:cNvSpPr>
          <p:nvPr/>
        </p:nvSpPr>
        <p:spPr>
          <a:xfrm>
            <a:off x="762000" y="1619250"/>
            <a:ext cx="3714750" cy="666750"/>
          </a:xfrm>
          <a:prstGeom prst="roundRect">
            <a:avLst>
              <a:gd name="adj" fmla="val 11429"/>
            </a:avLst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КОНСТРУКТНА ВАЛІДНІСТЬ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F81AC1B-0582-4E3D-9E95-A1879B80D15F}"/>
              </a:ext>
            </a:extLst>
          </p:cNvPr>
          <p:cNvSpPr>
            <a:spLocks noGrp="1"/>
          </p:cNvSpPr>
          <p:nvPr/>
        </p:nvSpPr>
        <p:spPr>
          <a:xfrm>
            <a:off x="4857750" y="1619250"/>
            <a:ext cx="647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справді показник відображає теоретичне поняття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30E35A79-3E7E-4F3E-8396-1F5378C2BB41}"/>
              </a:ext>
            </a:extLst>
          </p:cNvPr>
          <p:cNvSpPr>
            <a:spLocks noGrp="1"/>
          </p:cNvSpPr>
          <p:nvPr/>
        </p:nvSpPr>
        <p:spPr>
          <a:xfrm>
            <a:off x="762000" y="2590800"/>
            <a:ext cx="371475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ВНУТРІШНЯ ВАЛІДНІСТЬ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49B18D1-6401-41D2-AE14-C99C615F2BD3}"/>
              </a:ext>
            </a:extLst>
          </p:cNvPr>
          <p:cNvSpPr>
            <a:spLocks noGrp="1"/>
          </p:cNvSpPr>
          <p:nvPr/>
        </p:nvSpPr>
        <p:spPr>
          <a:xfrm>
            <a:off x="4857750" y="2590800"/>
            <a:ext cx="647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не пояснюється результат альтернативними чинниками або помилками дизайну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47D360F6-1473-463A-809F-25DEA42C4E78}"/>
              </a:ext>
            </a:extLst>
          </p:cNvPr>
          <p:cNvSpPr>
            <a:spLocks noGrp="1"/>
          </p:cNvSpPr>
          <p:nvPr/>
        </p:nvSpPr>
        <p:spPr>
          <a:xfrm>
            <a:off x="762000" y="3562350"/>
            <a:ext cx="371475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ЗОВНІШНЯ ВАЛІДНІСТЬ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2BDBCC00-0814-4705-BA85-078B5C5B3BBA}"/>
              </a:ext>
            </a:extLst>
          </p:cNvPr>
          <p:cNvSpPr>
            <a:spLocks noGrp="1"/>
          </p:cNvSpPr>
          <p:nvPr/>
        </p:nvSpPr>
        <p:spPr>
          <a:xfrm>
            <a:off x="4857750" y="3562350"/>
            <a:ext cx="647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 які країни, періоди та умови можна поширювати висновок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D9E4229F-BBF6-4037-83B3-F90D8F239D56}"/>
              </a:ext>
            </a:extLst>
          </p:cNvPr>
          <p:cNvSpPr>
            <a:spLocks noGrp="1"/>
          </p:cNvSpPr>
          <p:nvPr/>
        </p:nvSpPr>
        <p:spPr>
          <a:xfrm>
            <a:off x="762000" y="4533900"/>
            <a:ext cx="371475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СТАТИСТИЧНА ОБҐРУНТОВАНІСТЬ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8C4BB0A-25C9-4CCD-A323-F7F33C9E7191}"/>
              </a:ext>
            </a:extLst>
          </p:cNvPr>
          <p:cNvSpPr>
            <a:spLocks noGrp="1"/>
          </p:cNvSpPr>
          <p:nvPr/>
        </p:nvSpPr>
        <p:spPr>
          <a:xfrm>
            <a:off x="4857750" y="4533900"/>
            <a:ext cx="647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достатні обсяг, якість даних і процедура аналізу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BDE3FF04-9C76-4CDC-9FB5-CA8E56A972C1}"/>
              </a:ext>
            </a:extLst>
          </p:cNvPr>
          <p:cNvSpPr>
            <a:spLocks noGrp="1"/>
          </p:cNvSpPr>
          <p:nvPr/>
        </p:nvSpPr>
        <p:spPr>
          <a:xfrm>
            <a:off x="1905000" y="5429250"/>
            <a:ext cx="8382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Валідність стосується не даних самих по собі, а обґрунтованості переходу від даних до конкретного твердження.</a:t>
            </a:r>
          </a:p>
        </p:txBody>
      </p:sp>
    </p:spTree>
    <p:extLst>
      <p:ext uri="{BB962C8B-B14F-4D97-AF65-F5344CB8AC3E}">
        <p14:creationId xmlns:p14="http://schemas.microsoft.com/office/powerpoint/2010/main" val="1187520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CD5469D0-4925-44B0-9F11-72CA9FCAF68D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ВАЛІДНІСТЬ ВИСНОВКІВ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043AF5E-B219-4598-8857-2343393FB05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Перевірка стійкості результатів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E2C008F-F5E4-4549-8E7C-98C211535AA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7940A4B-CC7D-45C3-9850-3ED027E79654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6316C2E-5704-46A9-95C7-155C584DA7F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749AFA0-3A27-43BE-A2D6-C7076558699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2C4A03E-3FAB-4940-BA9D-0B93A188B768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EF482A7-877F-4A1A-B0B2-79B113591AEC}"/>
              </a:ext>
            </a:extLst>
          </p:cNvPr>
          <p:cNvSpPr>
            <a:spLocks noGrp="1"/>
          </p:cNvSpPr>
          <p:nvPr/>
        </p:nvSpPr>
        <p:spPr>
          <a:xfrm>
            <a:off x="838200" y="18192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EFEC2F2-A891-4746-B97D-550D39434417}"/>
              </a:ext>
            </a:extLst>
          </p:cNvPr>
          <p:cNvSpPr>
            <a:spLocks noGrp="1"/>
          </p:cNvSpPr>
          <p:nvPr/>
        </p:nvSpPr>
        <p:spPr>
          <a:xfrm>
            <a:off x="1409700" y="18002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АЛЬТЕРНАТИВНИЙ ПОКАЗНИК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8705AFA-2A86-412B-B8BB-ADE2FBC71B16}"/>
              </a:ext>
            </a:extLst>
          </p:cNvPr>
          <p:cNvSpPr>
            <a:spLocks noGrp="1"/>
          </p:cNvSpPr>
          <p:nvPr/>
        </p:nvSpPr>
        <p:spPr>
          <a:xfrm>
            <a:off x="1409700" y="2257425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зберігається висновок за іншого операційного виміру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7A3ED777-B1A0-4325-B8E4-A2095EBA659B}"/>
              </a:ext>
            </a:extLst>
          </p:cNvPr>
          <p:cNvSpPr>
            <a:spLocks noGrp="1"/>
          </p:cNvSpPr>
          <p:nvPr/>
        </p:nvSpPr>
        <p:spPr>
          <a:xfrm>
            <a:off x="6096000" y="1666875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53F5223-3F77-4E12-829E-30F08ACB2D17}"/>
              </a:ext>
            </a:extLst>
          </p:cNvPr>
          <p:cNvSpPr>
            <a:spLocks noGrp="1"/>
          </p:cNvSpPr>
          <p:nvPr/>
        </p:nvSpPr>
        <p:spPr>
          <a:xfrm>
            <a:off x="6267450" y="181927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7F952C1-21DC-47F6-817D-54CD009142B0}"/>
              </a:ext>
            </a:extLst>
          </p:cNvPr>
          <p:cNvSpPr>
            <a:spLocks noGrp="1"/>
          </p:cNvSpPr>
          <p:nvPr/>
        </p:nvSpPr>
        <p:spPr>
          <a:xfrm>
            <a:off x="6838950" y="18002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АЛЬТЕРНАТИВНЕ ДЖЕРЕЛО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E54D2E3-FF38-4B53-8A0A-1C13563EE161}"/>
              </a:ext>
            </a:extLst>
          </p:cNvPr>
          <p:cNvSpPr>
            <a:spLocks noGrp="1"/>
          </p:cNvSpPr>
          <p:nvPr/>
        </p:nvSpPr>
        <p:spPr>
          <a:xfrm>
            <a:off x="6838950" y="2257425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підтверджує результат незалежний набір даних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2EEFB263-E4E0-4F84-A74F-3AED6AD949B6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268226F-A395-4846-AB00-D0425F657B46}"/>
              </a:ext>
            </a:extLst>
          </p:cNvPr>
          <p:cNvSpPr>
            <a:spLocks noGrp="1"/>
          </p:cNvSpPr>
          <p:nvPr/>
        </p:nvSpPr>
        <p:spPr>
          <a:xfrm>
            <a:off x="838200" y="34861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7F464DB-5547-4DC6-9584-329DAD7422EB}"/>
              </a:ext>
            </a:extLst>
          </p:cNvPr>
          <p:cNvSpPr>
            <a:spLocks noGrp="1"/>
          </p:cNvSpPr>
          <p:nvPr/>
        </p:nvSpPr>
        <p:spPr>
          <a:xfrm>
            <a:off x="1409700" y="34671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ІНШИЙ ПЕРІОД АБО ВИБІРКА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4900AE48-706F-45A1-AFBB-79F41FCC06DA}"/>
              </a:ext>
            </a:extLst>
          </p:cNvPr>
          <p:cNvSpPr>
            <a:spLocks noGrp="1"/>
          </p:cNvSpPr>
          <p:nvPr/>
        </p:nvSpPr>
        <p:spPr>
          <a:xfrm>
            <a:off x="1409700" y="392430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не залежить висновок від одного інтервалу або випадку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5DFD1B72-0674-4608-83F7-09801CEECEE9}"/>
              </a:ext>
            </a:extLst>
          </p:cNvPr>
          <p:cNvSpPr>
            <a:spLocks noGrp="1"/>
          </p:cNvSpPr>
          <p:nvPr/>
        </p:nvSpPr>
        <p:spPr>
          <a:xfrm>
            <a:off x="6096000" y="333375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3485C2D-B505-4677-BE3E-B4FEEFD2D669}"/>
              </a:ext>
            </a:extLst>
          </p:cNvPr>
          <p:cNvSpPr>
            <a:spLocks noGrp="1"/>
          </p:cNvSpPr>
          <p:nvPr/>
        </p:nvSpPr>
        <p:spPr>
          <a:xfrm>
            <a:off x="6267450" y="34861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FF7F525-0A91-448E-B78D-F87041BA21BB}"/>
              </a:ext>
            </a:extLst>
          </p:cNvPr>
          <p:cNvSpPr>
            <a:spLocks noGrp="1"/>
          </p:cNvSpPr>
          <p:nvPr/>
        </p:nvSpPr>
        <p:spPr>
          <a:xfrm>
            <a:off x="6838950" y="34671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ІНША СПЕЦИФІКАЦІЯ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A3381870-C7F0-474D-90F1-79BD2A5DD7EF}"/>
              </a:ext>
            </a:extLst>
          </p:cNvPr>
          <p:cNvSpPr>
            <a:spLocks noGrp="1"/>
          </p:cNvSpPr>
          <p:nvPr/>
        </p:nvSpPr>
        <p:spPr>
          <a:xfrm>
            <a:off x="6838950" y="392430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стабільний результат за обґрунтованої зміни процедури аналізу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F6FF6C47-8832-402C-80FB-978550C06C18}"/>
              </a:ext>
            </a:extLst>
          </p:cNvPr>
          <p:cNvSpPr>
            <a:spLocks noGrp="1"/>
          </p:cNvSpPr>
          <p:nvPr/>
        </p:nvSpPr>
        <p:spPr>
          <a:xfrm>
            <a:off x="1524000" y="5219700"/>
            <a:ext cx="9144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Стійкість не означає однакових чисел. Вона означає збереження змістового висновку за виправданих альтернативних рішень.</a:t>
            </a:r>
          </a:p>
        </p:txBody>
      </p:sp>
    </p:spTree>
    <p:extLst>
      <p:ext uri="{BB962C8B-B14F-4D97-AF65-F5344CB8AC3E}">
        <p14:creationId xmlns:p14="http://schemas.microsoft.com/office/powerpoint/2010/main" val="991127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42F32AA-B55E-4131-9C81-9B8A4DE6A02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ПРАКТИЧНИЙ АЛГОРИТМ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E48C5DD-2D2A-4E88-8660-E271BDA54D8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Протокол оцінювання дослідницьких даних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0FCB66F-8546-4D12-BC7C-4B997F5BEF5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061056FF-79B3-4357-9591-19C5F3EAA54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E449526-E3C8-44B1-BD17-E715054F392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684330C-10ED-4140-B1DD-C975F66EED5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E5C6C68F-57C2-4049-9D70-137FAED6D6B6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8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5107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Крок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Об’єкт перевірки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Ключове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Фіксований результат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Походження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хто і як сформував дані?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джерело, метод, дата, версія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Зміст показника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саме вимірює значення?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визначення, одиниця, охоплення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Зіставність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сумісні країни, періоди й методики?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відмінності та спосіб узгодження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Якість масиву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пропуски, аномалії, перегляди й викривлення?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діагностика та рішення щодо оброблення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Стійкість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змінюється висновок за альтернативних рішень?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результати перевірок чутливості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107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висновку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дані дозволяють і не дозволяють стверджувати?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застереження та межі узагальнення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36C1553-33EA-4A56-8B7B-F6C015700AFB}"/>
              </a:ext>
            </a:extLst>
          </p:cNvPr>
          <p:cNvSpPr>
            <a:spLocks noGrp="1"/>
          </p:cNvSpPr>
          <p:nvPr/>
        </p:nvSpPr>
        <p:spPr>
          <a:xfrm>
            <a:off x="1762125" y="5657850"/>
            <a:ext cx="8667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Протокол зберігається разом із даними, кодом або розрахунками та забезпечує відтворюваність дослідницького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107498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8FAE82B9-0348-4DD0-B191-3232F9C6C56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ПІДСУМОК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A45BE74-C969-484A-9054-A7EC28D27D3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0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0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Дані як підстава, а не автоматична гарантія висновку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45AB1C1-62E7-4768-9BD5-BBE18C4CCAC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F1437F7-1136-4933-8FD2-B343FDA797C8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603291C-DD6C-45B9-B1A2-CC00B3FD7E82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DFFA7F2-A881-4ABE-A48C-56C956C451D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CB5C311-F974-44F1-8707-25C1BC4F2C47}"/>
              </a:ext>
            </a:extLst>
          </p:cNvPr>
          <p:cNvSpPr>
            <a:spLocks noGrp="1"/>
          </p:cNvSpPr>
          <p:nvPr/>
        </p:nvSpPr>
        <p:spPr>
          <a:xfrm>
            <a:off x="714375" y="15716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7212A6B-E02A-45A1-A37A-2F239A043DF1}"/>
              </a:ext>
            </a:extLst>
          </p:cNvPr>
          <p:cNvSpPr>
            <a:spLocks noGrp="1"/>
          </p:cNvSpPr>
          <p:nvPr/>
        </p:nvSpPr>
        <p:spPr>
          <a:xfrm>
            <a:off x="1333500" y="1543050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ІДЕНТИФІКУВАТИ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DCEB370-D883-406E-920C-97DC590459A5}"/>
              </a:ext>
            </a:extLst>
          </p:cNvPr>
          <p:cNvSpPr>
            <a:spLocks noGrp="1"/>
          </p:cNvSpPr>
          <p:nvPr/>
        </p:nvSpPr>
        <p:spPr>
          <a:xfrm>
            <a:off x="3381375" y="154305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походження, методику, одиниці та версію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B2A836E-AD32-4DF3-9083-7286EDED89DA}"/>
              </a:ext>
            </a:extLst>
          </p:cNvPr>
          <p:cNvSpPr>
            <a:spLocks noGrp="1"/>
          </p:cNvSpPr>
          <p:nvPr/>
        </p:nvSpPr>
        <p:spPr>
          <a:xfrm>
            <a:off x="714375" y="23145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A5F0C7FE-BE32-4120-8946-11492EB432DF}"/>
              </a:ext>
            </a:extLst>
          </p:cNvPr>
          <p:cNvSpPr>
            <a:spLocks noGrp="1"/>
          </p:cNvSpPr>
          <p:nvPr/>
        </p:nvSpPr>
        <p:spPr>
          <a:xfrm>
            <a:off x="1333500" y="2286000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ЗІСТАВЛЯТИ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4BD1F004-B00A-4D63-A790-A218E269C390}"/>
              </a:ext>
            </a:extLst>
          </p:cNvPr>
          <p:cNvSpPr>
            <a:spLocks noGrp="1"/>
          </p:cNvSpPr>
          <p:nvPr/>
        </p:nvSpPr>
        <p:spPr>
          <a:xfrm>
            <a:off x="3381375" y="228600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визначення, охоплення, країни й періоди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7B9FD144-5C58-4BC5-A200-8BB0C2D205E1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14802A5-1BB4-40FF-BC91-5B09214834DE}"/>
              </a:ext>
            </a:extLst>
          </p:cNvPr>
          <p:cNvSpPr>
            <a:spLocks noGrp="1"/>
          </p:cNvSpPr>
          <p:nvPr/>
        </p:nvSpPr>
        <p:spPr>
          <a:xfrm>
            <a:off x="1333500" y="3028950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ДІАГНОСТУВАТИ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D143BAA-D982-4279-9E5E-3F7BC44CC0B1}"/>
              </a:ext>
            </a:extLst>
          </p:cNvPr>
          <p:cNvSpPr>
            <a:spLocks noGrp="1"/>
          </p:cNvSpPr>
          <p:nvPr/>
        </p:nvSpPr>
        <p:spPr>
          <a:xfrm>
            <a:off x="3381375" y="302895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пропуски, аномалії, похибки та викривлення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53C19746-2D54-4066-92BD-F160E2F5E66D}"/>
              </a:ext>
            </a:extLst>
          </p:cNvPr>
          <p:cNvSpPr>
            <a:spLocks noGrp="1"/>
          </p:cNvSpPr>
          <p:nvPr/>
        </p:nvSpPr>
        <p:spPr>
          <a:xfrm>
            <a:off x="714375" y="38004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0F82A19-A0B2-495B-B125-25845DE544AE}"/>
              </a:ext>
            </a:extLst>
          </p:cNvPr>
          <p:cNvSpPr>
            <a:spLocks noGrp="1"/>
          </p:cNvSpPr>
          <p:nvPr/>
        </p:nvSpPr>
        <p:spPr>
          <a:xfrm>
            <a:off x="1333500" y="3771900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ПЕРЕВІРЯТИ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68779BC-156C-4A7F-9DE3-88498E1F49CD}"/>
              </a:ext>
            </a:extLst>
          </p:cNvPr>
          <p:cNvSpPr>
            <a:spLocks noGrp="1"/>
          </p:cNvSpPr>
          <p:nvPr/>
        </p:nvSpPr>
        <p:spPr>
          <a:xfrm>
            <a:off x="3381375" y="377190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стійкість результату й альтернативні пояснення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4E485B2-7D07-42F1-BA39-DC677889AF7F}"/>
              </a:ext>
            </a:extLst>
          </p:cNvPr>
          <p:cNvSpPr>
            <a:spLocks noGrp="1"/>
          </p:cNvSpPr>
          <p:nvPr/>
        </p:nvSpPr>
        <p:spPr>
          <a:xfrm>
            <a:off x="714375" y="4543425"/>
            <a:ext cx="400050" cy="4000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A2FEF31-7DF8-498A-8066-9C07224DDDB1}"/>
              </a:ext>
            </a:extLst>
          </p:cNvPr>
          <p:cNvSpPr>
            <a:spLocks noGrp="1"/>
          </p:cNvSpPr>
          <p:nvPr/>
        </p:nvSpPr>
        <p:spPr>
          <a:xfrm>
            <a:off x="1333500" y="4514850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ДОКУМЕНТУВАТИ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491713F-8832-48E8-BF6F-E2CC09EAD9FE}"/>
              </a:ext>
            </a:extLst>
          </p:cNvPr>
          <p:cNvSpPr>
            <a:spLocks noGrp="1"/>
          </p:cNvSpPr>
          <p:nvPr/>
        </p:nvSpPr>
        <p:spPr>
          <a:xfrm>
            <a:off x="3381375" y="451485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рішення, обмеження та межі узагальнення</a:t>
            </a:r>
          </a:p>
        </p:txBody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30DBBEB3-F10A-4774-823C-650D68D64D3F}"/>
              </a:ext>
            </a:extLst>
          </p:cNvPr>
          <p:cNvSpPr>
            <a:spLocks noGrp="1"/>
          </p:cNvSpPr>
          <p:nvPr/>
        </p:nvSpPr>
        <p:spPr>
          <a:xfrm>
            <a:off x="8382000" y="1571625"/>
            <a:ext cx="3143250" cy="3638550"/>
          </a:xfrm>
          <a:prstGeom prst="roundRect">
            <a:avLst>
              <a:gd name="adj" fmla="val 2424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7D5E3885-EBD7-4BD9-81F0-135796FE902D}"/>
              </a:ext>
            </a:extLst>
          </p:cNvPr>
          <p:cNvSpPr>
            <a:spLocks noGrp="1"/>
          </p:cNvSpPr>
          <p:nvPr/>
        </p:nvSpPr>
        <p:spPr>
          <a:xfrm>
            <a:off x="8667750" y="1790700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ДЖЕРЕЛА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2EE6F24-7136-4BA7-90E3-C78729FF9B22}"/>
              </a:ext>
            </a:extLst>
          </p:cNvPr>
          <p:cNvSpPr>
            <a:spLocks noGrp="1"/>
          </p:cNvSpPr>
          <p:nvPr/>
        </p:nvSpPr>
        <p:spPr>
          <a:xfrm>
            <a:off x="8667750" y="2266950"/>
            <a:ext cx="2571750" cy="2667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Eurostat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Quality frameworks and metadata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ec.europa.eu/eurostat/web/quality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IMF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Data Quality Assessment Framework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imf.org/external/np/sta/dsbb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OECD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Quality Framework and Guidelines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oecd.org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United Nations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National Quality Assurance Frameworks Manual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unstats.un.org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2BA7E6AD-5B17-4FAC-BF24-B025C9E3CFCE}"/>
              </a:ext>
            </a:extLst>
          </p:cNvPr>
          <p:cNvSpPr>
            <a:spLocks noGrp="1"/>
          </p:cNvSpPr>
          <p:nvPr/>
        </p:nvSpPr>
        <p:spPr>
          <a:xfrm>
            <a:off x="1047750" y="5429250"/>
            <a:ext cx="10096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Якість висновку визначається прозорістю всього ланцюга від дослідницького питання до інтерпретації даних.</a:t>
            </a:r>
          </a:p>
        </p:txBody>
      </p:sp>
    </p:spTree>
    <p:extLst>
      <p:ext uri="{BB962C8B-B14F-4D97-AF65-F5344CB8AC3E}">
        <p14:creationId xmlns:p14="http://schemas.microsoft.com/office/powerpoint/2010/main" val="20733936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1254</Words>
  <Application>Microsoft Office PowerPoint</Application>
  <DocSecurity>0</DocSecurity>
  <PresentationFormat>Широкий екран</PresentationFormat>
  <Paragraphs>304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2026-10-15T11:26:46Z</dcterms:modified>
</cp:coreProperties>
</file>