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76" r:id="rId4"/>
    <p:sldId id="272" r:id="rId5"/>
    <p:sldId id="273" r:id="rId6"/>
    <p:sldId id="274" r:id="rId7"/>
    <p:sldId id="275" r:id="rId8"/>
    <p:sldId id="263" r:id="rId9"/>
    <p:sldId id="264" r:id="rId10"/>
    <p:sldId id="265" r:id="rId11"/>
    <p:sldId id="266" r:id="rId12"/>
    <p:sldId id="269" r:id="rId13"/>
    <p:sldId id="259" r:id="rId14"/>
    <p:sldId id="258" r:id="rId15"/>
    <p:sldId id="270" r:id="rId16"/>
    <p:sldId id="260" r:id="rId17"/>
    <p:sldId id="261" r:id="rId18"/>
    <p:sldId id="262" r:id="rId19"/>
    <p:sldId id="271" r:id="rId20"/>
  </p:sldIdLst>
  <p:sldSz cx="12192000" cy="6858000"/>
  <p:notesSz cx="6858000" cy="9144000"/>
  <p:embeddedFontLst>
    <p:embeddedFont>
      <p:font typeface="Inter"/>
      <p:bold r:id="rId2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9" d="100"/>
          <a:sy n="79" d="100"/>
        </p:scale>
        <p:origin x="821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91200" y="2604194"/>
            <a:ext cx="609600" cy="3810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741251" y="1215957"/>
            <a:ext cx="8599251" cy="22698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5940"/>
              </a:lnSpc>
            </a:pPr>
            <a:r>
              <a:rPr sz="5400" b="1" i="0" u="none" dirty="0" err="1">
                <a:solidFill>
                  <a:srgbClr val="FFFFFF"/>
                </a:solidFill>
                <a:latin typeface="Inter"/>
              </a:rPr>
              <a:t>Політика</a:t>
            </a:r>
            <a:r>
              <a:rPr sz="5400" b="1" i="0" u="none" dirty="0">
                <a:solidFill>
                  <a:srgbClr val="FFFFFF"/>
                </a:solidFill>
                <a:latin typeface="Inter"/>
              </a:rPr>
              <a:t> </a:t>
            </a:r>
            <a:endParaRPr lang="uk-UA" sz="5400" b="1" i="0" u="none" dirty="0">
              <a:solidFill>
                <a:srgbClr val="FFFFFF"/>
              </a:solidFill>
              <a:latin typeface="Inter"/>
            </a:endParaRPr>
          </a:p>
          <a:p>
            <a:pPr algn="ctr">
              <a:lnSpc>
                <a:spcPts val="5940"/>
              </a:lnSpc>
            </a:pPr>
            <a:endParaRPr lang="uk-UA" sz="5400" b="1" dirty="0">
              <a:solidFill>
                <a:srgbClr val="FFFFFF"/>
              </a:solidFill>
              <a:latin typeface="Inter"/>
            </a:endParaRPr>
          </a:p>
          <a:p>
            <a:pPr algn="ctr">
              <a:lnSpc>
                <a:spcPts val="5940"/>
              </a:lnSpc>
            </a:pPr>
            <a:r>
              <a:rPr sz="5400" b="1" i="0" u="none" dirty="0">
                <a:solidFill>
                  <a:srgbClr val="FFFFFF"/>
                </a:solidFill>
                <a:latin typeface="Inter"/>
              </a:rPr>
              <a:t> </a:t>
            </a:r>
            <a:r>
              <a:rPr sz="5400" b="1" i="0" u="none" dirty="0" err="1">
                <a:solidFill>
                  <a:srgbClr val="FFFFFF"/>
                </a:solidFill>
                <a:latin typeface="Inter"/>
              </a:rPr>
              <a:t>Політологія</a:t>
            </a:r>
            <a:endParaRPr sz="5400" b="1" i="0" u="none" dirty="0">
              <a:solidFill>
                <a:srgbClr val="FFFFFF"/>
              </a:solidFill>
              <a:latin typeface="Inter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21021" y="3929955"/>
            <a:ext cx="6848273" cy="3231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100" b="0" i="0" u="none" dirty="0" err="1">
                <a:solidFill>
                  <a:srgbClr val="94A3B8"/>
                </a:solidFill>
                <a:latin typeface="Inter"/>
              </a:rPr>
              <a:t>Від</a:t>
            </a:r>
            <a:r>
              <a:rPr sz="2100" b="0" i="0" u="none" dirty="0">
                <a:solidFill>
                  <a:srgbClr val="94A3B8"/>
                </a:solidFill>
                <a:latin typeface="Inter"/>
              </a:rPr>
              <a:t> </a:t>
            </a:r>
            <a:r>
              <a:rPr sz="2100" b="0" i="0" u="none" dirty="0" err="1">
                <a:solidFill>
                  <a:srgbClr val="94A3B8"/>
                </a:solidFill>
                <a:latin typeface="Inter"/>
              </a:rPr>
              <a:t>суспільного</a:t>
            </a:r>
            <a:r>
              <a:rPr sz="2100" b="0" i="0" u="none" dirty="0">
                <a:solidFill>
                  <a:srgbClr val="94A3B8"/>
                </a:solidFill>
                <a:latin typeface="Inter"/>
              </a:rPr>
              <a:t> </a:t>
            </a:r>
            <a:r>
              <a:rPr sz="2100" b="0" i="0" u="none" dirty="0" err="1">
                <a:solidFill>
                  <a:srgbClr val="94A3B8"/>
                </a:solidFill>
                <a:latin typeface="Inter"/>
              </a:rPr>
              <a:t>явища</a:t>
            </a:r>
            <a:r>
              <a:rPr sz="2100" b="0" i="0" u="none" dirty="0">
                <a:solidFill>
                  <a:srgbClr val="94A3B8"/>
                </a:solidFill>
                <a:latin typeface="Inter"/>
              </a:rPr>
              <a:t> </a:t>
            </a:r>
            <a:r>
              <a:rPr sz="2100" b="0" i="0" u="none" dirty="0" err="1">
                <a:solidFill>
                  <a:srgbClr val="94A3B8"/>
                </a:solidFill>
                <a:latin typeface="Inter"/>
              </a:rPr>
              <a:t>до</a:t>
            </a:r>
            <a:r>
              <a:rPr sz="2100" b="0" i="0" u="none" dirty="0">
                <a:solidFill>
                  <a:srgbClr val="94A3B8"/>
                </a:solidFill>
                <a:latin typeface="Inter"/>
              </a:rPr>
              <a:t> </a:t>
            </a:r>
            <a:r>
              <a:rPr sz="2100" b="0" i="0" u="none" dirty="0" err="1">
                <a:solidFill>
                  <a:srgbClr val="94A3B8"/>
                </a:solidFill>
                <a:latin typeface="Inter"/>
              </a:rPr>
              <a:t>науки</a:t>
            </a:r>
            <a:endParaRPr sz="2100" b="0" i="0" u="none" dirty="0">
              <a:solidFill>
                <a:srgbClr val="94A3B8"/>
              </a:solidFill>
              <a:latin typeface="Int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0" y="0"/>
            <a:ext cx="5334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0"/>
            <a:ext cx="533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62000" y="1904107"/>
            <a:ext cx="6667500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3B82F6"/>
                </a:solidFill>
                <a:latin typeface="Inter"/>
              </a:rPr>
              <a:t>ІСТОРИЧНЕ КОРІННЯ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2256532"/>
            <a:ext cx="5700712" cy="303038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uk-UA" sz="3600" b="1" dirty="0">
                <a:solidFill>
                  <a:srgbClr val="0F172A"/>
                </a:solidFill>
                <a:latin typeface="Inter"/>
              </a:rPr>
              <a:t>Близько </a:t>
            </a:r>
            <a:r>
              <a:rPr sz="3600" b="1" dirty="0">
                <a:solidFill>
                  <a:srgbClr val="0F172A"/>
                </a:solidFill>
                <a:latin typeface="Inter"/>
              </a:rPr>
              <a:t>2.5 </a:t>
            </a:r>
            <a:r>
              <a:rPr sz="3600" b="1" dirty="0" err="1">
                <a:solidFill>
                  <a:srgbClr val="0F172A"/>
                </a:solidFill>
                <a:latin typeface="Inter"/>
              </a:rPr>
              <a:t>тис</a:t>
            </a:r>
            <a:r>
              <a:rPr sz="3600" b="1" dirty="0">
                <a:solidFill>
                  <a:srgbClr val="0F172A"/>
                </a:solidFill>
                <a:latin typeface="Inter"/>
              </a:rPr>
              <a:t>.</a:t>
            </a:r>
            <a:r>
              <a:rPr lang="uk-UA" sz="3600" b="1" dirty="0">
                <a:solidFill>
                  <a:srgbClr val="0F172A"/>
                </a:solidFill>
                <a:latin typeface="Inter"/>
              </a:rPr>
              <a:t> р</a:t>
            </a:r>
            <a:r>
              <a:rPr sz="3600" b="1" dirty="0" err="1">
                <a:solidFill>
                  <a:srgbClr val="0F172A"/>
                </a:solidFill>
                <a:latin typeface="Inter"/>
              </a:rPr>
              <a:t>оків</a:t>
            </a:r>
            <a:r>
              <a:rPr lang="uk-UA" sz="3600" b="1" dirty="0">
                <a:solidFill>
                  <a:srgbClr val="0F172A"/>
                </a:solidFill>
                <a:latin typeface="Inter"/>
              </a:rPr>
              <a:t> тому </a:t>
            </a:r>
            <a:r>
              <a:rPr lang="ru-RU" sz="3600" b="1" dirty="0" err="1">
                <a:solidFill>
                  <a:srgbClr val="0F172A"/>
                </a:solidFill>
                <a:latin typeface="Inter"/>
              </a:rPr>
              <a:t>зародження</a:t>
            </a:r>
            <a:r>
              <a:rPr lang="ru-RU" sz="3600" b="1" dirty="0">
                <a:solidFill>
                  <a:srgbClr val="0F172A"/>
                </a:solidFill>
                <a:latin typeface="Inter"/>
              </a:rPr>
              <a:t> </a:t>
            </a:r>
            <a:r>
              <a:rPr lang="ru-RU" sz="3600" b="1" dirty="0" err="1">
                <a:solidFill>
                  <a:srgbClr val="0F172A"/>
                </a:solidFill>
                <a:latin typeface="Inter"/>
              </a:rPr>
              <a:t>соціально</a:t>
            </a:r>
            <a:r>
              <a:rPr lang="ru-RU" sz="3600" b="1" dirty="0">
                <a:solidFill>
                  <a:srgbClr val="0F172A"/>
                </a:solidFill>
                <a:latin typeface="Inter"/>
              </a:rPr>
              <a:t> </a:t>
            </a:r>
            <a:r>
              <a:rPr lang="ru-RU" sz="3600" b="1" dirty="0" err="1">
                <a:solidFill>
                  <a:srgbClr val="0F172A"/>
                </a:solidFill>
                <a:latin typeface="Inter"/>
              </a:rPr>
              <a:t>орієнтованого</a:t>
            </a:r>
            <a:r>
              <a:rPr lang="ru-RU" sz="3600" b="1" dirty="0">
                <a:solidFill>
                  <a:srgbClr val="0F172A"/>
                </a:solidFill>
                <a:latin typeface="Inter"/>
              </a:rPr>
              <a:t> </a:t>
            </a:r>
            <a:r>
              <a:rPr lang="ru-RU" sz="3600" b="1" dirty="0" err="1">
                <a:solidFill>
                  <a:srgbClr val="0F172A"/>
                </a:solidFill>
                <a:latin typeface="Inter"/>
              </a:rPr>
              <a:t>знання</a:t>
            </a:r>
            <a:r>
              <a:rPr lang="ru-RU" sz="3600" b="1" dirty="0">
                <a:solidFill>
                  <a:srgbClr val="0F172A"/>
                </a:solidFill>
                <a:latin typeface="Inter"/>
              </a:rPr>
              <a:t> у </a:t>
            </a:r>
            <a:r>
              <a:rPr lang="ru-RU" sz="3600" b="1" dirty="0" err="1">
                <a:solidFill>
                  <a:srgbClr val="0F172A"/>
                </a:solidFill>
                <a:latin typeface="Inter"/>
              </a:rPr>
              <a:t>Стародавній</a:t>
            </a:r>
            <a:r>
              <a:rPr lang="ru-RU" sz="3600" b="1" dirty="0">
                <a:solidFill>
                  <a:srgbClr val="0F172A"/>
                </a:solidFill>
                <a:latin typeface="Inter"/>
              </a:rPr>
              <a:t> </a:t>
            </a:r>
            <a:r>
              <a:rPr lang="ru-RU" sz="3600" b="1" dirty="0" err="1">
                <a:solidFill>
                  <a:srgbClr val="0F172A"/>
                </a:solidFill>
                <a:latin typeface="Inter"/>
              </a:rPr>
              <a:t>Греції</a:t>
            </a:r>
            <a:endParaRPr lang="ru-RU" sz="3600" b="1" dirty="0">
              <a:solidFill>
                <a:srgbClr val="0F172A"/>
              </a:solidFill>
              <a:latin typeface="Inter"/>
            </a:endParaRPr>
          </a:p>
          <a:p>
            <a:pPr>
              <a:lnSpc>
                <a:spcPts val="7200"/>
              </a:lnSpc>
            </a:pPr>
            <a:endParaRPr sz="3600" b="1" dirty="0">
              <a:solidFill>
                <a:srgbClr val="0F172A"/>
              </a:solidFill>
              <a:latin typeface="Int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3288B8-A0DC-BA81-2E46-0DB821493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7166" y="858298"/>
            <a:ext cx="8229600" cy="4307090"/>
          </a:xfrm>
        </p:spPr>
        <p:txBody>
          <a:bodyPr/>
          <a:lstStyle/>
          <a:p>
            <a:r>
              <a:rPr lang="uk-UA" b="1" dirty="0">
                <a:solidFill>
                  <a:srgbClr val="0070C0"/>
                </a:solidFill>
              </a:rPr>
              <a:t>Політика це</a:t>
            </a:r>
          </a:p>
        </p:txBody>
      </p:sp>
    </p:spTree>
    <p:extLst>
      <p:ext uri="{BB962C8B-B14F-4D97-AF65-F5344CB8AC3E}">
        <p14:creationId xmlns:p14="http://schemas.microsoft.com/office/powerpoint/2010/main" val="20786810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731520" y="1234440"/>
            <a:ext cx="1645920" cy="4572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508760"/>
            <a:ext cx="5120640" cy="2194560"/>
          </a:xfrm>
          <a:prstGeom prst="roundRect">
            <a:avLst/>
          </a:prstGeom>
          <a:solidFill>
            <a:srgbClr val="1E293B"/>
          </a:solidFill>
          <a:ln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28600" rIns="274320" bIns="228600" rtlCol="0" anchor="ctr"/>
          <a:lstStyle/>
          <a:p>
            <a:pPr algn="ctr">
              <a:spcAft>
                <a:spcPts val="800"/>
              </a:spcAft>
              <a:defRPr sz="1800" b="1">
                <a:solidFill>
                  <a:srgbClr val="38BDF8"/>
                </a:solidFill>
                <a:latin typeface="Arial"/>
              </a:defRPr>
            </a:pPr>
            <a:r>
              <a:t>Діяльність із здобуття та використання влади</a:t>
            </a:r>
          </a:p>
          <a:p>
            <a:pPr>
              <a:defRPr sz="1500">
                <a:solidFill>
                  <a:srgbClr val="CBD5E1"/>
                </a:solidFill>
                <a:latin typeface="Arial"/>
              </a:defRPr>
            </a:pPr>
            <a:r>
              <a:t>Діяльність, спрямована на здобуття, утримання та ефективне використання державної влади.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339535" y="1508760"/>
            <a:ext cx="5120640" cy="2194560"/>
          </a:xfrm>
          <a:prstGeom prst="roundRect">
            <a:avLst/>
          </a:prstGeom>
          <a:solidFill>
            <a:srgbClr val="1E293B"/>
          </a:solidFill>
          <a:ln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28600" rIns="274320" bIns="228600" rtlCol="0" anchor="ctr"/>
          <a:lstStyle/>
          <a:p>
            <a:pPr algn="ctr">
              <a:spcAft>
                <a:spcPts val="800"/>
              </a:spcAft>
              <a:defRPr sz="1800" b="1">
                <a:solidFill>
                  <a:srgbClr val="38BDF8"/>
                </a:solidFill>
                <a:latin typeface="Arial"/>
              </a:defRPr>
            </a:pPr>
            <a:r>
              <a:t>Система самоорганізації суспільства</a:t>
            </a:r>
          </a:p>
          <a:p>
            <a:pPr>
              <a:defRPr sz="1500">
                <a:solidFill>
                  <a:srgbClr val="CBD5E1"/>
                </a:solidFill>
                <a:latin typeface="Arial"/>
              </a:defRPr>
            </a:pPr>
            <a:r>
              <a:t>Механізм самоорганізації суспільства, що забезпечує прийняття обов'язкових для всіх рішень.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3977639"/>
            <a:ext cx="5120640" cy="2194560"/>
          </a:xfrm>
          <a:prstGeom prst="roundRect">
            <a:avLst/>
          </a:prstGeom>
          <a:solidFill>
            <a:srgbClr val="1E293B"/>
          </a:solidFill>
          <a:ln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28600" rIns="274320" bIns="228600" rtlCol="0" anchor="ctr"/>
          <a:lstStyle/>
          <a:p>
            <a:pPr algn="ctr">
              <a:spcAft>
                <a:spcPts val="800"/>
              </a:spcAft>
              <a:defRPr sz="1800" b="1">
                <a:solidFill>
                  <a:srgbClr val="38BDF8"/>
                </a:solidFill>
                <a:latin typeface="Arial"/>
              </a:defRPr>
            </a:pPr>
            <a:r>
              <a:t>Узгодження суспільних інтересів</a:t>
            </a:r>
          </a:p>
          <a:p>
            <a:pPr>
              <a:defRPr sz="1500">
                <a:solidFill>
                  <a:srgbClr val="CBD5E1"/>
                </a:solidFill>
                <a:latin typeface="Arial"/>
              </a:defRPr>
            </a:pPr>
            <a:r>
              <a:t>Процес регулювання та узгодження інтересів різних соціальних груп, верств і організацій.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39535" y="3977639"/>
            <a:ext cx="5120640" cy="2194560"/>
          </a:xfrm>
          <a:prstGeom prst="roundRect">
            <a:avLst/>
          </a:prstGeom>
          <a:solidFill>
            <a:srgbClr val="1E293B"/>
          </a:solidFill>
          <a:ln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28600" rIns="274320" bIns="228600" rtlCol="0" anchor="ctr"/>
          <a:lstStyle/>
          <a:p>
            <a:pPr algn="ctr">
              <a:spcAft>
                <a:spcPts val="800"/>
              </a:spcAft>
              <a:defRPr sz="1800" b="1">
                <a:solidFill>
                  <a:srgbClr val="38BDF8"/>
                </a:solidFill>
                <a:latin typeface="Arial"/>
              </a:defRPr>
            </a:pPr>
            <a:r>
              <a:rPr dirty="0" err="1"/>
              <a:t>Механізм</a:t>
            </a:r>
            <a:r>
              <a:rPr dirty="0"/>
              <a:t> </a:t>
            </a:r>
            <a:r>
              <a:rPr dirty="0" err="1"/>
              <a:t>розподілу</a:t>
            </a:r>
            <a:r>
              <a:rPr dirty="0"/>
              <a:t> </a:t>
            </a:r>
            <a:r>
              <a:rPr dirty="0" err="1"/>
              <a:t>ресурсів</a:t>
            </a:r>
            <a:endParaRPr dirty="0"/>
          </a:p>
          <a:p>
            <a:pPr>
              <a:defRPr sz="1500">
                <a:solidFill>
                  <a:srgbClr val="CBD5E1"/>
                </a:solidFill>
                <a:latin typeface="Arial"/>
              </a:defRPr>
            </a:pPr>
            <a:r>
              <a:rPr dirty="0" err="1"/>
              <a:t>Система</a:t>
            </a:r>
            <a:r>
              <a:rPr dirty="0"/>
              <a:t> </a:t>
            </a:r>
            <a:r>
              <a:rPr dirty="0" err="1"/>
              <a:t>розподілу</a:t>
            </a:r>
            <a:r>
              <a:rPr dirty="0"/>
              <a:t> </a:t>
            </a:r>
            <a:r>
              <a:rPr dirty="0" err="1"/>
              <a:t>ресурсів</a:t>
            </a:r>
            <a:r>
              <a:rPr dirty="0"/>
              <a:t> </a:t>
            </a:r>
            <a:r>
              <a:rPr dirty="0" err="1"/>
              <a:t>та</a:t>
            </a:r>
            <a:r>
              <a:rPr dirty="0"/>
              <a:t> </a:t>
            </a:r>
            <a:r>
              <a:rPr dirty="0" err="1"/>
              <a:t>цінностей</a:t>
            </a:r>
            <a:r>
              <a:rPr dirty="0"/>
              <a:t> у </a:t>
            </a:r>
            <a:r>
              <a:rPr dirty="0" err="1"/>
              <a:t>суспільстві</a:t>
            </a:r>
            <a:r>
              <a:rPr dirty="0"/>
              <a:t> </a:t>
            </a:r>
            <a:r>
              <a:rPr lang="uk-UA" dirty="0"/>
              <a:t>- </a:t>
            </a:r>
            <a:r>
              <a:rPr dirty="0"/>
              <a:t> </a:t>
            </a:r>
            <a:r>
              <a:rPr dirty="0" err="1"/>
              <a:t>хто</a:t>
            </a:r>
            <a:r>
              <a:rPr dirty="0"/>
              <a:t>, </a:t>
            </a:r>
            <a:r>
              <a:rPr dirty="0" err="1"/>
              <a:t>що</a:t>
            </a:r>
            <a:r>
              <a:rPr dirty="0"/>
              <a:t>, </a:t>
            </a:r>
            <a:r>
              <a:rPr dirty="0" err="1"/>
              <a:t>коли</a:t>
            </a:r>
            <a:r>
              <a:rPr dirty="0"/>
              <a:t> і </a:t>
            </a:r>
            <a:r>
              <a:rPr dirty="0" err="1"/>
              <a:t>як</a:t>
            </a:r>
            <a:r>
              <a:rPr dirty="0"/>
              <a:t> </a:t>
            </a:r>
            <a:r>
              <a:rPr dirty="0" err="1"/>
              <a:t>отримує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72865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Arial"/>
              </a:defRPr>
            </a:pPr>
            <a:r>
              <a:t>КЛАСИЧНІ ТА ФІЛОСОФСЬКІ ВИЗНАЧЕННЯ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234440"/>
            <a:ext cx="1645920" cy="45720"/>
          </a:xfrm>
          <a:prstGeom prst="rect">
            <a:avLst/>
          </a:prstGeom>
          <a:solidFill>
            <a:srgbClr val="818C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508760"/>
            <a:ext cx="5120640" cy="2194560"/>
          </a:xfrm>
          <a:prstGeom prst="roundRect">
            <a:avLst/>
          </a:prstGeom>
          <a:solidFill>
            <a:srgbClr val="1E293B"/>
          </a:solidFill>
          <a:ln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28600" rIns="274320" bIns="228600" rtlCol="0" anchor="ctr"/>
          <a:lstStyle/>
          <a:p>
            <a:pPr algn="ctr">
              <a:spcAft>
                <a:spcPts val="800"/>
              </a:spcAft>
              <a:defRPr sz="1800" b="1">
                <a:solidFill>
                  <a:srgbClr val="818CF8"/>
                </a:solidFill>
                <a:latin typeface="Arial"/>
              </a:defRPr>
            </a:pPr>
            <a:r>
              <a:rPr dirty="0" err="1"/>
              <a:t>Мистецтво</a:t>
            </a:r>
            <a:r>
              <a:rPr dirty="0"/>
              <a:t> </a:t>
            </a:r>
            <a:r>
              <a:rPr dirty="0" err="1"/>
              <a:t>управління</a:t>
            </a:r>
            <a:r>
              <a:rPr dirty="0"/>
              <a:t> </a:t>
            </a:r>
            <a:r>
              <a:rPr dirty="0" err="1"/>
              <a:t>державою</a:t>
            </a:r>
            <a:endParaRPr dirty="0"/>
          </a:p>
          <a:p>
            <a:pPr>
              <a:defRPr sz="1500">
                <a:solidFill>
                  <a:srgbClr val="CBD5E1"/>
                </a:solidFill>
                <a:latin typeface="Arial"/>
              </a:defRPr>
            </a:pPr>
            <a:r>
              <a:rPr dirty="0" err="1"/>
              <a:t>За</a:t>
            </a:r>
            <a:r>
              <a:rPr dirty="0"/>
              <a:t> </a:t>
            </a:r>
            <a:r>
              <a:rPr dirty="0" err="1"/>
              <a:t>Аристотелем</a:t>
            </a:r>
            <a:r>
              <a:rPr lang="uk-UA" dirty="0"/>
              <a:t>:</a:t>
            </a:r>
            <a:r>
              <a:rPr dirty="0"/>
              <a:t> </a:t>
            </a:r>
            <a:r>
              <a:rPr dirty="0" err="1"/>
              <a:t>мистецтво</a:t>
            </a:r>
            <a:r>
              <a:rPr dirty="0"/>
              <a:t> </a:t>
            </a:r>
            <a:r>
              <a:rPr dirty="0" err="1"/>
              <a:t>управління</a:t>
            </a:r>
            <a:r>
              <a:rPr dirty="0"/>
              <a:t> </a:t>
            </a:r>
            <a:r>
              <a:rPr dirty="0" err="1"/>
              <a:t>державою</a:t>
            </a:r>
            <a:r>
              <a:rPr dirty="0"/>
              <a:t> </a:t>
            </a:r>
            <a:r>
              <a:rPr dirty="0" err="1"/>
              <a:t>заради</a:t>
            </a:r>
            <a:r>
              <a:rPr dirty="0"/>
              <a:t> </a:t>
            </a:r>
            <a:r>
              <a:rPr dirty="0" err="1"/>
              <a:t>досягнення</a:t>
            </a:r>
            <a:r>
              <a:rPr dirty="0"/>
              <a:t> </a:t>
            </a:r>
            <a:r>
              <a:rPr dirty="0" err="1"/>
              <a:t>спільного</a:t>
            </a:r>
            <a:r>
              <a:rPr dirty="0"/>
              <a:t> </a:t>
            </a:r>
            <a:r>
              <a:rPr dirty="0" err="1"/>
              <a:t>блага</a:t>
            </a:r>
            <a:r>
              <a:rPr dirty="0"/>
              <a:t> </a:t>
            </a:r>
            <a:r>
              <a:rPr dirty="0" err="1"/>
              <a:t>та</a:t>
            </a:r>
            <a:r>
              <a:rPr dirty="0"/>
              <a:t> </a:t>
            </a:r>
            <a:r>
              <a:rPr dirty="0" err="1"/>
              <a:t>справедливості</a:t>
            </a:r>
            <a:r>
              <a:rPr dirty="0"/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339535" y="1508760"/>
            <a:ext cx="5120640" cy="2194560"/>
          </a:xfrm>
          <a:prstGeom prst="roundRect">
            <a:avLst/>
          </a:prstGeom>
          <a:solidFill>
            <a:srgbClr val="1E293B"/>
          </a:solidFill>
          <a:ln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28600" rIns="274320" bIns="228600" rtlCol="0" anchor="ctr"/>
          <a:lstStyle/>
          <a:p>
            <a:pPr algn="ctr">
              <a:spcAft>
                <a:spcPts val="800"/>
              </a:spcAft>
              <a:defRPr sz="1800" b="1">
                <a:solidFill>
                  <a:srgbClr val="818CF8"/>
                </a:solidFill>
                <a:latin typeface="Arial"/>
              </a:defRPr>
            </a:pPr>
            <a:r>
              <a:rPr dirty="0" err="1"/>
              <a:t>Прагнення</a:t>
            </a:r>
            <a:r>
              <a:rPr dirty="0"/>
              <a:t> </a:t>
            </a:r>
            <a:r>
              <a:rPr dirty="0" err="1"/>
              <a:t>до</a:t>
            </a:r>
            <a:r>
              <a:rPr dirty="0"/>
              <a:t> </a:t>
            </a:r>
            <a:r>
              <a:rPr dirty="0" err="1"/>
              <a:t>участі</a:t>
            </a:r>
            <a:r>
              <a:rPr dirty="0"/>
              <a:t> у </a:t>
            </a:r>
            <a:r>
              <a:rPr dirty="0" err="1"/>
              <a:t>владі</a:t>
            </a:r>
            <a:endParaRPr dirty="0"/>
          </a:p>
          <a:p>
            <a:pPr>
              <a:defRPr sz="1500">
                <a:solidFill>
                  <a:srgbClr val="CBD5E1"/>
                </a:solidFill>
                <a:latin typeface="Arial"/>
              </a:defRPr>
            </a:pPr>
            <a:r>
              <a:rPr dirty="0" err="1"/>
              <a:t>За</a:t>
            </a:r>
            <a:r>
              <a:rPr dirty="0"/>
              <a:t> </a:t>
            </a:r>
            <a:r>
              <a:rPr dirty="0" err="1"/>
              <a:t>Максом</a:t>
            </a:r>
            <a:r>
              <a:rPr dirty="0"/>
              <a:t> </a:t>
            </a:r>
            <a:r>
              <a:rPr dirty="0" err="1"/>
              <a:t>Вебером</a:t>
            </a:r>
            <a:r>
              <a:rPr lang="uk-UA" dirty="0"/>
              <a:t>:</a:t>
            </a:r>
            <a:r>
              <a:rPr dirty="0"/>
              <a:t> </a:t>
            </a:r>
            <a:r>
              <a:rPr dirty="0" err="1"/>
              <a:t>прагнення</a:t>
            </a:r>
            <a:r>
              <a:rPr dirty="0"/>
              <a:t> </a:t>
            </a:r>
            <a:r>
              <a:rPr dirty="0" err="1"/>
              <a:t>до</a:t>
            </a:r>
            <a:r>
              <a:rPr dirty="0"/>
              <a:t> </a:t>
            </a:r>
            <a:r>
              <a:rPr dirty="0" err="1"/>
              <a:t>участі</a:t>
            </a:r>
            <a:r>
              <a:rPr dirty="0"/>
              <a:t> у </a:t>
            </a:r>
            <a:r>
              <a:rPr dirty="0" err="1"/>
              <a:t>владі</a:t>
            </a:r>
            <a:r>
              <a:rPr dirty="0"/>
              <a:t> </a:t>
            </a:r>
            <a:r>
              <a:rPr dirty="0" err="1"/>
              <a:t>або</a:t>
            </a:r>
            <a:r>
              <a:rPr dirty="0"/>
              <a:t> </a:t>
            </a:r>
            <a:r>
              <a:rPr dirty="0" err="1"/>
              <a:t>впливу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її</a:t>
            </a:r>
            <a:r>
              <a:rPr dirty="0"/>
              <a:t> </a:t>
            </a:r>
            <a:r>
              <a:rPr dirty="0" err="1"/>
              <a:t>розподіл</a:t>
            </a:r>
            <a:r>
              <a:rPr dirty="0"/>
              <a:t> </a:t>
            </a:r>
            <a:r>
              <a:rPr dirty="0" err="1"/>
              <a:t>між</a:t>
            </a:r>
            <a:r>
              <a:rPr dirty="0"/>
              <a:t> </a:t>
            </a:r>
            <a:r>
              <a:rPr dirty="0" err="1"/>
              <a:t>державами</a:t>
            </a:r>
            <a:r>
              <a:rPr dirty="0"/>
              <a:t> </a:t>
            </a:r>
            <a:r>
              <a:rPr dirty="0" err="1"/>
              <a:t>чи</a:t>
            </a:r>
            <a:r>
              <a:rPr dirty="0"/>
              <a:t> </a:t>
            </a:r>
            <a:r>
              <a:rPr dirty="0" err="1"/>
              <a:t>групами</a:t>
            </a:r>
            <a:r>
              <a:rPr dirty="0"/>
              <a:t>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3977639"/>
            <a:ext cx="5120640" cy="2194560"/>
          </a:xfrm>
          <a:prstGeom prst="roundRect">
            <a:avLst/>
          </a:prstGeom>
          <a:solidFill>
            <a:srgbClr val="1E293B"/>
          </a:solidFill>
          <a:ln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28600" rIns="274320" bIns="228600" rtlCol="0" anchor="ctr"/>
          <a:lstStyle/>
          <a:p>
            <a:pPr algn="ctr">
              <a:spcAft>
                <a:spcPts val="800"/>
              </a:spcAft>
              <a:defRPr sz="1800" b="1">
                <a:solidFill>
                  <a:srgbClr val="818CF8"/>
                </a:solidFill>
                <a:latin typeface="Arial"/>
              </a:defRPr>
            </a:pPr>
            <a:r>
              <a:rPr dirty="0" err="1"/>
              <a:t>Мистецтво</a:t>
            </a:r>
            <a:r>
              <a:rPr dirty="0"/>
              <a:t> </a:t>
            </a:r>
            <a:r>
              <a:rPr dirty="0" err="1"/>
              <a:t>можливого</a:t>
            </a:r>
            <a:endParaRPr dirty="0"/>
          </a:p>
          <a:p>
            <a:pPr>
              <a:defRPr sz="1500">
                <a:solidFill>
                  <a:srgbClr val="CBD5E1"/>
                </a:solidFill>
                <a:latin typeface="Arial"/>
              </a:defRPr>
            </a:pPr>
            <a:r>
              <a:rPr dirty="0" err="1"/>
              <a:t>За</a:t>
            </a:r>
            <a:r>
              <a:rPr dirty="0"/>
              <a:t> </a:t>
            </a:r>
            <a:r>
              <a:rPr dirty="0" err="1"/>
              <a:t>Отто</a:t>
            </a:r>
            <a:r>
              <a:rPr dirty="0"/>
              <a:t> </a:t>
            </a:r>
            <a:r>
              <a:rPr dirty="0" err="1"/>
              <a:t>фон</a:t>
            </a:r>
            <a:r>
              <a:rPr dirty="0"/>
              <a:t> </a:t>
            </a:r>
            <a:r>
              <a:rPr dirty="0" err="1"/>
              <a:t>Бісмарком</a:t>
            </a:r>
            <a:r>
              <a:rPr lang="uk-UA" dirty="0"/>
              <a:t>: </a:t>
            </a:r>
            <a:r>
              <a:rPr dirty="0" err="1"/>
              <a:t>уміння</a:t>
            </a:r>
            <a:r>
              <a:rPr dirty="0"/>
              <a:t> </a:t>
            </a:r>
            <a:r>
              <a:rPr dirty="0" err="1"/>
              <a:t>досягати</a:t>
            </a:r>
            <a:r>
              <a:rPr dirty="0"/>
              <a:t> </a:t>
            </a:r>
            <a:r>
              <a:rPr dirty="0" err="1"/>
              <a:t>практичних</a:t>
            </a:r>
            <a:r>
              <a:rPr dirty="0"/>
              <a:t> </a:t>
            </a:r>
            <a:r>
              <a:rPr dirty="0" err="1"/>
              <a:t>результатів</a:t>
            </a:r>
            <a:r>
              <a:rPr dirty="0"/>
              <a:t> у </a:t>
            </a:r>
            <a:r>
              <a:rPr dirty="0" err="1"/>
              <a:t>наявних</a:t>
            </a:r>
            <a:r>
              <a:rPr dirty="0"/>
              <a:t> </a:t>
            </a:r>
            <a:r>
              <a:rPr dirty="0" err="1"/>
              <a:t>реальних</a:t>
            </a:r>
            <a:r>
              <a:rPr dirty="0"/>
              <a:t> </a:t>
            </a:r>
            <a:r>
              <a:rPr dirty="0" err="1"/>
              <a:t>умовах</a:t>
            </a:r>
            <a:r>
              <a:rPr dirty="0"/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39535" y="3977639"/>
            <a:ext cx="5120640" cy="2194560"/>
          </a:xfrm>
          <a:prstGeom prst="roundRect">
            <a:avLst/>
          </a:prstGeom>
          <a:solidFill>
            <a:srgbClr val="1E293B"/>
          </a:solidFill>
          <a:ln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28600" rIns="274320" bIns="228600" rtlCol="0" anchor="ctr"/>
          <a:lstStyle/>
          <a:p>
            <a:pPr algn="ctr">
              <a:spcAft>
                <a:spcPts val="800"/>
              </a:spcAft>
              <a:defRPr sz="1800" b="1">
                <a:solidFill>
                  <a:srgbClr val="818CF8"/>
                </a:solidFill>
                <a:latin typeface="Arial"/>
              </a:defRPr>
            </a:pPr>
            <a:r>
              <a:t>Альтернатива війні та насильству</a:t>
            </a:r>
          </a:p>
          <a:p>
            <a:pPr>
              <a:defRPr sz="1500">
                <a:solidFill>
                  <a:srgbClr val="CBD5E1"/>
                </a:solidFill>
                <a:latin typeface="Arial"/>
              </a:defRPr>
            </a:pPr>
            <a:r>
              <a:t>Цивілізований інструмент вирішення конфліктів шляхом переговорів, угод та законів.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72865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Arial"/>
              </a:defRPr>
            </a:pPr>
            <a:r>
              <a:t>ПРАКТИЧНІ ТА СОЦІАЛЬНІ ВИЗНАЧЕННЯ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234440"/>
            <a:ext cx="1645920" cy="45720"/>
          </a:xfrm>
          <a:prstGeom prst="rect">
            <a:avLst/>
          </a:prstGeom>
          <a:solidFill>
            <a:srgbClr val="34D3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508760"/>
            <a:ext cx="5120640" cy="2194560"/>
          </a:xfrm>
          <a:prstGeom prst="roundRect">
            <a:avLst/>
          </a:prstGeom>
          <a:solidFill>
            <a:srgbClr val="1E293B"/>
          </a:solidFill>
          <a:ln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28600" rIns="274320" bIns="228600" rtlCol="0" anchor="ctr"/>
          <a:lstStyle/>
          <a:p>
            <a:pPr algn="ctr">
              <a:spcAft>
                <a:spcPts val="800"/>
              </a:spcAft>
              <a:defRPr sz="1800" b="1">
                <a:solidFill>
                  <a:srgbClr val="34D399"/>
                </a:solidFill>
                <a:latin typeface="Arial"/>
              </a:defRPr>
            </a:pPr>
            <a:r>
              <a:t>Пошук компромісу та консенсусу</a:t>
            </a:r>
          </a:p>
          <a:p>
            <a:pPr>
              <a:defRPr sz="1500">
                <a:solidFill>
                  <a:srgbClr val="CBD5E1"/>
                </a:solidFill>
                <a:latin typeface="Arial"/>
              </a:defRPr>
            </a:pPr>
            <a:r>
              <a:t>Шлях узгодження суперечливих інтересів між людьми з різними поглядами й потребами.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339535" y="1508760"/>
            <a:ext cx="5120640" cy="2194560"/>
          </a:xfrm>
          <a:prstGeom prst="roundRect">
            <a:avLst/>
          </a:prstGeom>
          <a:solidFill>
            <a:srgbClr val="1E293B"/>
          </a:solidFill>
          <a:ln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28600" rIns="274320" bIns="228600" rtlCol="0" anchor="ctr"/>
          <a:lstStyle/>
          <a:p>
            <a:pPr algn="ctr">
              <a:spcAft>
                <a:spcPts val="800"/>
              </a:spcAft>
              <a:defRPr sz="1800" b="1">
                <a:solidFill>
                  <a:srgbClr val="34D399"/>
                </a:solidFill>
                <a:latin typeface="Arial"/>
              </a:defRPr>
            </a:pPr>
            <a:r>
              <a:t>Конкуренція ідей та візій</a:t>
            </a:r>
          </a:p>
          <a:p>
            <a:pPr>
              <a:defRPr sz="1500">
                <a:solidFill>
                  <a:srgbClr val="CBD5E1"/>
                </a:solidFill>
                <a:latin typeface="Arial"/>
              </a:defRPr>
            </a:pPr>
            <a:r>
              <a:t>Відкрите змагання програм і концепцій щодо розвитку країни, міста чи громади.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3977639"/>
            <a:ext cx="5120640" cy="2194560"/>
          </a:xfrm>
          <a:prstGeom prst="roundRect">
            <a:avLst/>
          </a:prstGeom>
          <a:solidFill>
            <a:srgbClr val="1E293B"/>
          </a:solidFill>
          <a:ln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28600" rIns="274320" bIns="228600" rtlCol="0" anchor="ctr"/>
          <a:lstStyle/>
          <a:p>
            <a:pPr algn="ctr">
              <a:spcAft>
                <a:spcPts val="800"/>
              </a:spcAft>
              <a:defRPr sz="1800" b="1">
                <a:solidFill>
                  <a:srgbClr val="34D399"/>
                </a:solidFill>
                <a:latin typeface="Arial"/>
              </a:defRPr>
            </a:pPr>
            <a:r>
              <a:t>Встановлення правил гри</a:t>
            </a:r>
          </a:p>
          <a:p>
            <a:pPr>
              <a:defRPr sz="1500">
                <a:solidFill>
                  <a:srgbClr val="CBD5E1"/>
                </a:solidFill>
                <a:latin typeface="Arial"/>
              </a:defRPr>
            </a:pPr>
            <a:r>
              <a:t>Формування законів та норм, за якими функціонують економіка, освіта, медицина та безпека.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39535" y="3977639"/>
            <a:ext cx="5120640" cy="2194560"/>
          </a:xfrm>
          <a:prstGeom prst="roundRect">
            <a:avLst/>
          </a:prstGeom>
          <a:solidFill>
            <a:srgbClr val="1E293B"/>
          </a:solidFill>
          <a:ln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28600" rIns="274320" bIns="228600" rtlCol="0" anchor="ctr"/>
          <a:lstStyle/>
          <a:p>
            <a:pPr algn="ctr">
              <a:spcAft>
                <a:spcPts val="800"/>
              </a:spcAft>
              <a:defRPr sz="1800" b="1">
                <a:solidFill>
                  <a:srgbClr val="34D399"/>
                </a:solidFill>
                <a:latin typeface="Arial"/>
              </a:defRPr>
            </a:pPr>
            <a:r>
              <a:t>Повсякденний вибір кожного</a:t>
            </a:r>
          </a:p>
          <a:p>
            <a:pPr>
              <a:defRPr sz="1500">
                <a:solidFill>
                  <a:srgbClr val="CBD5E1"/>
                </a:solidFill>
                <a:latin typeface="Arial"/>
              </a:defRPr>
            </a:pPr>
            <a:r>
              <a:t>Участь громадян у житті суспільства, адже відмова від голосування — це також політичний вибір.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457200"/>
            <a:ext cx="1072865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Arial"/>
              </a:defRPr>
            </a:pPr>
            <a:r>
              <a:t>МЕТАФОРИ ТА КЛЮЧОВІ СУТНОСТІ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234440"/>
            <a:ext cx="1645920" cy="45720"/>
          </a:xfrm>
          <a:prstGeom prst="rect">
            <a:avLst/>
          </a:prstGeom>
          <a:solidFill>
            <a:srgbClr val="FB9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508760"/>
            <a:ext cx="5120640" cy="2194560"/>
          </a:xfrm>
          <a:prstGeom prst="roundRect">
            <a:avLst/>
          </a:prstGeom>
          <a:solidFill>
            <a:srgbClr val="1E293B"/>
          </a:solidFill>
          <a:ln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28600" rIns="274320" bIns="228600" rtlCol="0" anchor="ctr"/>
          <a:lstStyle/>
          <a:p>
            <a:pPr algn="ctr">
              <a:spcAft>
                <a:spcPts val="800"/>
              </a:spcAft>
              <a:defRPr sz="1800" b="1">
                <a:solidFill>
                  <a:srgbClr val="FB923C"/>
                </a:solidFill>
                <a:latin typeface="Arial"/>
              </a:defRPr>
            </a:pPr>
            <a:r>
              <a:t>Перетворення хаосу на порядок</a:t>
            </a:r>
          </a:p>
          <a:p>
            <a:pPr>
              <a:defRPr sz="1500">
                <a:solidFill>
                  <a:srgbClr val="CBD5E1"/>
                </a:solidFill>
                <a:latin typeface="Arial"/>
              </a:defRPr>
            </a:pPr>
            <a:r>
              <a:t>Фундаментальний інструмент упорядкування суспільних відносин та створення стабільності.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339535" y="1508760"/>
            <a:ext cx="5120640" cy="2194560"/>
          </a:xfrm>
          <a:prstGeom prst="roundRect">
            <a:avLst/>
          </a:prstGeom>
          <a:solidFill>
            <a:srgbClr val="1E293B"/>
          </a:solidFill>
          <a:ln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28600" rIns="274320" bIns="228600" rtlCol="0" anchor="ctr"/>
          <a:lstStyle/>
          <a:p>
            <a:pPr algn="ctr">
              <a:spcAft>
                <a:spcPts val="800"/>
              </a:spcAft>
              <a:defRPr sz="1800" b="1">
                <a:solidFill>
                  <a:srgbClr val="FB923C"/>
                </a:solidFill>
                <a:latin typeface="Arial"/>
              </a:defRPr>
            </a:pPr>
            <a:r>
              <a:t>Діалог влади та суспільства</a:t>
            </a:r>
          </a:p>
          <a:p>
            <a:pPr>
              <a:defRPr sz="1500">
                <a:solidFill>
                  <a:srgbClr val="CBD5E1"/>
                </a:solidFill>
                <a:latin typeface="Arial"/>
              </a:defRPr>
            </a:pPr>
            <a:r>
              <a:t>Двосторонній канал комунікації для висловлення потреб громадян та звітування можновладців.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3977639"/>
            <a:ext cx="5120640" cy="2194560"/>
          </a:xfrm>
          <a:prstGeom prst="roundRect">
            <a:avLst/>
          </a:prstGeom>
          <a:solidFill>
            <a:srgbClr val="1E293B"/>
          </a:solidFill>
          <a:ln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28600" rIns="274320" bIns="228600" rtlCol="0" anchor="ctr"/>
          <a:lstStyle/>
          <a:p>
            <a:pPr algn="ctr">
              <a:spcAft>
                <a:spcPts val="800"/>
              </a:spcAft>
              <a:defRPr sz="1800" b="1">
                <a:solidFill>
                  <a:srgbClr val="FB923C"/>
                </a:solidFill>
                <a:latin typeface="Arial"/>
              </a:defRPr>
            </a:pPr>
            <a:r>
              <a:t>Боротьба за майбутнє</a:t>
            </a:r>
          </a:p>
          <a:p>
            <a:pPr>
              <a:defRPr sz="1500">
                <a:solidFill>
                  <a:srgbClr val="CBD5E1"/>
                </a:solidFill>
                <a:latin typeface="Arial"/>
              </a:defRPr>
            </a:pPr>
            <a:r>
              <a:t>Визначення стратегічних пріоритетів та вектора розвитку всієї держави.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39535" y="3977639"/>
            <a:ext cx="5120640" cy="2194560"/>
          </a:xfrm>
          <a:prstGeom prst="roundRect">
            <a:avLst/>
          </a:prstGeom>
          <a:solidFill>
            <a:srgbClr val="1E293B"/>
          </a:solidFill>
          <a:ln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28600" rIns="274320" bIns="228600" rtlCol="0" anchor="ctr"/>
          <a:lstStyle/>
          <a:p>
            <a:pPr algn="ctr">
              <a:spcAft>
                <a:spcPts val="800"/>
              </a:spcAft>
              <a:defRPr sz="1800" b="1">
                <a:solidFill>
                  <a:srgbClr val="FB923C"/>
                </a:solidFill>
                <a:latin typeface="Arial"/>
              </a:defRPr>
            </a:pPr>
            <a:r>
              <a:t>Інтелектуальна шахова гра</a:t>
            </a:r>
          </a:p>
          <a:p>
            <a:pPr>
              <a:defRPr sz="1500">
                <a:solidFill>
                  <a:srgbClr val="CBD5E1"/>
                </a:solidFill>
                <a:latin typeface="Arial"/>
              </a:defRPr>
            </a:pPr>
            <a:r>
              <a:t>Складна багаторівнева стратегія з реальними наслідками для кожного мешканця країни.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82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57945" y="2514600"/>
            <a:ext cx="8876109" cy="1828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sz="6000" b="1" i="0" u="none">
                <a:solidFill>
                  <a:srgbClr val="FFFFFF"/>
                </a:solidFill>
                <a:latin typeface="Inter"/>
              </a:rPr>
              <a:t>Що таке політика</a:t>
            </a:r>
            <a:r>
              <a:t>
</a:t>
            </a:r>
            <a:r>
              <a:rPr sz="6000" b="1" i="0" u="none">
                <a:solidFill>
                  <a:srgbClr val="FFFFFF"/>
                </a:solidFill>
                <a:latin typeface="Inter"/>
              </a:rPr>
              <a:t> на практиці?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2852737"/>
            <a:ext cx="457200" cy="457200"/>
          </a:xfrm>
          <a:prstGeom prst="roundRect">
            <a:avLst>
              <a:gd name="adj" fmla="val 16666"/>
            </a:avLst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1</a:t>
            </a:r>
            <a:endParaRPr dirty="0"/>
          </a:p>
        </p:txBody>
      </p:sp>
      <p:sp>
        <p:nvSpPr>
          <p:cNvPr id="3" name="Rounded Rectangle 2"/>
          <p:cNvSpPr/>
          <p:nvPr/>
        </p:nvSpPr>
        <p:spPr>
          <a:xfrm>
            <a:off x="762000" y="3690937"/>
            <a:ext cx="457200" cy="457200"/>
          </a:xfrm>
          <a:prstGeom prst="roundRect">
            <a:avLst>
              <a:gd name="adj" fmla="val 16666"/>
            </a:avLst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2</a:t>
            </a:r>
            <a:endParaRPr dirty="0"/>
          </a:p>
        </p:txBody>
      </p:sp>
      <p:sp>
        <p:nvSpPr>
          <p:cNvPr id="4" name="Rounded Rectangle 3"/>
          <p:cNvSpPr/>
          <p:nvPr/>
        </p:nvSpPr>
        <p:spPr>
          <a:xfrm>
            <a:off x="762000" y="4624387"/>
            <a:ext cx="444251" cy="457200"/>
          </a:xfrm>
          <a:prstGeom prst="roundRect">
            <a:avLst>
              <a:gd name="adj" fmla="val 17152"/>
            </a:avLst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2869" y="361037"/>
            <a:ext cx="4186238" cy="27908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62000" y="762000"/>
            <a:ext cx="11430000" cy="561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600" b="1" i="0" u="none">
                <a:solidFill>
                  <a:srgbClr val="0F172A"/>
                </a:solidFill>
                <a:latin typeface="Inter"/>
              </a:rPr>
              <a:t>Анатомія взаємодії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76250" y="1976437"/>
            <a:ext cx="74295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500" b="1" i="0" u="none" dirty="0">
                <a:solidFill>
                  <a:srgbClr val="FFFFFF"/>
                </a:solidFill>
                <a:latin typeface="Inter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47800" y="2919412"/>
            <a:ext cx="7521102" cy="6463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0" i="0" u="none" dirty="0" err="1">
                <a:solidFill>
                  <a:srgbClr val="0F172A"/>
                </a:solidFill>
                <a:latin typeface="Inter"/>
              </a:rPr>
              <a:t>Група</a:t>
            </a:r>
            <a:r>
              <a:rPr sz="2100" b="0" i="0" u="none" dirty="0">
                <a:solidFill>
                  <a:srgbClr val="0F172A"/>
                </a:solidFill>
                <a:latin typeface="Inter"/>
              </a:rPr>
              <a:t> </a:t>
            </a:r>
            <a:r>
              <a:rPr sz="2100" b="0" i="0" u="none" dirty="0" err="1">
                <a:solidFill>
                  <a:srgbClr val="0F172A"/>
                </a:solidFill>
                <a:latin typeface="Inter"/>
              </a:rPr>
              <a:t>має</a:t>
            </a:r>
            <a:r>
              <a:rPr sz="2100" b="0" i="0" u="none" dirty="0">
                <a:solidFill>
                  <a:srgbClr val="0F172A"/>
                </a:solidFill>
                <a:latin typeface="Inter"/>
              </a:rPr>
              <a:t> </a:t>
            </a:r>
            <a:r>
              <a:rPr sz="2100" b="0" i="0" u="none" dirty="0" err="1">
                <a:solidFill>
                  <a:srgbClr val="0F172A"/>
                </a:solidFill>
                <a:latin typeface="Inter"/>
              </a:rPr>
              <a:t>спільну</a:t>
            </a:r>
            <a:r>
              <a:rPr sz="2100" b="0" i="0" u="none" dirty="0">
                <a:solidFill>
                  <a:srgbClr val="0F172A"/>
                </a:solidFill>
                <a:latin typeface="Inter"/>
              </a:rPr>
              <a:t> </a:t>
            </a:r>
            <a:r>
              <a:rPr sz="2100" b="0" i="0" u="none" dirty="0" err="1">
                <a:solidFill>
                  <a:srgbClr val="0F172A"/>
                </a:solidFill>
                <a:latin typeface="Inter"/>
              </a:rPr>
              <a:t>мету</a:t>
            </a:r>
            <a:r>
              <a:rPr lang="uk-UA" sz="2100" b="0" i="0" u="none" dirty="0">
                <a:solidFill>
                  <a:srgbClr val="0F172A"/>
                </a:solidFill>
                <a:latin typeface="Inter"/>
              </a:rPr>
              <a:t>, </a:t>
            </a:r>
          </a:p>
          <a:p>
            <a:pPr algn="l"/>
            <a:r>
              <a:rPr lang="uk-UA" sz="2100" b="0" i="0" u="none" dirty="0">
                <a:solidFill>
                  <a:srgbClr val="0F172A"/>
                </a:solidFill>
                <a:latin typeface="Inter"/>
              </a:rPr>
              <a:t>водночас кожен може мати свої цілі, прагнення, мрії</a:t>
            </a:r>
            <a:r>
              <a:rPr sz="2100" b="0" i="0" u="none" dirty="0">
                <a:solidFill>
                  <a:srgbClr val="0F172A"/>
                </a:solidFill>
                <a:latin typeface="Inter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6176" y="4195764"/>
            <a:ext cx="74295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500" b="1" i="0" u="none">
                <a:solidFill>
                  <a:srgbClr val="FFFFFF"/>
                </a:solidFill>
                <a:latin typeface="Inter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47800" y="3757612"/>
            <a:ext cx="3165097" cy="32316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100" b="0" i="0" u="none" dirty="0" err="1">
                <a:solidFill>
                  <a:srgbClr val="0F172A"/>
                </a:solidFill>
                <a:latin typeface="Inter"/>
              </a:rPr>
              <a:t>Виникає</a:t>
            </a:r>
            <a:r>
              <a:rPr sz="2100" b="0" i="0" u="none" dirty="0">
                <a:solidFill>
                  <a:srgbClr val="0F172A"/>
                </a:solidFill>
                <a:latin typeface="Inter"/>
              </a:rPr>
              <a:t> </a:t>
            </a:r>
            <a:r>
              <a:rPr sz="2100" b="0" i="0" u="none" dirty="0" err="1">
                <a:solidFill>
                  <a:srgbClr val="0F172A"/>
                </a:solidFill>
                <a:latin typeface="Inter"/>
              </a:rPr>
              <a:t>конфлікт</a:t>
            </a:r>
            <a:r>
              <a:rPr sz="2100" b="0" i="0" u="none" dirty="0">
                <a:solidFill>
                  <a:srgbClr val="0F172A"/>
                </a:solidFill>
                <a:latin typeface="Inter"/>
              </a:rPr>
              <a:t> </a:t>
            </a:r>
            <a:r>
              <a:rPr sz="2100" b="0" i="0" u="none" dirty="0" err="1">
                <a:solidFill>
                  <a:srgbClr val="0F172A"/>
                </a:solidFill>
                <a:latin typeface="Inter"/>
              </a:rPr>
              <a:t>інтересів</a:t>
            </a:r>
            <a:r>
              <a:rPr sz="2100" b="0" i="0" u="none" dirty="0">
                <a:solidFill>
                  <a:srgbClr val="0F172A"/>
                </a:solidFill>
                <a:latin typeface="Inter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9125" y="4624387"/>
            <a:ext cx="730001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500" b="1" i="0" u="none">
                <a:solidFill>
                  <a:srgbClr val="FFFFFF"/>
                </a:solidFill>
                <a:latin typeface="Inter"/>
              </a:rP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34850" y="4529137"/>
            <a:ext cx="6327821" cy="6463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uk-UA" sz="2100" dirty="0">
                <a:solidFill>
                  <a:srgbClr val="0F172A"/>
                </a:solidFill>
                <a:latin typeface="Inter"/>
              </a:rPr>
              <a:t>Пошук оптимальних рішень та у</a:t>
            </a:r>
            <a:r>
              <a:rPr sz="2100" b="0" i="0" u="none" dirty="0" err="1">
                <a:solidFill>
                  <a:srgbClr val="0F172A"/>
                </a:solidFill>
                <a:latin typeface="Inter"/>
              </a:rPr>
              <a:t>хвал</a:t>
            </a:r>
            <a:r>
              <a:rPr lang="uk-UA" sz="2100" b="0" i="0" u="none" dirty="0" err="1">
                <a:solidFill>
                  <a:srgbClr val="0F172A"/>
                </a:solidFill>
                <a:latin typeface="Inter"/>
              </a:rPr>
              <a:t>ення</a:t>
            </a:r>
            <a:r>
              <a:rPr sz="2100" b="0" i="0" u="none" dirty="0">
                <a:solidFill>
                  <a:srgbClr val="0F172A"/>
                </a:solidFill>
                <a:latin typeface="Inter"/>
              </a:rPr>
              <a:t> </a:t>
            </a:r>
            <a:r>
              <a:rPr sz="2100" b="0" i="0" u="none" dirty="0" err="1">
                <a:solidFill>
                  <a:srgbClr val="0F172A"/>
                </a:solidFill>
                <a:latin typeface="Inter"/>
              </a:rPr>
              <a:t>правил</a:t>
            </a:r>
            <a:r>
              <a:rPr sz="2100" b="0" i="0" u="none" dirty="0">
                <a:solidFill>
                  <a:srgbClr val="0F172A"/>
                </a:solidFill>
                <a:latin typeface="Inter"/>
              </a:rPr>
              <a:t> </a:t>
            </a:r>
            <a:r>
              <a:rPr sz="2100" b="0" i="0" u="none" dirty="0" err="1">
                <a:solidFill>
                  <a:srgbClr val="0F172A"/>
                </a:solidFill>
                <a:latin typeface="Inter"/>
              </a:rPr>
              <a:t>управління</a:t>
            </a:r>
            <a:r>
              <a:rPr lang="uk-UA" sz="2100" b="0" i="0" u="none" dirty="0">
                <a:solidFill>
                  <a:srgbClr val="0F172A"/>
                </a:solidFill>
                <a:latin typeface="Inter"/>
              </a:rPr>
              <a:t> та співіснування</a:t>
            </a:r>
            <a:r>
              <a:rPr sz="2100" b="0" i="0" u="none" dirty="0">
                <a:solidFill>
                  <a:srgbClr val="0F172A"/>
                </a:solidFill>
                <a:latin typeface="Inter"/>
              </a:rPr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2875" y="2401490"/>
            <a:ext cx="11906250" cy="32060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sz="4200" b="1" i="0" u="none" dirty="0" err="1">
                <a:solidFill>
                  <a:srgbClr val="0F172A"/>
                </a:solidFill>
                <a:latin typeface="Inter"/>
              </a:rPr>
              <a:t>Суспільству</a:t>
            </a:r>
            <a:r>
              <a:rPr sz="4200" b="1" i="0" u="none" dirty="0">
                <a:solidFill>
                  <a:srgbClr val="0F172A"/>
                </a:solidFill>
                <a:latin typeface="Inter"/>
              </a:rPr>
              <a:t> </a:t>
            </a:r>
            <a:r>
              <a:rPr sz="4200" b="1" i="0" u="none" dirty="0" err="1">
                <a:solidFill>
                  <a:srgbClr val="0F172A"/>
                </a:solidFill>
                <a:latin typeface="Inter"/>
              </a:rPr>
              <a:t>потрібна</a:t>
            </a:r>
            <a:r>
              <a:rPr sz="4200" b="1" i="0" u="none" dirty="0">
                <a:solidFill>
                  <a:srgbClr val="0F172A"/>
                </a:solidFill>
                <a:latin typeface="Inter"/>
              </a:rPr>
              <a:t> </a:t>
            </a:r>
            <a:r>
              <a:rPr sz="4200" b="1" i="0" u="none" dirty="0" err="1">
                <a:solidFill>
                  <a:srgbClr val="0F172A"/>
                </a:solidFill>
                <a:latin typeface="Inter"/>
              </a:rPr>
              <a:t>система</a:t>
            </a:r>
            <a:r>
              <a:rPr sz="4200" b="1" i="0" u="none" dirty="0">
                <a:solidFill>
                  <a:srgbClr val="0F172A"/>
                </a:solidFill>
                <a:latin typeface="Inter"/>
              </a:rPr>
              <a:t> </a:t>
            </a:r>
            <a:r>
              <a:rPr lang="uk-UA" sz="4200" b="1" i="0" u="none" dirty="0">
                <a:solidFill>
                  <a:srgbClr val="0F172A"/>
                </a:solidFill>
                <a:latin typeface="Inter"/>
              </a:rPr>
              <a:t>правил </a:t>
            </a:r>
            <a:endParaRPr lang="en-US" sz="4200" b="1" i="0" u="none" dirty="0">
              <a:solidFill>
                <a:srgbClr val="0F172A"/>
              </a:solidFill>
              <a:latin typeface="Inter"/>
            </a:endParaRPr>
          </a:p>
          <a:p>
            <a:pPr algn="ctr">
              <a:lnSpc>
                <a:spcPts val="5040"/>
              </a:lnSpc>
            </a:pPr>
            <a:r>
              <a:rPr lang="uk-UA" sz="4200" b="1" i="0" u="none" dirty="0">
                <a:solidFill>
                  <a:srgbClr val="0F172A"/>
                </a:solidFill>
                <a:latin typeface="Inter"/>
              </a:rPr>
              <a:t>та обов’язків </a:t>
            </a:r>
            <a:r>
              <a:rPr sz="4200" b="1" i="0" u="none" dirty="0" err="1">
                <a:solidFill>
                  <a:srgbClr val="0F172A"/>
                </a:solidFill>
                <a:latin typeface="Inter"/>
              </a:rPr>
              <a:t>для</a:t>
            </a:r>
            <a:r>
              <a:rPr sz="4200" b="1" i="0" u="none" dirty="0">
                <a:solidFill>
                  <a:srgbClr val="0F172A"/>
                </a:solidFill>
                <a:latin typeface="Inter"/>
              </a:rPr>
              <a:t> </a:t>
            </a:r>
            <a:r>
              <a:rPr sz="4200" b="1" i="0" u="none" dirty="0" err="1">
                <a:solidFill>
                  <a:srgbClr val="0F172A"/>
                </a:solidFill>
                <a:latin typeface="Inter"/>
              </a:rPr>
              <a:t>ухвалення</a:t>
            </a:r>
            <a:r>
              <a:rPr sz="4200" b="1" i="0" u="none" dirty="0">
                <a:solidFill>
                  <a:srgbClr val="0F172A"/>
                </a:solidFill>
                <a:latin typeface="Inter"/>
              </a:rPr>
              <a:t> </a:t>
            </a:r>
            <a:r>
              <a:rPr sz="4200" b="1" i="0" u="none" dirty="0" err="1">
                <a:solidFill>
                  <a:srgbClr val="0F172A"/>
                </a:solidFill>
                <a:latin typeface="Inter"/>
              </a:rPr>
              <a:t>спільних</a:t>
            </a:r>
            <a:r>
              <a:rPr sz="4200" b="1" i="0" u="none" dirty="0">
                <a:solidFill>
                  <a:srgbClr val="0F172A"/>
                </a:solidFill>
                <a:latin typeface="Inter"/>
              </a:rPr>
              <a:t> </a:t>
            </a:r>
            <a:r>
              <a:rPr sz="4200" b="1" i="0" u="none" dirty="0" err="1">
                <a:solidFill>
                  <a:srgbClr val="0F172A"/>
                </a:solidFill>
                <a:latin typeface="Inter"/>
              </a:rPr>
              <a:t>рішень</a:t>
            </a:r>
            <a:r>
              <a:rPr lang="uk-UA" sz="4200" b="1" i="0" u="none" dirty="0">
                <a:solidFill>
                  <a:srgbClr val="0F172A"/>
                </a:solidFill>
                <a:latin typeface="Inter"/>
              </a:rPr>
              <a:t> </a:t>
            </a:r>
            <a:endParaRPr lang="en-US" sz="4200" b="1" i="0" u="none" dirty="0">
              <a:solidFill>
                <a:srgbClr val="0F172A"/>
              </a:solidFill>
              <a:latin typeface="Inter"/>
            </a:endParaRPr>
          </a:p>
          <a:p>
            <a:pPr algn="ctr">
              <a:lnSpc>
                <a:spcPts val="5040"/>
              </a:lnSpc>
            </a:pPr>
            <a:r>
              <a:rPr lang="uk-UA" sz="4200" b="1" i="0" u="none" dirty="0">
                <a:solidFill>
                  <a:srgbClr val="0F172A"/>
                </a:solidFill>
                <a:latin typeface="Inter"/>
              </a:rPr>
              <a:t>та комфортного співіснування.</a:t>
            </a:r>
            <a:r>
              <a:rPr sz="4200" b="1" i="0" u="none" dirty="0">
                <a:solidFill>
                  <a:srgbClr val="0F172A"/>
                </a:solidFill>
                <a:latin typeface="Inter"/>
              </a:rPr>
              <a:t> </a:t>
            </a:r>
            <a:r>
              <a:rPr dirty="0"/>
              <a:t>
</a:t>
            </a:r>
            <a:r>
              <a:rPr sz="4200" b="1" i="0" u="none" dirty="0" err="1">
                <a:solidFill>
                  <a:srgbClr val="3B82F6"/>
                </a:solidFill>
                <a:latin typeface="Inter"/>
              </a:rPr>
              <a:t>Це</a:t>
            </a:r>
            <a:r>
              <a:rPr sz="4200" b="1" i="0" u="none" dirty="0">
                <a:solidFill>
                  <a:srgbClr val="3B82F6"/>
                </a:solidFill>
                <a:latin typeface="Inter"/>
              </a:rPr>
              <a:t> і є </a:t>
            </a:r>
            <a:r>
              <a:rPr sz="4200" b="1" i="0" u="none" dirty="0" err="1">
                <a:solidFill>
                  <a:srgbClr val="3B82F6"/>
                </a:solidFill>
                <a:latin typeface="Inter"/>
              </a:rPr>
              <a:t>політика</a:t>
            </a:r>
            <a:endParaRPr sz="4200" b="1" i="0" u="none" dirty="0">
              <a:solidFill>
                <a:srgbClr val="3B82F6"/>
              </a:solidFill>
              <a:latin typeface="Inte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2590800"/>
            <a:ext cx="3403550" cy="1447800"/>
          </a:xfrm>
          <a:prstGeom prst="roundRect">
            <a:avLst>
              <a:gd name="adj" fmla="val 10526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394150" y="2590800"/>
            <a:ext cx="3403550" cy="1447800"/>
          </a:xfrm>
          <a:prstGeom prst="roundRect">
            <a:avLst>
              <a:gd name="adj" fmla="val 10526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026300" y="2590800"/>
            <a:ext cx="3403550" cy="1447800"/>
          </a:xfrm>
          <a:prstGeom prst="roundRect">
            <a:avLst>
              <a:gd name="adj" fmla="val 10526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62000" y="4267200"/>
            <a:ext cx="3403550" cy="1447800"/>
          </a:xfrm>
          <a:prstGeom prst="roundRect">
            <a:avLst>
              <a:gd name="adj" fmla="val 10526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4394150" y="4267200"/>
            <a:ext cx="3403550" cy="1447800"/>
          </a:xfrm>
          <a:prstGeom prst="roundRect">
            <a:avLst>
              <a:gd name="adj" fmla="val 10526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8026300" y="4267200"/>
            <a:ext cx="3403550" cy="1447800"/>
          </a:xfrm>
          <a:prstGeom prst="roundRect">
            <a:avLst>
              <a:gd name="adj" fmla="val 10526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62000" y="762000"/>
            <a:ext cx="3159968" cy="55399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600" b="1" i="0" u="none" dirty="0" err="1">
                <a:solidFill>
                  <a:srgbClr val="0F172A"/>
                </a:solidFill>
                <a:latin typeface="Inter"/>
              </a:rPr>
              <a:t>Політика</a:t>
            </a:r>
            <a:r>
              <a:rPr sz="3600" b="1" i="0" u="none" dirty="0">
                <a:solidFill>
                  <a:srgbClr val="0F172A"/>
                </a:solidFill>
                <a:latin typeface="Inter"/>
              </a:rPr>
              <a:t> </a:t>
            </a:r>
            <a:r>
              <a:rPr sz="3600" b="1" i="0" u="none" dirty="0" err="1">
                <a:solidFill>
                  <a:srgbClr val="0F172A"/>
                </a:solidFill>
                <a:latin typeface="Inter"/>
              </a:rPr>
              <a:t>всюди</a:t>
            </a:r>
            <a:endParaRPr sz="3600" b="1" i="0" u="none" dirty="0">
              <a:solidFill>
                <a:srgbClr val="0F172A"/>
              </a:solidFill>
              <a:latin typeface="Inter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2000" y="1476375"/>
            <a:ext cx="5875455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 dirty="0" err="1">
                <a:solidFill>
                  <a:srgbClr val="0070C0"/>
                </a:solidFill>
                <a:latin typeface="Inter"/>
              </a:rPr>
              <a:t>Політика</a:t>
            </a:r>
            <a:r>
              <a:rPr sz="1800" b="1" i="0" u="none" dirty="0">
                <a:solidFill>
                  <a:srgbClr val="0070C0"/>
                </a:solidFill>
                <a:latin typeface="Inter"/>
              </a:rPr>
              <a:t> </a:t>
            </a:r>
            <a:r>
              <a:rPr sz="1800" b="1" i="0" u="none" dirty="0" err="1">
                <a:solidFill>
                  <a:srgbClr val="0070C0"/>
                </a:solidFill>
                <a:latin typeface="Inter"/>
              </a:rPr>
              <a:t>стосується</a:t>
            </a:r>
            <a:r>
              <a:rPr sz="1800" b="1" i="0" u="none" dirty="0">
                <a:solidFill>
                  <a:srgbClr val="0070C0"/>
                </a:solidFill>
                <a:latin typeface="Inter"/>
              </a:rPr>
              <a:t> </a:t>
            </a:r>
            <a:r>
              <a:rPr sz="1800" b="1" i="0" u="none" dirty="0" err="1">
                <a:solidFill>
                  <a:srgbClr val="0070C0"/>
                </a:solidFill>
                <a:latin typeface="Inter"/>
              </a:rPr>
              <a:t>майже</a:t>
            </a:r>
            <a:r>
              <a:rPr sz="1800" b="1" i="0" u="none" dirty="0">
                <a:solidFill>
                  <a:srgbClr val="0070C0"/>
                </a:solidFill>
                <a:latin typeface="Inter"/>
              </a:rPr>
              <a:t> </a:t>
            </a:r>
            <a:r>
              <a:rPr sz="1800" b="1" i="0" u="none" dirty="0" err="1">
                <a:solidFill>
                  <a:srgbClr val="0070C0"/>
                </a:solidFill>
                <a:latin typeface="Inter"/>
              </a:rPr>
              <a:t>кожного</a:t>
            </a:r>
            <a:r>
              <a:rPr sz="1800" b="1" i="0" u="none" dirty="0">
                <a:solidFill>
                  <a:srgbClr val="0070C0"/>
                </a:solidFill>
                <a:latin typeface="Inter"/>
              </a:rPr>
              <a:t> </a:t>
            </a:r>
            <a:r>
              <a:rPr sz="1800" b="1" i="0" u="none" dirty="0" err="1">
                <a:solidFill>
                  <a:srgbClr val="0070C0"/>
                </a:solidFill>
                <a:latin typeface="Inter"/>
              </a:rPr>
              <a:t>прояву</a:t>
            </a:r>
            <a:r>
              <a:rPr sz="1800" b="1" i="0" u="none" dirty="0">
                <a:solidFill>
                  <a:srgbClr val="0070C0"/>
                </a:solidFill>
                <a:latin typeface="Inter"/>
              </a:rPr>
              <a:t> </a:t>
            </a:r>
            <a:r>
              <a:rPr sz="1800" b="1" i="0" u="none" dirty="0" err="1">
                <a:solidFill>
                  <a:srgbClr val="0070C0"/>
                </a:solidFill>
                <a:latin typeface="Inter"/>
              </a:rPr>
              <a:t>нашого</a:t>
            </a:r>
            <a:r>
              <a:rPr sz="1800" b="1" i="0" u="none" dirty="0">
                <a:solidFill>
                  <a:srgbClr val="0070C0"/>
                </a:solidFill>
                <a:latin typeface="Inter"/>
              </a:rPr>
              <a:t> </a:t>
            </a:r>
            <a:r>
              <a:rPr sz="1800" b="1" i="0" u="none" dirty="0" err="1">
                <a:solidFill>
                  <a:srgbClr val="0070C0"/>
                </a:solidFill>
                <a:latin typeface="Inter"/>
              </a:rPr>
              <a:t>життя</a:t>
            </a:r>
            <a:endParaRPr sz="1800" b="1" i="0" u="none" dirty="0">
              <a:solidFill>
                <a:srgbClr val="0070C0"/>
              </a:solidFill>
              <a:latin typeface="Inter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66800" y="2895600"/>
            <a:ext cx="3667059" cy="3238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0F172A"/>
                </a:solidFill>
                <a:latin typeface="Inter"/>
              </a:rPr>
              <a:t>Освіта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66800" y="3333750"/>
            <a:ext cx="28892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Inter"/>
              </a:rPr>
              <a:t>Чи має вища освіта бути безкоштовною?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98950" y="2895600"/>
            <a:ext cx="3667059" cy="3238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0F172A"/>
                </a:solidFill>
                <a:latin typeface="Inter"/>
              </a:rPr>
              <a:t>Економіка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98950" y="3333750"/>
            <a:ext cx="28892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Inter"/>
              </a:rPr>
              <a:t>Як справедливо розподіляти податки?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31100" y="2895600"/>
            <a:ext cx="3667059" cy="3238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0F172A"/>
                </a:solidFill>
                <a:latin typeface="Inter"/>
              </a:rPr>
              <a:t>Довкілля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1100" y="3333750"/>
            <a:ext cx="28892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Inter"/>
              </a:rPr>
              <a:t>Економічний ріст чи збереження клімату?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66800" y="4572000"/>
            <a:ext cx="3667059" cy="3238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0F172A"/>
                </a:solidFill>
                <a:latin typeface="Inter"/>
              </a:rPr>
              <a:t>Правосуддя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66800" y="5010150"/>
            <a:ext cx="28892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Inter"/>
              </a:rPr>
              <a:t>Хто вирішує, якими будуть покарання?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98950" y="4572000"/>
            <a:ext cx="3667059" cy="3238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0F172A"/>
                </a:solidFill>
                <a:latin typeface="Inter"/>
              </a:rPr>
              <a:t>Транспорт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98950" y="5010150"/>
            <a:ext cx="28892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Inter"/>
              </a:rPr>
              <a:t>Де будувати нові автомагістралі?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31100" y="4572000"/>
            <a:ext cx="3667059" cy="3238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0F172A"/>
                </a:solidFill>
                <a:latin typeface="Inter"/>
              </a:rPr>
              <a:t>Міжнародні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31100" y="5010150"/>
            <a:ext cx="28892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Inter"/>
              </a:rPr>
              <a:t>Чи варто вести торгівлю з ворогами?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AD7630-EB87-FB75-7614-8B2E6196D2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1133" y="274638"/>
            <a:ext cx="9289914" cy="6126162"/>
          </a:xfrm>
        </p:spPr>
        <p:txBody>
          <a:bodyPr>
            <a:normAutofit/>
          </a:bodyPr>
          <a:lstStyle/>
          <a:p>
            <a:pPr rtl="0"/>
            <a:r>
              <a:rPr lang="uk-UA" sz="2200" b="1" dirty="0">
                <a:solidFill>
                  <a:srgbClr val="0070C0"/>
                </a:solidFill>
              </a:rPr>
              <a:t>Політика – це мистецтво жити разом у державі, </a:t>
            </a:r>
            <a:r>
              <a:rPr lang="uk-UA" sz="2200" b="1" i="0" dirty="0">
                <a:solidFill>
                  <a:srgbClr val="0D0D0D"/>
                </a:solidFill>
                <a:effectLst/>
                <a:latin typeface="-apple-system-body"/>
              </a:rPr>
              <a:t> </a:t>
            </a:r>
            <a:r>
              <a:rPr lang="uk-UA" sz="2200" b="1" dirty="0">
                <a:solidFill>
                  <a:srgbClr val="0070C0"/>
                </a:solidFill>
              </a:rPr>
              <a:t>узгоджуючи різні інтереси, погляди та потреби людей. </a:t>
            </a:r>
            <a:br>
              <a:rPr lang="uk-UA" sz="2200" b="1" dirty="0">
                <a:solidFill>
                  <a:srgbClr val="0070C0"/>
                </a:solidFill>
              </a:rPr>
            </a:br>
            <a:br>
              <a:rPr lang="uk-UA" sz="2200" b="1" dirty="0">
                <a:solidFill>
                  <a:srgbClr val="0070C0"/>
                </a:solidFill>
              </a:rPr>
            </a:br>
            <a:r>
              <a:rPr lang="uk-UA" sz="2200" b="1" dirty="0">
                <a:solidFill>
                  <a:srgbClr val="0070C0"/>
                </a:solidFill>
              </a:rPr>
              <a:t>Вона охоплює процеси прийняття спільних рішень, розподілу влади й ресурсів, встановлення правил суспільного життя та пошук компромісів між різними соціальними групами. </a:t>
            </a:r>
            <a:br>
              <a:rPr lang="uk-UA" sz="2200" b="1" dirty="0">
                <a:solidFill>
                  <a:srgbClr val="0070C0"/>
                </a:solidFill>
              </a:rPr>
            </a:br>
            <a:br>
              <a:rPr lang="uk-UA" sz="2200" b="1" dirty="0">
                <a:solidFill>
                  <a:srgbClr val="0070C0"/>
                </a:solidFill>
              </a:rPr>
            </a:br>
            <a:r>
              <a:rPr lang="uk-UA" sz="2200" b="1" dirty="0">
                <a:solidFill>
                  <a:srgbClr val="0070C0"/>
                </a:solidFill>
              </a:rPr>
              <a:t>Політика покликана забезпечувати порядок, захищати права і свободи громадян та створювати умови для спільного розвитку суспільства.</a:t>
            </a:r>
            <a:br>
              <a:rPr lang="uk-UA" sz="2200" b="1" dirty="0">
                <a:solidFill>
                  <a:srgbClr val="0070C0"/>
                </a:solidFill>
              </a:rPr>
            </a:br>
            <a:br>
              <a:rPr lang="uk-UA" sz="2200" b="1" dirty="0">
                <a:solidFill>
                  <a:srgbClr val="0070C0"/>
                </a:solidFill>
              </a:rPr>
            </a:br>
            <a:r>
              <a:rPr lang="uk-UA" sz="2200" b="1" dirty="0">
                <a:solidFill>
                  <a:srgbClr val="0070C0"/>
                </a:solidFill>
              </a:rPr>
              <a:t>У ширшому розумінні політика є не лише діяльністю держави чи політиків, а й способом організації спільного життя людей, у якому важливими є діалог, відповідальність, участь громадян і здатність знаходити мирні способи розв’язання конфліктів.</a:t>
            </a:r>
            <a:br>
              <a:rPr lang="uk-UA" sz="3200" b="1" dirty="0">
                <a:solidFill>
                  <a:srgbClr val="0070C0"/>
                </a:solidFill>
              </a:rPr>
            </a:br>
            <a:endParaRPr lang="uk-UA" sz="3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7777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4537" y="1585019"/>
            <a:ext cx="542925" cy="609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1437" y="2499419"/>
            <a:ext cx="12049125" cy="20818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5459"/>
              </a:lnSpc>
            </a:pPr>
            <a:r>
              <a:rPr sz="4200" b="1" i="0" u="none" dirty="0" err="1">
                <a:solidFill>
                  <a:srgbClr val="0070C0"/>
                </a:solidFill>
                <a:latin typeface="Inter"/>
              </a:rPr>
              <a:t>Політологія</a:t>
            </a:r>
            <a:r>
              <a:rPr sz="4200" b="1" i="0" u="none" dirty="0">
                <a:solidFill>
                  <a:srgbClr val="0070C0"/>
                </a:solidFill>
                <a:latin typeface="Inter"/>
              </a:rPr>
              <a:t> — </a:t>
            </a:r>
            <a:r>
              <a:rPr sz="4200" b="1" i="0" u="none" dirty="0" err="1">
                <a:solidFill>
                  <a:srgbClr val="0070C0"/>
                </a:solidFill>
                <a:latin typeface="Inter"/>
              </a:rPr>
              <a:t>це</a:t>
            </a:r>
            <a:r>
              <a:rPr sz="4200" b="1" i="0" u="none" dirty="0">
                <a:solidFill>
                  <a:srgbClr val="0070C0"/>
                </a:solidFill>
                <a:latin typeface="Inter"/>
              </a:rPr>
              <a:t> </a:t>
            </a:r>
            <a:r>
              <a:rPr sz="4200" b="1" i="0" u="none" dirty="0" err="1">
                <a:solidFill>
                  <a:srgbClr val="0070C0"/>
                </a:solidFill>
                <a:latin typeface="Inter"/>
              </a:rPr>
              <a:t>наука</a:t>
            </a:r>
            <a:r>
              <a:rPr sz="4200" b="1" i="0" u="none" dirty="0">
                <a:solidFill>
                  <a:srgbClr val="0070C0"/>
                </a:solidFill>
                <a:latin typeface="Inter"/>
              </a:rPr>
              <a:t> </a:t>
            </a:r>
            <a:r>
              <a:rPr sz="4200" b="1" i="0" u="none" dirty="0" err="1">
                <a:solidFill>
                  <a:srgbClr val="0070C0"/>
                </a:solidFill>
                <a:latin typeface="Inter"/>
              </a:rPr>
              <a:t>про</a:t>
            </a:r>
            <a:r>
              <a:rPr sz="4200" b="1" i="0" u="none" dirty="0">
                <a:solidFill>
                  <a:srgbClr val="0070C0"/>
                </a:solidFill>
                <a:latin typeface="Inter"/>
              </a:rPr>
              <a:t> </a:t>
            </a:r>
            <a:r>
              <a:rPr sz="4200" b="1" i="0" u="none" dirty="0" err="1">
                <a:solidFill>
                  <a:srgbClr val="0070C0"/>
                </a:solidFill>
                <a:latin typeface="Inter"/>
              </a:rPr>
              <a:t>закономірності</a:t>
            </a:r>
            <a:r>
              <a:rPr sz="4200" b="1" i="0" u="none" dirty="0">
                <a:solidFill>
                  <a:srgbClr val="0070C0"/>
                </a:solidFill>
                <a:latin typeface="Inter"/>
              </a:rPr>
              <a:t> </a:t>
            </a:r>
            <a:r>
              <a:rPr sz="4200" b="1" i="0" u="none" dirty="0" err="1">
                <a:solidFill>
                  <a:srgbClr val="0070C0"/>
                </a:solidFill>
                <a:latin typeface="Inter"/>
              </a:rPr>
              <a:t>розвитку</a:t>
            </a:r>
            <a:r>
              <a:rPr sz="4200" b="1" i="0" u="none" dirty="0">
                <a:solidFill>
                  <a:srgbClr val="0070C0"/>
                </a:solidFill>
                <a:latin typeface="Inter"/>
              </a:rPr>
              <a:t> </a:t>
            </a:r>
            <a:r>
              <a:rPr sz="4200" b="1" i="0" u="none" dirty="0" err="1">
                <a:solidFill>
                  <a:srgbClr val="0070C0"/>
                </a:solidFill>
                <a:latin typeface="Inter"/>
              </a:rPr>
              <a:t>політичного</a:t>
            </a:r>
            <a:r>
              <a:rPr sz="4200" b="1" i="0" u="none" dirty="0">
                <a:solidFill>
                  <a:srgbClr val="0070C0"/>
                </a:solidFill>
                <a:latin typeface="Inter"/>
              </a:rPr>
              <a:t> </a:t>
            </a:r>
            <a:r>
              <a:rPr sz="4200" b="1" i="0" u="none" dirty="0" err="1">
                <a:solidFill>
                  <a:srgbClr val="0070C0"/>
                </a:solidFill>
                <a:latin typeface="Inter"/>
              </a:rPr>
              <a:t>процесу</a:t>
            </a:r>
            <a:r>
              <a:rPr sz="4200" b="1" i="0" u="none" dirty="0">
                <a:solidFill>
                  <a:srgbClr val="0070C0"/>
                </a:solidFill>
                <a:latin typeface="Inter"/>
              </a:rPr>
              <a:t> </a:t>
            </a:r>
            <a:endParaRPr lang="uk-UA" sz="4200" b="1" i="0" u="none" dirty="0">
              <a:solidFill>
                <a:srgbClr val="0070C0"/>
              </a:solidFill>
              <a:latin typeface="Inter"/>
            </a:endParaRPr>
          </a:p>
          <a:p>
            <a:pPr algn="ctr">
              <a:lnSpc>
                <a:spcPts val="5459"/>
              </a:lnSpc>
            </a:pPr>
            <a:r>
              <a:rPr sz="4200" b="1" i="0" u="none" dirty="0" err="1">
                <a:solidFill>
                  <a:srgbClr val="0070C0"/>
                </a:solidFill>
                <a:latin typeface="Inter"/>
              </a:rPr>
              <a:t>та</a:t>
            </a:r>
            <a:r>
              <a:rPr sz="4200" b="1" i="0" u="none" dirty="0">
                <a:solidFill>
                  <a:srgbClr val="0070C0"/>
                </a:solidFill>
                <a:latin typeface="Inter"/>
              </a:rPr>
              <a:t> </a:t>
            </a:r>
            <a:r>
              <a:rPr sz="4200" b="1" i="0" u="none" dirty="0" err="1">
                <a:solidFill>
                  <a:srgbClr val="0070C0"/>
                </a:solidFill>
                <a:latin typeface="Inter"/>
              </a:rPr>
              <a:t>функціонування</a:t>
            </a:r>
            <a:r>
              <a:rPr sz="4200" b="1" i="0" u="none" dirty="0">
                <a:solidFill>
                  <a:srgbClr val="0070C0"/>
                </a:solidFill>
                <a:latin typeface="Inter"/>
              </a:rPr>
              <a:t> </a:t>
            </a:r>
            <a:r>
              <a:rPr sz="4200" b="1" i="0" u="none" dirty="0" err="1">
                <a:solidFill>
                  <a:srgbClr val="0070C0"/>
                </a:solidFill>
                <a:latin typeface="Inter"/>
              </a:rPr>
              <a:t>влади</a:t>
            </a:r>
            <a:endParaRPr sz="4200" b="1" i="0" u="none" dirty="0">
              <a:solidFill>
                <a:srgbClr val="0070C0"/>
              </a:solidFill>
              <a:latin typeface="Inter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2705100"/>
            <a:ext cx="5105400" cy="2619375"/>
          </a:xfrm>
          <a:prstGeom prst="roundRect">
            <a:avLst>
              <a:gd name="adj" fmla="val 5818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324600" y="2705100"/>
            <a:ext cx="5105400" cy="2619375"/>
          </a:xfrm>
          <a:prstGeom prst="roundRect">
            <a:avLst>
              <a:gd name="adj" fmla="val 5818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8950" y="3162300"/>
            <a:ext cx="571500" cy="4572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8700" y="3162300"/>
            <a:ext cx="457200" cy="457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-285750" y="762000"/>
            <a:ext cx="12763500" cy="561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600" b="1" i="0" u="none" dirty="0" err="1">
                <a:solidFill>
                  <a:srgbClr val="0F172A"/>
                </a:solidFill>
                <a:latin typeface="Inter"/>
              </a:rPr>
              <a:t>Що</a:t>
            </a:r>
            <a:r>
              <a:rPr sz="3600" b="1" i="0" u="none" dirty="0">
                <a:solidFill>
                  <a:srgbClr val="0F172A"/>
                </a:solidFill>
                <a:latin typeface="Inter"/>
              </a:rPr>
              <a:t> </a:t>
            </a:r>
            <a:r>
              <a:rPr sz="3600" b="1" i="0" u="none" dirty="0" err="1">
                <a:solidFill>
                  <a:srgbClr val="0F172A"/>
                </a:solidFill>
                <a:latin typeface="Inter"/>
              </a:rPr>
              <a:t>вивчає</a:t>
            </a:r>
            <a:r>
              <a:rPr sz="3600" b="1" i="0" u="none" dirty="0">
                <a:solidFill>
                  <a:srgbClr val="0F172A"/>
                </a:solidFill>
                <a:latin typeface="Inter"/>
              </a:rPr>
              <a:t> </a:t>
            </a:r>
            <a:r>
              <a:rPr sz="3600" b="1" i="0" u="none" dirty="0" err="1">
                <a:solidFill>
                  <a:srgbClr val="0F172A"/>
                </a:solidFill>
                <a:latin typeface="Inter"/>
              </a:rPr>
              <a:t>політологія</a:t>
            </a:r>
            <a:r>
              <a:rPr sz="3600" b="1" i="0" u="none" dirty="0">
                <a:solidFill>
                  <a:srgbClr val="0F172A"/>
                </a:solidFill>
                <a:latin typeface="Inter"/>
              </a:rPr>
              <a:t>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4356" y="3848100"/>
            <a:ext cx="5500687" cy="3714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2400" b="1" i="0" u="none">
                <a:solidFill>
                  <a:srgbClr val="0F172A"/>
                </a:solidFill>
                <a:latin typeface="Inter"/>
              </a:rPr>
              <a:t>Об'єкт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5325" y="4371975"/>
            <a:ext cx="5238750" cy="495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0" i="0" u="none">
                <a:solidFill>
                  <a:srgbClr val="475569"/>
                </a:solidFill>
                <a:latin typeface="Inter"/>
              </a:rPr>
              <a:t>Взаємодія людей та узгодження спільних інтересів.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26956" y="3848100"/>
            <a:ext cx="5500687" cy="3714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2400" b="1" i="0" u="none">
                <a:solidFill>
                  <a:srgbClr val="0F172A"/>
                </a:solidFill>
                <a:latin typeface="Inter"/>
              </a:rPr>
              <a:t>Предмет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57925" y="4371975"/>
            <a:ext cx="5238750" cy="495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0" i="0" u="none">
                <a:solidFill>
                  <a:srgbClr val="475569"/>
                </a:solidFill>
                <a:latin typeface="Inter"/>
              </a:rPr>
              <a:t>Механізми влади та управління суспільством.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2786062"/>
            <a:ext cx="2495550" cy="2733675"/>
          </a:xfrm>
          <a:prstGeom prst="roundRect">
            <a:avLst>
              <a:gd name="adj" fmla="val 6106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3486150" y="2924175"/>
            <a:ext cx="2495550" cy="2457450"/>
          </a:xfrm>
          <a:prstGeom prst="roundRect">
            <a:avLst>
              <a:gd name="adj" fmla="val 6201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210300" y="3024187"/>
            <a:ext cx="2495550" cy="2257425"/>
          </a:xfrm>
          <a:prstGeom prst="roundRect">
            <a:avLst>
              <a:gd name="adj" fmla="val 6751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934450" y="3024187"/>
            <a:ext cx="2495550" cy="2257425"/>
          </a:xfrm>
          <a:prstGeom prst="roundRect">
            <a:avLst>
              <a:gd name="adj" fmla="val 6751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3090862"/>
            <a:ext cx="304800" cy="3048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0950" y="3228975"/>
            <a:ext cx="381000" cy="3048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5100" y="3328987"/>
            <a:ext cx="304800" cy="3048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39250" y="3328987"/>
            <a:ext cx="304800" cy="3048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389186" y="762000"/>
            <a:ext cx="4044504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600" b="1" i="0" u="none" dirty="0" err="1">
                <a:solidFill>
                  <a:srgbClr val="0F172A"/>
                </a:solidFill>
                <a:latin typeface="Inter"/>
              </a:rPr>
              <a:t>Предметна</a:t>
            </a:r>
            <a:r>
              <a:rPr sz="3600" b="1" i="0" u="none" dirty="0">
                <a:solidFill>
                  <a:srgbClr val="0F172A"/>
                </a:solidFill>
                <a:latin typeface="Inter"/>
              </a:rPr>
              <a:t> </a:t>
            </a:r>
            <a:r>
              <a:rPr sz="3600" b="1" i="0" u="none" dirty="0" err="1">
                <a:solidFill>
                  <a:srgbClr val="0F172A"/>
                </a:solidFill>
                <a:latin typeface="Inter"/>
              </a:rPr>
              <a:t>область</a:t>
            </a:r>
            <a:endParaRPr sz="3600" b="1" i="0" u="none" dirty="0">
              <a:solidFill>
                <a:srgbClr val="0F172A"/>
              </a:solidFill>
              <a:latin typeface="Inter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54748" y="1476375"/>
            <a:ext cx="4044504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0" i="0" u="none" dirty="0" err="1">
                <a:solidFill>
                  <a:srgbClr val="475569"/>
                </a:solidFill>
                <a:latin typeface="Inter"/>
              </a:rPr>
              <a:t>Що</a:t>
            </a:r>
            <a:r>
              <a:rPr sz="180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1800" b="0" i="0" u="none" dirty="0" err="1">
                <a:solidFill>
                  <a:srgbClr val="475569"/>
                </a:solidFill>
                <a:latin typeface="Inter"/>
              </a:rPr>
              <a:t>саме</a:t>
            </a:r>
            <a:r>
              <a:rPr sz="180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1800" b="0" i="0" u="none" dirty="0" err="1">
                <a:solidFill>
                  <a:srgbClr val="475569"/>
                </a:solidFill>
                <a:latin typeface="Inter"/>
              </a:rPr>
              <a:t>досліджує</a:t>
            </a:r>
            <a:r>
              <a:rPr sz="180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1800" b="0" i="0" u="none" dirty="0" err="1">
                <a:solidFill>
                  <a:srgbClr val="475569"/>
                </a:solidFill>
                <a:latin typeface="Inter"/>
              </a:rPr>
              <a:t>політологія</a:t>
            </a:r>
            <a:r>
              <a:rPr sz="180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1800" b="0" i="0" u="none" dirty="0" err="1">
                <a:solidFill>
                  <a:srgbClr val="475569"/>
                </a:solidFill>
                <a:latin typeface="Inter"/>
              </a:rPr>
              <a:t>як</a:t>
            </a:r>
            <a:r>
              <a:rPr sz="1800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1800" b="0" i="0" u="none" dirty="0" err="1">
                <a:solidFill>
                  <a:srgbClr val="475569"/>
                </a:solidFill>
                <a:latin typeface="Inter"/>
              </a:rPr>
              <a:t>наука</a:t>
            </a:r>
            <a:r>
              <a:rPr sz="1800" b="0" i="0" u="none" dirty="0">
                <a:solidFill>
                  <a:srgbClr val="475569"/>
                </a:solidFill>
                <a:latin typeface="Inter"/>
              </a:rPr>
              <a:t>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66800" y="3548062"/>
            <a:ext cx="208026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 u="none" dirty="0" err="1">
                <a:solidFill>
                  <a:srgbClr val="0F172A"/>
                </a:solidFill>
                <a:latin typeface="Inter"/>
              </a:rPr>
              <a:t>Влада</a:t>
            </a:r>
            <a:r>
              <a:rPr sz="1800" b="1" i="0" u="none" dirty="0">
                <a:solidFill>
                  <a:srgbClr val="0F172A"/>
                </a:solidFill>
                <a:latin typeface="Inter"/>
              </a:rPr>
              <a:t> </a:t>
            </a:r>
            <a:r>
              <a:rPr sz="1800" b="1" i="0" u="none" dirty="0" err="1">
                <a:solidFill>
                  <a:srgbClr val="0F172A"/>
                </a:solidFill>
                <a:latin typeface="Inter"/>
              </a:rPr>
              <a:t>та</a:t>
            </a:r>
            <a:r>
              <a:rPr sz="1800" b="1" i="0" u="none" dirty="0">
                <a:solidFill>
                  <a:srgbClr val="0F172A"/>
                </a:solidFill>
                <a:latin typeface="Inter"/>
              </a:rPr>
              <a:t> </a:t>
            </a:r>
            <a:r>
              <a:rPr sz="1800" b="1" i="0" u="none" dirty="0" err="1">
                <a:solidFill>
                  <a:srgbClr val="0F172A"/>
                </a:solidFill>
                <a:latin typeface="Inter"/>
              </a:rPr>
              <a:t>Інститути</a:t>
            </a:r>
            <a:endParaRPr sz="1800" b="1" i="0" u="none" dirty="0">
              <a:solidFill>
                <a:srgbClr val="0F172A"/>
              </a:solidFill>
              <a:latin typeface="Inter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66800" y="4214812"/>
            <a:ext cx="1981200" cy="1000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Inter"/>
              </a:rPr>
              <a:t>Аналіз інститутів, управління процесами та проблем реалізації політичної влади.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90950" y="3686175"/>
            <a:ext cx="2475309" cy="2762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F172A"/>
                </a:solidFill>
                <a:latin typeface="Inter"/>
              </a:rPr>
              <a:t>Суспільство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90950" y="4076700"/>
            <a:ext cx="1981200" cy="1000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Inter"/>
              </a:rPr>
              <a:t>Взаємодія держави, громадянського суспільства, особи та проблеми розвитку демократії.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15100" y="3786187"/>
            <a:ext cx="2475309" cy="2762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F172A"/>
                </a:solidFill>
                <a:latin typeface="Inter"/>
              </a:rPr>
              <a:t>Свідомість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15100" y="4176712"/>
            <a:ext cx="1981200" cy="800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Inter"/>
              </a:rPr>
              <a:t>Політична культура, суспільна свідомість та історія політичних вчень.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239250" y="3786187"/>
            <a:ext cx="2475309" cy="2762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F172A"/>
                </a:solidFill>
                <a:latin typeface="Inter"/>
              </a:rPr>
              <a:t>Світ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239250" y="4176712"/>
            <a:ext cx="1981200" cy="8001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Inter"/>
              </a:rPr>
              <a:t>Міждержавні відносини та глобальні виклики всього людства.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62000" y="2928937"/>
            <a:ext cx="609600" cy="609600"/>
          </a:xfrm>
          <a:prstGeom prst="roundRect">
            <a:avLst>
              <a:gd name="adj" fmla="val 50000"/>
            </a:avLst>
          </a:prstGeom>
          <a:solidFill>
            <a:srgbClr val="EFF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248400" y="2928937"/>
            <a:ext cx="609600" cy="609600"/>
          </a:xfrm>
          <a:prstGeom prst="roundRect">
            <a:avLst>
              <a:gd name="adj" fmla="val 50000"/>
            </a:avLst>
          </a:prstGeom>
          <a:solidFill>
            <a:srgbClr val="EFF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62000" y="4090987"/>
            <a:ext cx="609600" cy="609600"/>
          </a:xfrm>
          <a:prstGeom prst="roundRect">
            <a:avLst>
              <a:gd name="adj" fmla="val 50000"/>
            </a:avLst>
          </a:prstGeom>
          <a:solidFill>
            <a:srgbClr val="EFF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248400" y="4090987"/>
            <a:ext cx="609600" cy="609600"/>
          </a:xfrm>
          <a:prstGeom prst="roundRect">
            <a:avLst>
              <a:gd name="adj" fmla="val 50000"/>
            </a:avLst>
          </a:prstGeom>
          <a:solidFill>
            <a:srgbClr val="EFF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744762" y="762000"/>
            <a:ext cx="3464475" cy="55399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600" b="1" i="0" u="none" dirty="0" err="1">
                <a:solidFill>
                  <a:srgbClr val="0F172A"/>
                </a:solidFill>
                <a:latin typeface="Inter"/>
              </a:rPr>
              <a:t>Головні</a:t>
            </a:r>
            <a:r>
              <a:rPr sz="3600" b="1" i="0" u="none" dirty="0">
                <a:solidFill>
                  <a:srgbClr val="0F172A"/>
                </a:solidFill>
                <a:latin typeface="Inter"/>
              </a:rPr>
              <a:t> </a:t>
            </a:r>
            <a:r>
              <a:rPr sz="3600" b="1" i="0" u="none" dirty="0" err="1">
                <a:solidFill>
                  <a:srgbClr val="0F172A"/>
                </a:solidFill>
                <a:latin typeface="Inter"/>
              </a:rPr>
              <a:t>завдання</a:t>
            </a:r>
            <a:endParaRPr sz="3600" b="1" i="0" u="none" dirty="0">
              <a:solidFill>
                <a:srgbClr val="0F172A"/>
              </a:solidFill>
              <a:latin typeface="Inter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9125" y="2928937"/>
            <a:ext cx="895350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800" b="1" i="0" u="none">
                <a:solidFill>
                  <a:srgbClr val="3B82F6"/>
                </a:solidFill>
                <a:latin typeface="Inter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05525" y="2928937"/>
            <a:ext cx="895350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800" b="1" i="0" u="none">
                <a:solidFill>
                  <a:srgbClr val="3B82F6"/>
                </a:solidFill>
                <a:latin typeface="Inter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9125" y="4090987"/>
            <a:ext cx="895350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800" b="1" i="0" u="none">
                <a:solidFill>
                  <a:srgbClr val="3B82F6"/>
                </a:solidFill>
                <a:latin typeface="Inter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05525" y="4090987"/>
            <a:ext cx="895350" cy="609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800" b="1" i="0" u="none">
                <a:solidFill>
                  <a:srgbClr val="3B82F6"/>
                </a:solidFill>
                <a:latin typeface="Inter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00200" y="2928937"/>
            <a:ext cx="5700712" cy="3238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0F172A"/>
                </a:solidFill>
                <a:latin typeface="Inter"/>
              </a:rPr>
              <a:t>Громадянськість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00200" y="3328987"/>
            <a:ext cx="443865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475569"/>
                </a:solidFill>
                <a:latin typeface="Inter"/>
              </a:rPr>
              <a:t>Підготовка до виконання ролі свідомого громадянина.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86600" y="2928937"/>
            <a:ext cx="5105400" cy="3238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0F172A"/>
                </a:solidFill>
                <a:latin typeface="Inter"/>
              </a:rPr>
              <a:t>Соціалізація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086600" y="3328987"/>
            <a:ext cx="443865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475569"/>
                </a:solidFill>
                <a:latin typeface="Inter"/>
              </a:rPr>
              <a:t>Активне залучення молоді до політичного життя.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00200" y="4090987"/>
            <a:ext cx="5700712" cy="3238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0F172A"/>
                </a:solidFill>
                <a:latin typeface="Inter"/>
              </a:rPr>
              <a:t>Інтеграція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491037"/>
            <a:ext cx="443865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475569"/>
                </a:solidFill>
                <a:latin typeface="Inter"/>
              </a:rPr>
              <a:t>Поєднання українського та світового політичного досвіду.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86600" y="4090987"/>
            <a:ext cx="5105400" cy="3238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0F172A"/>
                </a:solidFill>
                <a:latin typeface="Inter"/>
              </a:rPr>
              <a:t>Культура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86600" y="4491037"/>
            <a:ext cx="443865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475569"/>
                </a:solidFill>
                <a:latin typeface="Inter"/>
              </a:rPr>
              <a:t>Засвоєння норм цивілізованого політичного спілкування.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3433762"/>
            <a:ext cx="2495550" cy="11620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3486150" y="3433762"/>
            <a:ext cx="2495550" cy="11620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6210300" y="3433762"/>
            <a:ext cx="2495550" cy="11620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8934450" y="3433762"/>
            <a:ext cx="2495550" cy="11620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62000" y="3433762"/>
            <a:ext cx="2495550" cy="3810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3486150" y="3433762"/>
            <a:ext cx="2495550" cy="3810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210300" y="3433762"/>
            <a:ext cx="2495550" cy="381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8934450" y="3433762"/>
            <a:ext cx="2495550" cy="38100"/>
          </a:xfrm>
          <a:prstGeom prst="rect">
            <a:avLst/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846938" y="762000"/>
            <a:ext cx="3260123" cy="55399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600" b="1" i="0" u="none" dirty="0" err="1">
                <a:solidFill>
                  <a:srgbClr val="0F172A"/>
                </a:solidFill>
                <a:latin typeface="Inter"/>
              </a:rPr>
              <a:t>Ключові</a:t>
            </a:r>
            <a:r>
              <a:rPr sz="3600" b="1" i="0" u="none" dirty="0">
                <a:solidFill>
                  <a:srgbClr val="0F172A"/>
                </a:solidFill>
                <a:latin typeface="Inter"/>
              </a:rPr>
              <a:t> </a:t>
            </a:r>
            <a:r>
              <a:rPr sz="3600" b="1" i="0" u="none" dirty="0" err="1">
                <a:solidFill>
                  <a:srgbClr val="0F172A"/>
                </a:solidFill>
                <a:latin typeface="Inter"/>
              </a:rPr>
              <a:t>функції</a:t>
            </a:r>
            <a:endParaRPr sz="3600" b="1" i="0" u="none" dirty="0">
              <a:solidFill>
                <a:srgbClr val="0F172A"/>
              </a:solidFill>
              <a:latin typeface="Inter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2000" y="3700462"/>
            <a:ext cx="3275409" cy="3238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0F172A"/>
                </a:solidFill>
                <a:latin typeface="Inter"/>
              </a:rPr>
              <a:t>Світоглядна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4138612"/>
            <a:ext cx="2590800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600" dirty="0" err="1"/>
              <a:t>Формування</a:t>
            </a:r>
            <a:r>
              <a:rPr sz="1600" dirty="0"/>
              <a:t> </a:t>
            </a:r>
            <a:r>
              <a:rPr sz="1600" dirty="0" err="1"/>
              <a:t>політичн</a:t>
            </a:r>
            <a:r>
              <a:rPr lang="uk-UA" sz="1600" dirty="0" err="1"/>
              <a:t>их</a:t>
            </a:r>
            <a:r>
              <a:rPr sz="1600" dirty="0"/>
              <a:t> </a:t>
            </a:r>
            <a:r>
              <a:rPr sz="1600" dirty="0" err="1"/>
              <a:t>свідомості</a:t>
            </a:r>
            <a:r>
              <a:rPr lang="uk-UA" sz="1600" dirty="0"/>
              <a:t>, культури, поведінки</a:t>
            </a:r>
            <a:r>
              <a:rPr sz="1600" dirty="0"/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86150" y="3700462"/>
            <a:ext cx="3275409" cy="3238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0F172A"/>
                </a:solidFill>
                <a:latin typeface="Inter"/>
              </a:rPr>
              <a:t>Пізнавальна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86150" y="4138612"/>
            <a:ext cx="2590800" cy="9848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600" dirty="0" err="1"/>
              <a:t>Вивчення</a:t>
            </a:r>
            <a:r>
              <a:rPr sz="1600" dirty="0"/>
              <a:t> </a:t>
            </a:r>
            <a:r>
              <a:rPr sz="1600" dirty="0" err="1"/>
              <a:t>сутності</a:t>
            </a:r>
            <a:r>
              <a:rPr sz="1600" dirty="0"/>
              <a:t> </a:t>
            </a:r>
            <a:r>
              <a:rPr sz="1600" dirty="0" err="1"/>
              <a:t>політичного</a:t>
            </a:r>
            <a:r>
              <a:rPr sz="1600" dirty="0"/>
              <a:t> </a:t>
            </a:r>
            <a:r>
              <a:rPr sz="1600" dirty="0" err="1"/>
              <a:t>життя</a:t>
            </a:r>
            <a:r>
              <a:rPr lang="uk-UA" sz="1600" dirty="0"/>
              <a:t>, встановлення причинно-наслідкових </a:t>
            </a:r>
            <a:r>
              <a:rPr lang="uk-UA" sz="1600" dirty="0" err="1"/>
              <a:t>зв’язків</a:t>
            </a:r>
            <a:endParaRPr sz="1600" dirty="0"/>
          </a:p>
        </p:txBody>
      </p:sp>
      <p:sp>
        <p:nvSpPr>
          <p:cNvPr id="15" name="TextBox 14"/>
          <p:cNvSpPr txBox="1"/>
          <p:nvPr/>
        </p:nvSpPr>
        <p:spPr>
          <a:xfrm>
            <a:off x="6210300" y="3700462"/>
            <a:ext cx="3275409" cy="3238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0F172A"/>
                </a:solidFill>
                <a:latin typeface="Inter"/>
              </a:rPr>
              <a:t>Прогностична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10300" y="4138612"/>
            <a:ext cx="259080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dirty="0" err="1"/>
              <a:t>Аналіз</a:t>
            </a:r>
            <a:r>
              <a:rPr sz="1600" dirty="0"/>
              <a:t> </a:t>
            </a:r>
            <a:r>
              <a:rPr sz="1600" dirty="0" err="1"/>
              <a:t>та</a:t>
            </a:r>
            <a:r>
              <a:rPr sz="1600" dirty="0"/>
              <a:t> </a:t>
            </a:r>
            <a:r>
              <a:rPr sz="1600" dirty="0" err="1"/>
              <a:t>передбачення</a:t>
            </a:r>
            <a:r>
              <a:rPr sz="1600" dirty="0"/>
              <a:t> </a:t>
            </a:r>
            <a:r>
              <a:rPr sz="1600" dirty="0" err="1"/>
              <a:t>процесів</a:t>
            </a:r>
            <a:r>
              <a:rPr sz="1600" dirty="0"/>
              <a:t>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934450" y="3700462"/>
            <a:ext cx="3257550" cy="3238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100" b="1" i="0" u="none">
                <a:solidFill>
                  <a:srgbClr val="0F172A"/>
                </a:solidFill>
                <a:latin typeface="Inter"/>
              </a:rPr>
              <a:t>Прикладна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34450" y="4138612"/>
            <a:ext cx="2590800" cy="12311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uk-UA" sz="1600" dirty="0"/>
              <a:t>Забезпечення інформацією та розробка </a:t>
            </a:r>
            <a:r>
              <a:rPr lang="uk-UA" sz="1600" dirty="0" err="1"/>
              <a:t>критерів</a:t>
            </a:r>
            <a:r>
              <a:rPr lang="uk-UA" sz="1600" dirty="0"/>
              <a:t> ефективності політичних інститутів (парламенту, партій, лідерів).</a:t>
            </a:r>
            <a:endParaRPr sz="1500" b="0" i="0" u="none" dirty="0">
              <a:solidFill>
                <a:srgbClr val="475569"/>
              </a:solidFill>
              <a:latin typeface="Inter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890712" y="2479625"/>
            <a:ext cx="3457575" cy="781050"/>
          </a:xfrm>
          <a:prstGeom prst="roundRect">
            <a:avLst>
              <a:gd name="adj" fmla="val 4878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5500687" y="2479625"/>
            <a:ext cx="2162175" cy="781050"/>
          </a:xfrm>
          <a:prstGeom prst="roundRect">
            <a:avLst>
              <a:gd name="adj" fmla="val 4878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815262" y="2479625"/>
            <a:ext cx="2486025" cy="781050"/>
          </a:xfrm>
          <a:prstGeom prst="roundRect">
            <a:avLst>
              <a:gd name="adj" fmla="val 4878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2538412" y="3800326"/>
            <a:ext cx="2533650" cy="781050"/>
          </a:xfrm>
          <a:prstGeom prst="roundRect">
            <a:avLst>
              <a:gd name="adj" fmla="val 4878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5224462" y="3800326"/>
            <a:ext cx="2228850" cy="781050"/>
          </a:xfrm>
          <a:prstGeom prst="roundRect">
            <a:avLst>
              <a:gd name="adj" fmla="val 4878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7605712" y="3800326"/>
            <a:ext cx="2047875" cy="781050"/>
          </a:xfrm>
          <a:prstGeom prst="roundRect">
            <a:avLst>
              <a:gd name="adj" fmla="val 4878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4186237" y="5121026"/>
            <a:ext cx="3819525" cy="781050"/>
          </a:xfrm>
          <a:prstGeom prst="roundRect">
            <a:avLst>
              <a:gd name="adj" fmla="val 4878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549498" y="1552575"/>
            <a:ext cx="9093003" cy="49244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200" b="1" i="0" u="none" dirty="0" err="1">
                <a:solidFill>
                  <a:srgbClr val="0070C0"/>
                </a:solidFill>
                <a:latin typeface="Inter"/>
              </a:rPr>
              <a:t>Політологія</a:t>
            </a:r>
            <a:r>
              <a:rPr sz="3200" b="1" i="0" u="none" dirty="0">
                <a:solidFill>
                  <a:srgbClr val="0070C0"/>
                </a:solidFill>
                <a:latin typeface="Inter"/>
              </a:rPr>
              <a:t> </a:t>
            </a:r>
            <a:r>
              <a:rPr sz="3200" b="1" i="0" u="none" dirty="0" err="1">
                <a:solidFill>
                  <a:srgbClr val="0070C0"/>
                </a:solidFill>
                <a:latin typeface="Inter"/>
              </a:rPr>
              <a:t>інтегрує</a:t>
            </a:r>
            <a:r>
              <a:rPr sz="3200" b="1" i="0" u="none" dirty="0">
                <a:solidFill>
                  <a:srgbClr val="0070C0"/>
                </a:solidFill>
                <a:latin typeface="Inter"/>
              </a:rPr>
              <a:t> </a:t>
            </a:r>
            <a:r>
              <a:rPr sz="3200" b="1" i="0" u="none" dirty="0" err="1">
                <a:solidFill>
                  <a:srgbClr val="0070C0"/>
                </a:solidFill>
                <a:latin typeface="Inter"/>
              </a:rPr>
              <a:t>висновки</a:t>
            </a:r>
            <a:r>
              <a:rPr sz="3200" b="1" i="0" u="none" dirty="0">
                <a:solidFill>
                  <a:srgbClr val="0070C0"/>
                </a:solidFill>
                <a:latin typeface="Inter"/>
              </a:rPr>
              <a:t> </a:t>
            </a:r>
            <a:r>
              <a:rPr sz="3200" b="1" i="0" u="none" dirty="0" err="1">
                <a:solidFill>
                  <a:srgbClr val="0070C0"/>
                </a:solidFill>
                <a:latin typeface="Inter"/>
              </a:rPr>
              <a:t>суміжних</a:t>
            </a:r>
            <a:r>
              <a:rPr sz="3200" b="1" i="0" u="none" dirty="0">
                <a:solidFill>
                  <a:srgbClr val="0070C0"/>
                </a:solidFill>
                <a:latin typeface="Inter"/>
              </a:rPr>
              <a:t> </a:t>
            </a:r>
            <a:r>
              <a:rPr sz="3200" b="1" i="0" u="none" dirty="0" err="1">
                <a:solidFill>
                  <a:srgbClr val="0070C0"/>
                </a:solidFill>
                <a:latin typeface="Inter"/>
              </a:rPr>
              <a:t>дисциплін</a:t>
            </a:r>
            <a:endParaRPr sz="3200" b="1" i="0" u="none" dirty="0">
              <a:solidFill>
                <a:srgbClr val="0070C0"/>
              </a:solidFill>
              <a:latin typeface="Inter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71712" y="2708225"/>
            <a:ext cx="2790825" cy="6463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uk-UA" sz="2100" dirty="0">
                <a:solidFill>
                  <a:srgbClr val="0F172A"/>
                </a:solidFill>
                <a:latin typeface="Inter"/>
              </a:rPr>
              <a:t>Ф</a:t>
            </a:r>
            <a:r>
              <a:rPr sz="2100" b="0" i="0" u="none" dirty="0" err="1">
                <a:solidFill>
                  <a:srgbClr val="0F172A"/>
                </a:solidFill>
                <a:latin typeface="Inter"/>
              </a:rPr>
              <a:t>ілософія</a:t>
            </a:r>
            <a:endParaRPr lang="uk-UA" sz="2100" b="0" i="0" u="none" dirty="0">
              <a:solidFill>
                <a:srgbClr val="0F172A"/>
              </a:solidFill>
              <a:latin typeface="Inter"/>
            </a:endParaRPr>
          </a:p>
          <a:p>
            <a:pPr algn="ctr"/>
            <a:r>
              <a:rPr lang="uk-UA" sz="2100" dirty="0">
                <a:solidFill>
                  <a:srgbClr val="0F172A"/>
                </a:solidFill>
                <a:latin typeface="Inter"/>
              </a:rPr>
              <a:t>культурологія</a:t>
            </a:r>
            <a:endParaRPr sz="2100" b="0" i="0" u="none" dirty="0">
              <a:solidFill>
                <a:srgbClr val="0F172A"/>
              </a:solidFill>
              <a:latin typeface="Inter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881687" y="2708225"/>
            <a:ext cx="1495425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0" i="0" u="none">
                <a:solidFill>
                  <a:srgbClr val="0F172A"/>
                </a:solidFill>
                <a:latin typeface="Inter"/>
              </a:rPr>
              <a:t>Соціологія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96262" y="2708225"/>
            <a:ext cx="1819275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0" i="0" u="none" dirty="0" err="1">
                <a:solidFill>
                  <a:srgbClr val="0F172A"/>
                </a:solidFill>
                <a:latin typeface="Inter"/>
              </a:rPr>
              <a:t>Історія</a:t>
            </a:r>
            <a:endParaRPr sz="2100" b="0" i="0" u="none" dirty="0">
              <a:solidFill>
                <a:srgbClr val="0F172A"/>
              </a:solidFill>
              <a:latin typeface="Inter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919412" y="4028926"/>
            <a:ext cx="1866900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0" i="0" u="none">
                <a:solidFill>
                  <a:srgbClr val="0F172A"/>
                </a:solidFill>
                <a:latin typeface="Inter"/>
              </a:rPr>
              <a:t>Антропологія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05462" y="4028926"/>
            <a:ext cx="1562100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0" i="0" u="none" dirty="0" err="1">
                <a:solidFill>
                  <a:srgbClr val="0F172A"/>
                </a:solidFill>
                <a:latin typeface="Inter"/>
              </a:rPr>
              <a:t>Психологія</a:t>
            </a:r>
            <a:endParaRPr sz="2100" b="0" i="0" u="none" dirty="0">
              <a:solidFill>
                <a:srgbClr val="0F172A"/>
              </a:solidFill>
              <a:latin typeface="Inter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986712" y="4028926"/>
            <a:ext cx="1381125" cy="6463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0" i="0" u="none" dirty="0" err="1">
                <a:solidFill>
                  <a:srgbClr val="0F172A"/>
                </a:solidFill>
                <a:latin typeface="Inter"/>
              </a:rPr>
              <a:t>Географія</a:t>
            </a:r>
            <a:endParaRPr lang="uk-UA" sz="2100" b="0" i="0" u="none" dirty="0">
              <a:solidFill>
                <a:srgbClr val="0F172A"/>
              </a:solidFill>
              <a:latin typeface="Inter"/>
            </a:endParaRPr>
          </a:p>
          <a:p>
            <a:pPr algn="l"/>
            <a:r>
              <a:rPr lang="uk-UA" sz="2100" dirty="0">
                <a:solidFill>
                  <a:srgbClr val="0F172A"/>
                </a:solidFill>
                <a:latin typeface="Inter"/>
              </a:rPr>
              <a:t>економіка</a:t>
            </a:r>
            <a:endParaRPr sz="2100" b="0" i="0" u="none" dirty="0">
              <a:solidFill>
                <a:srgbClr val="0F172A"/>
              </a:solidFill>
              <a:latin typeface="Inter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567237" y="5349626"/>
            <a:ext cx="3152775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0" i="0" u="none">
                <a:solidFill>
                  <a:srgbClr val="0F172A"/>
                </a:solidFill>
                <a:latin typeface="Inter"/>
              </a:rPr>
              <a:t>Теорія держави і права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828800" cy="54864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864983"/>
            <a:ext cx="5120640" cy="5261497"/>
          </a:xfrm>
          <a:prstGeom prst="roundRect">
            <a:avLst/>
          </a:prstGeom>
          <a:solidFill>
            <a:srgbClr val="1E293B"/>
          </a:solidFill>
          <a:ln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0" tIns="365760" rIns="365760" bIns="365760" rtlCol="0" anchor="ctr"/>
          <a:lstStyle/>
          <a:p>
            <a:pPr algn="ctr">
              <a:spcAft>
                <a:spcPts val="2000"/>
              </a:spcAft>
              <a:defRPr sz="2200" b="1">
                <a:solidFill>
                  <a:srgbClr val="38BDF8"/>
                </a:solidFill>
                <a:latin typeface="Arial"/>
              </a:defRPr>
            </a:pPr>
            <a:r>
              <a:rPr dirty="0">
                <a:solidFill>
                  <a:srgbClr val="0070C0"/>
                </a:solidFill>
              </a:rPr>
              <a:t>ПОЛІТОЛОГІЯ  (ЯК НАУКА)</a:t>
            </a:r>
          </a:p>
          <a:p>
            <a:pPr>
              <a:spcBef>
                <a:spcPts val="1000"/>
              </a:spcBef>
              <a:defRPr sz="1700" b="1">
                <a:solidFill>
                  <a:srgbClr val="FFFFFF"/>
                </a:solidFill>
                <a:latin typeface="Arial"/>
              </a:defRPr>
            </a:pPr>
            <a:r>
              <a:rPr dirty="0"/>
              <a:t>•  </a:t>
            </a:r>
            <a:r>
              <a:rPr dirty="0" err="1"/>
              <a:t>Дослідження</a:t>
            </a:r>
            <a:r>
              <a:rPr dirty="0"/>
              <a:t> </a:t>
            </a:r>
            <a:r>
              <a:rPr dirty="0" err="1"/>
              <a:t>влади</a:t>
            </a:r>
            <a:r>
              <a:rPr dirty="0"/>
              <a:t> </a:t>
            </a:r>
            <a:r>
              <a:rPr dirty="0" err="1"/>
              <a:t>та</a:t>
            </a:r>
            <a:r>
              <a:rPr dirty="0"/>
              <a:t> </a:t>
            </a:r>
            <a:r>
              <a:rPr dirty="0" err="1"/>
              <a:t>систем</a:t>
            </a:r>
            <a:endParaRPr dirty="0"/>
          </a:p>
          <a:p>
            <a:pPr>
              <a:spcAft>
                <a:spcPts val="1000"/>
              </a:spcAft>
              <a:defRPr sz="1400">
                <a:solidFill>
                  <a:srgbClr val="CBD5E1"/>
                </a:solidFill>
                <a:latin typeface="Arial"/>
              </a:defRPr>
            </a:pPr>
            <a:r>
              <a:rPr dirty="0"/>
              <a:t>   </a:t>
            </a:r>
            <a:r>
              <a:rPr dirty="0" err="1"/>
              <a:t>Вивчення</a:t>
            </a:r>
            <a:r>
              <a:rPr dirty="0"/>
              <a:t> </a:t>
            </a:r>
            <a:r>
              <a:rPr dirty="0" err="1"/>
              <a:t>закономірностей</a:t>
            </a:r>
            <a:r>
              <a:rPr dirty="0"/>
              <a:t> </a:t>
            </a:r>
            <a:r>
              <a:rPr dirty="0" err="1"/>
              <a:t>функціонування</a:t>
            </a:r>
            <a:r>
              <a:rPr dirty="0"/>
              <a:t> </a:t>
            </a:r>
            <a:r>
              <a:rPr dirty="0" err="1"/>
              <a:t>політичних</a:t>
            </a:r>
            <a:r>
              <a:rPr dirty="0"/>
              <a:t> </a:t>
            </a:r>
            <a:r>
              <a:rPr dirty="0" err="1"/>
              <a:t>систем</a:t>
            </a:r>
            <a:r>
              <a:rPr dirty="0"/>
              <a:t>, </a:t>
            </a:r>
            <a:r>
              <a:rPr dirty="0" err="1"/>
              <a:t>інститутів</a:t>
            </a:r>
            <a:r>
              <a:rPr dirty="0"/>
              <a:t> і </a:t>
            </a:r>
            <a:r>
              <a:rPr dirty="0" err="1"/>
              <a:t>державних</a:t>
            </a:r>
            <a:r>
              <a:rPr dirty="0"/>
              <a:t> </a:t>
            </a:r>
            <a:r>
              <a:rPr dirty="0" err="1"/>
              <a:t>механізмів</a:t>
            </a:r>
            <a:r>
              <a:rPr dirty="0"/>
              <a:t>.</a:t>
            </a:r>
          </a:p>
          <a:p>
            <a:pPr>
              <a:spcBef>
                <a:spcPts val="1000"/>
              </a:spcBef>
              <a:defRPr sz="1700" b="1">
                <a:solidFill>
                  <a:srgbClr val="FFFFFF"/>
                </a:solidFill>
                <a:latin typeface="Arial"/>
              </a:defRPr>
            </a:pPr>
            <a:r>
              <a:rPr dirty="0"/>
              <a:t>•  </a:t>
            </a:r>
            <a:r>
              <a:rPr dirty="0" err="1"/>
              <a:t>Аналіз</a:t>
            </a:r>
            <a:r>
              <a:rPr dirty="0"/>
              <a:t> </a:t>
            </a:r>
            <a:r>
              <a:rPr dirty="0" err="1"/>
              <a:t>політичних</a:t>
            </a:r>
            <a:r>
              <a:rPr dirty="0"/>
              <a:t> </a:t>
            </a:r>
            <a:r>
              <a:rPr dirty="0" err="1"/>
              <a:t>процесів</a:t>
            </a:r>
            <a:endParaRPr dirty="0"/>
          </a:p>
          <a:p>
            <a:pPr>
              <a:spcAft>
                <a:spcPts val="1000"/>
              </a:spcAft>
              <a:defRPr sz="1400">
                <a:solidFill>
                  <a:srgbClr val="CBD5E1"/>
                </a:solidFill>
                <a:latin typeface="Arial"/>
              </a:defRPr>
            </a:pPr>
            <a:r>
              <a:rPr dirty="0"/>
              <a:t>   </a:t>
            </a:r>
            <a:r>
              <a:rPr dirty="0" err="1"/>
              <a:t>Дослідження</a:t>
            </a:r>
            <a:r>
              <a:rPr dirty="0"/>
              <a:t> </a:t>
            </a:r>
            <a:r>
              <a:rPr dirty="0" err="1"/>
              <a:t>форм</a:t>
            </a:r>
            <a:r>
              <a:rPr dirty="0"/>
              <a:t>, </a:t>
            </a:r>
            <a:r>
              <a:rPr dirty="0" err="1"/>
              <a:t>методів</a:t>
            </a:r>
            <a:r>
              <a:rPr dirty="0"/>
              <a:t> </a:t>
            </a:r>
            <a:r>
              <a:rPr dirty="0" err="1"/>
              <a:t>та</a:t>
            </a:r>
            <a:r>
              <a:rPr dirty="0"/>
              <a:t> </a:t>
            </a:r>
            <a:r>
              <a:rPr dirty="0" err="1"/>
              <a:t>тенденцій</a:t>
            </a:r>
            <a:r>
              <a:rPr dirty="0"/>
              <a:t> </a:t>
            </a:r>
            <a:r>
              <a:rPr dirty="0" err="1"/>
              <a:t>розвитку</a:t>
            </a:r>
            <a:r>
              <a:rPr dirty="0"/>
              <a:t> </a:t>
            </a:r>
            <a:r>
              <a:rPr dirty="0" err="1"/>
              <a:t>суспільно-політичних</a:t>
            </a:r>
            <a:r>
              <a:rPr dirty="0"/>
              <a:t> </a:t>
            </a:r>
            <a:r>
              <a:rPr dirty="0" err="1"/>
              <a:t>подій</a:t>
            </a:r>
            <a:r>
              <a:rPr dirty="0"/>
              <a:t>.</a:t>
            </a:r>
          </a:p>
          <a:p>
            <a:pPr>
              <a:spcBef>
                <a:spcPts val="1000"/>
              </a:spcBef>
              <a:defRPr sz="1700" b="1">
                <a:solidFill>
                  <a:srgbClr val="FFFFFF"/>
                </a:solidFill>
                <a:latin typeface="Arial"/>
              </a:defRPr>
            </a:pPr>
            <a:r>
              <a:rPr dirty="0"/>
              <a:t>•  </a:t>
            </a:r>
            <a:r>
              <a:rPr dirty="0" err="1"/>
              <a:t>Політична</a:t>
            </a:r>
            <a:r>
              <a:rPr dirty="0"/>
              <a:t> </a:t>
            </a:r>
            <a:r>
              <a:rPr dirty="0" err="1"/>
              <a:t>поведінка</a:t>
            </a:r>
            <a:endParaRPr dirty="0"/>
          </a:p>
          <a:p>
            <a:pPr>
              <a:spcAft>
                <a:spcPts val="1000"/>
              </a:spcAft>
              <a:defRPr sz="1400">
                <a:solidFill>
                  <a:srgbClr val="CBD5E1"/>
                </a:solidFill>
                <a:latin typeface="Arial"/>
              </a:defRPr>
            </a:pPr>
            <a:r>
              <a:rPr dirty="0"/>
              <a:t>   </a:t>
            </a:r>
            <a:r>
              <a:rPr dirty="0" err="1"/>
              <a:t>Аналіз</a:t>
            </a:r>
            <a:r>
              <a:rPr dirty="0"/>
              <a:t> </a:t>
            </a:r>
            <a:r>
              <a:rPr dirty="0" err="1"/>
              <a:t>діяльності</a:t>
            </a:r>
            <a:r>
              <a:rPr dirty="0"/>
              <a:t> </a:t>
            </a:r>
            <a:r>
              <a:rPr dirty="0" err="1"/>
              <a:t>суб'єктів</a:t>
            </a:r>
            <a:r>
              <a:rPr dirty="0"/>
              <a:t> </a:t>
            </a:r>
            <a:r>
              <a:rPr dirty="0" err="1"/>
              <a:t>політики</a:t>
            </a:r>
            <a:r>
              <a:rPr dirty="0"/>
              <a:t>, </a:t>
            </a:r>
            <a:r>
              <a:rPr dirty="0" err="1"/>
              <a:t>їхніх</a:t>
            </a:r>
            <a:r>
              <a:rPr dirty="0"/>
              <a:t> </a:t>
            </a:r>
            <a:r>
              <a:rPr dirty="0" err="1"/>
              <a:t>інтересів</a:t>
            </a:r>
            <a:r>
              <a:rPr dirty="0"/>
              <a:t> </a:t>
            </a:r>
            <a:r>
              <a:rPr dirty="0" err="1"/>
              <a:t>та</a:t>
            </a:r>
            <a:r>
              <a:rPr dirty="0"/>
              <a:t> </a:t>
            </a:r>
            <a:r>
              <a:rPr dirty="0" err="1"/>
              <a:t>взаємодії</a:t>
            </a:r>
            <a:r>
              <a:rPr dirty="0"/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309360" y="864983"/>
            <a:ext cx="5120640" cy="5261497"/>
          </a:xfrm>
          <a:prstGeom prst="roundRect">
            <a:avLst/>
          </a:prstGeom>
          <a:solidFill>
            <a:srgbClr val="1E293B"/>
          </a:solidFill>
          <a:ln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0" tIns="365760" rIns="365760" bIns="365760" rtlCol="0" anchor="ctr"/>
          <a:lstStyle/>
          <a:p>
            <a:pPr algn="ctr">
              <a:spcAft>
                <a:spcPts val="2000"/>
              </a:spcAft>
              <a:defRPr sz="2200" b="1">
                <a:solidFill>
                  <a:srgbClr val="818CF8"/>
                </a:solidFill>
                <a:latin typeface="Arial"/>
              </a:defRPr>
            </a:pPr>
            <a:r>
              <a:rPr dirty="0">
                <a:solidFill>
                  <a:srgbClr val="0070C0"/>
                </a:solidFill>
              </a:rPr>
              <a:t>ПОЛІТИКА  (ЯК ЯВИЩЕ)</a:t>
            </a:r>
          </a:p>
          <a:p>
            <a:pPr>
              <a:spcBef>
                <a:spcPts val="1000"/>
              </a:spcBef>
              <a:defRPr sz="1700" b="1">
                <a:solidFill>
                  <a:srgbClr val="FFFFFF"/>
                </a:solidFill>
                <a:latin typeface="Arial"/>
              </a:defRPr>
            </a:pPr>
            <a:r>
              <a:rPr dirty="0"/>
              <a:t>•  </a:t>
            </a:r>
            <a:r>
              <a:rPr dirty="0" err="1"/>
              <a:t>Узгодження</a:t>
            </a:r>
            <a:r>
              <a:rPr dirty="0"/>
              <a:t> </a:t>
            </a:r>
            <a:r>
              <a:rPr dirty="0" err="1"/>
              <a:t>інтересів</a:t>
            </a:r>
            <a:endParaRPr dirty="0"/>
          </a:p>
          <a:p>
            <a:pPr>
              <a:spcAft>
                <a:spcPts val="1000"/>
              </a:spcAft>
              <a:defRPr sz="1400">
                <a:solidFill>
                  <a:srgbClr val="CBD5E1"/>
                </a:solidFill>
                <a:latin typeface="Arial"/>
              </a:defRPr>
            </a:pPr>
            <a:r>
              <a:rPr dirty="0"/>
              <a:t>   </a:t>
            </a:r>
            <a:r>
              <a:rPr dirty="0" err="1"/>
              <a:t>Спосіб</a:t>
            </a:r>
            <a:r>
              <a:rPr dirty="0"/>
              <a:t> </a:t>
            </a:r>
            <a:r>
              <a:rPr dirty="0" err="1"/>
              <a:t>взаємодії</a:t>
            </a:r>
            <a:r>
              <a:rPr dirty="0"/>
              <a:t> </a:t>
            </a:r>
            <a:r>
              <a:rPr dirty="0" err="1"/>
              <a:t>людей</a:t>
            </a:r>
            <a:r>
              <a:rPr dirty="0"/>
              <a:t> у </a:t>
            </a:r>
            <a:r>
              <a:rPr dirty="0" err="1"/>
              <a:t>групах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узгодження</a:t>
            </a:r>
            <a:r>
              <a:rPr dirty="0"/>
              <a:t> </a:t>
            </a:r>
            <a:r>
              <a:rPr dirty="0" err="1"/>
              <a:t>суперечливих</a:t>
            </a:r>
            <a:r>
              <a:rPr dirty="0"/>
              <a:t> </a:t>
            </a:r>
            <a:r>
              <a:rPr dirty="0" err="1"/>
              <a:t>прагнень</a:t>
            </a:r>
            <a:r>
              <a:rPr dirty="0"/>
              <a:t> </a:t>
            </a:r>
            <a:r>
              <a:rPr dirty="0" err="1"/>
              <a:t>та</a:t>
            </a:r>
            <a:r>
              <a:rPr dirty="0"/>
              <a:t> </a:t>
            </a:r>
            <a:r>
              <a:rPr dirty="0" err="1"/>
              <a:t>цілей</a:t>
            </a:r>
            <a:r>
              <a:rPr dirty="0"/>
              <a:t>.</a:t>
            </a:r>
          </a:p>
          <a:p>
            <a:pPr>
              <a:spcBef>
                <a:spcPts val="1000"/>
              </a:spcBef>
              <a:defRPr sz="1700" b="1">
                <a:solidFill>
                  <a:srgbClr val="FFFFFF"/>
                </a:solidFill>
                <a:latin typeface="Arial"/>
              </a:defRPr>
            </a:pPr>
            <a:r>
              <a:rPr dirty="0"/>
              <a:t>•  </a:t>
            </a:r>
            <a:r>
              <a:rPr dirty="0" err="1"/>
              <a:t>Організація</a:t>
            </a:r>
            <a:r>
              <a:rPr dirty="0"/>
              <a:t> </a:t>
            </a:r>
            <a:r>
              <a:rPr dirty="0" err="1"/>
              <a:t>та</a:t>
            </a:r>
            <a:r>
              <a:rPr dirty="0"/>
              <a:t> </a:t>
            </a:r>
            <a:r>
              <a:rPr dirty="0" err="1"/>
              <a:t>управління</a:t>
            </a:r>
            <a:endParaRPr dirty="0"/>
          </a:p>
          <a:p>
            <a:pPr>
              <a:spcAft>
                <a:spcPts val="1000"/>
              </a:spcAft>
              <a:defRPr sz="1400">
                <a:solidFill>
                  <a:srgbClr val="CBD5E1"/>
                </a:solidFill>
                <a:latin typeface="Arial"/>
              </a:defRPr>
            </a:pPr>
            <a:r>
              <a:rPr dirty="0"/>
              <a:t>   </a:t>
            </a:r>
            <a:r>
              <a:rPr dirty="0" err="1"/>
              <a:t>Інструмент</a:t>
            </a:r>
            <a:r>
              <a:rPr dirty="0"/>
              <a:t> </a:t>
            </a:r>
            <a:r>
              <a:rPr dirty="0" err="1"/>
              <a:t>самоорганізації</a:t>
            </a:r>
            <a:r>
              <a:rPr dirty="0"/>
              <a:t> </a:t>
            </a:r>
            <a:r>
              <a:rPr dirty="0" err="1"/>
              <a:t>суспільства</a:t>
            </a:r>
            <a:r>
              <a:rPr dirty="0"/>
              <a:t>, </a:t>
            </a:r>
            <a:r>
              <a:rPr dirty="0" err="1"/>
              <a:t>прийняття</a:t>
            </a:r>
            <a:r>
              <a:rPr dirty="0"/>
              <a:t> </a:t>
            </a:r>
            <a:r>
              <a:rPr dirty="0" err="1"/>
              <a:t>спільних</a:t>
            </a:r>
            <a:r>
              <a:rPr dirty="0"/>
              <a:t> </a:t>
            </a:r>
            <a:r>
              <a:rPr dirty="0" err="1"/>
              <a:t>рішень</a:t>
            </a:r>
            <a:r>
              <a:rPr dirty="0"/>
              <a:t> і </a:t>
            </a:r>
            <a:r>
              <a:rPr dirty="0" err="1"/>
              <a:t>правил</a:t>
            </a:r>
            <a:r>
              <a:rPr dirty="0"/>
              <a:t>.</a:t>
            </a:r>
          </a:p>
          <a:p>
            <a:pPr>
              <a:spcBef>
                <a:spcPts val="1000"/>
              </a:spcBef>
              <a:defRPr sz="1700" b="1">
                <a:solidFill>
                  <a:srgbClr val="FFFFFF"/>
                </a:solidFill>
                <a:latin typeface="Arial"/>
              </a:defRPr>
            </a:pPr>
            <a:r>
              <a:rPr dirty="0"/>
              <a:t>•  </a:t>
            </a:r>
            <a:r>
              <a:rPr dirty="0" err="1"/>
              <a:t>Досягнення</a:t>
            </a:r>
            <a:r>
              <a:rPr dirty="0"/>
              <a:t> </a:t>
            </a:r>
            <a:r>
              <a:rPr dirty="0" err="1"/>
              <a:t>компромісу</a:t>
            </a:r>
            <a:endParaRPr dirty="0"/>
          </a:p>
          <a:p>
            <a:pPr>
              <a:spcAft>
                <a:spcPts val="1000"/>
              </a:spcAft>
              <a:defRPr sz="1400">
                <a:solidFill>
                  <a:srgbClr val="CBD5E1"/>
                </a:solidFill>
                <a:latin typeface="Arial"/>
              </a:defRPr>
            </a:pPr>
            <a:r>
              <a:rPr dirty="0"/>
              <a:t>   </a:t>
            </a:r>
            <a:r>
              <a:rPr dirty="0" err="1"/>
              <a:t>Пошук</a:t>
            </a:r>
            <a:r>
              <a:rPr dirty="0"/>
              <a:t> </a:t>
            </a:r>
            <a:r>
              <a:rPr dirty="0" err="1"/>
              <a:t>оптимального</a:t>
            </a:r>
            <a:r>
              <a:rPr dirty="0"/>
              <a:t> </a:t>
            </a:r>
            <a:r>
              <a:rPr dirty="0" err="1"/>
              <a:t>політичного</a:t>
            </a:r>
            <a:r>
              <a:rPr dirty="0"/>
              <a:t> </a:t>
            </a:r>
            <a:r>
              <a:rPr dirty="0" err="1"/>
              <a:t>ладу</a:t>
            </a:r>
            <a:r>
              <a:rPr dirty="0"/>
              <a:t>, </a:t>
            </a:r>
            <a:r>
              <a:rPr dirty="0" err="1"/>
              <a:t>захист</a:t>
            </a:r>
            <a:r>
              <a:rPr dirty="0"/>
              <a:t> </a:t>
            </a:r>
            <a:r>
              <a:rPr dirty="0" err="1"/>
              <a:t>свобод</a:t>
            </a:r>
            <a:r>
              <a:rPr dirty="0"/>
              <a:t>, </a:t>
            </a:r>
            <a:r>
              <a:rPr dirty="0" err="1"/>
              <a:t>справедливості</a:t>
            </a:r>
            <a:r>
              <a:rPr dirty="0"/>
              <a:t> </a:t>
            </a:r>
            <a:r>
              <a:rPr dirty="0" err="1"/>
              <a:t>та</a:t>
            </a:r>
            <a:r>
              <a:rPr dirty="0"/>
              <a:t> </a:t>
            </a:r>
            <a:r>
              <a:rPr dirty="0" err="1"/>
              <a:t>прав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816</Words>
  <Application>Microsoft Office PowerPoint</Application>
  <PresentationFormat>Широкий екран</PresentationFormat>
  <Paragraphs>134</Paragraphs>
  <Slides>19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19</vt:i4>
      </vt:variant>
    </vt:vector>
  </HeadingPairs>
  <TitlesOfParts>
    <vt:vector size="24" baseType="lpstr">
      <vt:lpstr>Inter</vt:lpstr>
      <vt:lpstr>-apple-system-body</vt:lpstr>
      <vt:lpstr>Arial</vt:lpstr>
      <vt:lpstr>Calibri</vt:lpstr>
      <vt:lpstr>Office Theme</vt:lpstr>
      <vt:lpstr>Презентація PowerPoint</vt:lpstr>
      <vt:lpstr>Презентація PowerPoint</vt:lpstr>
      <vt:lpstr>Політика це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Політика – це мистецтво жити разом у державі,  узгоджуючи різні інтереси, погляди та потреби людей.   Вона охоплює процеси прийняття спільних рішень, розподілу влади й ресурсів, встановлення правил суспільного життя та пошук компромісів між різними соціальними групами.   Політика покликана забезпечувати порядок, захищати права і свободи громадян та створювати умови для спільного розвитку суспільства.  У ширшому розумінні політика є не лише діяльністю держави чи політиків, а й способом організації спільного життя людей, у якому важливими є діалог, відповідальність, участь громадян і здатність знаходити мирні способи розв’язання конфліктів. 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USER</dc:creator>
  <cp:keywords/>
  <dc:description>generated using python-pptx</dc:description>
  <cp:lastModifiedBy>USER</cp:lastModifiedBy>
  <cp:revision>3</cp:revision>
  <dcterms:created xsi:type="dcterms:W3CDTF">2013-01-27T09:14:16Z</dcterms:created>
  <dcterms:modified xsi:type="dcterms:W3CDTF">2026-09-24T13:43:06Z</dcterms:modified>
  <cp:category/>
</cp:coreProperties>
</file>