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8" r:id="rId1"/>
  </p:sldMasterIdLst>
  <p:sldIdLst>
    <p:sldId id="256" r:id="rId2"/>
    <p:sldId id="257" r:id="rId3"/>
    <p:sldId id="258" r:id="rId4"/>
    <p:sldId id="284" r:id="rId5"/>
    <p:sldId id="285" r:id="rId6"/>
    <p:sldId id="286" r:id="rId7"/>
    <p:sldId id="259" r:id="rId8"/>
    <p:sldId id="287" r:id="rId9"/>
    <p:sldId id="260" r:id="rId10"/>
    <p:sldId id="262" r:id="rId11"/>
    <p:sldId id="261" r:id="rId12"/>
    <p:sldId id="288" r:id="rId13"/>
    <p:sldId id="289" r:id="rId14"/>
    <p:sldId id="290" r:id="rId15"/>
    <p:sldId id="291" r:id="rId16"/>
    <p:sldId id="292" r:id="rId17"/>
    <p:sldId id="263" r:id="rId18"/>
    <p:sldId id="264" r:id="rId19"/>
    <p:sldId id="265" r:id="rId20"/>
    <p:sldId id="267" r:id="rId21"/>
    <p:sldId id="266" r:id="rId22"/>
    <p:sldId id="293" r:id="rId23"/>
    <p:sldId id="268" r:id="rId24"/>
    <p:sldId id="269" r:id="rId25"/>
    <p:sldId id="294" r:id="rId26"/>
    <p:sldId id="270" r:id="rId27"/>
    <p:sldId id="295" r:id="rId28"/>
    <p:sldId id="296" r:id="rId29"/>
    <p:sldId id="297" r:id="rId30"/>
    <p:sldId id="298" r:id="rId31"/>
    <p:sldId id="271" r:id="rId32"/>
    <p:sldId id="275" r:id="rId33"/>
    <p:sldId id="276" r:id="rId34"/>
    <p:sldId id="277" r:id="rId35"/>
    <p:sldId id="278" r:id="rId36"/>
    <p:sldId id="279" r:id="rId37"/>
    <p:sldId id="280" r:id="rId38"/>
    <p:sldId id="281" r:id="rId39"/>
    <p:sldId id="282" r:id="rId40"/>
    <p:sldId id="283" r:id="rId41"/>
    <p:sldId id="272" r:id="rId42"/>
    <p:sldId id="273" r:id="rId43"/>
    <p:sldId id="274" r:id="rId44"/>
    <p:sldId id="299" r:id="rId45"/>
    <p:sldId id="300" r:id="rId46"/>
    <p:sldId id="301" r:id="rId47"/>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Средний стиль 2 — акцент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83" d="100"/>
          <a:sy n="83" d="100"/>
        </p:scale>
        <p:origin x="658" y="7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presProps" Target="presProps.xml"/><Relationship Id="rId8" Type="http://schemas.openxmlformats.org/officeDocument/2006/relationships/slide" Target="slides/slide7.xml"/><Relationship Id="rId51"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Титульний слайд">
    <p:spTree>
      <p:nvGrpSpPr>
        <p:cNvPr id="1" name=""/>
        <p:cNvGrpSpPr/>
        <p:nvPr/>
      </p:nvGrpSpPr>
      <p:grpSpPr>
        <a:xfrm>
          <a:off x="0" y="0"/>
          <a:ext cx="0" cy="0"/>
          <a:chOff x="0" y="0"/>
          <a:chExt cx="0" cy="0"/>
        </a:xfrm>
      </p:grpSpPr>
      <p:pic>
        <p:nvPicPr>
          <p:cNvPr id="8" name="Picture 7" descr="C3-HD-BTM.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4375150"/>
            <a:ext cx="12192000" cy="2482850"/>
          </a:xfrm>
          <a:prstGeom prst="rect">
            <a:avLst/>
          </a:prstGeom>
        </p:spPr>
      </p:pic>
      <p:sp>
        <p:nvSpPr>
          <p:cNvPr id="2" name="Title 1"/>
          <p:cNvSpPr>
            <a:spLocks noGrp="1"/>
          </p:cNvSpPr>
          <p:nvPr>
            <p:ph type="ctrTitle"/>
          </p:nvPr>
        </p:nvSpPr>
        <p:spPr>
          <a:xfrm>
            <a:off x="1371600" y="1803405"/>
            <a:ext cx="9448800" cy="1825096"/>
          </a:xfrm>
        </p:spPr>
        <p:txBody>
          <a:bodyPr anchor="b">
            <a:normAutofit/>
          </a:bodyPr>
          <a:lstStyle>
            <a:lvl1pPr algn="l">
              <a:defRPr sz="6000"/>
            </a:lvl1pPr>
          </a:lstStyle>
          <a:p>
            <a:r>
              <a:rPr lang="uk-UA"/>
              <a:t>Клацніть, щоб редагувати стиль зразка заголовка</a:t>
            </a:r>
            <a:endParaRPr lang="en-US" dirty="0"/>
          </a:p>
        </p:txBody>
      </p:sp>
      <p:sp>
        <p:nvSpPr>
          <p:cNvPr id="3" name="Subtitle 2"/>
          <p:cNvSpPr>
            <a:spLocks noGrp="1"/>
          </p:cNvSpPr>
          <p:nvPr>
            <p:ph type="subTitle" idx="1"/>
          </p:nvPr>
        </p:nvSpPr>
        <p:spPr>
          <a:xfrm>
            <a:off x="1371600" y="3632201"/>
            <a:ext cx="9448800" cy="685800"/>
          </a:xfrm>
        </p:spPr>
        <p:txBody>
          <a:bodyPr>
            <a:normAutofit/>
          </a:bodyPr>
          <a:lstStyle>
            <a:lvl1pPr marL="0" indent="0" algn="l">
              <a:buNone/>
              <a:defRPr sz="20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uk-UA"/>
              <a:t>Клацніть, щоб редагувати стиль зразка підзаголовка</a:t>
            </a:r>
            <a:endParaRPr lang="en-US" dirty="0"/>
          </a:p>
        </p:txBody>
      </p:sp>
      <p:sp>
        <p:nvSpPr>
          <p:cNvPr id="4" name="Date Placeholder 3"/>
          <p:cNvSpPr>
            <a:spLocks noGrp="1"/>
          </p:cNvSpPr>
          <p:nvPr>
            <p:ph type="dt" sz="half" idx="10"/>
          </p:nvPr>
        </p:nvSpPr>
        <p:spPr>
          <a:xfrm>
            <a:off x="7909561" y="4314328"/>
            <a:ext cx="2910840" cy="374642"/>
          </a:xfrm>
        </p:spPr>
        <p:txBody>
          <a:bodyPr/>
          <a:lstStyle/>
          <a:p>
            <a:fld id="{924C0620-779C-4CF8-9B50-F91B02389F8D}" type="datetimeFigureOut">
              <a:rPr lang="uk-UA" smtClean="0"/>
              <a:t>06.09.2026</a:t>
            </a:fld>
            <a:endParaRPr lang="uk-UA"/>
          </a:p>
        </p:txBody>
      </p:sp>
      <p:sp>
        <p:nvSpPr>
          <p:cNvPr id="5" name="Footer Placeholder 4"/>
          <p:cNvSpPr>
            <a:spLocks noGrp="1"/>
          </p:cNvSpPr>
          <p:nvPr>
            <p:ph type="ftr" sz="quarter" idx="11"/>
          </p:nvPr>
        </p:nvSpPr>
        <p:spPr>
          <a:xfrm>
            <a:off x="1371600" y="4323845"/>
            <a:ext cx="6400800" cy="365125"/>
          </a:xfrm>
        </p:spPr>
        <p:txBody>
          <a:bodyPr/>
          <a:lstStyle/>
          <a:p>
            <a:endParaRPr lang="uk-UA"/>
          </a:p>
        </p:txBody>
      </p:sp>
      <p:sp>
        <p:nvSpPr>
          <p:cNvPr id="6" name="Slide Number Placeholder 5"/>
          <p:cNvSpPr>
            <a:spLocks noGrp="1"/>
          </p:cNvSpPr>
          <p:nvPr>
            <p:ph type="sldNum" sz="quarter" idx="12"/>
          </p:nvPr>
        </p:nvSpPr>
        <p:spPr>
          <a:xfrm>
            <a:off x="8077200" y="1430866"/>
            <a:ext cx="2743200" cy="365125"/>
          </a:xfrm>
        </p:spPr>
        <p:txBody>
          <a:bodyPr/>
          <a:lstStyle/>
          <a:p>
            <a:fld id="{F692617A-FF2A-422B-9ABF-E273FC31CB23}" type="slidenum">
              <a:rPr lang="uk-UA" smtClean="0"/>
              <a:t>‹#›</a:t>
            </a:fld>
            <a:endParaRPr lang="uk-UA"/>
          </a:p>
        </p:txBody>
      </p:sp>
    </p:spTree>
    <p:extLst>
      <p:ext uri="{BB962C8B-B14F-4D97-AF65-F5344CB8AC3E}">
        <p14:creationId xmlns:p14="http://schemas.microsoft.com/office/powerpoint/2010/main" val="151495293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Назва та вміст">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uk-UA"/>
              <a:t>Клацніть, щоб редагувати стиль зразка заголовка</a:t>
            </a:r>
            <a:endParaRPr lang="en-US" dirty="0"/>
          </a:p>
        </p:txBody>
      </p:sp>
      <p:sp>
        <p:nvSpPr>
          <p:cNvPr id="3" name="Content Placeholder 2"/>
          <p:cNvSpPr>
            <a:spLocks noGrp="1"/>
          </p:cNvSpPr>
          <p:nvPr>
            <p:ph idx="1"/>
          </p:nvPr>
        </p:nvSpPr>
        <p:spPr/>
        <p:txBody>
          <a:bodyPr/>
          <a:lstStyle/>
          <a:p>
            <a:pPr lvl="0"/>
            <a:r>
              <a:rPr lang="uk-UA"/>
              <a:t>Клацніть, щоб відредагувати стилі зразків тексту</a:t>
            </a:r>
          </a:p>
          <a:p>
            <a:pPr lvl="1"/>
            <a:r>
              <a:rPr lang="uk-UA"/>
              <a:t>Другий рівень</a:t>
            </a:r>
          </a:p>
          <a:p>
            <a:pPr lvl="2"/>
            <a:r>
              <a:rPr lang="uk-UA"/>
              <a:t>Третій рівень</a:t>
            </a:r>
          </a:p>
          <a:p>
            <a:pPr lvl="3"/>
            <a:r>
              <a:rPr lang="uk-UA"/>
              <a:t>Четвертий рівень</a:t>
            </a:r>
          </a:p>
          <a:p>
            <a:pPr lvl="4"/>
            <a:r>
              <a:rPr lang="uk-UA"/>
              <a:t>П’ятий рівень</a:t>
            </a:r>
            <a:endParaRPr lang="en-US" dirty="0"/>
          </a:p>
        </p:txBody>
      </p:sp>
      <p:sp>
        <p:nvSpPr>
          <p:cNvPr id="4" name="Date Placeholder 3"/>
          <p:cNvSpPr>
            <a:spLocks noGrp="1"/>
          </p:cNvSpPr>
          <p:nvPr>
            <p:ph type="dt" sz="half" idx="10"/>
          </p:nvPr>
        </p:nvSpPr>
        <p:spPr/>
        <p:txBody>
          <a:bodyPr/>
          <a:lstStyle/>
          <a:p>
            <a:fld id="{924C0620-779C-4CF8-9B50-F91B02389F8D}" type="datetimeFigureOut">
              <a:rPr lang="uk-UA" smtClean="0"/>
              <a:t>06.09.2026</a:t>
            </a:fld>
            <a:endParaRPr lang="uk-UA"/>
          </a:p>
        </p:txBody>
      </p:sp>
      <p:sp>
        <p:nvSpPr>
          <p:cNvPr id="5" name="Footer Placeholder 4"/>
          <p:cNvSpPr>
            <a:spLocks noGrp="1"/>
          </p:cNvSpPr>
          <p:nvPr>
            <p:ph type="ftr" sz="quarter" idx="11"/>
          </p:nvPr>
        </p:nvSpPr>
        <p:spPr/>
        <p:txBody>
          <a:bodyPr/>
          <a:lstStyle/>
          <a:p>
            <a:endParaRPr lang="uk-UA"/>
          </a:p>
        </p:txBody>
      </p:sp>
      <p:sp>
        <p:nvSpPr>
          <p:cNvPr id="6" name="Slide Number Placeholder 5"/>
          <p:cNvSpPr>
            <a:spLocks noGrp="1"/>
          </p:cNvSpPr>
          <p:nvPr>
            <p:ph type="sldNum" sz="quarter" idx="12"/>
          </p:nvPr>
        </p:nvSpPr>
        <p:spPr/>
        <p:txBody>
          <a:bodyPr/>
          <a:lstStyle/>
          <a:p>
            <a:fld id="{F692617A-FF2A-422B-9ABF-E273FC31CB23}" type="slidenum">
              <a:rPr lang="uk-UA" smtClean="0"/>
              <a:t>‹#›</a:t>
            </a:fld>
            <a:endParaRPr lang="uk-UA"/>
          </a:p>
        </p:txBody>
      </p:sp>
    </p:spTree>
    <p:extLst>
      <p:ext uri="{BB962C8B-B14F-4D97-AF65-F5344CB8AC3E}">
        <p14:creationId xmlns:p14="http://schemas.microsoft.com/office/powerpoint/2010/main" val="159310304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Назва розділу">
    <p:spTree>
      <p:nvGrpSpPr>
        <p:cNvPr id="1" name=""/>
        <p:cNvGrpSpPr/>
        <p:nvPr/>
      </p:nvGrpSpPr>
      <p:grpSpPr>
        <a:xfrm>
          <a:off x="0" y="0"/>
          <a:ext cx="0" cy="0"/>
          <a:chOff x="0" y="0"/>
          <a:chExt cx="0" cy="0"/>
        </a:xfrm>
      </p:grpSpPr>
      <p:pic>
        <p:nvPicPr>
          <p:cNvPr id="8" name="Picture 7" descr="C3-HD-BTM.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4375150"/>
            <a:ext cx="12192000" cy="2482850"/>
          </a:xfrm>
          <a:prstGeom prst="rect">
            <a:avLst/>
          </a:prstGeom>
        </p:spPr>
      </p:pic>
      <p:sp>
        <p:nvSpPr>
          <p:cNvPr id="2" name="Title 1"/>
          <p:cNvSpPr>
            <a:spLocks noGrp="1"/>
          </p:cNvSpPr>
          <p:nvPr>
            <p:ph type="title"/>
          </p:nvPr>
        </p:nvSpPr>
        <p:spPr>
          <a:xfrm>
            <a:off x="685800" y="753533"/>
            <a:ext cx="10820399" cy="2801935"/>
          </a:xfrm>
        </p:spPr>
        <p:txBody>
          <a:bodyPr anchor="b">
            <a:normAutofit/>
          </a:bodyPr>
          <a:lstStyle>
            <a:lvl1pPr algn="r">
              <a:defRPr sz="4000"/>
            </a:lvl1pPr>
          </a:lstStyle>
          <a:p>
            <a:r>
              <a:rPr lang="uk-UA"/>
              <a:t>Клацніть, щоб редагувати стиль зразка заголовка</a:t>
            </a:r>
            <a:endParaRPr lang="en-US" dirty="0"/>
          </a:p>
        </p:txBody>
      </p:sp>
      <p:sp>
        <p:nvSpPr>
          <p:cNvPr id="3" name="Text Placeholder 2"/>
          <p:cNvSpPr>
            <a:spLocks noGrp="1"/>
          </p:cNvSpPr>
          <p:nvPr>
            <p:ph type="body" idx="1"/>
          </p:nvPr>
        </p:nvSpPr>
        <p:spPr>
          <a:xfrm>
            <a:off x="1024467" y="3641725"/>
            <a:ext cx="10490200" cy="955675"/>
          </a:xfrm>
        </p:spPr>
        <p:txBody>
          <a:bodyPr>
            <a:normAutofit/>
          </a:bodyPr>
          <a:lstStyle>
            <a:lvl1pPr marL="0" indent="0" algn="r">
              <a:buNone/>
              <a:defRPr sz="22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uk-UA"/>
              <a:t>Клацніть, щоб відредагувати стилі зразків тексту</a:t>
            </a:r>
          </a:p>
        </p:txBody>
      </p:sp>
      <p:sp>
        <p:nvSpPr>
          <p:cNvPr id="4" name="Date Placeholder 3"/>
          <p:cNvSpPr>
            <a:spLocks noGrp="1"/>
          </p:cNvSpPr>
          <p:nvPr>
            <p:ph type="dt" sz="half" idx="10"/>
          </p:nvPr>
        </p:nvSpPr>
        <p:spPr>
          <a:xfrm>
            <a:off x="7814452" y="381000"/>
            <a:ext cx="2910840" cy="365125"/>
          </a:xfrm>
        </p:spPr>
        <p:txBody>
          <a:bodyPr/>
          <a:lstStyle>
            <a:lvl1pPr algn="r">
              <a:defRPr/>
            </a:lvl1pPr>
          </a:lstStyle>
          <a:p>
            <a:fld id="{924C0620-779C-4CF8-9B50-F91B02389F8D}" type="datetimeFigureOut">
              <a:rPr lang="uk-UA" smtClean="0"/>
              <a:t>06.09.2026</a:t>
            </a:fld>
            <a:endParaRPr lang="uk-UA"/>
          </a:p>
        </p:txBody>
      </p:sp>
      <p:sp>
        <p:nvSpPr>
          <p:cNvPr id="5" name="Footer Placeholder 4"/>
          <p:cNvSpPr>
            <a:spLocks noGrp="1"/>
          </p:cNvSpPr>
          <p:nvPr>
            <p:ph type="ftr" sz="quarter" idx="11"/>
          </p:nvPr>
        </p:nvSpPr>
        <p:spPr>
          <a:xfrm>
            <a:off x="685800" y="381001"/>
            <a:ext cx="6991492" cy="364065"/>
          </a:xfrm>
        </p:spPr>
        <p:txBody>
          <a:bodyPr/>
          <a:lstStyle/>
          <a:p>
            <a:endParaRPr lang="uk-UA"/>
          </a:p>
        </p:txBody>
      </p:sp>
      <p:sp>
        <p:nvSpPr>
          <p:cNvPr id="6" name="Slide Number Placeholder 5"/>
          <p:cNvSpPr>
            <a:spLocks noGrp="1"/>
          </p:cNvSpPr>
          <p:nvPr>
            <p:ph type="sldNum" sz="quarter" idx="12"/>
          </p:nvPr>
        </p:nvSpPr>
        <p:spPr>
          <a:xfrm>
            <a:off x="10862452" y="381000"/>
            <a:ext cx="643748" cy="365125"/>
          </a:xfrm>
        </p:spPr>
        <p:txBody>
          <a:bodyPr/>
          <a:lstStyle/>
          <a:p>
            <a:fld id="{F692617A-FF2A-422B-9ABF-E273FC31CB23}" type="slidenum">
              <a:rPr lang="uk-UA" smtClean="0"/>
              <a:t>‹#›</a:t>
            </a:fld>
            <a:endParaRPr lang="uk-UA"/>
          </a:p>
        </p:txBody>
      </p:sp>
    </p:spTree>
    <p:extLst>
      <p:ext uri="{BB962C8B-B14F-4D97-AF65-F5344CB8AC3E}">
        <p14:creationId xmlns:p14="http://schemas.microsoft.com/office/powerpoint/2010/main" val="87184108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єкти">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uk-UA"/>
              <a:t>Клацніть, щоб редагувати стиль зразка заголовка</a:t>
            </a:r>
            <a:endParaRPr lang="en-US" dirty="0"/>
          </a:p>
        </p:txBody>
      </p:sp>
      <p:sp>
        <p:nvSpPr>
          <p:cNvPr id="3" name="Content Placeholder 2"/>
          <p:cNvSpPr>
            <a:spLocks noGrp="1"/>
          </p:cNvSpPr>
          <p:nvPr>
            <p:ph sz="half" idx="1"/>
          </p:nvPr>
        </p:nvSpPr>
        <p:spPr>
          <a:xfrm>
            <a:off x="685800" y="2194559"/>
            <a:ext cx="5334000" cy="4024125"/>
          </a:xfrm>
        </p:spPr>
        <p:txBody>
          <a:bodyPr/>
          <a:lstStyle/>
          <a:p>
            <a:pPr lvl="0"/>
            <a:r>
              <a:rPr lang="uk-UA"/>
              <a:t>Клацніть, щоб відредагувати стилі зразків тексту</a:t>
            </a:r>
          </a:p>
          <a:p>
            <a:pPr lvl="1"/>
            <a:r>
              <a:rPr lang="uk-UA"/>
              <a:t>Другий рівень</a:t>
            </a:r>
          </a:p>
          <a:p>
            <a:pPr lvl="2"/>
            <a:r>
              <a:rPr lang="uk-UA"/>
              <a:t>Третій рівень</a:t>
            </a:r>
          </a:p>
          <a:p>
            <a:pPr lvl="3"/>
            <a:r>
              <a:rPr lang="uk-UA"/>
              <a:t>Четвертий рівень</a:t>
            </a:r>
          </a:p>
          <a:p>
            <a:pPr lvl="4"/>
            <a:r>
              <a:rPr lang="uk-UA"/>
              <a:t>П’ятий рівень</a:t>
            </a:r>
            <a:endParaRPr lang="en-US" dirty="0"/>
          </a:p>
        </p:txBody>
      </p:sp>
      <p:sp>
        <p:nvSpPr>
          <p:cNvPr id="4" name="Content Placeholder 3"/>
          <p:cNvSpPr>
            <a:spLocks noGrp="1"/>
          </p:cNvSpPr>
          <p:nvPr>
            <p:ph sz="half" idx="2"/>
          </p:nvPr>
        </p:nvSpPr>
        <p:spPr>
          <a:xfrm>
            <a:off x="6172200" y="2194559"/>
            <a:ext cx="5334000" cy="4024125"/>
          </a:xfrm>
        </p:spPr>
        <p:txBody>
          <a:bodyPr/>
          <a:lstStyle/>
          <a:p>
            <a:pPr lvl="0"/>
            <a:r>
              <a:rPr lang="uk-UA"/>
              <a:t>Клацніть, щоб відредагувати стилі зразків тексту</a:t>
            </a:r>
          </a:p>
          <a:p>
            <a:pPr lvl="1"/>
            <a:r>
              <a:rPr lang="uk-UA"/>
              <a:t>Другий рівень</a:t>
            </a:r>
          </a:p>
          <a:p>
            <a:pPr lvl="2"/>
            <a:r>
              <a:rPr lang="uk-UA"/>
              <a:t>Третій рівень</a:t>
            </a:r>
          </a:p>
          <a:p>
            <a:pPr lvl="3"/>
            <a:r>
              <a:rPr lang="uk-UA"/>
              <a:t>Четвертий рівень</a:t>
            </a:r>
          </a:p>
          <a:p>
            <a:pPr lvl="4"/>
            <a:r>
              <a:rPr lang="uk-UA"/>
              <a:t>П’ятий рівень</a:t>
            </a:r>
            <a:endParaRPr lang="en-US" dirty="0"/>
          </a:p>
        </p:txBody>
      </p:sp>
      <p:sp>
        <p:nvSpPr>
          <p:cNvPr id="5" name="Date Placeholder 4"/>
          <p:cNvSpPr>
            <a:spLocks noGrp="1"/>
          </p:cNvSpPr>
          <p:nvPr>
            <p:ph type="dt" sz="half" idx="10"/>
          </p:nvPr>
        </p:nvSpPr>
        <p:spPr/>
        <p:txBody>
          <a:bodyPr/>
          <a:lstStyle/>
          <a:p>
            <a:fld id="{924C0620-779C-4CF8-9B50-F91B02389F8D}" type="datetimeFigureOut">
              <a:rPr lang="uk-UA" smtClean="0"/>
              <a:t>06.09.2026</a:t>
            </a:fld>
            <a:endParaRPr lang="uk-UA"/>
          </a:p>
        </p:txBody>
      </p:sp>
      <p:sp>
        <p:nvSpPr>
          <p:cNvPr id="6" name="Footer Placeholder 5"/>
          <p:cNvSpPr>
            <a:spLocks noGrp="1"/>
          </p:cNvSpPr>
          <p:nvPr>
            <p:ph type="ftr" sz="quarter" idx="11"/>
          </p:nvPr>
        </p:nvSpPr>
        <p:spPr/>
        <p:txBody>
          <a:bodyPr/>
          <a:lstStyle/>
          <a:p>
            <a:endParaRPr lang="uk-UA"/>
          </a:p>
        </p:txBody>
      </p:sp>
      <p:sp>
        <p:nvSpPr>
          <p:cNvPr id="7" name="Slide Number Placeholder 6"/>
          <p:cNvSpPr>
            <a:spLocks noGrp="1"/>
          </p:cNvSpPr>
          <p:nvPr>
            <p:ph type="sldNum" sz="quarter" idx="12"/>
          </p:nvPr>
        </p:nvSpPr>
        <p:spPr/>
        <p:txBody>
          <a:bodyPr/>
          <a:lstStyle/>
          <a:p>
            <a:fld id="{F692617A-FF2A-422B-9ABF-E273FC31CB23}" type="slidenum">
              <a:rPr lang="uk-UA" smtClean="0"/>
              <a:t>‹#›</a:t>
            </a:fld>
            <a:endParaRPr lang="uk-UA"/>
          </a:p>
        </p:txBody>
      </p:sp>
    </p:spTree>
    <p:extLst>
      <p:ext uri="{BB962C8B-B14F-4D97-AF65-F5344CB8AC3E}">
        <p14:creationId xmlns:p14="http://schemas.microsoft.com/office/powerpoint/2010/main" val="260253209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Порівняння">
    <p:spTree>
      <p:nvGrpSpPr>
        <p:cNvPr id="1" name=""/>
        <p:cNvGrpSpPr/>
        <p:nvPr/>
      </p:nvGrpSpPr>
      <p:grpSpPr>
        <a:xfrm>
          <a:off x="0" y="0"/>
          <a:ext cx="0" cy="0"/>
          <a:chOff x="0" y="0"/>
          <a:chExt cx="0" cy="0"/>
        </a:xfrm>
      </p:grpSpPr>
      <p:sp>
        <p:nvSpPr>
          <p:cNvPr id="2" name="Title 1"/>
          <p:cNvSpPr>
            <a:spLocks noGrp="1"/>
          </p:cNvSpPr>
          <p:nvPr>
            <p:ph type="title"/>
          </p:nvPr>
        </p:nvSpPr>
        <p:spPr>
          <a:xfrm>
            <a:off x="2895600" y="762000"/>
            <a:ext cx="8610600" cy="1295400"/>
          </a:xfrm>
        </p:spPr>
        <p:txBody>
          <a:bodyPr/>
          <a:lstStyle/>
          <a:p>
            <a:r>
              <a:rPr lang="uk-UA"/>
              <a:t>Клацніть, щоб редагувати стиль зразка заголовка</a:t>
            </a:r>
            <a:endParaRPr lang="en-US" dirty="0"/>
          </a:p>
        </p:txBody>
      </p:sp>
      <p:sp>
        <p:nvSpPr>
          <p:cNvPr id="3" name="Text Placeholder 2"/>
          <p:cNvSpPr>
            <a:spLocks noGrp="1"/>
          </p:cNvSpPr>
          <p:nvPr>
            <p:ph type="body" idx="1"/>
          </p:nvPr>
        </p:nvSpPr>
        <p:spPr>
          <a:xfrm>
            <a:off x="914409" y="2183802"/>
            <a:ext cx="5079991" cy="823912"/>
          </a:xfrm>
        </p:spPr>
        <p:txBody>
          <a:bodyPr anchor="b">
            <a:normAutofit/>
          </a:bodyPr>
          <a:lstStyle>
            <a:lvl1pPr marL="0" indent="0">
              <a:buNone/>
              <a:defRPr sz="28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uk-UA"/>
              <a:t>Клацніть, щоб відредагувати стилі зразків тексту</a:t>
            </a:r>
          </a:p>
        </p:txBody>
      </p:sp>
      <p:sp>
        <p:nvSpPr>
          <p:cNvPr id="4" name="Content Placeholder 3"/>
          <p:cNvSpPr>
            <a:spLocks noGrp="1"/>
          </p:cNvSpPr>
          <p:nvPr>
            <p:ph sz="half" idx="2"/>
          </p:nvPr>
        </p:nvSpPr>
        <p:spPr>
          <a:xfrm>
            <a:off x="685800" y="3132666"/>
            <a:ext cx="5311775" cy="3086019"/>
          </a:xfrm>
        </p:spPr>
        <p:txBody>
          <a:bodyPr/>
          <a:lstStyle/>
          <a:p>
            <a:pPr lvl="0"/>
            <a:r>
              <a:rPr lang="uk-UA"/>
              <a:t>Клацніть, щоб відредагувати стилі зразків тексту</a:t>
            </a:r>
          </a:p>
          <a:p>
            <a:pPr lvl="1"/>
            <a:r>
              <a:rPr lang="uk-UA"/>
              <a:t>Другий рівень</a:t>
            </a:r>
          </a:p>
          <a:p>
            <a:pPr lvl="2"/>
            <a:r>
              <a:rPr lang="uk-UA"/>
              <a:t>Третій рівень</a:t>
            </a:r>
          </a:p>
          <a:p>
            <a:pPr lvl="3"/>
            <a:r>
              <a:rPr lang="uk-UA"/>
              <a:t>Четвертий рівень</a:t>
            </a:r>
          </a:p>
          <a:p>
            <a:pPr lvl="4"/>
            <a:r>
              <a:rPr lang="uk-UA"/>
              <a:t>П’ятий рівень</a:t>
            </a:r>
            <a:endParaRPr lang="en-US" dirty="0"/>
          </a:p>
        </p:txBody>
      </p:sp>
      <p:sp>
        <p:nvSpPr>
          <p:cNvPr id="5" name="Text Placeholder 4"/>
          <p:cNvSpPr>
            <a:spLocks noGrp="1"/>
          </p:cNvSpPr>
          <p:nvPr>
            <p:ph type="body" sz="quarter" idx="3"/>
          </p:nvPr>
        </p:nvSpPr>
        <p:spPr>
          <a:xfrm>
            <a:off x="6400800" y="2183802"/>
            <a:ext cx="5105400" cy="823912"/>
          </a:xfrm>
        </p:spPr>
        <p:txBody>
          <a:bodyPr anchor="b">
            <a:normAutofit/>
          </a:bodyPr>
          <a:lstStyle>
            <a:lvl1pPr marL="0" indent="0">
              <a:buNone/>
              <a:defRPr sz="28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uk-UA"/>
              <a:t>Клацніть, щоб відредагувати стилі зразків тексту</a:t>
            </a:r>
          </a:p>
        </p:txBody>
      </p:sp>
      <p:sp>
        <p:nvSpPr>
          <p:cNvPr id="6" name="Content Placeholder 5"/>
          <p:cNvSpPr>
            <a:spLocks noGrp="1"/>
          </p:cNvSpPr>
          <p:nvPr>
            <p:ph sz="quarter" idx="4"/>
          </p:nvPr>
        </p:nvSpPr>
        <p:spPr>
          <a:xfrm>
            <a:off x="6172200" y="3132666"/>
            <a:ext cx="5334000" cy="3086019"/>
          </a:xfrm>
        </p:spPr>
        <p:txBody>
          <a:bodyPr/>
          <a:lstStyle/>
          <a:p>
            <a:pPr lvl="0"/>
            <a:r>
              <a:rPr lang="uk-UA"/>
              <a:t>Клацніть, щоб відредагувати стилі зразків тексту</a:t>
            </a:r>
          </a:p>
          <a:p>
            <a:pPr lvl="1"/>
            <a:r>
              <a:rPr lang="uk-UA"/>
              <a:t>Другий рівень</a:t>
            </a:r>
          </a:p>
          <a:p>
            <a:pPr lvl="2"/>
            <a:r>
              <a:rPr lang="uk-UA"/>
              <a:t>Третій рівень</a:t>
            </a:r>
          </a:p>
          <a:p>
            <a:pPr lvl="3"/>
            <a:r>
              <a:rPr lang="uk-UA"/>
              <a:t>Четвертий рівень</a:t>
            </a:r>
          </a:p>
          <a:p>
            <a:pPr lvl="4"/>
            <a:r>
              <a:rPr lang="uk-UA"/>
              <a:t>П’ятий рівень</a:t>
            </a:r>
            <a:endParaRPr lang="en-US" dirty="0"/>
          </a:p>
        </p:txBody>
      </p:sp>
      <p:sp>
        <p:nvSpPr>
          <p:cNvPr id="7" name="Date Placeholder 6"/>
          <p:cNvSpPr>
            <a:spLocks noGrp="1"/>
          </p:cNvSpPr>
          <p:nvPr>
            <p:ph type="dt" sz="half" idx="10"/>
          </p:nvPr>
        </p:nvSpPr>
        <p:spPr/>
        <p:txBody>
          <a:bodyPr/>
          <a:lstStyle/>
          <a:p>
            <a:fld id="{924C0620-779C-4CF8-9B50-F91B02389F8D}" type="datetimeFigureOut">
              <a:rPr lang="uk-UA" smtClean="0"/>
              <a:t>06.09.2026</a:t>
            </a:fld>
            <a:endParaRPr lang="uk-UA"/>
          </a:p>
        </p:txBody>
      </p:sp>
      <p:sp>
        <p:nvSpPr>
          <p:cNvPr id="8" name="Footer Placeholder 7"/>
          <p:cNvSpPr>
            <a:spLocks noGrp="1"/>
          </p:cNvSpPr>
          <p:nvPr>
            <p:ph type="ftr" sz="quarter" idx="11"/>
          </p:nvPr>
        </p:nvSpPr>
        <p:spPr/>
        <p:txBody>
          <a:bodyPr/>
          <a:lstStyle/>
          <a:p>
            <a:endParaRPr lang="uk-UA"/>
          </a:p>
        </p:txBody>
      </p:sp>
      <p:sp>
        <p:nvSpPr>
          <p:cNvPr id="9" name="Slide Number Placeholder 8"/>
          <p:cNvSpPr>
            <a:spLocks noGrp="1"/>
          </p:cNvSpPr>
          <p:nvPr>
            <p:ph type="sldNum" sz="quarter" idx="12"/>
          </p:nvPr>
        </p:nvSpPr>
        <p:spPr/>
        <p:txBody>
          <a:bodyPr/>
          <a:lstStyle/>
          <a:p>
            <a:fld id="{F692617A-FF2A-422B-9ABF-E273FC31CB23}" type="slidenum">
              <a:rPr lang="uk-UA" smtClean="0"/>
              <a:t>‹#›</a:t>
            </a:fld>
            <a:endParaRPr lang="uk-UA"/>
          </a:p>
        </p:txBody>
      </p:sp>
    </p:spTree>
    <p:extLst>
      <p:ext uri="{BB962C8B-B14F-4D97-AF65-F5344CB8AC3E}">
        <p14:creationId xmlns:p14="http://schemas.microsoft.com/office/powerpoint/2010/main" val="239760951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Лише заголовок">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uk-UA"/>
              <a:t>Клацніть, щоб редагувати стиль зразка заголовка</a:t>
            </a:r>
            <a:endParaRPr lang="en-US" dirty="0"/>
          </a:p>
        </p:txBody>
      </p:sp>
      <p:sp>
        <p:nvSpPr>
          <p:cNvPr id="3" name="Date Placeholder 2"/>
          <p:cNvSpPr>
            <a:spLocks noGrp="1"/>
          </p:cNvSpPr>
          <p:nvPr>
            <p:ph type="dt" sz="half" idx="10"/>
          </p:nvPr>
        </p:nvSpPr>
        <p:spPr/>
        <p:txBody>
          <a:bodyPr/>
          <a:lstStyle/>
          <a:p>
            <a:fld id="{924C0620-779C-4CF8-9B50-F91B02389F8D}" type="datetimeFigureOut">
              <a:rPr lang="uk-UA" smtClean="0"/>
              <a:t>06.09.2026</a:t>
            </a:fld>
            <a:endParaRPr lang="uk-UA"/>
          </a:p>
        </p:txBody>
      </p:sp>
      <p:sp>
        <p:nvSpPr>
          <p:cNvPr id="4" name="Footer Placeholder 3"/>
          <p:cNvSpPr>
            <a:spLocks noGrp="1"/>
          </p:cNvSpPr>
          <p:nvPr>
            <p:ph type="ftr" sz="quarter" idx="11"/>
          </p:nvPr>
        </p:nvSpPr>
        <p:spPr/>
        <p:txBody>
          <a:bodyPr/>
          <a:lstStyle/>
          <a:p>
            <a:endParaRPr lang="uk-UA"/>
          </a:p>
        </p:txBody>
      </p:sp>
      <p:sp>
        <p:nvSpPr>
          <p:cNvPr id="5" name="Slide Number Placeholder 4"/>
          <p:cNvSpPr>
            <a:spLocks noGrp="1"/>
          </p:cNvSpPr>
          <p:nvPr>
            <p:ph type="sldNum" sz="quarter" idx="12"/>
          </p:nvPr>
        </p:nvSpPr>
        <p:spPr/>
        <p:txBody>
          <a:bodyPr/>
          <a:lstStyle/>
          <a:p>
            <a:fld id="{F692617A-FF2A-422B-9ABF-E273FC31CB23}" type="slidenum">
              <a:rPr lang="uk-UA" smtClean="0"/>
              <a:t>‹#›</a:t>
            </a:fld>
            <a:endParaRPr lang="uk-UA"/>
          </a:p>
        </p:txBody>
      </p:sp>
    </p:spTree>
    <p:extLst>
      <p:ext uri="{BB962C8B-B14F-4D97-AF65-F5344CB8AC3E}">
        <p14:creationId xmlns:p14="http://schemas.microsoft.com/office/powerpoint/2010/main" val="102746243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ий слайд">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924C0620-779C-4CF8-9B50-F91B02389F8D}" type="datetimeFigureOut">
              <a:rPr lang="uk-UA" smtClean="0"/>
              <a:t>06.09.2026</a:t>
            </a:fld>
            <a:endParaRPr lang="uk-UA"/>
          </a:p>
        </p:txBody>
      </p:sp>
      <p:sp>
        <p:nvSpPr>
          <p:cNvPr id="3" name="Footer Placeholder 2"/>
          <p:cNvSpPr>
            <a:spLocks noGrp="1"/>
          </p:cNvSpPr>
          <p:nvPr>
            <p:ph type="ftr" sz="quarter" idx="11"/>
          </p:nvPr>
        </p:nvSpPr>
        <p:spPr/>
        <p:txBody>
          <a:bodyPr/>
          <a:lstStyle/>
          <a:p>
            <a:endParaRPr lang="uk-UA"/>
          </a:p>
        </p:txBody>
      </p:sp>
      <p:sp>
        <p:nvSpPr>
          <p:cNvPr id="4" name="Slide Number Placeholder 3"/>
          <p:cNvSpPr>
            <a:spLocks noGrp="1"/>
          </p:cNvSpPr>
          <p:nvPr>
            <p:ph type="sldNum" sz="quarter" idx="12"/>
          </p:nvPr>
        </p:nvSpPr>
        <p:spPr/>
        <p:txBody>
          <a:bodyPr/>
          <a:lstStyle/>
          <a:p>
            <a:fld id="{F692617A-FF2A-422B-9ABF-E273FC31CB23}" type="slidenum">
              <a:rPr lang="uk-UA" smtClean="0"/>
              <a:t>‹#›</a:t>
            </a:fld>
            <a:endParaRPr lang="uk-UA"/>
          </a:p>
        </p:txBody>
      </p:sp>
    </p:spTree>
    <p:extLst>
      <p:ext uri="{BB962C8B-B14F-4D97-AF65-F5344CB8AC3E}">
        <p14:creationId xmlns:p14="http://schemas.microsoft.com/office/powerpoint/2010/main" val="368283343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Вміст і підпис">
    <p:spTree>
      <p:nvGrpSpPr>
        <p:cNvPr id="1" name=""/>
        <p:cNvGrpSpPr/>
        <p:nvPr/>
      </p:nvGrpSpPr>
      <p:grpSpPr>
        <a:xfrm>
          <a:off x="0" y="0"/>
          <a:ext cx="0" cy="0"/>
          <a:chOff x="0" y="0"/>
          <a:chExt cx="0" cy="0"/>
        </a:xfrm>
      </p:grpSpPr>
      <p:sp>
        <p:nvSpPr>
          <p:cNvPr id="2" name="Title 1"/>
          <p:cNvSpPr>
            <a:spLocks noGrp="1"/>
          </p:cNvSpPr>
          <p:nvPr>
            <p:ph type="title"/>
          </p:nvPr>
        </p:nvSpPr>
        <p:spPr>
          <a:xfrm>
            <a:off x="685800" y="1524000"/>
            <a:ext cx="4114800" cy="1600200"/>
          </a:xfrm>
        </p:spPr>
        <p:txBody>
          <a:bodyPr anchor="b"/>
          <a:lstStyle>
            <a:lvl1pPr algn="l">
              <a:defRPr sz="3200"/>
            </a:lvl1pPr>
          </a:lstStyle>
          <a:p>
            <a:r>
              <a:rPr lang="uk-UA"/>
              <a:t>Клацніть, щоб редагувати стиль зразка заголовка</a:t>
            </a:r>
            <a:endParaRPr lang="en-US" dirty="0"/>
          </a:p>
        </p:txBody>
      </p:sp>
      <p:sp>
        <p:nvSpPr>
          <p:cNvPr id="3" name="Content Placeholder 2"/>
          <p:cNvSpPr>
            <a:spLocks noGrp="1"/>
          </p:cNvSpPr>
          <p:nvPr>
            <p:ph idx="1"/>
          </p:nvPr>
        </p:nvSpPr>
        <p:spPr>
          <a:xfrm>
            <a:off x="4995582" y="746759"/>
            <a:ext cx="6510618" cy="5471925"/>
          </a:xfrm>
        </p:spPr>
        <p:txBody>
          <a:bodyPr anchor="ctr"/>
          <a:lstStyle/>
          <a:p>
            <a:pPr lvl="0"/>
            <a:r>
              <a:rPr lang="uk-UA"/>
              <a:t>Клацніть, щоб відредагувати стилі зразків тексту</a:t>
            </a:r>
          </a:p>
          <a:p>
            <a:pPr lvl="1"/>
            <a:r>
              <a:rPr lang="uk-UA"/>
              <a:t>Другий рівень</a:t>
            </a:r>
          </a:p>
          <a:p>
            <a:pPr lvl="2"/>
            <a:r>
              <a:rPr lang="uk-UA"/>
              <a:t>Третій рівень</a:t>
            </a:r>
          </a:p>
          <a:p>
            <a:pPr lvl="3"/>
            <a:r>
              <a:rPr lang="uk-UA"/>
              <a:t>Четвертий рівень</a:t>
            </a:r>
          </a:p>
          <a:p>
            <a:pPr lvl="4"/>
            <a:r>
              <a:rPr lang="uk-UA"/>
              <a:t>П’ятий рівень</a:t>
            </a:r>
            <a:endParaRPr lang="en-US" dirty="0"/>
          </a:p>
        </p:txBody>
      </p:sp>
      <p:sp>
        <p:nvSpPr>
          <p:cNvPr id="4" name="Text Placeholder 3"/>
          <p:cNvSpPr>
            <a:spLocks noGrp="1"/>
          </p:cNvSpPr>
          <p:nvPr>
            <p:ph type="body" sz="half" idx="2"/>
          </p:nvPr>
        </p:nvSpPr>
        <p:spPr>
          <a:xfrm>
            <a:off x="685800" y="3124199"/>
            <a:ext cx="4114800" cy="3094485"/>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uk-UA"/>
              <a:t>Клацніть, щоб відредагувати стилі зразків тексту</a:t>
            </a:r>
          </a:p>
        </p:txBody>
      </p:sp>
      <p:sp>
        <p:nvSpPr>
          <p:cNvPr id="5" name="Date Placeholder 4"/>
          <p:cNvSpPr>
            <a:spLocks noGrp="1"/>
          </p:cNvSpPr>
          <p:nvPr>
            <p:ph type="dt" sz="half" idx="10"/>
          </p:nvPr>
        </p:nvSpPr>
        <p:spPr/>
        <p:txBody>
          <a:bodyPr/>
          <a:lstStyle/>
          <a:p>
            <a:fld id="{924C0620-779C-4CF8-9B50-F91B02389F8D}" type="datetimeFigureOut">
              <a:rPr lang="uk-UA" smtClean="0"/>
              <a:t>06.09.2026</a:t>
            </a:fld>
            <a:endParaRPr lang="uk-UA"/>
          </a:p>
        </p:txBody>
      </p:sp>
      <p:sp>
        <p:nvSpPr>
          <p:cNvPr id="6" name="Footer Placeholder 5"/>
          <p:cNvSpPr>
            <a:spLocks noGrp="1"/>
          </p:cNvSpPr>
          <p:nvPr>
            <p:ph type="ftr" sz="quarter" idx="11"/>
          </p:nvPr>
        </p:nvSpPr>
        <p:spPr/>
        <p:txBody>
          <a:bodyPr/>
          <a:lstStyle/>
          <a:p>
            <a:endParaRPr lang="uk-UA"/>
          </a:p>
        </p:txBody>
      </p:sp>
      <p:sp>
        <p:nvSpPr>
          <p:cNvPr id="7" name="Slide Number Placeholder 6"/>
          <p:cNvSpPr>
            <a:spLocks noGrp="1"/>
          </p:cNvSpPr>
          <p:nvPr>
            <p:ph type="sldNum" sz="quarter" idx="12"/>
          </p:nvPr>
        </p:nvSpPr>
        <p:spPr/>
        <p:txBody>
          <a:bodyPr/>
          <a:lstStyle/>
          <a:p>
            <a:fld id="{F692617A-FF2A-422B-9ABF-E273FC31CB23}" type="slidenum">
              <a:rPr lang="uk-UA" smtClean="0"/>
              <a:t>‹#›</a:t>
            </a:fld>
            <a:endParaRPr lang="uk-UA"/>
          </a:p>
        </p:txBody>
      </p:sp>
    </p:spTree>
    <p:extLst>
      <p:ext uri="{BB962C8B-B14F-4D97-AF65-F5344CB8AC3E}">
        <p14:creationId xmlns:p14="http://schemas.microsoft.com/office/powerpoint/2010/main" val="265292288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Рисунок і підпис">
    <p:spTree>
      <p:nvGrpSpPr>
        <p:cNvPr id="1" name=""/>
        <p:cNvGrpSpPr/>
        <p:nvPr/>
      </p:nvGrpSpPr>
      <p:grpSpPr>
        <a:xfrm>
          <a:off x="0" y="0"/>
          <a:ext cx="0" cy="0"/>
          <a:chOff x="0" y="0"/>
          <a:chExt cx="0" cy="0"/>
        </a:xfrm>
      </p:grpSpPr>
      <p:sp>
        <p:nvSpPr>
          <p:cNvPr id="2" name="Title 1"/>
          <p:cNvSpPr>
            <a:spLocks noGrp="1"/>
          </p:cNvSpPr>
          <p:nvPr>
            <p:ph type="title"/>
          </p:nvPr>
        </p:nvSpPr>
        <p:spPr>
          <a:xfrm>
            <a:off x="685800" y="1524000"/>
            <a:ext cx="6873240" cy="1600200"/>
          </a:xfrm>
        </p:spPr>
        <p:txBody>
          <a:bodyPr anchor="b"/>
          <a:lstStyle>
            <a:lvl1pPr algn="l">
              <a:defRPr sz="3200"/>
            </a:lvl1pPr>
          </a:lstStyle>
          <a:p>
            <a:r>
              <a:rPr lang="uk-UA"/>
              <a:t>Клацніть, щоб редагувати стиль зразка заголовка</a:t>
            </a:r>
            <a:endParaRPr lang="en-US" dirty="0"/>
          </a:p>
        </p:txBody>
      </p:sp>
      <p:sp>
        <p:nvSpPr>
          <p:cNvPr id="3" name="Picture Placeholder 2"/>
          <p:cNvSpPr>
            <a:spLocks noGrp="1" noChangeAspect="1"/>
          </p:cNvSpPr>
          <p:nvPr>
            <p:ph type="pic" idx="1"/>
          </p:nvPr>
        </p:nvSpPr>
        <p:spPr>
          <a:xfrm>
            <a:off x="7861238" y="751241"/>
            <a:ext cx="3644962" cy="5467443"/>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uk-UA"/>
              <a:t>Клацніть піктограму, щоб додати зображення</a:t>
            </a:r>
            <a:endParaRPr lang="en-US" dirty="0"/>
          </a:p>
        </p:txBody>
      </p:sp>
      <p:sp>
        <p:nvSpPr>
          <p:cNvPr id="4" name="Text Placeholder 3"/>
          <p:cNvSpPr>
            <a:spLocks noGrp="1"/>
          </p:cNvSpPr>
          <p:nvPr>
            <p:ph type="body" sz="half" idx="2"/>
          </p:nvPr>
        </p:nvSpPr>
        <p:spPr>
          <a:xfrm>
            <a:off x="685800" y="3124199"/>
            <a:ext cx="6873240" cy="3094485"/>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uk-UA"/>
              <a:t>Клацніть, щоб відредагувати стилі зразків тексту</a:t>
            </a:r>
          </a:p>
        </p:txBody>
      </p:sp>
      <p:sp>
        <p:nvSpPr>
          <p:cNvPr id="5" name="Date Placeholder 4"/>
          <p:cNvSpPr>
            <a:spLocks noGrp="1"/>
          </p:cNvSpPr>
          <p:nvPr>
            <p:ph type="dt" sz="half" idx="10"/>
          </p:nvPr>
        </p:nvSpPr>
        <p:spPr/>
        <p:txBody>
          <a:bodyPr/>
          <a:lstStyle/>
          <a:p>
            <a:fld id="{924C0620-779C-4CF8-9B50-F91B02389F8D}" type="datetimeFigureOut">
              <a:rPr lang="uk-UA" smtClean="0"/>
              <a:t>06.09.2026</a:t>
            </a:fld>
            <a:endParaRPr lang="uk-UA"/>
          </a:p>
        </p:txBody>
      </p:sp>
      <p:sp>
        <p:nvSpPr>
          <p:cNvPr id="6" name="Footer Placeholder 5"/>
          <p:cNvSpPr>
            <a:spLocks noGrp="1"/>
          </p:cNvSpPr>
          <p:nvPr>
            <p:ph type="ftr" sz="quarter" idx="11"/>
          </p:nvPr>
        </p:nvSpPr>
        <p:spPr/>
        <p:txBody>
          <a:bodyPr/>
          <a:lstStyle/>
          <a:p>
            <a:endParaRPr lang="uk-UA"/>
          </a:p>
        </p:txBody>
      </p:sp>
      <p:sp>
        <p:nvSpPr>
          <p:cNvPr id="7" name="Slide Number Placeholder 6"/>
          <p:cNvSpPr>
            <a:spLocks noGrp="1"/>
          </p:cNvSpPr>
          <p:nvPr>
            <p:ph type="sldNum" sz="quarter" idx="12"/>
          </p:nvPr>
        </p:nvSpPr>
        <p:spPr/>
        <p:txBody>
          <a:bodyPr/>
          <a:lstStyle/>
          <a:p>
            <a:fld id="{F692617A-FF2A-422B-9ABF-E273FC31CB23}" type="slidenum">
              <a:rPr lang="uk-UA" smtClean="0"/>
              <a:t>‹#›</a:t>
            </a:fld>
            <a:endParaRPr lang="uk-UA"/>
          </a:p>
        </p:txBody>
      </p:sp>
    </p:spTree>
    <p:extLst>
      <p:ext uri="{BB962C8B-B14F-4D97-AF65-F5344CB8AC3E}">
        <p14:creationId xmlns:p14="http://schemas.microsoft.com/office/powerpoint/2010/main" val="401166328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Панорамна фотографія з підписом">
    <p:spTree>
      <p:nvGrpSpPr>
        <p:cNvPr id="1" name=""/>
        <p:cNvGrpSpPr/>
        <p:nvPr/>
      </p:nvGrpSpPr>
      <p:grpSpPr>
        <a:xfrm>
          <a:off x="0" y="0"/>
          <a:ext cx="0" cy="0"/>
          <a:chOff x="0" y="0"/>
          <a:chExt cx="0" cy="0"/>
        </a:xfrm>
      </p:grpSpPr>
      <p:sp>
        <p:nvSpPr>
          <p:cNvPr id="2" name="Title 1"/>
          <p:cNvSpPr>
            <a:spLocks noGrp="1"/>
          </p:cNvSpPr>
          <p:nvPr>
            <p:ph type="title"/>
          </p:nvPr>
        </p:nvSpPr>
        <p:spPr>
          <a:xfrm>
            <a:off x="685777" y="4697360"/>
            <a:ext cx="10822034" cy="819355"/>
          </a:xfrm>
        </p:spPr>
        <p:txBody>
          <a:bodyPr anchor="b"/>
          <a:lstStyle>
            <a:lvl1pPr algn="l">
              <a:defRPr sz="3200"/>
            </a:lvl1pPr>
          </a:lstStyle>
          <a:p>
            <a:r>
              <a:rPr lang="uk-UA"/>
              <a:t>Клацніть, щоб редагувати стиль зразка заголовка</a:t>
            </a:r>
            <a:endParaRPr lang="en-US" dirty="0"/>
          </a:p>
        </p:txBody>
      </p:sp>
      <p:sp>
        <p:nvSpPr>
          <p:cNvPr id="3" name="Picture Placeholder 2"/>
          <p:cNvSpPr>
            <a:spLocks noGrp="1" noChangeAspect="1"/>
          </p:cNvSpPr>
          <p:nvPr>
            <p:ph type="pic" idx="1"/>
          </p:nvPr>
        </p:nvSpPr>
        <p:spPr>
          <a:xfrm>
            <a:off x="681727" y="941439"/>
            <a:ext cx="10821840" cy="3478161"/>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uk-UA"/>
              <a:t>Клацніть піктограму, щоб додати зображення</a:t>
            </a:r>
            <a:endParaRPr lang="en-US" dirty="0"/>
          </a:p>
        </p:txBody>
      </p:sp>
      <p:sp>
        <p:nvSpPr>
          <p:cNvPr id="4" name="Text Placeholder 3"/>
          <p:cNvSpPr>
            <a:spLocks noGrp="1"/>
          </p:cNvSpPr>
          <p:nvPr>
            <p:ph type="body" sz="half" idx="2"/>
          </p:nvPr>
        </p:nvSpPr>
        <p:spPr>
          <a:xfrm>
            <a:off x="685800" y="5516715"/>
            <a:ext cx="10820400" cy="701969"/>
          </a:xfrm>
        </p:spPr>
        <p:txBody>
          <a:bodyPr/>
          <a:lstStyle>
            <a:lvl1pPr marL="0" indent="0" algn="l">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uk-UA"/>
              <a:t>Клацніть, щоб відредагувати стилі зразків тексту</a:t>
            </a:r>
          </a:p>
        </p:txBody>
      </p:sp>
      <p:sp>
        <p:nvSpPr>
          <p:cNvPr id="5" name="Date Placeholder 4"/>
          <p:cNvSpPr>
            <a:spLocks noGrp="1"/>
          </p:cNvSpPr>
          <p:nvPr>
            <p:ph type="dt" sz="half" idx="10"/>
          </p:nvPr>
        </p:nvSpPr>
        <p:spPr/>
        <p:txBody>
          <a:bodyPr/>
          <a:lstStyle/>
          <a:p>
            <a:fld id="{924C0620-779C-4CF8-9B50-F91B02389F8D}" type="datetimeFigureOut">
              <a:rPr lang="uk-UA" smtClean="0"/>
              <a:t>06.09.2026</a:t>
            </a:fld>
            <a:endParaRPr lang="uk-UA"/>
          </a:p>
        </p:txBody>
      </p:sp>
      <p:sp>
        <p:nvSpPr>
          <p:cNvPr id="6" name="Footer Placeholder 5"/>
          <p:cNvSpPr>
            <a:spLocks noGrp="1"/>
          </p:cNvSpPr>
          <p:nvPr>
            <p:ph type="ftr" sz="quarter" idx="11"/>
          </p:nvPr>
        </p:nvSpPr>
        <p:spPr/>
        <p:txBody>
          <a:bodyPr/>
          <a:lstStyle/>
          <a:p>
            <a:endParaRPr lang="uk-UA"/>
          </a:p>
        </p:txBody>
      </p:sp>
      <p:sp>
        <p:nvSpPr>
          <p:cNvPr id="7" name="Slide Number Placeholder 6"/>
          <p:cNvSpPr>
            <a:spLocks noGrp="1"/>
          </p:cNvSpPr>
          <p:nvPr>
            <p:ph type="sldNum" sz="quarter" idx="12"/>
          </p:nvPr>
        </p:nvSpPr>
        <p:spPr/>
        <p:txBody>
          <a:bodyPr/>
          <a:lstStyle/>
          <a:p>
            <a:fld id="{F692617A-FF2A-422B-9ABF-E273FC31CB23}" type="slidenum">
              <a:rPr lang="uk-UA" smtClean="0"/>
              <a:t>‹#›</a:t>
            </a:fld>
            <a:endParaRPr lang="uk-UA"/>
          </a:p>
        </p:txBody>
      </p:sp>
    </p:spTree>
    <p:extLst>
      <p:ext uri="{BB962C8B-B14F-4D97-AF65-F5344CB8AC3E}">
        <p14:creationId xmlns:p14="http://schemas.microsoft.com/office/powerpoint/2010/main" val="110151448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preserve="1">
  <p:cSld name="Назва та підпис">
    <p:spTree>
      <p:nvGrpSpPr>
        <p:cNvPr id="1" name=""/>
        <p:cNvGrpSpPr/>
        <p:nvPr/>
      </p:nvGrpSpPr>
      <p:grpSpPr>
        <a:xfrm>
          <a:off x="0" y="0"/>
          <a:ext cx="0" cy="0"/>
          <a:chOff x="0" y="0"/>
          <a:chExt cx="0" cy="0"/>
        </a:xfrm>
      </p:grpSpPr>
      <p:pic>
        <p:nvPicPr>
          <p:cNvPr id="9" name="Picture 8" descr="C3-HD-BTM.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4375150"/>
            <a:ext cx="12192000" cy="2482850"/>
          </a:xfrm>
          <a:prstGeom prst="rect">
            <a:avLst/>
          </a:prstGeom>
        </p:spPr>
      </p:pic>
      <p:sp>
        <p:nvSpPr>
          <p:cNvPr id="2" name="Title 1"/>
          <p:cNvSpPr>
            <a:spLocks noGrp="1"/>
          </p:cNvSpPr>
          <p:nvPr>
            <p:ph type="title"/>
          </p:nvPr>
        </p:nvSpPr>
        <p:spPr>
          <a:xfrm>
            <a:off x="685800" y="753532"/>
            <a:ext cx="10820400" cy="2802467"/>
          </a:xfrm>
        </p:spPr>
        <p:txBody>
          <a:bodyPr anchor="ctr"/>
          <a:lstStyle>
            <a:lvl1pPr algn="l">
              <a:defRPr sz="3200"/>
            </a:lvl1pPr>
          </a:lstStyle>
          <a:p>
            <a:r>
              <a:rPr lang="uk-UA"/>
              <a:t>Клацніть, щоб редагувати стиль зразка заголовка</a:t>
            </a:r>
            <a:endParaRPr lang="en-US" dirty="0"/>
          </a:p>
        </p:txBody>
      </p:sp>
      <p:sp>
        <p:nvSpPr>
          <p:cNvPr id="4" name="Text Placeholder 3"/>
          <p:cNvSpPr>
            <a:spLocks noGrp="1"/>
          </p:cNvSpPr>
          <p:nvPr>
            <p:ph type="body" sz="half" idx="2"/>
          </p:nvPr>
        </p:nvSpPr>
        <p:spPr>
          <a:xfrm>
            <a:off x="1024467" y="3649133"/>
            <a:ext cx="10130516" cy="999067"/>
          </a:xfrm>
        </p:spPr>
        <p:txBody>
          <a:bodyPr anchor="ct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uk-UA"/>
              <a:t>Клацніть, щоб відредагувати стилі зразків тексту</a:t>
            </a:r>
          </a:p>
        </p:txBody>
      </p:sp>
      <p:sp>
        <p:nvSpPr>
          <p:cNvPr id="5" name="Date Placeholder 4"/>
          <p:cNvSpPr>
            <a:spLocks noGrp="1"/>
          </p:cNvSpPr>
          <p:nvPr>
            <p:ph type="dt" sz="half" idx="10"/>
          </p:nvPr>
        </p:nvSpPr>
        <p:spPr>
          <a:xfrm>
            <a:off x="7814452" y="381000"/>
            <a:ext cx="2910840" cy="365125"/>
          </a:xfrm>
        </p:spPr>
        <p:txBody>
          <a:bodyPr/>
          <a:lstStyle>
            <a:lvl1pPr algn="r">
              <a:defRPr/>
            </a:lvl1pPr>
          </a:lstStyle>
          <a:p>
            <a:fld id="{924C0620-779C-4CF8-9B50-F91B02389F8D}" type="datetimeFigureOut">
              <a:rPr lang="uk-UA" smtClean="0"/>
              <a:t>06.09.2026</a:t>
            </a:fld>
            <a:endParaRPr lang="uk-UA"/>
          </a:p>
        </p:txBody>
      </p:sp>
      <p:sp>
        <p:nvSpPr>
          <p:cNvPr id="6" name="Footer Placeholder 5"/>
          <p:cNvSpPr>
            <a:spLocks noGrp="1"/>
          </p:cNvSpPr>
          <p:nvPr>
            <p:ph type="ftr" sz="quarter" idx="11"/>
          </p:nvPr>
        </p:nvSpPr>
        <p:spPr>
          <a:xfrm>
            <a:off x="685800" y="379941"/>
            <a:ext cx="6991492" cy="365125"/>
          </a:xfrm>
        </p:spPr>
        <p:txBody>
          <a:bodyPr/>
          <a:lstStyle/>
          <a:p>
            <a:endParaRPr lang="uk-UA"/>
          </a:p>
        </p:txBody>
      </p:sp>
      <p:sp>
        <p:nvSpPr>
          <p:cNvPr id="7" name="Slide Number Placeholder 6"/>
          <p:cNvSpPr>
            <a:spLocks noGrp="1"/>
          </p:cNvSpPr>
          <p:nvPr>
            <p:ph type="sldNum" sz="quarter" idx="12"/>
          </p:nvPr>
        </p:nvSpPr>
        <p:spPr>
          <a:xfrm>
            <a:off x="10862452" y="381000"/>
            <a:ext cx="643748" cy="365125"/>
          </a:xfrm>
        </p:spPr>
        <p:txBody>
          <a:bodyPr/>
          <a:lstStyle/>
          <a:p>
            <a:fld id="{F692617A-FF2A-422B-9ABF-E273FC31CB23}" type="slidenum">
              <a:rPr lang="uk-UA" smtClean="0"/>
              <a:t>‹#›</a:t>
            </a:fld>
            <a:endParaRPr lang="uk-UA"/>
          </a:p>
        </p:txBody>
      </p:sp>
    </p:spTree>
    <p:extLst>
      <p:ext uri="{BB962C8B-B14F-4D97-AF65-F5344CB8AC3E}">
        <p14:creationId xmlns:p14="http://schemas.microsoft.com/office/powerpoint/2010/main" val="23567320"/>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preserve="1">
  <p:cSld name="Цитата з підписом">
    <p:spTree>
      <p:nvGrpSpPr>
        <p:cNvPr id="1" name=""/>
        <p:cNvGrpSpPr/>
        <p:nvPr/>
      </p:nvGrpSpPr>
      <p:grpSpPr>
        <a:xfrm>
          <a:off x="0" y="0"/>
          <a:ext cx="0" cy="0"/>
          <a:chOff x="0" y="0"/>
          <a:chExt cx="0" cy="0"/>
        </a:xfrm>
      </p:grpSpPr>
      <p:pic>
        <p:nvPicPr>
          <p:cNvPr id="11" name="Picture 10" descr="C3-HD-BTM.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4375150"/>
            <a:ext cx="12192000" cy="2482850"/>
          </a:xfrm>
          <a:prstGeom prst="rect">
            <a:avLst/>
          </a:prstGeom>
        </p:spPr>
      </p:pic>
      <p:sp>
        <p:nvSpPr>
          <p:cNvPr id="2" name="Title 1"/>
          <p:cNvSpPr>
            <a:spLocks noGrp="1"/>
          </p:cNvSpPr>
          <p:nvPr>
            <p:ph type="title"/>
          </p:nvPr>
        </p:nvSpPr>
        <p:spPr>
          <a:xfrm>
            <a:off x="1024467" y="753533"/>
            <a:ext cx="10151533" cy="2604495"/>
          </a:xfrm>
        </p:spPr>
        <p:txBody>
          <a:bodyPr anchor="ctr"/>
          <a:lstStyle>
            <a:lvl1pPr algn="l">
              <a:defRPr sz="3200"/>
            </a:lvl1pPr>
          </a:lstStyle>
          <a:p>
            <a:r>
              <a:rPr lang="uk-UA"/>
              <a:t>Клацніть, щоб редагувати стиль зразка заголовка</a:t>
            </a:r>
            <a:endParaRPr lang="en-US" dirty="0"/>
          </a:p>
        </p:txBody>
      </p:sp>
      <p:sp>
        <p:nvSpPr>
          <p:cNvPr id="12" name="Text Placeholder 3"/>
          <p:cNvSpPr>
            <a:spLocks noGrp="1"/>
          </p:cNvSpPr>
          <p:nvPr>
            <p:ph type="body" sz="half" idx="13"/>
          </p:nvPr>
        </p:nvSpPr>
        <p:spPr>
          <a:xfrm>
            <a:off x="1303865" y="3365556"/>
            <a:ext cx="9592736" cy="444443"/>
          </a:xfrm>
        </p:spPr>
        <p:txBody>
          <a:bodyPr anchor="t">
            <a:normAutofit/>
          </a:bodyPr>
          <a:lstStyle>
            <a:lvl1pPr marL="0" indent="0">
              <a:buNone/>
              <a:defRPr sz="14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uk-UA"/>
              <a:t>Клацніть, щоб відредагувати стилі зразків тексту</a:t>
            </a:r>
          </a:p>
        </p:txBody>
      </p:sp>
      <p:sp>
        <p:nvSpPr>
          <p:cNvPr id="4" name="Text Placeholder 3"/>
          <p:cNvSpPr>
            <a:spLocks noGrp="1"/>
          </p:cNvSpPr>
          <p:nvPr>
            <p:ph type="body" sz="half" idx="2"/>
          </p:nvPr>
        </p:nvSpPr>
        <p:spPr>
          <a:xfrm>
            <a:off x="1024467" y="3959862"/>
            <a:ext cx="10151533" cy="679871"/>
          </a:xfrm>
        </p:spPr>
        <p:txBody>
          <a:bodyPr anchor="ctr">
            <a:normAutofit/>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uk-UA"/>
              <a:t>Клацніть, щоб відредагувати стилі зразків тексту</a:t>
            </a:r>
          </a:p>
        </p:txBody>
      </p:sp>
      <p:sp>
        <p:nvSpPr>
          <p:cNvPr id="5" name="Date Placeholder 4"/>
          <p:cNvSpPr>
            <a:spLocks noGrp="1"/>
          </p:cNvSpPr>
          <p:nvPr>
            <p:ph type="dt" sz="half" idx="10"/>
          </p:nvPr>
        </p:nvSpPr>
        <p:spPr>
          <a:xfrm>
            <a:off x="7814452" y="381000"/>
            <a:ext cx="2910840" cy="365125"/>
          </a:xfrm>
        </p:spPr>
        <p:txBody>
          <a:bodyPr/>
          <a:lstStyle>
            <a:lvl1pPr algn="r">
              <a:defRPr/>
            </a:lvl1pPr>
          </a:lstStyle>
          <a:p>
            <a:fld id="{924C0620-779C-4CF8-9B50-F91B02389F8D}" type="datetimeFigureOut">
              <a:rPr lang="uk-UA" smtClean="0"/>
              <a:t>06.09.2026</a:t>
            </a:fld>
            <a:endParaRPr lang="uk-UA"/>
          </a:p>
        </p:txBody>
      </p:sp>
      <p:sp>
        <p:nvSpPr>
          <p:cNvPr id="6" name="Footer Placeholder 5"/>
          <p:cNvSpPr>
            <a:spLocks noGrp="1"/>
          </p:cNvSpPr>
          <p:nvPr>
            <p:ph type="ftr" sz="quarter" idx="11"/>
          </p:nvPr>
        </p:nvSpPr>
        <p:spPr>
          <a:xfrm>
            <a:off x="685800" y="379941"/>
            <a:ext cx="6991492" cy="365125"/>
          </a:xfrm>
        </p:spPr>
        <p:txBody>
          <a:bodyPr/>
          <a:lstStyle/>
          <a:p>
            <a:endParaRPr lang="uk-UA"/>
          </a:p>
        </p:txBody>
      </p:sp>
      <p:sp>
        <p:nvSpPr>
          <p:cNvPr id="7" name="Slide Number Placeholder 6"/>
          <p:cNvSpPr>
            <a:spLocks noGrp="1"/>
          </p:cNvSpPr>
          <p:nvPr>
            <p:ph type="sldNum" sz="quarter" idx="12"/>
          </p:nvPr>
        </p:nvSpPr>
        <p:spPr>
          <a:xfrm>
            <a:off x="10862452" y="381000"/>
            <a:ext cx="643748" cy="365125"/>
          </a:xfrm>
        </p:spPr>
        <p:txBody>
          <a:bodyPr/>
          <a:lstStyle/>
          <a:p>
            <a:fld id="{F692617A-FF2A-422B-9ABF-E273FC31CB23}" type="slidenum">
              <a:rPr lang="uk-UA" smtClean="0"/>
              <a:t>‹#›</a:t>
            </a:fld>
            <a:endParaRPr lang="uk-UA"/>
          </a:p>
        </p:txBody>
      </p:sp>
      <p:sp>
        <p:nvSpPr>
          <p:cNvPr id="9" name="TextBox 8"/>
          <p:cNvSpPr txBox="1"/>
          <p:nvPr/>
        </p:nvSpPr>
        <p:spPr>
          <a:xfrm>
            <a:off x="476250" y="933450"/>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r>
              <a:rPr lang="en-US" sz="8000" dirty="0">
                <a:solidFill>
                  <a:schemeClr val="tx1"/>
                </a:solidFill>
                <a:effectLst/>
              </a:rPr>
              <a:t>“</a:t>
            </a:r>
          </a:p>
        </p:txBody>
      </p:sp>
      <p:sp>
        <p:nvSpPr>
          <p:cNvPr id="10" name="TextBox 9"/>
          <p:cNvSpPr txBox="1"/>
          <p:nvPr/>
        </p:nvSpPr>
        <p:spPr>
          <a:xfrm>
            <a:off x="10984230" y="2701290"/>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dirty="0">
                <a:solidFill>
                  <a:schemeClr val="tx1"/>
                </a:solidFill>
                <a:effectLst/>
              </a:rPr>
              <a:t>”</a:t>
            </a:r>
          </a:p>
        </p:txBody>
      </p:sp>
    </p:spTree>
    <p:extLst>
      <p:ext uri="{BB962C8B-B14F-4D97-AF65-F5344CB8AC3E}">
        <p14:creationId xmlns:p14="http://schemas.microsoft.com/office/powerpoint/2010/main" val="3904776946"/>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preserve="1">
  <p:cSld name="Картка назви">
    <p:spTree>
      <p:nvGrpSpPr>
        <p:cNvPr id="1" name=""/>
        <p:cNvGrpSpPr/>
        <p:nvPr/>
      </p:nvGrpSpPr>
      <p:grpSpPr>
        <a:xfrm>
          <a:off x="0" y="0"/>
          <a:ext cx="0" cy="0"/>
          <a:chOff x="0" y="0"/>
          <a:chExt cx="0" cy="0"/>
        </a:xfrm>
      </p:grpSpPr>
      <p:pic>
        <p:nvPicPr>
          <p:cNvPr id="8" name="Picture 7" descr="C3-HD-BTM.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4375150"/>
            <a:ext cx="12192000" cy="2482850"/>
          </a:xfrm>
          <a:prstGeom prst="rect">
            <a:avLst/>
          </a:prstGeom>
        </p:spPr>
      </p:pic>
      <p:sp>
        <p:nvSpPr>
          <p:cNvPr id="2" name="Title 1"/>
          <p:cNvSpPr>
            <a:spLocks noGrp="1"/>
          </p:cNvSpPr>
          <p:nvPr>
            <p:ph type="title"/>
          </p:nvPr>
        </p:nvSpPr>
        <p:spPr>
          <a:xfrm>
            <a:off x="1024495" y="1124701"/>
            <a:ext cx="10146186" cy="2511835"/>
          </a:xfrm>
        </p:spPr>
        <p:txBody>
          <a:bodyPr anchor="b"/>
          <a:lstStyle>
            <a:lvl1pPr algn="l">
              <a:defRPr sz="3200"/>
            </a:lvl1pPr>
          </a:lstStyle>
          <a:p>
            <a:r>
              <a:rPr lang="uk-UA"/>
              <a:t>Клацніть, щоб редагувати стиль зразка заголовка</a:t>
            </a:r>
            <a:endParaRPr lang="en-US" dirty="0"/>
          </a:p>
        </p:txBody>
      </p:sp>
      <p:sp>
        <p:nvSpPr>
          <p:cNvPr id="4" name="Text Placeholder 3"/>
          <p:cNvSpPr>
            <a:spLocks noGrp="1"/>
          </p:cNvSpPr>
          <p:nvPr>
            <p:ph type="body" sz="half" idx="2"/>
          </p:nvPr>
        </p:nvSpPr>
        <p:spPr>
          <a:xfrm>
            <a:off x="1024467" y="3648315"/>
            <a:ext cx="10144654" cy="999885"/>
          </a:xfrm>
        </p:spPr>
        <p:txBody>
          <a:bodyPr anchor="t"/>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uk-UA"/>
              <a:t>Клацніть, щоб відредагувати стилі зразків тексту</a:t>
            </a:r>
          </a:p>
        </p:txBody>
      </p:sp>
      <p:sp>
        <p:nvSpPr>
          <p:cNvPr id="5" name="Date Placeholder 4"/>
          <p:cNvSpPr>
            <a:spLocks noGrp="1"/>
          </p:cNvSpPr>
          <p:nvPr>
            <p:ph type="dt" sz="half" idx="10"/>
          </p:nvPr>
        </p:nvSpPr>
        <p:spPr>
          <a:xfrm>
            <a:off x="7814452" y="378883"/>
            <a:ext cx="2910840" cy="365125"/>
          </a:xfrm>
        </p:spPr>
        <p:txBody>
          <a:bodyPr/>
          <a:lstStyle>
            <a:lvl1pPr algn="r">
              <a:defRPr/>
            </a:lvl1pPr>
          </a:lstStyle>
          <a:p>
            <a:fld id="{924C0620-779C-4CF8-9B50-F91B02389F8D}" type="datetimeFigureOut">
              <a:rPr lang="uk-UA" smtClean="0"/>
              <a:t>06.09.2026</a:t>
            </a:fld>
            <a:endParaRPr lang="uk-UA"/>
          </a:p>
        </p:txBody>
      </p:sp>
      <p:sp>
        <p:nvSpPr>
          <p:cNvPr id="6" name="Footer Placeholder 5"/>
          <p:cNvSpPr>
            <a:spLocks noGrp="1"/>
          </p:cNvSpPr>
          <p:nvPr>
            <p:ph type="ftr" sz="quarter" idx="11"/>
          </p:nvPr>
        </p:nvSpPr>
        <p:spPr>
          <a:xfrm>
            <a:off x="685800" y="378883"/>
            <a:ext cx="6991492" cy="365125"/>
          </a:xfrm>
        </p:spPr>
        <p:txBody>
          <a:bodyPr/>
          <a:lstStyle/>
          <a:p>
            <a:endParaRPr lang="uk-UA"/>
          </a:p>
        </p:txBody>
      </p:sp>
      <p:sp>
        <p:nvSpPr>
          <p:cNvPr id="7" name="Slide Number Placeholder 6"/>
          <p:cNvSpPr>
            <a:spLocks noGrp="1"/>
          </p:cNvSpPr>
          <p:nvPr>
            <p:ph type="sldNum" sz="quarter" idx="12"/>
          </p:nvPr>
        </p:nvSpPr>
        <p:spPr>
          <a:xfrm>
            <a:off x="10862452" y="381000"/>
            <a:ext cx="643748" cy="365125"/>
          </a:xfrm>
        </p:spPr>
        <p:txBody>
          <a:bodyPr/>
          <a:lstStyle/>
          <a:p>
            <a:fld id="{F692617A-FF2A-422B-9ABF-E273FC31CB23}" type="slidenum">
              <a:rPr lang="uk-UA" smtClean="0"/>
              <a:t>‹#›</a:t>
            </a:fld>
            <a:endParaRPr lang="uk-UA"/>
          </a:p>
        </p:txBody>
      </p:sp>
    </p:spTree>
    <p:extLst>
      <p:ext uri="{BB962C8B-B14F-4D97-AF65-F5344CB8AC3E}">
        <p14:creationId xmlns:p14="http://schemas.microsoft.com/office/powerpoint/2010/main" val="789881362"/>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3 колонки">
    <p:spTree>
      <p:nvGrpSpPr>
        <p:cNvPr id="1" name=""/>
        <p:cNvGrpSpPr/>
        <p:nvPr/>
      </p:nvGrpSpPr>
      <p:grpSpPr>
        <a:xfrm>
          <a:off x="0" y="0"/>
          <a:ext cx="0" cy="0"/>
          <a:chOff x="0" y="0"/>
          <a:chExt cx="0" cy="0"/>
        </a:xfrm>
      </p:grpSpPr>
      <p:sp>
        <p:nvSpPr>
          <p:cNvPr id="15" name="Title 1"/>
          <p:cNvSpPr>
            <a:spLocks noGrp="1"/>
          </p:cNvSpPr>
          <p:nvPr>
            <p:ph type="title"/>
          </p:nvPr>
        </p:nvSpPr>
        <p:spPr>
          <a:xfrm>
            <a:off x="2895600" y="761999"/>
            <a:ext cx="8610599" cy="1303867"/>
          </a:xfrm>
        </p:spPr>
        <p:txBody>
          <a:bodyPr/>
          <a:lstStyle/>
          <a:p>
            <a:r>
              <a:rPr lang="uk-UA"/>
              <a:t>Клацніть, щоб редагувати стиль зразка заголовка</a:t>
            </a:r>
            <a:endParaRPr lang="en-US" dirty="0"/>
          </a:p>
        </p:txBody>
      </p:sp>
      <p:sp>
        <p:nvSpPr>
          <p:cNvPr id="7" name="Text Placeholder 2"/>
          <p:cNvSpPr>
            <a:spLocks noGrp="1"/>
          </p:cNvSpPr>
          <p:nvPr>
            <p:ph type="body" idx="1"/>
          </p:nvPr>
        </p:nvSpPr>
        <p:spPr>
          <a:xfrm>
            <a:off x="685800" y="2202080"/>
            <a:ext cx="3456432" cy="617320"/>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uk-UA"/>
              <a:t>Клацніть, щоб відредагувати стилі зразків тексту</a:t>
            </a:r>
          </a:p>
        </p:txBody>
      </p:sp>
      <p:sp>
        <p:nvSpPr>
          <p:cNvPr id="8" name="Text Placeholder 3"/>
          <p:cNvSpPr>
            <a:spLocks noGrp="1"/>
          </p:cNvSpPr>
          <p:nvPr>
            <p:ph type="body" sz="half" idx="15"/>
          </p:nvPr>
        </p:nvSpPr>
        <p:spPr>
          <a:xfrm>
            <a:off x="685799" y="2904565"/>
            <a:ext cx="3456432" cy="3314132"/>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uk-UA"/>
              <a:t>Клацніть, щоб відредагувати стилі зразків тексту</a:t>
            </a:r>
          </a:p>
        </p:txBody>
      </p:sp>
      <p:sp>
        <p:nvSpPr>
          <p:cNvPr id="9" name="Text Placeholder 4"/>
          <p:cNvSpPr>
            <a:spLocks noGrp="1"/>
          </p:cNvSpPr>
          <p:nvPr>
            <p:ph type="body" sz="quarter" idx="3"/>
          </p:nvPr>
        </p:nvSpPr>
        <p:spPr>
          <a:xfrm>
            <a:off x="4368800" y="2201333"/>
            <a:ext cx="3456432" cy="626534"/>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uk-UA"/>
              <a:t>Клацніть, щоб відредагувати стилі зразків тексту</a:t>
            </a:r>
          </a:p>
        </p:txBody>
      </p:sp>
      <p:sp>
        <p:nvSpPr>
          <p:cNvPr id="10" name="Text Placeholder 3"/>
          <p:cNvSpPr>
            <a:spLocks noGrp="1"/>
          </p:cNvSpPr>
          <p:nvPr>
            <p:ph type="body" sz="half" idx="16"/>
          </p:nvPr>
        </p:nvSpPr>
        <p:spPr>
          <a:xfrm>
            <a:off x="4366858" y="2904067"/>
            <a:ext cx="3456432" cy="331461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uk-UA"/>
              <a:t>Клацніть, щоб відредагувати стилі зразків тексту</a:t>
            </a:r>
          </a:p>
        </p:txBody>
      </p:sp>
      <p:sp>
        <p:nvSpPr>
          <p:cNvPr id="11" name="Text Placeholder 4"/>
          <p:cNvSpPr>
            <a:spLocks noGrp="1"/>
          </p:cNvSpPr>
          <p:nvPr>
            <p:ph type="body" sz="quarter" idx="13"/>
          </p:nvPr>
        </p:nvSpPr>
        <p:spPr>
          <a:xfrm>
            <a:off x="8051800" y="2192866"/>
            <a:ext cx="3456432" cy="626534"/>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uk-UA"/>
              <a:t>Клацніть, щоб відредагувати стилі зразків тексту</a:t>
            </a:r>
          </a:p>
        </p:txBody>
      </p:sp>
      <p:sp>
        <p:nvSpPr>
          <p:cNvPr id="12" name="Text Placeholder 3"/>
          <p:cNvSpPr>
            <a:spLocks noGrp="1"/>
          </p:cNvSpPr>
          <p:nvPr>
            <p:ph type="body" sz="half" idx="17"/>
          </p:nvPr>
        </p:nvSpPr>
        <p:spPr>
          <a:xfrm>
            <a:off x="8051801" y="2904565"/>
            <a:ext cx="3456432" cy="3314132"/>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uk-UA"/>
              <a:t>Клацніть, щоб відредагувати стилі зразків тексту</a:t>
            </a:r>
          </a:p>
        </p:txBody>
      </p:sp>
      <p:sp>
        <p:nvSpPr>
          <p:cNvPr id="3" name="Date Placeholder 2"/>
          <p:cNvSpPr>
            <a:spLocks noGrp="1"/>
          </p:cNvSpPr>
          <p:nvPr>
            <p:ph type="dt" sz="half" idx="10"/>
          </p:nvPr>
        </p:nvSpPr>
        <p:spPr/>
        <p:txBody>
          <a:bodyPr/>
          <a:lstStyle/>
          <a:p>
            <a:fld id="{924C0620-779C-4CF8-9B50-F91B02389F8D}" type="datetimeFigureOut">
              <a:rPr lang="uk-UA" smtClean="0"/>
              <a:t>06.09.2026</a:t>
            </a:fld>
            <a:endParaRPr lang="uk-UA"/>
          </a:p>
        </p:txBody>
      </p:sp>
      <p:sp>
        <p:nvSpPr>
          <p:cNvPr id="4" name="Footer Placeholder 3"/>
          <p:cNvSpPr>
            <a:spLocks noGrp="1"/>
          </p:cNvSpPr>
          <p:nvPr>
            <p:ph type="ftr" sz="quarter" idx="11"/>
          </p:nvPr>
        </p:nvSpPr>
        <p:spPr/>
        <p:txBody>
          <a:bodyPr/>
          <a:lstStyle/>
          <a:p>
            <a:endParaRPr lang="uk-UA"/>
          </a:p>
        </p:txBody>
      </p:sp>
      <p:sp>
        <p:nvSpPr>
          <p:cNvPr id="5" name="Slide Number Placeholder 4"/>
          <p:cNvSpPr>
            <a:spLocks noGrp="1"/>
          </p:cNvSpPr>
          <p:nvPr>
            <p:ph type="sldNum" sz="quarter" idx="12"/>
          </p:nvPr>
        </p:nvSpPr>
        <p:spPr/>
        <p:txBody>
          <a:bodyPr/>
          <a:lstStyle/>
          <a:p>
            <a:fld id="{F692617A-FF2A-422B-9ABF-E273FC31CB23}" type="slidenum">
              <a:rPr lang="uk-UA" smtClean="0"/>
              <a:t>‹#›</a:t>
            </a:fld>
            <a:endParaRPr lang="uk-UA"/>
          </a:p>
        </p:txBody>
      </p:sp>
    </p:spTree>
    <p:extLst>
      <p:ext uri="{BB962C8B-B14F-4D97-AF65-F5344CB8AC3E}">
        <p14:creationId xmlns:p14="http://schemas.microsoft.com/office/powerpoint/2010/main" val="3797653052"/>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3 колонки з малюнками">
    <p:spTree>
      <p:nvGrpSpPr>
        <p:cNvPr id="1" name=""/>
        <p:cNvGrpSpPr/>
        <p:nvPr/>
      </p:nvGrpSpPr>
      <p:grpSpPr>
        <a:xfrm>
          <a:off x="0" y="0"/>
          <a:ext cx="0" cy="0"/>
          <a:chOff x="0" y="0"/>
          <a:chExt cx="0" cy="0"/>
        </a:xfrm>
      </p:grpSpPr>
      <p:sp>
        <p:nvSpPr>
          <p:cNvPr id="30" name="Title 1"/>
          <p:cNvSpPr>
            <a:spLocks noGrp="1"/>
          </p:cNvSpPr>
          <p:nvPr>
            <p:ph type="title"/>
          </p:nvPr>
        </p:nvSpPr>
        <p:spPr>
          <a:xfrm>
            <a:off x="2895600" y="762000"/>
            <a:ext cx="8610599" cy="1295400"/>
          </a:xfrm>
        </p:spPr>
        <p:txBody>
          <a:bodyPr/>
          <a:lstStyle/>
          <a:p>
            <a:r>
              <a:rPr lang="uk-UA"/>
              <a:t>Клацніть, щоб редагувати стиль зразка заголовка</a:t>
            </a:r>
            <a:endParaRPr lang="en-US" dirty="0"/>
          </a:p>
        </p:txBody>
      </p:sp>
      <p:sp>
        <p:nvSpPr>
          <p:cNvPr id="19" name="Text Placeholder 2"/>
          <p:cNvSpPr>
            <a:spLocks noGrp="1"/>
          </p:cNvSpPr>
          <p:nvPr>
            <p:ph type="body" idx="1"/>
          </p:nvPr>
        </p:nvSpPr>
        <p:spPr>
          <a:xfrm>
            <a:off x="688618" y="4191000"/>
            <a:ext cx="3451582" cy="682765"/>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uk-UA"/>
              <a:t>Клацніть, щоб відредагувати стилі зразків тексту</a:t>
            </a:r>
          </a:p>
        </p:txBody>
      </p:sp>
      <p:sp>
        <p:nvSpPr>
          <p:cNvPr id="20" name="Picture Placeholder 2"/>
          <p:cNvSpPr>
            <a:spLocks noGrp="1" noChangeAspect="1"/>
          </p:cNvSpPr>
          <p:nvPr>
            <p:ph type="pic" idx="15"/>
          </p:nvPr>
        </p:nvSpPr>
        <p:spPr>
          <a:xfrm>
            <a:off x="688618" y="2362200"/>
            <a:ext cx="3451582" cy="1524000"/>
          </a:xfrm>
          <a:prstGeom prst="roundRect">
            <a:avLst>
              <a:gd name="adj" fmla="val 0"/>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uk-UA"/>
              <a:t>Клацніть піктограму, щоб додати зображення</a:t>
            </a:r>
            <a:endParaRPr lang="en-US" dirty="0"/>
          </a:p>
        </p:txBody>
      </p:sp>
      <p:sp>
        <p:nvSpPr>
          <p:cNvPr id="21" name="Text Placeholder 3"/>
          <p:cNvSpPr>
            <a:spLocks noGrp="1"/>
          </p:cNvSpPr>
          <p:nvPr>
            <p:ph type="body" sz="half" idx="18"/>
          </p:nvPr>
        </p:nvSpPr>
        <p:spPr>
          <a:xfrm>
            <a:off x="688618" y="4873764"/>
            <a:ext cx="3451582" cy="1344921"/>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uk-UA"/>
              <a:t>Клацніть, щоб відредагувати стилі зразків тексту</a:t>
            </a:r>
          </a:p>
        </p:txBody>
      </p:sp>
      <p:sp>
        <p:nvSpPr>
          <p:cNvPr id="22" name="Text Placeholder 4"/>
          <p:cNvSpPr>
            <a:spLocks noGrp="1"/>
          </p:cNvSpPr>
          <p:nvPr>
            <p:ph type="body" sz="quarter" idx="3"/>
          </p:nvPr>
        </p:nvSpPr>
        <p:spPr>
          <a:xfrm>
            <a:off x="4374263" y="4191000"/>
            <a:ext cx="3448935" cy="682765"/>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uk-UA"/>
              <a:t>Клацніть, щоб відредагувати стилі зразків тексту</a:t>
            </a:r>
          </a:p>
        </p:txBody>
      </p:sp>
      <p:sp>
        <p:nvSpPr>
          <p:cNvPr id="23" name="Picture Placeholder 2"/>
          <p:cNvSpPr>
            <a:spLocks noGrp="1" noChangeAspect="1"/>
          </p:cNvSpPr>
          <p:nvPr>
            <p:ph type="pic" idx="21"/>
          </p:nvPr>
        </p:nvSpPr>
        <p:spPr>
          <a:xfrm>
            <a:off x="4374263" y="2362200"/>
            <a:ext cx="3448936" cy="1524000"/>
          </a:xfrm>
          <a:prstGeom prst="roundRect">
            <a:avLst>
              <a:gd name="adj" fmla="val 0"/>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uk-UA"/>
              <a:t>Клацніть піктограму, щоб додати зображення</a:t>
            </a:r>
            <a:endParaRPr lang="en-US" dirty="0"/>
          </a:p>
        </p:txBody>
      </p:sp>
      <p:sp>
        <p:nvSpPr>
          <p:cNvPr id="24" name="Text Placeholder 3"/>
          <p:cNvSpPr>
            <a:spLocks noGrp="1"/>
          </p:cNvSpPr>
          <p:nvPr>
            <p:ph type="body" sz="half" idx="19"/>
          </p:nvPr>
        </p:nvSpPr>
        <p:spPr>
          <a:xfrm>
            <a:off x="4374264" y="4873763"/>
            <a:ext cx="3448935" cy="1344921"/>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uk-UA"/>
              <a:t>Клацніть, щоб відредагувати стилі зразків тексту</a:t>
            </a:r>
          </a:p>
        </p:txBody>
      </p:sp>
      <p:sp>
        <p:nvSpPr>
          <p:cNvPr id="25" name="Text Placeholder 4"/>
          <p:cNvSpPr>
            <a:spLocks noGrp="1"/>
          </p:cNvSpPr>
          <p:nvPr>
            <p:ph type="body" sz="quarter" idx="13"/>
          </p:nvPr>
        </p:nvSpPr>
        <p:spPr>
          <a:xfrm>
            <a:off x="8049731" y="4191000"/>
            <a:ext cx="3456469" cy="682765"/>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uk-UA"/>
              <a:t>Клацніть, щоб відредагувати стилі зразків тексту</a:t>
            </a:r>
          </a:p>
        </p:txBody>
      </p:sp>
      <p:sp>
        <p:nvSpPr>
          <p:cNvPr id="26" name="Picture Placeholder 2"/>
          <p:cNvSpPr>
            <a:spLocks noGrp="1" noChangeAspect="1"/>
          </p:cNvSpPr>
          <p:nvPr>
            <p:ph type="pic" idx="22"/>
          </p:nvPr>
        </p:nvSpPr>
        <p:spPr>
          <a:xfrm>
            <a:off x="8049855" y="2362200"/>
            <a:ext cx="3447878" cy="1524000"/>
          </a:xfrm>
          <a:prstGeom prst="roundRect">
            <a:avLst>
              <a:gd name="adj" fmla="val 0"/>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uk-UA"/>
              <a:t>Клацніть піктограму, щоб додати зображення</a:t>
            </a:r>
            <a:endParaRPr lang="en-US" dirty="0"/>
          </a:p>
        </p:txBody>
      </p:sp>
      <p:sp>
        <p:nvSpPr>
          <p:cNvPr id="27" name="Text Placeholder 3"/>
          <p:cNvSpPr>
            <a:spLocks noGrp="1"/>
          </p:cNvSpPr>
          <p:nvPr>
            <p:ph type="body" sz="half" idx="20"/>
          </p:nvPr>
        </p:nvSpPr>
        <p:spPr>
          <a:xfrm>
            <a:off x="8049731" y="4873761"/>
            <a:ext cx="3452445" cy="1344921"/>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uk-UA"/>
              <a:t>Клацніть, щоб відредагувати стилі зразків тексту</a:t>
            </a:r>
          </a:p>
        </p:txBody>
      </p:sp>
      <p:sp>
        <p:nvSpPr>
          <p:cNvPr id="3" name="Date Placeholder 2"/>
          <p:cNvSpPr>
            <a:spLocks noGrp="1"/>
          </p:cNvSpPr>
          <p:nvPr>
            <p:ph type="dt" sz="half" idx="10"/>
          </p:nvPr>
        </p:nvSpPr>
        <p:spPr/>
        <p:txBody>
          <a:bodyPr/>
          <a:lstStyle/>
          <a:p>
            <a:fld id="{924C0620-779C-4CF8-9B50-F91B02389F8D}" type="datetimeFigureOut">
              <a:rPr lang="uk-UA" smtClean="0"/>
              <a:t>06.09.2026</a:t>
            </a:fld>
            <a:endParaRPr lang="uk-UA"/>
          </a:p>
        </p:txBody>
      </p:sp>
      <p:sp>
        <p:nvSpPr>
          <p:cNvPr id="4" name="Footer Placeholder 3"/>
          <p:cNvSpPr>
            <a:spLocks noGrp="1"/>
          </p:cNvSpPr>
          <p:nvPr>
            <p:ph type="ftr" sz="quarter" idx="11"/>
          </p:nvPr>
        </p:nvSpPr>
        <p:spPr/>
        <p:txBody>
          <a:bodyPr/>
          <a:lstStyle/>
          <a:p>
            <a:endParaRPr lang="uk-UA"/>
          </a:p>
        </p:txBody>
      </p:sp>
      <p:sp>
        <p:nvSpPr>
          <p:cNvPr id="5" name="Slide Number Placeholder 4"/>
          <p:cNvSpPr>
            <a:spLocks noGrp="1"/>
          </p:cNvSpPr>
          <p:nvPr>
            <p:ph type="sldNum" sz="quarter" idx="12"/>
          </p:nvPr>
        </p:nvSpPr>
        <p:spPr/>
        <p:txBody>
          <a:bodyPr/>
          <a:lstStyle/>
          <a:p>
            <a:fld id="{F692617A-FF2A-422B-9ABF-E273FC31CB23}" type="slidenum">
              <a:rPr lang="uk-UA" smtClean="0"/>
              <a:t>‹#›</a:t>
            </a:fld>
            <a:endParaRPr lang="uk-UA"/>
          </a:p>
        </p:txBody>
      </p:sp>
    </p:spTree>
    <p:extLst>
      <p:ext uri="{BB962C8B-B14F-4D97-AF65-F5344CB8AC3E}">
        <p14:creationId xmlns:p14="http://schemas.microsoft.com/office/powerpoint/2010/main" val="1790255907"/>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Заголовок і вертикальний текст">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uk-UA"/>
              <a:t>Клацніть, щоб редагувати стиль зразка заголовка</a:t>
            </a:r>
            <a:endParaRPr lang="en-US" dirty="0"/>
          </a:p>
        </p:txBody>
      </p:sp>
      <p:sp>
        <p:nvSpPr>
          <p:cNvPr id="3" name="Vertical Text Placeholder 2"/>
          <p:cNvSpPr>
            <a:spLocks noGrp="1"/>
          </p:cNvSpPr>
          <p:nvPr>
            <p:ph type="body" orient="vert" idx="1"/>
          </p:nvPr>
        </p:nvSpPr>
        <p:spPr>
          <a:xfrm>
            <a:off x="685800" y="2194559"/>
            <a:ext cx="10820400" cy="4024125"/>
          </a:xfrm>
        </p:spPr>
        <p:txBody>
          <a:bodyPr vert="eaVert"/>
          <a:lstStyle/>
          <a:p>
            <a:pPr lvl="0"/>
            <a:r>
              <a:rPr lang="uk-UA"/>
              <a:t>Клацніть, щоб відредагувати стилі зразків тексту</a:t>
            </a:r>
          </a:p>
          <a:p>
            <a:pPr lvl="1"/>
            <a:r>
              <a:rPr lang="uk-UA"/>
              <a:t>Другий рівень</a:t>
            </a:r>
          </a:p>
          <a:p>
            <a:pPr lvl="2"/>
            <a:r>
              <a:rPr lang="uk-UA"/>
              <a:t>Третій рівень</a:t>
            </a:r>
          </a:p>
          <a:p>
            <a:pPr lvl="3"/>
            <a:r>
              <a:rPr lang="uk-UA"/>
              <a:t>Четвертий рівень</a:t>
            </a:r>
          </a:p>
          <a:p>
            <a:pPr lvl="4"/>
            <a:r>
              <a:rPr lang="uk-UA"/>
              <a:t>П’ятий рівень</a:t>
            </a:r>
            <a:endParaRPr lang="en-US" dirty="0"/>
          </a:p>
        </p:txBody>
      </p:sp>
      <p:sp>
        <p:nvSpPr>
          <p:cNvPr id="4" name="Date Placeholder 3"/>
          <p:cNvSpPr>
            <a:spLocks noGrp="1"/>
          </p:cNvSpPr>
          <p:nvPr>
            <p:ph type="dt" sz="half" idx="10"/>
          </p:nvPr>
        </p:nvSpPr>
        <p:spPr/>
        <p:txBody>
          <a:bodyPr/>
          <a:lstStyle/>
          <a:p>
            <a:fld id="{924C0620-779C-4CF8-9B50-F91B02389F8D}" type="datetimeFigureOut">
              <a:rPr lang="uk-UA" smtClean="0"/>
              <a:t>06.09.2026</a:t>
            </a:fld>
            <a:endParaRPr lang="uk-UA"/>
          </a:p>
        </p:txBody>
      </p:sp>
      <p:sp>
        <p:nvSpPr>
          <p:cNvPr id="5" name="Footer Placeholder 4"/>
          <p:cNvSpPr>
            <a:spLocks noGrp="1"/>
          </p:cNvSpPr>
          <p:nvPr>
            <p:ph type="ftr" sz="quarter" idx="11"/>
          </p:nvPr>
        </p:nvSpPr>
        <p:spPr/>
        <p:txBody>
          <a:bodyPr/>
          <a:lstStyle/>
          <a:p>
            <a:endParaRPr lang="uk-UA"/>
          </a:p>
        </p:txBody>
      </p:sp>
      <p:sp>
        <p:nvSpPr>
          <p:cNvPr id="6" name="Slide Number Placeholder 5"/>
          <p:cNvSpPr>
            <a:spLocks noGrp="1"/>
          </p:cNvSpPr>
          <p:nvPr>
            <p:ph type="sldNum" sz="quarter" idx="12"/>
          </p:nvPr>
        </p:nvSpPr>
        <p:spPr/>
        <p:txBody>
          <a:bodyPr/>
          <a:lstStyle/>
          <a:p>
            <a:fld id="{F692617A-FF2A-422B-9ABF-E273FC31CB23}" type="slidenum">
              <a:rPr lang="uk-UA" smtClean="0"/>
              <a:t>‹#›</a:t>
            </a:fld>
            <a:endParaRPr lang="uk-UA"/>
          </a:p>
        </p:txBody>
      </p:sp>
    </p:spTree>
    <p:extLst>
      <p:ext uri="{BB962C8B-B14F-4D97-AF65-F5344CB8AC3E}">
        <p14:creationId xmlns:p14="http://schemas.microsoft.com/office/powerpoint/2010/main" val="1228641122"/>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showMasterSp="0" type="vertTitleAndTx" preserve="1">
  <p:cSld name="Вертикальний заголовок і текст">
    <p:spTree>
      <p:nvGrpSpPr>
        <p:cNvPr id="1" name=""/>
        <p:cNvGrpSpPr/>
        <p:nvPr/>
      </p:nvGrpSpPr>
      <p:grpSpPr>
        <a:xfrm>
          <a:off x="0" y="0"/>
          <a:ext cx="0" cy="0"/>
          <a:chOff x="0" y="0"/>
          <a:chExt cx="0" cy="0"/>
        </a:xfrm>
      </p:grpSpPr>
      <p:pic>
        <p:nvPicPr>
          <p:cNvPr id="9" name="Picture 8" descr="C3-HD-BTM.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4375150"/>
            <a:ext cx="12192000" cy="2482850"/>
          </a:xfrm>
          <a:prstGeom prst="rect">
            <a:avLst/>
          </a:prstGeom>
        </p:spPr>
      </p:pic>
      <p:sp>
        <p:nvSpPr>
          <p:cNvPr id="2" name="Vertical Title 1"/>
          <p:cNvSpPr>
            <a:spLocks noGrp="1"/>
          </p:cNvSpPr>
          <p:nvPr>
            <p:ph type="title" orient="vert"/>
          </p:nvPr>
        </p:nvSpPr>
        <p:spPr>
          <a:xfrm>
            <a:off x="9448800" y="745066"/>
            <a:ext cx="2057400" cy="3903133"/>
          </a:xfrm>
        </p:spPr>
        <p:txBody>
          <a:bodyPr vert="eaVert"/>
          <a:lstStyle>
            <a:lvl1pPr algn="l">
              <a:defRPr/>
            </a:lvl1pPr>
          </a:lstStyle>
          <a:p>
            <a:r>
              <a:rPr lang="uk-UA"/>
              <a:t>Клацніть, щоб редагувати стиль зразка заголовка</a:t>
            </a:r>
            <a:endParaRPr lang="en-US" dirty="0"/>
          </a:p>
        </p:txBody>
      </p:sp>
      <p:sp>
        <p:nvSpPr>
          <p:cNvPr id="3" name="Vertical Text Placeholder 2"/>
          <p:cNvSpPr>
            <a:spLocks noGrp="1"/>
          </p:cNvSpPr>
          <p:nvPr>
            <p:ph type="body" orient="vert" idx="1"/>
          </p:nvPr>
        </p:nvSpPr>
        <p:spPr>
          <a:xfrm>
            <a:off x="1024466" y="745067"/>
            <a:ext cx="8204201" cy="3903133"/>
          </a:xfrm>
        </p:spPr>
        <p:txBody>
          <a:bodyPr vert="eaVert"/>
          <a:lstStyle/>
          <a:p>
            <a:pPr lvl="0"/>
            <a:r>
              <a:rPr lang="uk-UA"/>
              <a:t>Клацніть, щоб відредагувати стилі зразків тексту</a:t>
            </a:r>
          </a:p>
          <a:p>
            <a:pPr lvl="1"/>
            <a:r>
              <a:rPr lang="uk-UA"/>
              <a:t>Другий рівень</a:t>
            </a:r>
          </a:p>
          <a:p>
            <a:pPr lvl="2"/>
            <a:r>
              <a:rPr lang="uk-UA"/>
              <a:t>Третій рівень</a:t>
            </a:r>
          </a:p>
          <a:p>
            <a:pPr lvl="3"/>
            <a:r>
              <a:rPr lang="uk-UA"/>
              <a:t>Четвертий рівень</a:t>
            </a:r>
          </a:p>
          <a:p>
            <a:pPr lvl="4"/>
            <a:r>
              <a:rPr lang="uk-UA"/>
              <a:t>П’ятий рівень</a:t>
            </a:r>
            <a:endParaRPr lang="en-US" dirty="0"/>
          </a:p>
        </p:txBody>
      </p:sp>
      <p:sp>
        <p:nvSpPr>
          <p:cNvPr id="4" name="Date Placeholder 3"/>
          <p:cNvSpPr>
            <a:spLocks noGrp="1"/>
          </p:cNvSpPr>
          <p:nvPr>
            <p:ph type="dt" sz="half" idx="10"/>
          </p:nvPr>
        </p:nvSpPr>
        <p:spPr>
          <a:xfrm>
            <a:off x="7814452" y="379941"/>
            <a:ext cx="2910840" cy="365125"/>
          </a:xfrm>
        </p:spPr>
        <p:txBody>
          <a:bodyPr/>
          <a:lstStyle>
            <a:lvl1pPr algn="r">
              <a:defRPr/>
            </a:lvl1pPr>
          </a:lstStyle>
          <a:p>
            <a:fld id="{924C0620-779C-4CF8-9B50-F91B02389F8D}" type="datetimeFigureOut">
              <a:rPr lang="uk-UA" smtClean="0"/>
              <a:t>06.09.2026</a:t>
            </a:fld>
            <a:endParaRPr lang="uk-UA"/>
          </a:p>
        </p:txBody>
      </p:sp>
      <p:sp>
        <p:nvSpPr>
          <p:cNvPr id="5" name="Footer Placeholder 4"/>
          <p:cNvSpPr>
            <a:spLocks noGrp="1"/>
          </p:cNvSpPr>
          <p:nvPr>
            <p:ph type="ftr" sz="quarter" idx="11"/>
          </p:nvPr>
        </p:nvSpPr>
        <p:spPr>
          <a:xfrm>
            <a:off x="685800" y="381000"/>
            <a:ext cx="6991492" cy="365125"/>
          </a:xfrm>
        </p:spPr>
        <p:txBody>
          <a:bodyPr/>
          <a:lstStyle/>
          <a:p>
            <a:endParaRPr lang="uk-UA"/>
          </a:p>
        </p:txBody>
      </p:sp>
      <p:sp>
        <p:nvSpPr>
          <p:cNvPr id="6" name="Slide Number Placeholder 5"/>
          <p:cNvSpPr>
            <a:spLocks noGrp="1"/>
          </p:cNvSpPr>
          <p:nvPr>
            <p:ph type="sldNum" sz="quarter" idx="12"/>
          </p:nvPr>
        </p:nvSpPr>
        <p:spPr>
          <a:xfrm>
            <a:off x="10862452" y="381000"/>
            <a:ext cx="643748" cy="365125"/>
          </a:xfrm>
        </p:spPr>
        <p:txBody>
          <a:bodyPr/>
          <a:lstStyle/>
          <a:p>
            <a:fld id="{F692617A-FF2A-422B-9ABF-E273FC31CB23}" type="slidenum">
              <a:rPr lang="uk-UA" smtClean="0"/>
              <a:t>‹#›</a:t>
            </a:fld>
            <a:endParaRPr lang="uk-UA"/>
          </a:p>
        </p:txBody>
      </p:sp>
    </p:spTree>
    <p:extLst>
      <p:ext uri="{BB962C8B-B14F-4D97-AF65-F5344CB8AC3E}">
        <p14:creationId xmlns:p14="http://schemas.microsoft.com/office/powerpoint/2010/main" val="206022522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1.pn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pic>
        <p:nvPicPr>
          <p:cNvPr id="8" name="Picture 7" descr="C3-HD-TOP.png"/>
          <p:cNvPicPr>
            <a:picLocks noChangeAspect="1"/>
          </p:cNvPicPr>
          <p:nvPr/>
        </p:nvPicPr>
        <p:blipFill>
          <a:blip r:embed="rId19">
            <a:extLst>
              <a:ext uri="{28A0092B-C50C-407E-A947-70E740481C1C}">
                <a14:useLocalDpi xmlns:a14="http://schemas.microsoft.com/office/drawing/2010/main" val="0"/>
              </a:ext>
            </a:extLst>
          </a:blip>
          <a:stretch>
            <a:fillRect/>
          </a:stretch>
        </p:blipFill>
        <p:spPr>
          <a:xfrm>
            <a:off x="0" y="0"/>
            <a:ext cx="12192000" cy="1441450"/>
          </a:xfrm>
          <a:prstGeom prst="rect">
            <a:avLst/>
          </a:prstGeom>
        </p:spPr>
      </p:pic>
      <p:sp>
        <p:nvSpPr>
          <p:cNvPr id="2" name="Title Placeholder 1"/>
          <p:cNvSpPr>
            <a:spLocks noGrp="1"/>
          </p:cNvSpPr>
          <p:nvPr>
            <p:ph type="title"/>
          </p:nvPr>
        </p:nvSpPr>
        <p:spPr>
          <a:xfrm>
            <a:off x="2895600" y="764373"/>
            <a:ext cx="8610600" cy="1293028"/>
          </a:xfrm>
          <a:prstGeom prst="rect">
            <a:avLst/>
          </a:prstGeom>
        </p:spPr>
        <p:txBody>
          <a:bodyPr vert="horz" lIns="91440" tIns="45720" rIns="91440" bIns="45720" rtlCol="0" anchor="ctr">
            <a:normAutofit/>
          </a:bodyPr>
          <a:lstStyle/>
          <a:p>
            <a:r>
              <a:rPr lang="uk-UA"/>
              <a:t>Клацніть, щоб редагувати стиль зразка заголовка</a:t>
            </a:r>
            <a:endParaRPr lang="en-US" dirty="0"/>
          </a:p>
        </p:txBody>
      </p:sp>
      <p:sp>
        <p:nvSpPr>
          <p:cNvPr id="3" name="Text Placeholder 2"/>
          <p:cNvSpPr>
            <a:spLocks noGrp="1"/>
          </p:cNvSpPr>
          <p:nvPr>
            <p:ph type="body" idx="1"/>
          </p:nvPr>
        </p:nvSpPr>
        <p:spPr>
          <a:xfrm>
            <a:off x="685800" y="2194560"/>
            <a:ext cx="10820400" cy="4024125"/>
          </a:xfrm>
          <a:prstGeom prst="rect">
            <a:avLst/>
          </a:prstGeom>
        </p:spPr>
        <p:txBody>
          <a:bodyPr vert="horz" lIns="91440" tIns="45720" rIns="91440" bIns="45720" rtlCol="0">
            <a:normAutofit/>
          </a:bodyPr>
          <a:lstStyle/>
          <a:p>
            <a:pPr lvl="0"/>
            <a:r>
              <a:rPr lang="uk-UA"/>
              <a:t>Клацніть, щоб відредагувати стилі зразків тексту</a:t>
            </a:r>
          </a:p>
          <a:p>
            <a:pPr lvl="1"/>
            <a:r>
              <a:rPr lang="uk-UA"/>
              <a:t>Другий рівень</a:t>
            </a:r>
          </a:p>
          <a:p>
            <a:pPr lvl="2"/>
            <a:r>
              <a:rPr lang="uk-UA"/>
              <a:t>Третій рівень</a:t>
            </a:r>
          </a:p>
          <a:p>
            <a:pPr lvl="3"/>
            <a:r>
              <a:rPr lang="uk-UA"/>
              <a:t>Четвертий рівень</a:t>
            </a:r>
          </a:p>
          <a:p>
            <a:pPr lvl="4"/>
            <a:r>
              <a:rPr lang="uk-UA"/>
              <a:t>П’ятий рівень</a:t>
            </a:r>
            <a:endParaRPr lang="en-US" dirty="0"/>
          </a:p>
        </p:txBody>
      </p:sp>
      <p:sp>
        <p:nvSpPr>
          <p:cNvPr id="4" name="Date Placeholder 3"/>
          <p:cNvSpPr>
            <a:spLocks noGrp="1"/>
          </p:cNvSpPr>
          <p:nvPr>
            <p:ph type="dt" sz="half" idx="2"/>
          </p:nvPr>
        </p:nvSpPr>
        <p:spPr>
          <a:xfrm>
            <a:off x="8595360" y="6356350"/>
            <a:ext cx="2910840" cy="365125"/>
          </a:xfrm>
          <a:prstGeom prst="rect">
            <a:avLst/>
          </a:prstGeom>
        </p:spPr>
        <p:txBody>
          <a:bodyPr vert="horz" lIns="91440" tIns="45720" rIns="91440" bIns="45720" rtlCol="0" anchor="ctr"/>
          <a:lstStyle>
            <a:lvl1pPr algn="r">
              <a:defRPr sz="1050">
                <a:solidFill>
                  <a:schemeClr val="tx1">
                    <a:tint val="75000"/>
                  </a:schemeClr>
                </a:solidFill>
              </a:defRPr>
            </a:lvl1pPr>
          </a:lstStyle>
          <a:p>
            <a:fld id="{924C0620-779C-4CF8-9B50-F91B02389F8D}" type="datetimeFigureOut">
              <a:rPr lang="uk-UA" smtClean="0"/>
              <a:t>06.09.2026</a:t>
            </a:fld>
            <a:endParaRPr lang="uk-UA"/>
          </a:p>
        </p:txBody>
      </p:sp>
      <p:sp>
        <p:nvSpPr>
          <p:cNvPr id="5" name="Footer Placeholder 4"/>
          <p:cNvSpPr>
            <a:spLocks noGrp="1"/>
          </p:cNvSpPr>
          <p:nvPr>
            <p:ph type="ftr" sz="quarter" idx="3"/>
          </p:nvPr>
        </p:nvSpPr>
        <p:spPr>
          <a:xfrm>
            <a:off x="685800" y="6355845"/>
            <a:ext cx="7772400" cy="365125"/>
          </a:xfrm>
          <a:prstGeom prst="rect">
            <a:avLst/>
          </a:prstGeom>
        </p:spPr>
        <p:txBody>
          <a:bodyPr vert="horz" lIns="91440" tIns="45720" rIns="91440" bIns="45720" rtlCol="0" anchor="ctr"/>
          <a:lstStyle>
            <a:lvl1pPr algn="l">
              <a:defRPr sz="1050">
                <a:solidFill>
                  <a:schemeClr val="tx1">
                    <a:tint val="75000"/>
                  </a:schemeClr>
                </a:solidFill>
              </a:defRPr>
            </a:lvl1pPr>
          </a:lstStyle>
          <a:p>
            <a:endParaRPr lang="uk-UA"/>
          </a:p>
        </p:txBody>
      </p:sp>
      <p:sp>
        <p:nvSpPr>
          <p:cNvPr id="6" name="Slide Number Placeholder 5"/>
          <p:cNvSpPr>
            <a:spLocks noGrp="1"/>
          </p:cNvSpPr>
          <p:nvPr>
            <p:ph type="sldNum" sz="quarter" idx="4"/>
          </p:nvPr>
        </p:nvSpPr>
        <p:spPr>
          <a:xfrm>
            <a:off x="8763000" y="381000"/>
            <a:ext cx="2743200" cy="365125"/>
          </a:xfrm>
          <a:prstGeom prst="rect">
            <a:avLst/>
          </a:prstGeom>
        </p:spPr>
        <p:txBody>
          <a:bodyPr vert="horz" lIns="91440" tIns="45720" rIns="91440" bIns="45720" rtlCol="0" anchor="ctr"/>
          <a:lstStyle>
            <a:lvl1pPr algn="r">
              <a:defRPr sz="1050">
                <a:solidFill>
                  <a:schemeClr val="tx1">
                    <a:tint val="75000"/>
                  </a:schemeClr>
                </a:solidFill>
              </a:defRPr>
            </a:lvl1pPr>
          </a:lstStyle>
          <a:p>
            <a:fld id="{F692617A-FF2A-422B-9ABF-E273FC31CB23}" type="slidenum">
              <a:rPr lang="uk-UA" smtClean="0"/>
              <a:t>‹#›</a:t>
            </a:fld>
            <a:endParaRPr lang="uk-UA"/>
          </a:p>
        </p:txBody>
      </p:sp>
    </p:spTree>
    <p:extLst>
      <p:ext uri="{BB962C8B-B14F-4D97-AF65-F5344CB8AC3E}">
        <p14:creationId xmlns:p14="http://schemas.microsoft.com/office/powerpoint/2010/main" val="3824225202"/>
      </p:ext>
    </p:extLst>
  </p:cSld>
  <p:clrMap bg1="lt1" tx1="dk1" bg2="lt2" tx2="dk2" accent1="accent1" accent2="accent2" accent3="accent3" accent4="accent4" accent5="accent5" accent6="accent6" hlink="hlink" folHlink="folHlink"/>
  <p:sldLayoutIdLst>
    <p:sldLayoutId id="2147483679" r:id="rId1"/>
    <p:sldLayoutId id="2147483680" r:id="rId2"/>
    <p:sldLayoutId id="2147483681" r:id="rId3"/>
    <p:sldLayoutId id="2147483682" r:id="rId4"/>
    <p:sldLayoutId id="2147483683" r:id="rId5"/>
    <p:sldLayoutId id="2147483684" r:id="rId6"/>
    <p:sldLayoutId id="2147483685" r:id="rId7"/>
    <p:sldLayoutId id="2147483686" r:id="rId8"/>
    <p:sldLayoutId id="2147483687" r:id="rId9"/>
    <p:sldLayoutId id="2147483688" r:id="rId10"/>
    <p:sldLayoutId id="2147483689" r:id="rId11"/>
    <p:sldLayoutId id="2147483690" r:id="rId12"/>
    <p:sldLayoutId id="2147483691" r:id="rId13"/>
    <p:sldLayoutId id="2147483692" r:id="rId14"/>
    <p:sldLayoutId id="2147483693" r:id="rId15"/>
    <p:sldLayoutId id="2147483694" r:id="rId16"/>
    <p:sldLayoutId id="2147483695" r:id="rId17"/>
  </p:sldLayoutIdLst>
  <p:txStyles>
    <p:titleStyle>
      <a:lvl1pPr algn="r" defTabSz="914400" rtl="0" eaLnBrk="1" latinLnBrk="0" hangingPunct="1">
        <a:lnSpc>
          <a:spcPct val="90000"/>
        </a:lnSpc>
        <a:spcBef>
          <a:spcPct val="0"/>
        </a:spcBef>
        <a:buNone/>
        <a:defRPr sz="4000" kern="1200" cap="all" baseline="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2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xmlns="" id="{4AD6454F-58B3-47F2-BF07-DE32BF0A2D3E}"/>
              </a:ext>
            </a:extLst>
          </p:cNvPr>
          <p:cNvSpPr>
            <a:spLocks noGrp="1"/>
          </p:cNvSpPr>
          <p:nvPr>
            <p:ph type="ctrTitle"/>
          </p:nvPr>
        </p:nvSpPr>
        <p:spPr/>
        <p:txBody>
          <a:bodyPr>
            <a:normAutofit fontScale="90000"/>
          </a:bodyPr>
          <a:lstStyle/>
          <a:p>
            <a:r>
              <a:rPr lang="uk-UA" dirty="0"/>
              <a:t>ЕКОНОМІЧНА ХАРАКТЕРИСТИКА ОПТОВОЇ ТОРГІВЛІ</a:t>
            </a:r>
          </a:p>
        </p:txBody>
      </p:sp>
      <p:sp>
        <p:nvSpPr>
          <p:cNvPr id="3" name="Підзаголовок 2">
            <a:extLst>
              <a:ext uri="{FF2B5EF4-FFF2-40B4-BE49-F238E27FC236}">
                <a16:creationId xmlns:a16="http://schemas.microsoft.com/office/drawing/2014/main" xmlns="" id="{E9EB8B30-3DCB-4583-B858-BA3D3B4A571D}"/>
              </a:ext>
            </a:extLst>
          </p:cNvPr>
          <p:cNvSpPr>
            <a:spLocks noGrp="1"/>
          </p:cNvSpPr>
          <p:nvPr>
            <p:ph type="subTitle" idx="1"/>
          </p:nvPr>
        </p:nvSpPr>
        <p:spPr/>
        <p:txBody>
          <a:bodyPr>
            <a:normAutofit fontScale="92500" lnSpcReduction="10000"/>
          </a:bodyPr>
          <a:lstStyle/>
          <a:p>
            <a:r>
              <a:rPr lang="uk-UA" dirty="0"/>
              <a:t>Лекція з навчальної дисципліни</a:t>
            </a:r>
          </a:p>
          <a:p>
            <a:r>
              <a:rPr lang="uk-UA" dirty="0"/>
              <a:t>«Економіка та управління в сфері торгівлі»</a:t>
            </a:r>
          </a:p>
        </p:txBody>
      </p:sp>
    </p:spTree>
    <p:extLst>
      <p:ext uri="{BB962C8B-B14F-4D97-AF65-F5344CB8AC3E}">
        <p14:creationId xmlns:p14="http://schemas.microsoft.com/office/powerpoint/2010/main" val="366970889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xmlns="" id="{A45A320B-359B-4C59-B8A3-4CBE3C79381F}"/>
              </a:ext>
            </a:extLst>
          </p:cNvPr>
          <p:cNvSpPr txBox="1"/>
          <p:nvPr/>
        </p:nvSpPr>
        <p:spPr>
          <a:xfrm>
            <a:off x="628073" y="1397675"/>
            <a:ext cx="10889672" cy="3447098"/>
          </a:xfrm>
          <a:prstGeom prst="rect">
            <a:avLst/>
          </a:prstGeom>
          <a:noFill/>
        </p:spPr>
        <p:txBody>
          <a:bodyPr wrap="square">
            <a:spAutoFit/>
          </a:bodyPr>
          <a:lstStyle/>
          <a:p>
            <a:pPr algn="ctr"/>
            <a:r>
              <a:rPr lang="uk-UA" sz="3200" b="1" dirty="0" smtClean="0"/>
              <a:t>ПЛАН:</a:t>
            </a:r>
            <a:endParaRPr lang="uk-UA" sz="3200" b="1" dirty="0"/>
          </a:p>
          <a:p>
            <a:pPr algn="ctr"/>
            <a:endParaRPr lang="uk-UA" dirty="0"/>
          </a:p>
          <a:p>
            <a:r>
              <a:rPr lang="uk-UA" sz="2800" dirty="0"/>
              <a:t>1. Місце та функції оптової торгівлі у сфері товарного обігу</a:t>
            </a:r>
          </a:p>
          <a:p>
            <a:r>
              <a:rPr lang="uk-UA" sz="2800" dirty="0"/>
              <a:t>2. Характеристика та класифікація оптових торговельних підприємств</a:t>
            </a:r>
          </a:p>
          <a:p>
            <a:r>
              <a:rPr lang="uk-UA" sz="2800" dirty="0"/>
              <a:t>3. Види оптових посередників</a:t>
            </a:r>
          </a:p>
          <a:p>
            <a:r>
              <a:rPr lang="uk-UA" sz="2800" dirty="0"/>
              <a:t>4. Організатори оптового обороту, їх роль та функції у формуванні оптового ринку</a:t>
            </a:r>
          </a:p>
        </p:txBody>
      </p:sp>
    </p:spTree>
    <p:extLst>
      <p:ext uri="{BB962C8B-B14F-4D97-AF65-F5344CB8AC3E}">
        <p14:creationId xmlns:p14="http://schemas.microsoft.com/office/powerpoint/2010/main" val="286591136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xmlns="" id="{6704B8BF-6FDB-4197-A980-558271246457}"/>
              </a:ext>
            </a:extLst>
          </p:cNvPr>
          <p:cNvSpPr txBox="1"/>
          <p:nvPr/>
        </p:nvSpPr>
        <p:spPr>
          <a:xfrm>
            <a:off x="775854" y="1545441"/>
            <a:ext cx="10898909" cy="4431983"/>
          </a:xfrm>
          <a:prstGeom prst="rect">
            <a:avLst/>
          </a:prstGeom>
          <a:noFill/>
        </p:spPr>
        <p:txBody>
          <a:bodyPr wrap="square">
            <a:spAutoFit/>
          </a:bodyPr>
          <a:lstStyle/>
          <a:p>
            <a:pPr algn="ctr"/>
            <a:r>
              <a:rPr lang="uk-UA" sz="2400" b="1" dirty="0"/>
              <a:t>1. Місце та функції оптової торгівлі у сфері товарного обігу</a:t>
            </a:r>
          </a:p>
          <a:p>
            <a:pPr algn="ctr"/>
            <a:endParaRPr lang="uk-UA" sz="2400" b="1" dirty="0" smtClean="0"/>
          </a:p>
          <a:p>
            <a:pPr algn="just"/>
            <a:endParaRPr lang="uk-UA" b="1" dirty="0"/>
          </a:p>
          <a:p>
            <a:pPr algn="just"/>
            <a:r>
              <a:rPr lang="uk-UA" b="1" dirty="0" smtClean="0"/>
              <a:t>Оптова торгівля </a:t>
            </a:r>
            <a:r>
              <a:rPr lang="uk-UA" dirty="0" smtClean="0"/>
              <a:t>– торгівля товарами, призначеними для подальшого їх продажу або відповідного перетворення з метою продажу та надання пов’язаних з цим послуг. </a:t>
            </a:r>
          </a:p>
          <a:p>
            <a:pPr algn="just"/>
            <a:endParaRPr lang="uk-UA" dirty="0" smtClean="0"/>
          </a:p>
          <a:p>
            <a:pPr algn="just"/>
            <a:r>
              <a:rPr lang="uk-UA" b="1" i="1" dirty="0" smtClean="0"/>
              <a:t>За організаційною сутністю оптова торгівля </a:t>
            </a:r>
            <a:r>
              <a:rPr lang="uk-UA" dirty="0" smtClean="0"/>
              <a:t>є формою організації господарських </a:t>
            </a:r>
            <a:r>
              <a:rPr lang="uk-UA" dirty="0" err="1" smtClean="0"/>
              <a:t>зв'язків</a:t>
            </a:r>
            <a:r>
              <a:rPr lang="uk-UA" dirty="0" smtClean="0"/>
              <a:t> між суб’єктами інституціонального ринку (товаровиробниками, оптовими і роздрібними торговельними підприємствами, комерційними посередниками, державними установами, виробничими і суспільними колективними споживачами) стосовно купівлі-продажу великих партій товару або комплексу послуг.</a:t>
            </a:r>
          </a:p>
          <a:p>
            <a:pPr algn="just"/>
            <a:endParaRPr lang="uk-UA" dirty="0" smtClean="0"/>
          </a:p>
          <a:p>
            <a:pPr algn="just"/>
            <a:r>
              <a:rPr lang="uk-UA" dirty="0" smtClean="0"/>
              <a:t>Основним місцем її здійснення </a:t>
            </a:r>
            <a:r>
              <a:rPr lang="uk-UA" b="1" dirty="0" smtClean="0"/>
              <a:t>є оптовий ринок</a:t>
            </a:r>
            <a:r>
              <a:rPr lang="uk-UA" dirty="0" smtClean="0"/>
              <a:t>, де сконцентровані оптові і комерційні посередники (оптові продавці) і на який виноситься попит колективних набувачів товарів і послуг (оптових покупців).</a:t>
            </a:r>
            <a:endParaRPr lang="uk-UA" dirty="0"/>
          </a:p>
        </p:txBody>
      </p:sp>
    </p:spTree>
    <p:extLst>
      <p:ext uri="{BB962C8B-B14F-4D97-AF65-F5344CB8AC3E}">
        <p14:creationId xmlns:p14="http://schemas.microsoft.com/office/powerpoint/2010/main" val="401043846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831272" y="1397799"/>
            <a:ext cx="10861964" cy="4801314"/>
          </a:xfrm>
          <a:prstGeom prst="rect">
            <a:avLst/>
          </a:prstGeom>
        </p:spPr>
        <p:txBody>
          <a:bodyPr wrap="square">
            <a:spAutoFit/>
          </a:bodyPr>
          <a:lstStyle/>
          <a:p>
            <a:pPr algn="just"/>
            <a:r>
              <a:rPr lang="uk-UA" b="1" dirty="0" smtClean="0"/>
              <a:t>Оптова торгівля</a:t>
            </a:r>
            <a:r>
              <a:rPr lang="uk-UA" dirty="0" smtClean="0"/>
              <a:t> є важливою складовою сфери товарного обігу. Її основне призначення полягає у забезпеченні руху товарів від виробників до підприємств, організацій та інших суб'єктів господарювання, які використовують ці товари для подальшого продажу або виробничого споживання.</a:t>
            </a:r>
          </a:p>
          <a:p>
            <a:pPr algn="just"/>
            <a:endParaRPr lang="uk-UA" dirty="0" smtClean="0"/>
          </a:p>
          <a:p>
            <a:pPr algn="just"/>
            <a:r>
              <a:rPr lang="uk-UA" b="1" dirty="0" smtClean="0"/>
              <a:t>Оптова торгівля</a:t>
            </a:r>
            <a:r>
              <a:rPr lang="uk-UA" dirty="0" smtClean="0"/>
              <a:t> - вид економічної діяльності у сфері товарообігу, що охоплює купівлю-продаж товарів за договорами поставки партіями для подальшого їх продажу кінцевому споживачу через роздрібну торгівлю або для виробничого споживання і надання пов'язаних з цим послуг</a:t>
            </a:r>
            <a:r>
              <a:rPr lang="ru-RU" dirty="0" smtClean="0"/>
              <a:t>.</a:t>
            </a:r>
            <a:endParaRPr lang="uk-UA" dirty="0" smtClean="0"/>
          </a:p>
          <a:p>
            <a:pPr algn="just"/>
            <a:endParaRPr lang="uk-UA" dirty="0" smtClean="0"/>
          </a:p>
          <a:p>
            <a:pPr algn="just"/>
            <a:r>
              <a:rPr lang="uk-UA" dirty="0" smtClean="0"/>
              <a:t>Відповідно до законодавчої термінології України, </a:t>
            </a:r>
            <a:r>
              <a:rPr lang="uk-UA" b="1" dirty="0" smtClean="0"/>
              <a:t>оптова торгівля </a:t>
            </a:r>
            <a:r>
              <a:rPr lang="uk-UA" dirty="0" smtClean="0"/>
              <a:t>охоплює діяльність із придбання та відповідного перетворення товарів для їх подальшої реалізації суб'єктам роздрібної торгівлі та іншим суб'єктам господарювання. </a:t>
            </a:r>
          </a:p>
          <a:p>
            <a:pPr algn="just"/>
            <a:endParaRPr lang="uk-UA" dirty="0" smtClean="0"/>
          </a:p>
          <a:p>
            <a:pPr algn="just"/>
            <a:r>
              <a:rPr lang="uk-UA" dirty="0" smtClean="0"/>
              <a:t>Водночас у статистичному та економічному розумінні </a:t>
            </a:r>
            <a:r>
              <a:rPr lang="uk-UA" b="1" dirty="0" smtClean="0"/>
              <a:t>оптова торгівля </a:t>
            </a:r>
            <a:r>
              <a:rPr lang="uk-UA" dirty="0" smtClean="0"/>
              <a:t>- це перепродаж нових або вживаних товарів </a:t>
            </a:r>
            <a:r>
              <a:rPr lang="uk-UA" b="1" dirty="0" smtClean="0"/>
              <a:t>іншим суб'єктам господарювання</a:t>
            </a:r>
            <a:r>
              <a:rPr lang="uk-UA" dirty="0" smtClean="0"/>
              <a:t> для використання у виробничій діяльності або подальшого перепродажу.</a:t>
            </a:r>
            <a:endParaRPr lang="uk-UA" dirty="0"/>
          </a:p>
        </p:txBody>
      </p:sp>
    </p:spTree>
    <p:extLst>
      <p:ext uri="{BB962C8B-B14F-4D97-AF65-F5344CB8AC3E}">
        <p14:creationId xmlns:p14="http://schemas.microsoft.com/office/powerpoint/2010/main" val="242865459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766618" y="1702873"/>
            <a:ext cx="10520218" cy="4524315"/>
          </a:xfrm>
          <a:prstGeom prst="rect">
            <a:avLst/>
          </a:prstGeom>
        </p:spPr>
        <p:txBody>
          <a:bodyPr wrap="square">
            <a:spAutoFit/>
          </a:bodyPr>
          <a:lstStyle/>
          <a:p>
            <a:pPr algn="just"/>
            <a:r>
              <a:rPr lang="uk-UA" dirty="0" smtClean="0">
                <a:solidFill>
                  <a:srgbClr val="333333"/>
                </a:solidFill>
                <a:latin typeface="+mj-lt"/>
              </a:rPr>
              <a:t>Відповідно до Методологічних основ та пояснень до позицій Класифікації видів економічної діяльності (КВЕД-2010), затверджених наказом Держкомстату від 23.12.2011 № 396, </a:t>
            </a:r>
            <a:r>
              <a:rPr lang="uk-UA" b="1" dirty="0" smtClean="0">
                <a:solidFill>
                  <a:srgbClr val="333333"/>
                </a:solidFill>
                <a:latin typeface="+mj-lt"/>
              </a:rPr>
              <a:t>критерієм віднесення торгівлі до оптової або роздрібної </a:t>
            </a:r>
            <a:r>
              <a:rPr lang="uk-UA" dirty="0" smtClean="0">
                <a:solidFill>
                  <a:srgbClr val="333333"/>
                </a:solidFill>
                <a:latin typeface="+mj-lt"/>
              </a:rPr>
              <a:t>виступає переважаючий тип покупця (споживача) і характер використання товару:</a:t>
            </a:r>
          </a:p>
          <a:p>
            <a:pPr algn="just">
              <a:buFont typeface="Arial" panose="020B0604020202020204" pitchFamily="34" charset="0"/>
              <a:buChar char="•"/>
            </a:pPr>
            <a:r>
              <a:rPr lang="uk-UA" dirty="0" smtClean="0">
                <a:solidFill>
                  <a:schemeClr val="accent1">
                    <a:lumMod val="75000"/>
                  </a:schemeClr>
                </a:solidFill>
                <a:latin typeface="+mj-lt"/>
              </a:rPr>
              <a:t>у оптовій торгівлі – це перепродаж (продаж без перероблення) нових або уживаних товарів іншим суб'єктам господарювання для використання у виробничій діяльності або для подальшого перепродажу;</a:t>
            </a:r>
          </a:p>
          <a:p>
            <a:pPr algn="just">
              <a:buFont typeface="Arial" panose="020B0604020202020204" pitchFamily="34" charset="0"/>
              <a:buChar char="•"/>
            </a:pPr>
            <a:r>
              <a:rPr lang="uk-UA" dirty="0" smtClean="0">
                <a:solidFill>
                  <a:schemeClr val="accent1">
                    <a:lumMod val="75000"/>
                  </a:schemeClr>
                </a:solidFill>
                <a:latin typeface="+mj-lt"/>
              </a:rPr>
              <a:t>у роздрібній торгівлі – це перепродаж (продаж без перероблення) нових або уживаних товарів для особистого споживання або домашнього користування переважно населенням.</a:t>
            </a:r>
          </a:p>
          <a:p>
            <a:pPr algn="just"/>
            <a:r>
              <a:rPr lang="uk-UA" b="1" dirty="0" smtClean="0">
                <a:solidFill>
                  <a:srgbClr val="333333"/>
                </a:solidFill>
                <a:latin typeface="+mj-lt"/>
              </a:rPr>
              <a:t>  </a:t>
            </a:r>
          </a:p>
          <a:p>
            <a:pPr algn="just"/>
            <a:r>
              <a:rPr lang="uk-UA" b="1" dirty="0" smtClean="0">
                <a:solidFill>
                  <a:srgbClr val="333333"/>
                </a:solidFill>
                <a:latin typeface="+mj-lt"/>
              </a:rPr>
              <a:t>Оптовий товарооборот </a:t>
            </a:r>
            <a:r>
              <a:rPr lang="uk-UA" dirty="0" smtClean="0">
                <a:solidFill>
                  <a:srgbClr val="333333"/>
                </a:solidFill>
                <a:latin typeface="+mj-lt"/>
              </a:rPr>
              <a:t>– вартість проданих підприємствами (юридичними особами), основним видом економічної діяльності яких є оптова торгівля, нових або уживаних товарів (продукції) як у межах України, так і на експорт, що зазначена в оформлених як підстава для розрахунків з покупцями документах, за винятком податку на додану вартість</a:t>
            </a:r>
            <a:r>
              <a:rPr lang="uk-UA" dirty="0" smtClean="0">
                <a:solidFill>
                  <a:srgbClr val="333333"/>
                </a:solidFill>
                <a:latin typeface="Arial" panose="020B0604020202020204" pitchFamily="34" charset="0"/>
              </a:rPr>
              <a:t>.</a:t>
            </a:r>
            <a:endParaRPr lang="uk-UA" b="0" i="0" dirty="0">
              <a:solidFill>
                <a:srgbClr val="333333"/>
              </a:solidFill>
              <a:effectLst/>
              <a:latin typeface="Arial" panose="020B0604020202020204" pitchFamily="34" charset="0"/>
            </a:endParaRPr>
          </a:p>
        </p:txBody>
      </p:sp>
    </p:spTree>
    <p:extLst>
      <p:ext uri="{BB962C8B-B14F-4D97-AF65-F5344CB8AC3E}">
        <p14:creationId xmlns:p14="http://schemas.microsoft.com/office/powerpoint/2010/main" val="307238810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387927" y="394692"/>
            <a:ext cx="11259127" cy="6186309"/>
          </a:xfrm>
          <a:prstGeom prst="rect">
            <a:avLst/>
          </a:prstGeom>
        </p:spPr>
        <p:txBody>
          <a:bodyPr wrap="square">
            <a:spAutoFit/>
          </a:bodyPr>
          <a:lstStyle/>
          <a:p>
            <a:pPr algn="just"/>
            <a:r>
              <a:rPr lang="uk-UA" dirty="0" smtClean="0"/>
              <a:t>	Щоб зрозуміти місце оптової торгівлі, необхідно розглянути поняття </a:t>
            </a:r>
            <a:r>
              <a:rPr lang="uk-UA" b="1" dirty="0" smtClean="0"/>
              <a:t>товарного обігу</a:t>
            </a:r>
            <a:r>
              <a:rPr lang="uk-UA" dirty="0" smtClean="0"/>
              <a:t>.</a:t>
            </a:r>
          </a:p>
          <a:p>
            <a:pPr algn="just"/>
            <a:r>
              <a:rPr lang="uk-UA" b="1" dirty="0" smtClean="0"/>
              <a:t>Товарний обіг </a:t>
            </a:r>
            <a:r>
              <a:rPr lang="uk-UA" dirty="0" smtClean="0"/>
              <a:t>- це процес руху товарів від виробника до кінцевого споживача, який супроводжується зміною власника товару, його переміщенням у просторі та виконанням комплексу торговельних і логістичних операцій.</a:t>
            </a:r>
          </a:p>
          <a:p>
            <a:pPr algn="just"/>
            <a:r>
              <a:rPr lang="uk-UA" dirty="0" smtClean="0"/>
              <a:t>У найпростішому вигляді товарний обіг має таку послідовність:</a:t>
            </a:r>
          </a:p>
          <a:p>
            <a:pPr algn="ctr"/>
            <a:r>
              <a:rPr lang="uk-UA" b="1" dirty="0" smtClean="0"/>
              <a:t>Виробництво → Оптова торгівля → Роздрібна торгівля → Споживання.</a:t>
            </a:r>
            <a:endParaRPr lang="uk-UA" dirty="0" smtClean="0"/>
          </a:p>
          <a:p>
            <a:pPr algn="just"/>
            <a:r>
              <a:rPr lang="uk-UA" dirty="0" smtClean="0"/>
              <a:t>При цьому між виробництвом і споживанням існує певний часовий і просторовий розрив.</a:t>
            </a:r>
          </a:p>
          <a:p>
            <a:pPr algn="just"/>
            <a:r>
              <a:rPr lang="uk-UA" dirty="0" smtClean="0"/>
              <a:t>Наприклад, виробник молочної продукції може знаходитися у Львівській області, тоді як покупці його продукції - у Києві, Одесі, Житомирі та інших містах. Виробнику не завжди економічно доцільно самостійно доставляти невеликі партії товару до кожного магазину.</a:t>
            </a:r>
          </a:p>
          <a:p>
            <a:pPr algn="just"/>
            <a:r>
              <a:rPr lang="uk-UA" dirty="0" smtClean="0"/>
              <a:t>Саме тут виникає потреба в оптовій торгівлі.</a:t>
            </a:r>
          </a:p>
          <a:p>
            <a:pPr algn="just"/>
            <a:r>
              <a:rPr lang="uk-UA" b="1" dirty="0" smtClean="0"/>
              <a:t>Оптове підприємство може</a:t>
            </a:r>
            <a:r>
              <a:rPr lang="uk-UA" dirty="0" smtClean="0"/>
              <a:t>:</a:t>
            </a:r>
          </a:p>
          <a:p>
            <a:pPr algn="just">
              <a:buFont typeface="Arial" panose="020B0604020202020204" pitchFamily="34" charset="0"/>
              <a:buChar char="•"/>
            </a:pPr>
            <a:r>
              <a:rPr lang="uk-UA" dirty="0" smtClean="0"/>
              <a:t>закупити значну партію продукції; </a:t>
            </a:r>
          </a:p>
          <a:p>
            <a:pPr algn="just">
              <a:buFont typeface="Arial" panose="020B0604020202020204" pitchFamily="34" charset="0"/>
              <a:buChar char="•"/>
            </a:pPr>
            <a:r>
              <a:rPr lang="uk-UA" dirty="0" smtClean="0"/>
              <a:t>перевезти її; </a:t>
            </a:r>
          </a:p>
          <a:p>
            <a:pPr algn="just">
              <a:buFont typeface="Arial" panose="020B0604020202020204" pitchFamily="34" charset="0"/>
              <a:buChar char="•"/>
            </a:pPr>
            <a:r>
              <a:rPr lang="uk-UA" dirty="0" smtClean="0"/>
              <a:t>сформувати необхідний асортимент; </a:t>
            </a:r>
          </a:p>
          <a:p>
            <a:pPr algn="just">
              <a:buFont typeface="Arial" panose="020B0604020202020204" pitchFamily="34" charset="0"/>
              <a:buChar char="•"/>
            </a:pPr>
            <a:r>
              <a:rPr lang="uk-UA" dirty="0" smtClean="0"/>
              <a:t>зберігати товар; </a:t>
            </a:r>
          </a:p>
          <a:p>
            <a:pPr algn="just">
              <a:buFont typeface="Arial" panose="020B0604020202020204" pitchFamily="34" charset="0"/>
              <a:buChar char="•"/>
            </a:pPr>
            <a:r>
              <a:rPr lang="uk-UA" dirty="0" smtClean="0"/>
              <a:t>розподілити його між різними торговельними підприємствами; </a:t>
            </a:r>
          </a:p>
          <a:p>
            <a:pPr algn="just">
              <a:buFont typeface="Arial" panose="020B0604020202020204" pitchFamily="34" charset="0"/>
              <a:buChar char="•"/>
            </a:pPr>
            <a:r>
              <a:rPr lang="uk-UA" dirty="0" smtClean="0"/>
              <a:t>організувати доставку; </a:t>
            </a:r>
          </a:p>
          <a:p>
            <a:pPr algn="just">
              <a:buFont typeface="Arial" panose="020B0604020202020204" pitchFamily="34" charset="0"/>
              <a:buChar char="•"/>
            </a:pPr>
            <a:r>
              <a:rPr lang="uk-UA" dirty="0" smtClean="0"/>
              <a:t>надати інформацію про попит; </a:t>
            </a:r>
          </a:p>
          <a:p>
            <a:pPr algn="just">
              <a:buFont typeface="Arial" panose="020B0604020202020204" pitchFamily="34" charset="0"/>
              <a:buChar char="•"/>
            </a:pPr>
            <a:r>
              <a:rPr lang="uk-UA" dirty="0" smtClean="0"/>
              <a:t>здійснювати розрахунки з постачальниками та покупцями. </a:t>
            </a:r>
          </a:p>
          <a:p>
            <a:pPr algn="just"/>
            <a:r>
              <a:rPr lang="uk-UA" dirty="0" smtClean="0"/>
              <a:t>Отже, </a:t>
            </a:r>
            <a:r>
              <a:rPr lang="uk-UA" b="1" dirty="0" smtClean="0"/>
              <a:t>оптова торгівля скорочує кількість безпосередніх контактів між виробниками та численними покупцями</a:t>
            </a:r>
            <a:r>
              <a:rPr lang="uk-UA" dirty="0" smtClean="0"/>
              <a:t>, роблячи процес товароруху більш організованим.</a:t>
            </a:r>
            <a:endParaRPr lang="uk-UA" dirty="0"/>
          </a:p>
        </p:txBody>
      </p:sp>
    </p:spTree>
    <p:extLst>
      <p:ext uri="{BB962C8B-B14F-4D97-AF65-F5344CB8AC3E}">
        <p14:creationId xmlns:p14="http://schemas.microsoft.com/office/powerpoint/2010/main" val="232378315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xmlns="" id="{379CAEFB-F17E-48D3-B9D8-BA5FEF3CB675}"/>
              </a:ext>
            </a:extLst>
          </p:cNvPr>
          <p:cNvSpPr txBox="1"/>
          <p:nvPr/>
        </p:nvSpPr>
        <p:spPr>
          <a:xfrm>
            <a:off x="277091" y="880055"/>
            <a:ext cx="11342255" cy="5632311"/>
          </a:xfrm>
          <a:prstGeom prst="rect">
            <a:avLst/>
          </a:prstGeom>
          <a:noFill/>
        </p:spPr>
        <p:txBody>
          <a:bodyPr wrap="square">
            <a:spAutoFit/>
          </a:bodyPr>
          <a:lstStyle/>
          <a:p>
            <a:pPr algn="just"/>
            <a:r>
              <a:rPr lang="uk-UA" dirty="0" smtClean="0"/>
              <a:t>	Оптова торгівля займає </a:t>
            </a:r>
            <a:r>
              <a:rPr lang="uk-UA" b="1" dirty="0" smtClean="0"/>
              <a:t>проміжне, але стратегічно важливе місце</a:t>
            </a:r>
            <a:r>
              <a:rPr lang="uk-UA" dirty="0" smtClean="0"/>
              <a:t> між виробничою та роздрібною сферами.</a:t>
            </a:r>
          </a:p>
          <a:p>
            <a:pPr algn="just"/>
            <a:r>
              <a:rPr lang="uk-UA" dirty="0" smtClean="0"/>
              <a:t>Її можна розглядати як своєрідний </a:t>
            </a:r>
            <a:r>
              <a:rPr lang="uk-UA" b="1" dirty="0" smtClean="0"/>
              <a:t>організаційно-економічний міст</a:t>
            </a:r>
            <a:r>
              <a:rPr lang="uk-UA" dirty="0" smtClean="0"/>
              <a:t> між виробником і роздрібним продавцем.</a:t>
            </a:r>
          </a:p>
          <a:p>
            <a:pPr algn="just"/>
            <a:r>
              <a:rPr lang="uk-UA" dirty="0" smtClean="0"/>
              <a:t>Але оптовий сектор взаємодіє не лише з роздрібними торговцями. Він також обслуговує:</a:t>
            </a:r>
          </a:p>
          <a:p>
            <a:pPr algn="just"/>
            <a:r>
              <a:rPr lang="uk-UA" dirty="0" smtClean="0"/>
              <a:t>промислові підприємства; </a:t>
            </a:r>
          </a:p>
          <a:p>
            <a:pPr algn="just"/>
            <a:r>
              <a:rPr lang="uk-UA" dirty="0" smtClean="0"/>
              <a:t>будівельні компанії; </a:t>
            </a:r>
          </a:p>
          <a:p>
            <a:pPr algn="just"/>
            <a:r>
              <a:rPr lang="uk-UA" dirty="0" smtClean="0"/>
              <a:t>заклади громадського харчування; </a:t>
            </a:r>
          </a:p>
          <a:p>
            <a:pPr algn="just"/>
            <a:r>
              <a:rPr lang="uk-UA" dirty="0" smtClean="0"/>
              <a:t>державні та комунальні установи; </a:t>
            </a:r>
          </a:p>
          <a:p>
            <a:pPr algn="just"/>
            <a:r>
              <a:rPr lang="uk-UA" dirty="0" smtClean="0"/>
              <a:t>фермерські господарства; </a:t>
            </a:r>
          </a:p>
          <a:p>
            <a:pPr algn="just"/>
            <a:r>
              <a:rPr lang="uk-UA" dirty="0" smtClean="0"/>
              <a:t>інших оптовиків; </a:t>
            </a:r>
          </a:p>
          <a:p>
            <a:pPr algn="just"/>
            <a:r>
              <a:rPr lang="uk-UA" dirty="0" smtClean="0"/>
              <a:t>підприємців. </a:t>
            </a:r>
          </a:p>
          <a:p>
            <a:pPr algn="just"/>
            <a:r>
              <a:rPr lang="uk-UA" dirty="0" smtClean="0"/>
              <a:t>Тому оптова торгівля забезпечує рух товарів </a:t>
            </a:r>
            <a:r>
              <a:rPr lang="uk-UA" b="1" dirty="0" smtClean="0"/>
              <a:t>як у напрямку споживчого ринку, так і у сферу виробничого споживання</a:t>
            </a:r>
            <a:r>
              <a:rPr lang="uk-UA" dirty="0" smtClean="0"/>
              <a:t>.</a:t>
            </a:r>
          </a:p>
          <a:p>
            <a:pPr algn="just"/>
            <a:endParaRPr lang="uk-UA" b="1" dirty="0" smtClean="0"/>
          </a:p>
          <a:p>
            <a:pPr algn="just"/>
            <a:r>
              <a:rPr lang="uk-UA" b="1" dirty="0" smtClean="0"/>
              <a:t>Дрібнооптова </a:t>
            </a:r>
            <a:r>
              <a:rPr lang="uk-UA" b="1" dirty="0"/>
              <a:t>торгівля </a:t>
            </a:r>
            <a:r>
              <a:rPr lang="uk-UA" dirty="0"/>
              <a:t>– це  різновид оптової торгівлі, що пов’язаний з реалізацією партій товарів виробниками і торговими посередниками для подальшого перепродажу у роздрібній торгівлі або іншому комерційному обороті. Мінімальна партія товару при дрібнооптовій торгівлі не може бути меншою, ніж кількість одиниць відповідного товару в одній упаковці виробника для роздрібної реалізації.</a:t>
            </a:r>
          </a:p>
        </p:txBody>
      </p:sp>
    </p:spTree>
    <p:extLst>
      <p:ext uri="{BB962C8B-B14F-4D97-AF65-F5344CB8AC3E}">
        <p14:creationId xmlns:p14="http://schemas.microsoft.com/office/powerpoint/2010/main" val="230743924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Прямоугольник 10"/>
          <p:cNvSpPr/>
          <p:nvPr/>
        </p:nvSpPr>
        <p:spPr>
          <a:xfrm>
            <a:off x="157018" y="326241"/>
            <a:ext cx="11711709" cy="6832640"/>
          </a:xfrm>
          <a:prstGeom prst="rect">
            <a:avLst/>
          </a:prstGeom>
        </p:spPr>
        <p:txBody>
          <a:bodyPr wrap="square">
            <a:spAutoFit/>
          </a:bodyPr>
          <a:lstStyle/>
          <a:p>
            <a:pPr algn="ctr"/>
            <a:r>
              <a:rPr lang="uk-UA" b="1" dirty="0" smtClean="0"/>
              <a:t>		</a:t>
            </a:r>
            <a:r>
              <a:rPr lang="uk-UA" sz="2400" b="1" dirty="0" smtClean="0"/>
              <a:t>Види оптової торгівлі</a:t>
            </a:r>
          </a:p>
          <a:p>
            <a:pPr algn="ctr"/>
            <a:r>
              <a:rPr lang="uk-UA" dirty="0" smtClean="0"/>
              <a:t>	Оптову торгівлю можна класифікувати за різними ознаками.</a:t>
            </a:r>
          </a:p>
          <a:p>
            <a:pPr algn="just"/>
            <a:r>
              <a:rPr lang="uk-UA" b="1" dirty="0" smtClean="0"/>
              <a:t>За характером діяльності:</a:t>
            </a:r>
          </a:p>
          <a:p>
            <a:pPr algn="just"/>
            <a:r>
              <a:rPr lang="uk-UA" b="1" dirty="0" smtClean="0"/>
              <a:t>1. Оптова торгівля виробників.</a:t>
            </a:r>
            <a:r>
              <a:rPr lang="uk-UA" dirty="0"/>
              <a:t> </a:t>
            </a:r>
            <a:r>
              <a:rPr lang="uk-UA" dirty="0" smtClean="0"/>
              <a:t>Виробник самостійно реалізує продукцію великими партіями іншим підприємствам.</a:t>
            </a:r>
          </a:p>
          <a:p>
            <a:pPr algn="just"/>
            <a:r>
              <a:rPr lang="uk-UA" b="1" dirty="0" smtClean="0"/>
              <a:t>2. Оптова торгівля посередників.</a:t>
            </a:r>
            <a:r>
              <a:rPr lang="uk-UA" dirty="0"/>
              <a:t> </a:t>
            </a:r>
            <a:r>
              <a:rPr lang="uk-UA" dirty="0" smtClean="0"/>
              <a:t>Спеціалізовані оптові підприємства купують товари та перепродають їх іншим суб'єктам господарювання.</a:t>
            </a:r>
          </a:p>
          <a:p>
            <a:pPr algn="just"/>
            <a:r>
              <a:rPr lang="uk-UA" b="1" dirty="0" smtClean="0"/>
              <a:t>3. Біржова оптова торгівля.</a:t>
            </a:r>
            <a:r>
              <a:rPr lang="uk-UA" dirty="0"/>
              <a:t> </a:t>
            </a:r>
            <a:r>
              <a:rPr lang="uk-UA" dirty="0" smtClean="0"/>
              <a:t>Здійснюється через організовані товарні ринки відповідно до встановлених правил.</a:t>
            </a:r>
          </a:p>
          <a:p>
            <a:pPr algn="just"/>
            <a:r>
              <a:rPr lang="uk-UA" b="1" dirty="0" smtClean="0"/>
              <a:t>За асортиментом:</a:t>
            </a:r>
          </a:p>
          <a:p>
            <a:pPr algn="just"/>
            <a:r>
              <a:rPr lang="uk-UA" b="1" dirty="0" smtClean="0"/>
              <a:t>Спеціалізована оптова торгівля</a:t>
            </a:r>
            <a:r>
              <a:rPr lang="uk-UA" dirty="0" smtClean="0"/>
              <a:t> - підприємство працює з обмеженою групою товарів.</a:t>
            </a:r>
          </a:p>
          <a:p>
            <a:pPr algn="just"/>
            <a:r>
              <a:rPr lang="uk-UA" dirty="0" smtClean="0"/>
              <a:t>Наприклад:</a:t>
            </a:r>
          </a:p>
          <a:p>
            <a:pPr algn="just"/>
            <a:r>
              <a:rPr lang="uk-UA" dirty="0" smtClean="0"/>
              <a:t>фармацевтика; </a:t>
            </a:r>
          </a:p>
          <a:p>
            <a:pPr algn="just"/>
            <a:r>
              <a:rPr lang="uk-UA" dirty="0" smtClean="0"/>
              <a:t>будівельні матеріали; </a:t>
            </a:r>
          </a:p>
          <a:p>
            <a:pPr algn="just"/>
            <a:r>
              <a:rPr lang="uk-UA" dirty="0" smtClean="0"/>
              <a:t>алкогольні напої; </a:t>
            </a:r>
          </a:p>
          <a:p>
            <a:pPr algn="just"/>
            <a:r>
              <a:rPr lang="uk-UA" dirty="0" smtClean="0"/>
              <a:t>електротехніка. </a:t>
            </a:r>
          </a:p>
          <a:p>
            <a:pPr algn="just"/>
            <a:r>
              <a:rPr lang="uk-UA" b="1" dirty="0" smtClean="0"/>
              <a:t>Універсальна оптова торгівля</a:t>
            </a:r>
            <a:r>
              <a:rPr lang="uk-UA" dirty="0" smtClean="0"/>
              <a:t> - підприємство працює з широким асортиментом товарів.</a:t>
            </a:r>
          </a:p>
          <a:p>
            <a:pPr algn="just"/>
            <a:r>
              <a:rPr lang="uk-UA" b="1" dirty="0" smtClean="0"/>
              <a:t>За територіальним охопленням:</a:t>
            </a:r>
          </a:p>
          <a:p>
            <a:pPr algn="just"/>
            <a:r>
              <a:rPr lang="uk-UA" dirty="0" smtClean="0"/>
              <a:t>місцева; </a:t>
            </a:r>
          </a:p>
          <a:p>
            <a:pPr algn="just"/>
            <a:r>
              <a:rPr lang="uk-UA" dirty="0" smtClean="0"/>
              <a:t>регіональна; </a:t>
            </a:r>
          </a:p>
          <a:p>
            <a:pPr algn="just"/>
            <a:r>
              <a:rPr lang="uk-UA" dirty="0" smtClean="0"/>
              <a:t>міжрегіональна; </a:t>
            </a:r>
          </a:p>
          <a:p>
            <a:pPr algn="just"/>
            <a:r>
              <a:rPr lang="uk-UA" dirty="0" smtClean="0"/>
              <a:t>національна; </a:t>
            </a:r>
          </a:p>
          <a:p>
            <a:pPr algn="just"/>
            <a:r>
              <a:rPr lang="uk-UA" dirty="0" smtClean="0"/>
              <a:t>міжнародна.</a:t>
            </a:r>
          </a:p>
          <a:p>
            <a:endParaRPr lang="ru-RU" dirty="0"/>
          </a:p>
        </p:txBody>
      </p:sp>
    </p:spTree>
    <p:extLst>
      <p:ext uri="{BB962C8B-B14F-4D97-AF65-F5344CB8AC3E}">
        <p14:creationId xmlns:p14="http://schemas.microsoft.com/office/powerpoint/2010/main" val="224826439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xmlns="" id="{B67B7058-BB66-4122-AAF8-4592F8EB59DB}"/>
              </a:ext>
            </a:extLst>
          </p:cNvPr>
          <p:cNvSpPr txBox="1"/>
          <p:nvPr/>
        </p:nvSpPr>
        <p:spPr>
          <a:xfrm>
            <a:off x="535709" y="1391851"/>
            <a:ext cx="11277599" cy="5355312"/>
          </a:xfrm>
          <a:prstGeom prst="rect">
            <a:avLst/>
          </a:prstGeom>
          <a:noFill/>
        </p:spPr>
        <p:txBody>
          <a:bodyPr wrap="square">
            <a:spAutoFit/>
          </a:bodyPr>
          <a:lstStyle/>
          <a:p>
            <a:pPr algn="just"/>
            <a:r>
              <a:rPr lang="uk-UA" b="1" dirty="0"/>
              <a:t>Організація раціональної системи товароруху базується на виборі:</a:t>
            </a:r>
          </a:p>
          <a:p>
            <a:pPr algn="just"/>
            <a:r>
              <a:rPr lang="uk-UA" dirty="0"/>
              <a:t>• найкоротших напрямків та шляхів руху товарів;</a:t>
            </a:r>
          </a:p>
          <a:p>
            <a:pPr algn="just"/>
            <a:r>
              <a:rPr lang="uk-UA" dirty="0"/>
              <a:t>• раціональних форм та </a:t>
            </a:r>
            <a:r>
              <a:rPr lang="uk-UA" dirty="0" err="1"/>
              <a:t>ланковості</a:t>
            </a:r>
            <a:r>
              <a:rPr lang="uk-UA" dirty="0"/>
              <a:t> товароруху;</a:t>
            </a:r>
          </a:p>
          <a:p>
            <a:pPr algn="just"/>
            <a:r>
              <a:rPr lang="uk-UA" dirty="0"/>
              <a:t>• економічних видів транспортних засобів.</a:t>
            </a:r>
          </a:p>
          <a:p>
            <a:pPr algn="just"/>
            <a:endParaRPr lang="uk-UA" dirty="0"/>
          </a:p>
          <a:p>
            <a:pPr algn="just"/>
            <a:r>
              <a:rPr lang="uk-UA" dirty="0"/>
              <a:t>Вирішення цих завдань досягається на підставі обліку та оцінки факторів, що визначають необхідність оптово-посередницьких ланок і характер товароруху:</a:t>
            </a:r>
          </a:p>
          <a:p>
            <a:pPr algn="just"/>
            <a:r>
              <a:rPr lang="uk-UA" dirty="0"/>
              <a:t>- </a:t>
            </a:r>
            <a:r>
              <a:rPr lang="uk-UA" b="1" dirty="0"/>
              <a:t>виробничі фактори</a:t>
            </a:r>
            <a:r>
              <a:rPr lang="uk-UA" dirty="0"/>
              <a:t>, серед яких – рівень спеціалізації та рівномірність розміщення виробництва на території країни;</a:t>
            </a:r>
          </a:p>
          <a:p>
            <a:pPr algn="just"/>
            <a:r>
              <a:rPr lang="uk-UA" dirty="0"/>
              <a:t>- </a:t>
            </a:r>
            <a:r>
              <a:rPr lang="uk-UA" b="1" dirty="0"/>
              <a:t>умови транспортування товарів, способи і швидкість їх доставки</a:t>
            </a:r>
            <a:r>
              <a:rPr lang="uk-UA" dirty="0"/>
              <a:t>;</a:t>
            </a:r>
          </a:p>
          <a:p>
            <a:pPr algn="just"/>
            <a:r>
              <a:rPr lang="uk-UA" dirty="0"/>
              <a:t>- </a:t>
            </a:r>
            <a:r>
              <a:rPr lang="uk-UA" b="1" dirty="0"/>
              <a:t>можливості роздрібної торгівлі </a:t>
            </a:r>
            <a:r>
              <a:rPr lang="uk-UA" dirty="0"/>
              <a:t>(потужність підприємств, наявність складських приміщень, холодильних </a:t>
            </a:r>
            <a:r>
              <a:rPr lang="uk-UA" dirty="0" err="1"/>
              <a:t>ємностей</a:t>
            </a:r>
            <a:r>
              <a:rPr lang="uk-UA" dirty="0"/>
              <a:t>);</a:t>
            </a:r>
          </a:p>
          <a:p>
            <a:pPr marL="285750" indent="-285750" algn="just">
              <a:buFontTx/>
              <a:buChar char="-"/>
            </a:pPr>
            <a:r>
              <a:rPr lang="uk-UA" b="1" dirty="0" smtClean="0"/>
              <a:t>складність </a:t>
            </a:r>
            <a:r>
              <a:rPr lang="uk-UA" b="1" dirty="0"/>
              <a:t>асортименту та фізико-хімічні властивості товарів</a:t>
            </a:r>
            <a:r>
              <a:rPr lang="uk-UA" dirty="0" smtClean="0"/>
              <a:t>.</a:t>
            </a:r>
          </a:p>
          <a:p>
            <a:r>
              <a:rPr lang="uk-UA" dirty="0"/>
              <a:t>На процес розвитку оптової торгівлі позитивно впливають </a:t>
            </a:r>
            <a:r>
              <a:rPr lang="uk-UA" b="1" dirty="0"/>
              <a:t>такі фактори</a:t>
            </a:r>
            <a:r>
              <a:rPr lang="uk-UA" dirty="0"/>
              <a:t>:</a:t>
            </a:r>
          </a:p>
          <a:p>
            <a:r>
              <a:rPr lang="uk-UA" dirty="0"/>
              <a:t>♦ збільшення числа віддалених від своїх основних покупців великих промислових підприємств;</a:t>
            </a:r>
          </a:p>
          <a:p>
            <a:r>
              <a:rPr lang="uk-UA" dirty="0"/>
              <a:t>♦ зростання обсягів виробництва;</a:t>
            </a:r>
          </a:p>
          <a:p>
            <a:r>
              <a:rPr lang="uk-UA" dirty="0"/>
              <a:t>♦ розширення числа рівнів проміжних виробників і користувачів;</a:t>
            </a:r>
          </a:p>
          <a:p>
            <a:r>
              <a:rPr lang="uk-UA" dirty="0"/>
              <a:t>♦ необхідність адаптації товарів до потреб проміжних і кінцевих споживачів з точки зору кількості, упаковки, різновидів товарів</a:t>
            </a:r>
            <a:r>
              <a:rPr lang="uk-UA" dirty="0" smtClean="0"/>
              <a:t>.</a:t>
            </a:r>
            <a:endParaRPr lang="uk-UA" dirty="0"/>
          </a:p>
        </p:txBody>
      </p:sp>
    </p:spTree>
    <p:extLst>
      <p:ext uri="{BB962C8B-B14F-4D97-AF65-F5344CB8AC3E}">
        <p14:creationId xmlns:p14="http://schemas.microsoft.com/office/powerpoint/2010/main" val="222065228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xmlns="" id="{2BC4CAD4-F3AB-4B3E-8BAB-A59E0C6AB932}"/>
              </a:ext>
            </a:extLst>
          </p:cNvPr>
          <p:cNvSpPr txBox="1"/>
          <p:nvPr/>
        </p:nvSpPr>
        <p:spPr>
          <a:xfrm>
            <a:off x="341745" y="671691"/>
            <a:ext cx="11480801" cy="6186309"/>
          </a:xfrm>
          <a:prstGeom prst="rect">
            <a:avLst/>
          </a:prstGeom>
          <a:noFill/>
        </p:spPr>
        <p:txBody>
          <a:bodyPr wrap="square">
            <a:spAutoFit/>
          </a:bodyPr>
          <a:lstStyle/>
          <a:p>
            <a:pPr algn="just"/>
            <a:r>
              <a:rPr lang="uk-UA" dirty="0"/>
              <a:t>		</a:t>
            </a:r>
            <a:r>
              <a:rPr lang="uk-UA" b="1" dirty="0"/>
              <a:t>Доцільність наявності оптової ланки товароруху обґрунтовується тим, що оптовики забезпечують ефективність торговельного </a:t>
            </a:r>
            <a:r>
              <a:rPr lang="uk-UA" b="1" dirty="0" smtClean="0"/>
              <a:t>процесу. Цьому </a:t>
            </a:r>
            <a:r>
              <a:rPr lang="uk-UA" b="1" dirty="0"/>
              <a:t>сприяють такі обставини</a:t>
            </a:r>
            <a:r>
              <a:rPr lang="uk-UA" b="1" dirty="0" smtClean="0"/>
              <a:t>:</a:t>
            </a:r>
          </a:p>
          <a:p>
            <a:pPr algn="just"/>
            <a:endParaRPr lang="uk-UA" dirty="0"/>
          </a:p>
          <a:p>
            <a:pPr algn="just"/>
            <a:r>
              <a:rPr lang="uk-UA" dirty="0"/>
              <a:t>1. Дрібний виробник з обмеженими фінансовими ресурсами не в змозі створити та утримувати організацію прямих господарських </a:t>
            </a:r>
            <a:r>
              <a:rPr lang="uk-UA" dirty="0" err="1"/>
              <a:t>зв’язків</a:t>
            </a:r>
            <a:r>
              <a:rPr lang="uk-UA" dirty="0" smtClean="0"/>
              <a:t>.</a:t>
            </a:r>
            <a:endParaRPr lang="uk-UA" dirty="0"/>
          </a:p>
          <a:p>
            <a:pPr algn="just"/>
            <a:r>
              <a:rPr lang="uk-UA" dirty="0"/>
              <a:t>2. Маючи достатній капітал, виробники скоріше </a:t>
            </a:r>
            <a:r>
              <a:rPr lang="uk-UA" dirty="0" err="1"/>
              <a:t>віддадуть</a:t>
            </a:r>
            <a:r>
              <a:rPr lang="uk-UA" dirty="0"/>
              <a:t> перевагу спрямувати кошти на розвиток виробництва, а не на організацію оптової торгівлі</a:t>
            </a:r>
            <a:r>
              <a:rPr lang="uk-UA" dirty="0" smtClean="0"/>
              <a:t>.</a:t>
            </a:r>
            <a:endParaRPr lang="uk-UA" dirty="0"/>
          </a:p>
          <a:p>
            <a:pPr algn="just"/>
            <a:r>
              <a:rPr lang="uk-UA" dirty="0"/>
              <a:t>3. Ефективність діяльності оптовиків може бути вищою завдяки обсягам операцій, великої кількості ділових контактів у сфері товарного обігу, наявності у них спеціальних знань та вмінь</a:t>
            </a:r>
            <a:r>
              <a:rPr lang="uk-UA" dirty="0" smtClean="0"/>
              <a:t>.</a:t>
            </a:r>
            <a:endParaRPr lang="uk-UA" dirty="0"/>
          </a:p>
          <a:p>
            <a:pPr algn="just"/>
            <a:r>
              <a:rPr lang="uk-UA" dirty="0"/>
              <a:t>4. Роздрібні торговці, що мають справу з широким товарним асортиментом, часто проявляють більший комерційний інтерес закуповувати увесь набір товарів у одного оптовика, а не частинами у різних виробників</a:t>
            </a:r>
            <a:r>
              <a:rPr lang="uk-UA" dirty="0" smtClean="0"/>
              <a:t>.</a:t>
            </a:r>
          </a:p>
          <a:p>
            <a:pPr algn="just"/>
            <a:r>
              <a:rPr lang="uk-UA" b="1" dirty="0" smtClean="0"/>
              <a:t>Чому без оптової торгівлі товарний обіг був би менш ефективним?</a:t>
            </a:r>
          </a:p>
          <a:p>
            <a:pPr algn="just"/>
            <a:r>
              <a:rPr lang="uk-UA" dirty="0" smtClean="0"/>
              <a:t>Уявімо ситуацію, що є 100 виробників і 1000 магазинів. Якщо кожен виробник повинен самостійно працювати з кожним магазином, потенційно виникне:</a:t>
            </a:r>
          </a:p>
          <a:p>
            <a:pPr algn="just"/>
            <a:r>
              <a:rPr lang="uk-UA" b="1" dirty="0" smtClean="0"/>
              <a:t>100 × 1000 = 100 000 контактів.</a:t>
            </a:r>
            <a:endParaRPr lang="uk-UA" dirty="0" smtClean="0"/>
          </a:p>
          <a:p>
            <a:pPr algn="just"/>
            <a:r>
              <a:rPr lang="uk-UA" dirty="0" smtClean="0"/>
              <a:t>Якщо ж між ними працює система оптових підприємств, кількість прямих контактів значно скорочується.</a:t>
            </a:r>
          </a:p>
          <a:p>
            <a:pPr algn="just"/>
            <a:r>
              <a:rPr lang="uk-UA" dirty="0" smtClean="0"/>
              <a:t>Наприклад:</a:t>
            </a:r>
          </a:p>
          <a:p>
            <a:pPr algn="just"/>
            <a:r>
              <a:rPr lang="uk-UA" b="1" dirty="0" smtClean="0"/>
              <a:t>100 виробників → 10 оптових підприємств → 1000 магазинів.</a:t>
            </a:r>
            <a:endParaRPr lang="uk-UA" dirty="0" smtClean="0"/>
          </a:p>
          <a:p>
            <a:pPr algn="just"/>
            <a:r>
              <a:rPr lang="uk-UA" dirty="0" smtClean="0"/>
              <a:t>Тоді система взаємодії стає значно </a:t>
            </a:r>
            <a:r>
              <a:rPr lang="uk-UA" dirty="0" err="1" smtClean="0"/>
              <a:t>організованішою</a:t>
            </a:r>
            <a:r>
              <a:rPr lang="uk-UA" dirty="0" smtClean="0"/>
              <a:t>. Саме тому оптову торгівлю можна розглядати як </a:t>
            </a:r>
            <a:r>
              <a:rPr lang="uk-UA" b="1" dirty="0" smtClean="0"/>
              <a:t>інструмент концентрації, спеціалізації та оптимізації товароруху</a:t>
            </a:r>
            <a:r>
              <a:rPr lang="uk-UA" dirty="0" smtClean="0"/>
              <a:t>.</a:t>
            </a:r>
            <a:endParaRPr lang="uk-UA" dirty="0"/>
          </a:p>
        </p:txBody>
      </p:sp>
    </p:spTree>
    <p:extLst>
      <p:ext uri="{BB962C8B-B14F-4D97-AF65-F5344CB8AC3E}">
        <p14:creationId xmlns:p14="http://schemas.microsoft.com/office/powerpoint/2010/main" val="99378212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544945" y="1115036"/>
            <a:ext cx="11148292" cy="5632311"/>
          </a:xfrm>
          <a:prstGeom prst="rect">
            <a:avLst/>
          </a:prstGeom>
        </p:spPr>
        <p:txBody>
          <a:bodyPr wrap="square">
            <a:spAutoFit/>
          </a:bodyPr>
          <a:lstStyle/>
          <a:p>
            <a:pPr algn="just"/>
            <a:r>
              <a:rPr lang="uk-UA" dirty="0"/>
              <a:t>Оптова торгівля виконує цілий </a:t>
            </a:r>
            <a:r>
              <a:rPr lang="uk-UA" b="1" dirty="0"/>
              <a:t>комплекс функцій</a:t>
            </a:r>
            <a:r>
              <a:rPr lang="uk-UA" dirty="0"/>
              <a:t>. У навчальній літературі серед основних називають оцінку кон'юнктури, трансформацію промислового асортименту в торговельний, концентрацію партій, зберігання, доставку, інформаційне та консультаційне забезпечення. </a:t>
            </a:r>
          </a:p>
          <a:p>
            <a:pPr algn="just"/>
            <a:r>
              <a:rPr lang="uk-UA" dirty="0"/>
              <a:t>Розглянемо їх детально</a:t>
            </a:r>
            <a:r>
              <a:rPr lang="uk-UA" dirty="0" smtClean="0"/>
              <a:t>.</a:t>
            </a:r>
          </a:p>
          <a:p>
            <a:pPr algn="just"/>
            <a:r>
              <a:rPr lang="uk-UA" b="1" dirty="0" smtClean="0"/>
              <a:t>1. Закупівельна функція -</a:t>
            </a:r>
            <a:r>
              <a:rPr lang="uk-UA" dirty="0" smtClean="0"/>
              <a:t> </a:t>
            </a:r>
            <a:r>
              <a:rPr lang="uk-UA" b="1" dirty="0" smtClean="0"/>
              <a:t>закупівля товарів у виробників або інших постачальників</a:t>
            </a:r>
            <a:r>
              <a:rPr lang="uk-UA" dirty="0" smtClean="0"/>
              <a:t>.</a:t>
            </a:r>
          </a:p>
          <a:p>
            <a:pPr algn="just"/>
            <a:r>
              <a:rPr lang="uk-UA" dirty="0" smtClean="0"/>
              <a:t>Оптові підприємства здійснюють:</a:t>
            </a:r>
          </a:p>
          <a:p>
            <a:pPr algn="just"/>
            <a:r>
              <a:rPr lang="uk-UA" dirty="0" smtClean="0"/>
              <a:t>пошук постачальників; </a:t>
            </a:r>
          </a:p>
          <a:p>
            <a:pPr algn="just"/>
            <a:r>
              <a:rPr lang="uk-UA" dirty="0" smtClean="0"/>
              <a:t>оцінювання їхньої надійності; </a:t>
            </a:r>
          </a:p>
          <a:p>
            <a:pPr algn="just"/>
            <a:r>
              <a:rPr lang="uk-UA" dirty="0" smtClean="0"/>
              <a:t>проведення переговорів; </a:t>
            </a:r>
          </a:p>
          <a:p>
            <a:pPr algn="just"/>
            <a:r>
              <a:rPr lang="uk-UA" dirty="0" smtClean="0"/>
              <a:t>укладання договорів; </a:t>
            </a:r>
          </a:p>
          <a:p>
            <a:pPr algn="just"/>
            <a:r>
              <a:rPr lang="uk-UA" dirty="0" smtClean="0"/>
              <a:t>формування замовлень; </a:t>
            </a:r>
          </a:p>
          <a:p>
            <a:pPr algn="just"/>
            <a:r>
              <a:rPr lang="uk-UA" dirty="0" smtClean="0"/>
              <a:t>закупівлю товарів; </a:t>
            </a:r>
          </a:p>
          <a:p>
            <a:pPr algn="just"/>
            <a:r>
              <a:rPr lang="uk-UA" dirty="0" smtClean="0"/>
              <a:t>контроль виконання поставок. </a:t>
            </a:r>
          </a:p>
          <a:p>
            <a:pPr algn="just"/>
            <a:r>
              <a:rPr lang="uk-UA" dirty="0" smtClean="0"/>
              <a:t>Оптовик фактично концентрує попит великої кількості роздрібних підприємств і на цій основі закуповує значні партії товарів.</a:t>
            </a:r>
          </a:p>
          <a:p>
            <a:pPr algn="just"/>
            <a:r>
              <a:rPr lang="uk-UA" b="1" dirty="0" smtClean="0"/>
              <a:t>Приклад:</a:t>
            </a:r>
          </a:p>
          <a:p>
            <a:pPr algn="just"/>
            <a:r>
              <a:rPr lang="uk-UA" dirty="0" smtClean="0"/>
              <a:t>Окремий невеликий магазин може замовити у виробника 20 упаковок товару.</a:t>
            </a:r>
          </a:p>
          <a:p>
            <a:pPr algn="just"/>
            <a:r>
              <a:rPr lang="uk-UA" dirty="0" smtClean="0"/>
              <a:t>А оптовий дистриб'ютор може закупити 20 000 упаковок і потім розподілити їх між сотнями магазинів.</a:t>
            </a:r>
          </a:p>
          <a:p>
            <a:pPr algn="just"/>
            <a:r>
              <a:rPr lang="uk-UA" dirty="0" smtClean="0"/>
              <a:t>Це дозволяє виробнику реалізувати великий обсяг продукції одночасно.</a:t>
            </a:r>
            <a:endParaRPr lang="uk-UA" dirty="0"/>
          </a:p>
        </p:txBody>
      </p:sp>
    </p:spTree>
    <p:extLst>
      <p:ext uri="{BB962C8B-B14F-4D97-AF65-F5344CB8AC3E}">
        <p14:creationId xmlns:p14="http://schemas.microsoft.com/office/powerpoint/2010/main" val="329742886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711199" y="1564375"/>
            <a:ext cx="10861963" cy="4801314"/>
          </a:xfrm>
          <a:prstGeom prst="rect">
            <a:avLst/>
          </a:prstGeom>
        </p:spPr>
        <p:txBody>
          <a:bodyPr wrap="square">
            <a:spAutoFit/>
          </a:bodyPr>
          <a:lstStyle/>
          <a:p>
            <a:r>
              <a:rPr lang="ru-RU" b="1" dirty="0" smtClean="0"/>
              <a:t>2</a:t>
            </a:r>
            <a:r>
              <a:rPr lang="uk-UA" b="1" dirty="0" smtClean="0"/>
              <a:t>. Формування та перетворення товарного асортименту</a:t>
            </a:r>
          </a:p>
          <a:p>
            <a:r>
              <a:rPr lang="uk-UA" dirty="0" smtClean="0"/>
              <a:t>Виробник зазвичай спеціалізується на певній продукції.</a:t>
            </a:r>
          </a:p>
          <a:p>
            <a:r>
              <a:rPr lang="uk-UA" dirty="0" smtClean="0"/>
              <a:t>Наприклад, підприємство виробляє </a:t>
            </a:r>
            <a:r>
              <a:rPr lang="uk-UA" b="1" dirty="0" smtClean="0"/>
              <a:t>лише молочні продукти.</a:t>
            </a:r>
            <a:r>
              <a:rPr lang="uk-UA" dirty="0"/>
              <a:t> </a:t>
            </a:r>
            <a:r>
              <a:rPr lang="uk-UA" dirty="0" smtClean="0"/>
              <a:t>А магазину необхідно мати:</a:t>
            </a:r>
          </a:p>
          <a:p>
            <a:pPr>
              <a:buFont typeface="Arial" panose="020B0604020202020204" pitchFamily="34" charset="0"/>
              <a:buChar char="•"/>
            </a:pPr>
            <a:r>
              <a:rPr lang="uk-UA" dirty="0" smtClean="0"/>
              <a:t>молоко; </a:t>
            </a:r>
          </a:p>
          <a:p>
            <a:pPr>
              <a:buFont typeface="Arial" panose="020B0604020202020204" pitchFamily="34" charset="0"/>
              <a:buChar char="•"/>
            </a:pPr>
            <a:r>
              <a:rPr lang="uk-UA" dirty="0" smtClean="0"/>
              <a:t>сир; </a:t>
            </a:r>
          </a:p>
          <a:p>
            <a:pPr>
              <a:buFont typeface="Arial" panose="020B0604020202020204" pitchFamily="34" charset="0"/>
              <a:buChar char="•"/>
            </a:pPr>
            <a:r>
              <a:rPr lang="uk-UA" dirty="0" smtClean="0"/>
              <a:t>масло; </a:t>
            </a:r>
          </a:p>
          <a:p>
            <a:pPr>
              <a:buFont typeface="Arial" panose="020B0604020202020204" pitchFamily="34" charset="0"/>
              <a:buChar char="•"/>
            </a:pPr>
            <a:r>
              <a:rPr lang="uk-UA" dirty="0" smtClean="0"/>
              <a:t>йогурти; </a:t>
            </a:r>
          </a:p>
          <a:p>
            <a:pPr>
              <a:buFont typeface="Arial" panose="020B0604020202020204" pitchFamily="34" charset="0"/>
              <a:buChar char="•"/>
            </a:pPr>
            <a:r>
              <a:rPr lang="uk-UA" dirty="0" smtClean="0"/>
              <a:t>хліб; </a:t>
            </a:r>
          </a:p>
          <a:p>
            <a:pPr>
              <a:buFont typeface="Arial" panose="020B0604020202020204" pitchFamily="34" charset="0"/>
              <a:buChar char="•"/>
            </a:pPr>
            <a:r>
              <a:rPr lang="uk-UA" dirty="0" smtClean="0"/>
              <a:t>крупи; </a:t>
            </a:r>
          </a:p>
          <a:p>
            <a:pPr>
              <a:buFont typeface="Arial" panose="020B0604020202020204" pitchFamily="34" charset="0"/>
              <a:buChar char="•"/>
            </a:pPr>
            <a:r>
              <a:rPr lang="uk-UA" dirty="0" smtClean="0"/>
              <a:t>напої; </a:t>
            </a:r>
          </a:p>
          <a:p>
            <a:pPr>
              <a:buFont typeface="Arial" panose="020B0604020202020204" pitchFamily="34" charset="0"/>
              <a:buChar char="•"/>
            </a:pPr>
            <a:r>
              <a:rPr lang="uk-UA" dirty="0" smtClean="0"/>
              <a:t>кондитерські вироби; </a:t>
            </a:r>
          </a:p>
          <a:p>
            <a:pPr>
              <a:buFont typeface="Arial" panose="020B0604020202020204" pitchFamily="34" charset="0"/>
              <a:buChar char="•"/>
            </a:pPr>
            <a:r>
              <a:rPr lang="uk-UA" dirty="0" smtClean="0"/>
              <a:t>м'ясні продукти тощо. </a:t>
            </a:r>
          </a:p>
          <a:p>
            <a:pPr algn="just"/>
            <a:r>
              <a:rPr lang="uk-UA" dirty="0" smtClean="0"/>
              <a:t>Оптове підприємство об'єднує продукцію різних виробників і створює </a:t>
            </a:r>
            <a:r>
              <a:rPr lang="uk-UA" b="1" dirty="0" smtClean="0"/>
              <a:t>широкий торговельний асортимент</a:t>
            </a:r>
            <a:r>
              <a:rPr lang="uk-UA" dirty="0" smtClean="0"/>
              <a:t>.</a:t>
            </a:r>
          </a:p>
          <a:p>
            <a:pPr algn="just"/>
            <a:r>
              <a:rPr lang="uk-UA" dirty="0" smtClean="0"/>
              <a:t>Таким чином, оптова торгівля здійснює перетворення:</a:t>
            </a:r>
          </a:p>
          <a:p>
            <a:pPr algn="just"/>
            <a:r>
              <a:rPr lang="uk-UA" b="1" dirty="0" smtClean="0"/>
              <a:t>виробничого асортименту → торговельний асортимент.</a:t>
            </a:r>
            <a:endParaRPr lang="uk-UA" dirty="0" smtClean="0"/>
          </a:p>
          <a:p>
            <a:pPr algn="just"/>
            <a:r>
              <a:rPr lang="uk-UA" dirty="0" smtClean="0"/>
              <a:t>Це одна з найважливіших функцій оптової торгівлі.</a:t>
            </a:r>
            <a:endParaRPr lang="uk-UA" dirty="0"/>
          </a:p>
        </p:txBody>
      </p:sp>
    </p:spTree>
    <p:extLst>
      <p:ext uri="{BB962C8B-B14F-4D97-AF65-F5344CB8AC3E}">
        <p14:creationId xmlns:p14="http://schemas.microsoft.com/office/powerpoint/2010/main" val="129250923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295563" y="948690"/>
            <a:ext cx="11434619" cy="5909310"/>
          </a:xfrm>
          <a:prstGeom prst="rect">
            <a:avLst/>
          </a:prstGeom>
        </p:spPr>
        <p:txBody>
          <a:bodyPr wrap="square">
            <a:spAutoFit/>
          </a:bodyPr>
          <a:lstStyle/>
          <a:p>
            <a:pPr algn="just"/>
            <a:r>
              <a:rPr lang="uk-UA" b="1" dirty="0" smtClean="0"/>
              <a:t>					3. Концентрація товарних партій</a:t>
            </a:r>
          </a:p>
          <a:p>
            <a:pPr algn="just"/>
            <a:r>
              <a:rPr lang="uk-UA" dirty="0" smtClean="0"/>
              <a:t>Оптова торгівля дозволяє концентрувати великі обсяги товарів.</a:t>
            </a:r>
          </a:p>
          <a:p>
            <a:pPr algn="just"/>
            <a:r>
              <a:rPr lang="uk-UA" dirty="0" smtClean="0"/>
              <a:t>Наприклад: </a:t>
            </a:r>
            <a:r>
              <a:rPr lang="uk-UA" b="1" dirty="0" smtClean="0"/>
              <a:t>10 виробників → оптовий склад → 200 магазинів.</a:t>
            </a:r>
            <a:endParaRPr lang="uk-UA" dirty="0" smtClean="0"/>
          </a:p>
          <a:p>
            <a:pPr algn="just"/>
            <a:r>
              <a:rPr lang="uk-UA" dirty="0" smtClean="0"/>
              <a:t>Оптовик отримує продукцію великими партіями, а потім формує з них менші партії відповідно до потреб покупців. Тобто відбувається: </a:t>
            </a:r>
            <a:r>
              <a:rPr lang="uk-UA" b="1" dirty="0" smtClean="0"/>
              <a:t>концентрація → сортування → розподіл.</a:t>
            </a:r>
            <a:endParaRPr lang="uk-UA" dirty="0" smtClean="0"/>
          </a:p>
          <a:p>
            <a:pPr algn="just"/>
            <a:r>
              <a:rPr lang="uk-UA" dirty="0" smtClean="0"/>
              <a:t>Це особливо важливо для невеликих підприємств роздрібної торгівлі.</a:t>
            </a:r>
          </a:p>
          <a:p>
            <a:pPr algn="just"/>
            <a:r>
              <a:rPr lang="uk-UA" b="1" dirty="0" smtClean="0"/>
              <a:t>4. </a:t>
            </a:r>
            <a:r>
              <a:rPr lang="uk-UA" b="1" dirty="0" err="1" smtClean="0"/>
              <a:t>Зберігальна</a:t>
            </a:r>
            <a:r>
              <a:rPr lang="uk-UA" b="1" dirty="0" smtClean="0"/>
              <a:t> функція</a:t>
            </a:r>
          </a:p>
          <a:p>
            <a:pPr algn="just"/>
            <a:r>
              <a:rPr lang="uk-UA" dirty="0" smtClean="0"/>
              <a:t>Між виробництвом і споживанням часто існує часовий розрив. Товар може бути вироблений сьогодні, а реалізований через: кілька днів; тиждень; місяць; кілька місяців. </a:t>
            </a:r>
          </a:p>
          <a:p>
            <a:pPr algn="just"/>
            <a:r>
              <a:rPr lang="uk-UA" dirty="0" smtClean="0"/>
              <a:t>Тому оптові підприємства організовують </a:t>
            </a:r>
            <a:r>
              <a:rPr lang="uk-UA" b="1" dirty="0" smtClean="0"/>
              <a:t>зберігання товарів</a:t>
            </a:r>
            <a:r>
              <a:rPr lang="uk-UA" dirty="0" smtClean="0"/>
              <a:t>.</a:t>
            </a:r>
          </a:p>
          <a:p>
            <a:pPr algn="just"/>
            <a:r>
              <a:rPr lang="uk-UA" dirty="0" smtClean="0"/>
              <a:t>Для цього використовуються:</a:t>
            </a:r>
          </a:p>
          <a:p>
            <a:pPr algn="just"/>
            <a:r>
              <a:rPr lang="uk-UA" dirty="0" smtClean="0"/>
              <a:t>склади; </a:t>
            </a:r>
          </a:p>
          <a:p>
            <a:pPr algn="just"/>
            <a:r>
              <a:rPr lang="uk-UA" dirty="0" smtClean="0"/>
              <a:t>холодильні камери; </a:t>
            </a:r>
          </a:p>
          <a:p>
            <a:pPr algn="just"/>
            <a:r>
              <a:rPr lang="uk-UA" dirty="0" smtClean="0"/>
              <a:t>логістичні центри; </a:t>
            </a:r>
          </a:p>
          <a:p>
            <a:pPr algn="just"/>
            <a:r>
              <a:rPr lang="uk-UA" dirty="0" smtClean="0"/>
              <a:t>розподільчі центри; </a:t>
            </a:r>
          </a:p>
          <a:p>
            <a:pPr algn="just"/>
            <a:r>
              <a:rPr lang="uk-UA" dirty="0" smtClean="0"/>
              <a:t>спеціалізовані сховища. </a:t>
            </a:r>
          </a:p>
          <a:p>
            <a:pPr algn="just"/>
            <a:r>
              <a:rPr lang="uk-UA" dirty="0" smtClean="0"/>
              <a:t>Особливо важливо це для:</a:t>
            </a:r>
          </a:p>
          <a:p>
            <a:pPr algn="just"/>
            <a:r>
              <a:rPr lang="uk-UA" dirty="0" smtClean="0"/>
              <a:t>продовольчих товарів; </a:t>
            </a:r>
          </a:p>
          <a:p>
            <a:pPr algn="just"/>
            <a:r>
              <a:rPr lang="uk-UA" dirty="0" smtClean="0"/>
              <a:t>фармацевтичної продукції; </a:t>
            </a:r>
          </a:p>
          <a:p>
            <a:pPr algn="just"/>
            <a:r>
              <a:rPr lang="uk-UA" dirty="0" smtClean="0"/>
              <a:t>сезонних товарів; </a:t>
            </a:r>
          </a:p>
          <a:p>
            <a:pPr algn="just"/>
            <a:r>
              <a:rPr lang="uk-UA" dirty="0" smtClean="0"/>
              <a:t>товарів із тривалим циклом реалізації.</a:t>
            </a:r>
          </a:p>
        </p:txBody>
      </p:sp>
    </p:spTree>
    <p:extLst>
      <p:ext uri="{BB962C8B-B14F-4D97-AF65-F5344CB8AC3E}">
        <p14:creationId xmlns:p14="http://schemas.microsoft.com/office/powerpoint/2010/main" val="386194030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397164" y="1443841"/>
            <a:ext cx="11536218" cy="5355312"/>
          </a:xfrm>
          <a:prstGeom prst="rect">
            <a:avLst/>
          </a:prstGeom>
        </p:spPr>
        <p:txBody>
          <a:bodyPr wrap="square">
            <a:spAutoFit/>
          </a:bodyPr>
          <a:lstStyle/>
          <a:p>
            <a:pPr algn="just"/>
            <a:r>
              <a:rPr lang="ru-RU" b="1" dirty="0"/>
              <a:t>5. </a:t>
            </a:r>
            <a:r>
              <a:rPr lang="uk-UA" b="1" dirty="0" smtClean="0"/>
              <a:t>Транспортно-логістична функція</a:t>
            </a:r>
          </a:p>
          <a:p>
            <a:pPr algn="just"/>
            <a:r>
              <a:rPr lang="uk-UA" dirty="0" smtClean="0"/>
              <a:t>Оптова торгівля організовує переміщення товарів. Вона може забезпечувати:</a:t>
            </a:r>
          </a:p>
          <a:p>
            <a:pPr algn="just">
              <a:buFont typeface="Arial" panose="020B0604020202020204" pitchFamily="34" charset="0"/>
              <a:buChar char="•"/>
            </a:pPr>
            <a:r>
              <a:rPr lang="uk-UA" dirty="0" smtClean="0"/>
              <a:t>транспортування; </a:t>
            </a:r>
          </a:p>
          <a:p>
            <a:pPr algn="just">
              <a:buFont typeface="Arial" panose="020B0604020202020204" pitchFamily="34" charset="0"/>
              <a:buChar char="•"/>
            </a:pPr>
            <a:r>
              <a:rPr lang="uk-UA" dirty="0" smtClean="0"/>
              <a:t>доставку на склад; </a:t>
            </a:r>
          </a:p>
          <a:p>
            <a:pPr algn="just">
              <a:buFont typeface="Arial" panose="020B0604020202020204" pitchFamily="34" charset="0"/>
              <a:buChar char="•"/>
            </a:pPr>
            <a:r>
              <a:rPr lang="uk-UA" dirty="0" smtClean="0"/>
              <a:t>комплектування замовлень; </a:t>
            </a:r>
          </a:p>
          <a:p>
            <a:pPr algn="just">
              <a:buFont typeface="Arial" panose="020B0604020202020204" pitchFamily="34" charset="0"/>
              <a:buChar char="•"/>
            </a:pPr>
            <a:r>
              <a:rPr lang="uk-UA" dirty="0" smtClean="0"/>
              <a:t>маршрутизацію; </a:t>
            </a:r>
          </a:p>
          <a:p>
            <a:pPr algn="just">
              <a:buFont typeface="Arial" panose="020B0604020202020204" pitchFamily="34" charset="0"/>
              <a:buChar char="•"/>
            </a:pPr>
            <a:r>
              <a:rPr lang="uk-UA" dirty="0" smtClean="0"/>
              <a:t>відвантаження; </a:t>
            </a:r>
          </a:p>
          <a:p>
            <a:pPr algn="just">
              <a:buFont typeface="Arial" panose="020B0604020202020204" pitchFamily="34" charset="0"/>
              <a:buChar char="•"/>
            </a:pPr>
            <a:r>
              <a:rPr lang="uk-UA" dirty="0" smtClean="0"/>
              <a:t>доставку до магазинів або підприємств. </a:t>
            </a:r>
          </a:p>
          <a:p>
            <a:pPr algn="just"/>
            <a:r>
              <a:rPr lang="uk-UA" dirty="0" smtClean="0"/>
              <a:t>Сучасна оптова торгівля фактично тісно пов'язана з </a:t>
            </a:r>
            <a:r>
              <a:rPr lang="uk-UA" b="1" dirty="0" smtClean="0"/>
              <a:t>логістикою</a:t>
            </a:r>
            <a:r>
              <a:rPr lang="uk-UA" dirty="0" smtClean="0"/>
              <a:t>. Тому сьогодні оптове підприємство - це не просто місце, де товар купують і перепродають. Це часто складний логістичний центр.</a:t>
            </a:r>
          </a:p>
          <a:p>
            <a:pPr algn="just"/>
            <a:r>
              <a:rPr lang="uk-UA" b="1" dirty="0" smtClean="0"/>
              <a:t>6. Функція забезпечення ритмічності товаропостачання</a:t>
            </a:r>
          </a:p>
          <a:p>
            <a:pPr algn="just"/>
            <a:r>
              <a:rPr lang="uk-UA" dirty="0" smtClean="0"/>
              <a:t>Роздрібне підприємство повинно регулярно отримувати необхідні товари. Якщо товар закінчиться, магазин втрачає можливість здійснювати продаж.</a:t>
            </a:r>
          </a:p>
          <a:p>
            <a:pPr algn="just"/>
            <a:r>
              <a:rPr lang="uk-UA" dirty="0" smtClean="0"/>
              <a:t>Оптова торгівля допомагає забезпечити: </a:t>
            </a:r>
            <a:r>
              <a:rPr lang="uk-UA" b="1" dirty="0" smtClean="0"/>
              <a:t>безперервність → регулярність → ритмічність товаропостачання.</a:t>
            </a:r>
            <a:endParaRPr lang="uk-UA" dirty="0" smtClean="0"/>
          </a:p>
          <a:p>
            <a:pPr algn="just"/>
            <a:r>
              <a:rPr lang="uk-UA" dirty="0" smtClean="0"/>
              <a:t>Наприклад, магазин може отримувати товар не один раз на місяць великою партією, а двічі або тричі на тиждень відповідно до фактичного попиту. Це дозволяє зменшити надлишкові запаси.</a:t>
            </a:r>
          </a:p>
          <a:p>
            <a:endParaRPr lang="ru-RU" dirty="0"/>
          </a:p>
        </p:txBody>
      </p:sp>
    </p:spTree>
    <p:extLst>
      <p:ext uri="{BB962C8B-B14F-4D97-AF65-F5344CB8AC3E}">
        <p14:creationId xmlns:p14="http://schemas.microsoft.com/office/powerpoint/2010/main" val="271689652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424872" y="880469"/>
            <a:ext cx="11508510" cy="5909310"/>
          </a:xfrm>
          <a:prstGeom prst="rect">
            <a:avLst/>
          </a:prstGeom>
        </p:spPr>
        <p:txBody>
          <a:bodyPr wrap="square">
            <a:spAutoFit/>
          </a:bodyPr>
          <a:lstStyle/>
          <a:p>
            <a:r>
              <a:rPr lang="ru-RU" b="1" dirty="0" smtClean="0"/>
              <a:t>7</a:t>
            </a:r>
            <a:r>
              <a:rPr lang="uk-UA" b="1" dirty="0" smtClean="0"/>
              <a:t>. Інформаційна функція</a:t>
            </a:r>
          </a:p>
          <a:p>
            <a:r>
              <a:rPr lang="uk-UA" dirty="0" smtClean="0"/>
              <a:t>Оптові підприємства постійно взаємодіють із виробниками та покупцями, тому накопичують значний обсяг інформації про ринок. Вони можуть знати:</a:t>
            </a:r>
          </a:p>
          <a:p>
            <a:pPr>
              <a:buFont typeface="Arial" panose="020B0604020202020204" pitchFamily="34" charset="0"/>
              <a:buChar char="•"/>
            </a:pPr>
            <a:r>
              <a:rPr lang="uk-UA" dirty="0" smtClean="0"/>
              <a:t>які товари користуються попитом; </a:t>
            </a:r>
          </a:p>
          <a:p>
            <a:pPr>
              <a:buFont typeface="Arial" panose="020B0604020202020204" pitchFamily="34" charset="0"/>
              <a:buChar char="•"/>
            </a:pPr>
            <a:r>
              <a:rPr lang="uk-UA" dirty="0" smtClean="0"/>
              <a:t>які товари продаються повільно; </a:t>
            </a:r>
          </a:p>
          <a:p>
            <a:pPr>
              <a:buFont typeface="Arial" panose="020B0604020202020204" pitchFamily="34" charset="0"/>
              <a:buChar char="•"/>
            </a:pPr>
            <a:r>
              <a:rPr lang="uk-UA" dirty="0" smtClean="0"/>
              <a:t>як змінюються ціни; </a:t>
            </a:r>
          </a:p>
          <a:p>
            <a:pPr>
              <a:buFont typeface="Arial" panose="020B0604020202020204" pitchFamily="34" charset="0"/>
              <a:buChar char="•"/>
            </a:pPr>
            <a:r>
              <a:rPr lang="uk-UA" dirty="0" smtClean="0"/>
              <a:t>які торговельні марки набирають популярність; </a:t>
            </a:r>
          </a:p>
          <a:p>
            <a:pPr>
              <a:buFont typeface="Arial" panose="020B0604020202020204" pitchFamily="34" charset="0"/>
              <a:buChar char="•"/>
            </a:pPr>
            <a:r>
              <a:rPr lang="uk-UA" dirty="0" smtClean="0"/>
              <a:t>які регіони мають більший попит; </a:t>
            </a:r>
          </a:p>
          <a:p>
            <a:pPr>
              <a:buFont typeface="Arial" panose="020B0604020202020204" pitchFamily="34" charset="0"/>
              <a:buChar char="•"/>
            </a:pPr>
            <a:r>
              <a:rPr lang="uk-UA" dirty="0" smtClean="0"/>
              <a:t>які товари є сезонними; </a:t>
            </a:r>
          </a:p>
          <a:p>
            <a:pPr>
              <a:buFont typeface="Arial" panose="020B0604020202020204" pitchFamily="34" charset="0"/>
              <a:buChar char="•"/>
            </a:pPr>
            <a:r>
              <a:rPr lang="uk-UA" dirty="0" smtClean="0"/>
              <a:t>які потреби мають роздрібні підприємства. </a:t>
            </a:r>
          </a:p>
          <a:p>
            <a:r>
              <a:rPr lang="uk-UA" dirty="0" smtClean="0"/>
              <a:t>Тому оптовик виступає своєрідним </a:t>
            </a:r>
            <a:r>
              <a:rPr lang="uk-UA" b="1" dirty="0" smtClean="0"/>
              <a:t>інформаційним посередником між виробництвом і ринком</a:t>
            </a:r>
            <a:r>
              <a:rPr lang="uk-UA" dirty="0" smtClean="0"/>
              <a:t>.</a:t>
            </a:r>
          </a:p>
          <a:p>
            <a:r>
              <a:rPr lang="uk-UA" b="1" dirty="0" smtClean="0"/>
              <a:t>8. Маркетингова функція</a:t>
            </a:r>
          </a:p>
          <a:p>
            <a:r>
              <a:rPr lang="uk-UA" dirty="0" smtClean="0"/>
              <a:t>Оптові підприємства можуть брати участь у:</a:t>
            </a:r>
          </a:p>
          <a:p>
            <a:r>
              <a:rPr lang="uk-UA" dirty="0" smtClean="0"/>
              <a:t>рекламуванні продукції; </a:t>
            </a:r>
          </a:p>
          <a:p>
            <a:r>
              <a:rPr lang="uk-UA" dirty="0" smtClean="0"/>
              <a:t>стимулюванні продажів; </a:t>
            </a:r>
          </a:p>
          <a:p>
            <a:r>
              <a:rPr lang="uk-UA" dirty="0" smtClean="0"/>
              <a:t>проведенні акцій; </a:t>
            </a:r>
          </a:p>
          <a:p>
            <a:r>
              <a:rPr lang="uk-UA" dirty="0" smtClean="0"/>
              <a:t>презентаціях; </a:t>
            </a:r>
          </a:p>
          <a:p>
            <a:r>
              <a:rPr lang="uk-UA" dirty="0" smtClean="0"/>
              <a:t>дослідженні попиту; </a:t>
            </a:r>
          </a:p>
          <a:p>
            <a:r>
              <a:rPr lang="uk-UA" dirty="0" smtClean="0"/>
              <a:t>просуванні нових товарів; </a:t>
            </a:r>
          </a:p>
          <a:p>
            <a:r>
              <a:rPr lang="uk-UA" dirty="0" smtClean="0"/>
              <a:t>формуванні асортиментної політики. </a:t>
            </a:r>
          </a:p>
          <a:p>
            <a:r>
              <a:rPr lang="uk-UA" dirty="0" smtClean="0"/>
              <a:t>Таким чином, оптовик не просто переміщує товар, а бере участь у його </a:t>
            </a:r>
            <a:r>
              <a:rPr lang="uk-UA" b="1" dirty="0" smtClean="0"/>
              <a:t>просуванні на ринок</a:t>
            </a:r>
            <a:r>
              <a:rPr lang="uk-UA" dirty="0" smtClean="0"/>
              <a:t>.</a:t>
            </a:r>
          </a:p>
        </p:txBody>
      </p:sp>
    </p:spTree>
    <p:extLst>
      <p:ext uri="{BB962C8B-B14F-4D97-AF65-F5344CB8AC3E}">
        <p14:creationId xmlns:p14="http://schemas.microsoft.com/office/powerpoint/2010/main" val="104895156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378688" y="1438309"/>
            <a:ext cx="11296075" cy="5078313"/>
          </a:xfrm>
          <a:prstGeom prst="rect">
            <a:avLst/>
          </a:prstGeom>
        </p:spPr>
        <p:txBody>
          <a:bodyPr wrap="square">
            <a:spAutoFit/>
          </a:bodyPr>
          <a:lstStyle/>
          <a:p>
            <a:pPr algn="just"/>
            <a:r>
              <a:rPr lang="ru-RU" b="1" dirty="0" smtClean="0"/>
              <a:t>9</a:t>
            </a:r>
            <a:r>
              <a:rPr lang="uk-UA" b="1" dirty="0" smtClean="0"/>
              <a:t>. </a:t>
            </a:r>
            <a:r>
              <a:rPr lang="uk-UA" b="1" dirty="0" err="1" smtClean="0"/>
              <a:t>Ціноутворювальна</a:t>
            </a:r>
            <a:r>
              <a:rPr lang="uk-UA" b="1" dirty="0" smtClean="0"/>
              <a:t> функція</a:t>
            </a:r>
          </a:p>
          <a:p>
            <a:pPr algn="just"/>
            <a:r>
              <a:rPr lang="uk-UA" dirty="0" smtClean="0"/>
              <a:t>Оптова торгівля також бере участь у формуванні ціни товару. Оптова ціна залежить від:</a:t>
            </a:r>
          </a:p>
          <a:p>
            <a:pPr algn="just">
              <a:buFont typeface="Arial" panose="020B0604020202020204" pitchFamily="34" charset="0"/>
              <a:buChar char="•"/>
            </a:pPr>
            <a:r>
              <a:rPr lang="uk-UA" dirty="0" smtClean="0"/>
              <a:t>закупівельної ціни; </a:t>
            </a:r>
          </a:p>
          <a:p>
            <a:pPr algn="just">
              <a:buFont typeface="Arial" panose="020B0604020202020204" pitchFamily="34" charset="0"/>
              <a:buChar char="•"/>
            </a:pPr>
            <a:r>
              <a:rPr lang="uk-UA" dirty="0" smtClean="0"/>
              <a:t>транспортних витрат; </a:t>
            </a:r>
          </a:p>
          <a:p>
            <a:pPr algn="just">
              <a:buFont typeface="Arial" panose="020B0604020202020204" pitchFamily="34" charset="0"/>
              <a:buChar char="•"/>
            </a:pPr>
            <a:r>
              <a:rPr lang="uk-UA" dirty="0" smtClean="0"/>
              <a:t>витрат на зберігання; </a:t>
            </a:r>
          </a:p>
          <a:p>
            <a:pPr algn="just">
              <a:buFont typeface="Arial" panose="020B0604020202020204" pitchFamily="34" charset="0"/>
              <a:buChar char="•"/>
            </a:pPr>
            <a:r>
              <a:rPr lang="uk-UA" dirty="0" smtClean="0"/>
              <a:t>витрат на сортування та комплектацію; </a:t>
            </a:r>
          </a:p>
          <a:p>
            <a:pPr algn="just">
              <a:buFont typeface="Arial" panose="020B0604020202020204" pitchFamily="34" charset="0"/>
              <a:buChar char="•"/>
            </a:pPr>
            <a:r>
              <a:rPr lang="uk-UA" dirty="0" smtClean="0"/>
              <a:t>адміністративних витрат; </a:t>
            </a:r>
          </a:p>
          <a:p>
            <a:pPr algn="just">
              <a:buFont typeface="Arial" panose="020B0604020202020204" pitchFamily="34" charset="0"/>
              <a:buChar char="•"/>
            </a:pPr>
            <a:r>
              <a:rPr lang="uk-UA" dirty="0" smtClean="0"/>
              <a:t>торговельної націнки; </a:t>
            </a:r>
          </a:p>
          <a:p>
            <a:pPr algn="just">
              <a:buFont typeface="Arial" panose="020B0604020202020204" pitchFamily="34" charset="0"/>
              <a:buChar char="•"/>
            </a:pPr>
            <a:r>
              <a:rPr lang="uk-UA" dirty="0" smtClean="0"/>
              <a:t>податків та інших платежів. </a:t>
            </a:r>
          </a:p>
          <a:p>
            <a:pPr algn="just"/>
            <a:r>
              <a:rPr lang="uk-UA" b="1" dirty="0" smtClean="0"/>
              <a:t>Закупівельна ціна + витрати оптовика + прибуток = оптова ціна реалізації.</a:t>
            </a:r>
            <a:endParaRPr lang="uk-UA" dirty="0" smtClean="0"/>
          </a:p>
          <a:p>
            <a:pPr algn="just"/>
            <a:r>
              <a:rPr lang="uk-UA" dirty="0" smtClean="0"/>
              <a:t>Тому діяльність оптових підприємств впливає на кінцеву ціну товарів для споживача.</a:t>
            </a:r>
          </a:p>
          <a:p>
            <a:pPr algn="just"/>
            <a:r>
              <a:rPr lang="uk-UA" b="1" dirty="0" smtClean="0"/>
              <a:t>10. Фінансова функція</a:t>
            </a:r>
          </a:p>
          <a:p>
            <a:pPr algn="just"/>
            <a:r>
              <a:rPr lang="uk-UA" dirty="0" smtClean="0"/>
              <a:t>Оптові підприємства можуть здійснювати розрахунки з виробниками та покупцями, а в певних моделях співпраці - надавати відстрочку платежу.</a:t>
            </a:r>
          </a:p>
          <a:p>
            <a:pPr algn="just"/>
            <a:r>
              <a:rPr lang="uk-UA" dirty="0" smtClean="0"/>
              <a:t>Наприклад: Оптовик отримує товар від виробника та розраховується з ним відповідно до умов договору, а роздрібний магазин може оплатити поставку через певний термін.</a:t>
            </a:r>
          </a:p>
          <a:p>
            <a:pPr algn="just"/>
            <a:r>
              <a:rPr lang="uk-UA" dirty="0" smtClean="0"/>
              <a:t>Таким чином, оптова торгівля може частково виконувати </a:t>
            </a:r>
            <a:r>
              <a:rPr lang="uk-UA" b="1" dirty="0" smtClean="0"/>
              <a:t>функцію фінансового посередництва</a:t>
            </a:r>
            <a:r>
              <a:rPr lang="uk-UA" dirty="0" smtClean="0"/>
              <a:t>.</a:t>
            </a:r>
            <a:endParaRPr lang="uk-UA" dirty="0"/>
          </a:p>
        </p:txBody>
      </p:sp>
    </p:spTree>
    <p:extLst>
      <p:ext uri="{BB962C8B-B14F-4D97-AF65-F5344CB8AC3E}">
        <p14:creationId xmlns:p14="http://schemas.microsoft.com/office/powerpoint/2010/main" val="16923009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xmlns="" id="{CB216DD5-91CB-48D6-8929-6171B5571031}"/>
              </a:ext>
            </a:extLst>
          </p:cNvPr>
          <p:cNvSpPr txBox="1"/>
          <p:nvPr/>
        </p:nvSpPr>
        <p:spPr>
          <a:xfrm>
            <a:off x="295565" y="1286639"/>
            <a:ext cx="11406908" cy="5632311"/>
          </a:xfrm>
          <a:prstGeom prst="rect">
            <a:avLst/>
          </a:prstGeom>
          <a:noFill/>
        </p:spPr>
        <p:txBody>
          <a:bodyPr wrap="square">
            <a:spAutoFit/>
          </a:bodyPr>
          <a:lstStyle/>
          <a:p>
            <a:r>
              <a:rPr lang="ru-RU" b="1" dirty="0" smtClean="0"/>
              <a:t>10. </a:t>
            </a:r>
            <a:r>
              <a:rPr lang="uk-UA" b="1" dirty="0" smtClean="0"/>
              <a:t>Функція прийняття комерційного ризику</a:t>
            </a:r>
          </a:p>
          <a:p>
            <a:r>
              <a:rPr lang="uk-UA" dirty="0" smtClean="0"/>
              <a:t>Оптовик бере на себе частину ризиків, пов'язаних із товарорухом. До них належать:</a:t>
            </a:r>
          </a:p>
          <a:p>
            <a:r>
              <a:rPr lang="uk-UA" dirty="0" smtClean="0"/>
              <a:t>ризик зміни попиту; </a:t>
            </a:r>
          </a:p>
          <a:p>
            <a:r>
              <a:rPr lang="uk-UA" dirty="0" smtClean="0"/>
              <a:t>ризик зміни цін; </a:t>
            </a:r>
          </a:p>
          <a:p>
            <a:r>
              <a:rPr lang="uk-UA" dirty="0" smtClean="0"/>
              <a:t>ризик пошкодження товару; </a:t>
            </a:r>
          </a:p>
          <a:p>
            <a:r>
              <a:rPr lang="uk-UA" dirty="0" smtClean="0"/>
              <a:t>ризик псування; </a:t>
            </a:r>
          </a:p>
          <a:p>
            <a:r>
              <a:rPr lang="uk-UA" dirty="0" smtClean="0"/>
              <a:t>ризик утворення надлишкових запасів; </a:t>
            </a:r>
          </a:p>
          <a:p>
            <a:r>
              <a:rPr lang="uk-UA" dirty="0" smtClean="0"/>
              <a:t>ризик несвоєчасної реалізації. </a:t>
            </a:r>
          </a:p>
          <a:p>
            <a:r>
              <a:rPr lang="uk-UA" dirty="0" smtClean="0"/>
              <a:t>Наприклад, оптове підприємство придбало великий обсяг товару, очікуючи високий попит. Якщо попит знизився, саме оптовик може понести відповідні втрати.</a:t>
            </a:r>
          </a:p>
          <a:p>
            <a:endParaRPr lang="uk-UA" dirty="0" smtClean="0"/>
          </a:p>
          <a:p>
            <a:r>
              <a:rPr lang="uk-UA" dirty="0" smtClean="0"/>
              <a:t>На </a:t>
            </a:r>
            <a:r>
              <a:rPr lang="uk-UA" dirty="0"/>
              <a:t>макрорівні </a:t>
            </a:r>
            <a:r>
              <a:rPr lang="uk-UA" b="1" dirty="0"/>
              <a:t>оптова торгівля виконує такі функції:</a:t>
            </a:r>
          </a:p>
          <a:p>
            <a:endParaRPr lang="uk-UA" dirty="0"/>
          </a:p>
          <a:p>
            <a:pPr algn="just"/>
            <a:r>
              <a:rPr lang="uk-UA" dirty="0"/>
              <a:t>♦ інтегруючу </a:t>
            </a:r>
            <a:r>
              <a:rPr lang="uk-UA" dirty="0" smtClean="0"/>
              <a:t>- </a:t>
            </a:r>
            <a:r>
              <a:rPr lang="uk-UA" dirty="0"/>
              <a:t>забезпечує взаємозв’язок між партнерами по поставкам продукції, у знаходженні каналів збуту;</a:t>
            </a:r>
          </a:p>
          <a:p>
            <a:pPr algn="just"/>
            <a:endParaRPr lang="uk-UA" dirty="0"/>
          </a:p>
          <a:p>
            <a:pPr algn="just"/>
            <a:r>
              <a:rPr lang="uk-UA" dirty="0"/>
              <a:t>♦ оціночну </a:t>
            </a:r>
            <a:r>
              <a:rPr lang="uk-UA" dirty="0" smtClean="0"/>
              <a:t>- </a:t>
            </a:r>
            <a:r>
              <a:rPr lang="uk-UA" dirty="0"/>
              <a:t>визначає рівень суспільно необхідних витрат праці через ціноутворення;</a:t>
            </a:r>
          </a:p>
          <a:p>
            <a:pPr algn="just"/>
            <a:endParaRPr lang="uk-UA" dirty="0"/>
          </a:p>
          <a:p>
            <a:pPr algn="just"/>
            <a:r>
              <a:rPr lang="uk-UA" dirty="0"/>
              <a:t>♦ організаційну і регулюючу </a:t>
            </a:r>
            <a:r>
              <a:rPr lang="uk-UA" dirty="0" smtClean="0"/>
              <a:t>- </a:t>
            </a:r>
            <a:r>
              <a:rPr lang="uk-UA" dirty="0"/>
              <a:t>забезпечує раціональну побудову і гармонійне функціонування економічних систем з допомогою імпульсів, що стимулюють структурні зміни.</a:t>
            </a:r>
          </a:p>
        </p:txBody>
      </p:sp>
    </p:spTree>
    <p:extLst>
      <p:ext uri="{BB962C8B-B14F-4D97-AF65-F5344CB8AC3E}">
        <p14:creationId xmlns:p14="http://schemas.microsoft.com/office/powerpoint/2010/main" val="985666114"/>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xmlns="" id="{1DFAB043-9C7C-4D22-AF15-294F05B21265}"/>
              </a:ext>
            </a:extLst>
          </p:cNvPr>
          <p:cNvSpPr txBox="1"/>
          <p:nvPr/>
        </p:nvSpPr>
        <p:spPr>
          <a:xfrm>
            <a:off x="371198" y="1434789"/>
            <a:ext cx="11541968" cy="5078313"/>
          </a:xfrm>
          <a:prstGeom prst="rect">
            <a:avLst/>
          </a:prstGeom>
          <a:noFill/>
        </p:spPr>
        <p:txBody>
          <a:bodyPr wrap="square">
            <a:spAutoFit/>
          </a:bodyPr>
          <a:lstStyle/>
          <a:p>
            <a:r>
              <a:rPr lang="uk-UA" dirty="0"/>
              <a:t>						</a:t>
            </a:r>
            <a:r>
              <a:rPr lang="uk-UA" b="1" dirty="0"/>
              <a:t>До комерційних функцій оптовиків належать:</a:t>
            </a:r>
          </a:p>
          <a:p>
            <a:pPr algn="just"/>
            <a:r>
              <a:rPr lang="uk-UA" dirty="0"/>
              <a:t>- організація, вивчення та прогнозування попиту оптових покупців і населення на товари, складання на цій основі замовлень виробникам;</a:t>
            </a:r>
          </a:p>
          <a:p>
            <a:pPr algn="just"/>
            <a:r>
              <a:rPr lang="uk-UA" dirty="0"/>
              <a:t>- проведення ярмарків з оптової закупівлі-продажу товарів, узгодження з промисловістю асортименту нових виробів;</a:t>
            </a:r>
          </a:p>
          <a:p>
            <a:pPr algn="just"/>
            <a:r>
              <a:rPr lang="uk-UA" dirty="0"/>
              <a:t>- укладання договорів поставки з урахуванням потреб оптовиків та роздрібних торговців, що обслуговуються, оперативний облік і контроль виконання договірних зобов’язань;</a:t>
            </a:r>
          </a:p>
          <a:p>
            <a:pPr algn="just"/>
            <a:r>
              <a:rPr lang="uk-UA" dirty="0"/>
              <a:t>- виявлення додаткових товарних ресурсів за рахунок підвищення їхнього обсягу виробництва на підприємствах місцевої промисловості, малих і середніх фірмах, </a:t>
            </a:r>
            <a:r>
              <a:rPr lang="uk-UA" dirty="0" err="1"/>
              <a:t>закупівель</a:t>
            </a:r>
            <a:r>
              <a:rPr lang="uk-UA" dirty="0"/>
              <a:t> сільськогосподарської продукції у фермерських господарствах;</a:t>
            </a:r>
          </a:p>
          <a:p>
            <a:pPr algn="just"/>
            <a:r>
              <a:rPr lang="uk-UA" dirty="0"/>
              <a:t>- постійний вплив на виробництво з метою своєчасної та рівномірної поставки товарів, розширення асортименту та підвищення їхньої якості, збільшення випуску та надходжень фасованих товарів;</a:t>
            </a:r>
          </a:p>
          <a:p>
            <a:pPr algn="just"/>
            <a:r>
              <a:rPr lang="uk-UA" dirty="0"/>
              <a:t>- організація планомірного та ритмічного постачання товарами підприємств роздрібної торгівлі;</a:t>
            </a:r>
          </a:p>
          <a:p>
            <a:pPr algn="just"/>
            <a:r>
              <a:rPr lang="uk-UA" dirty="0"/>
              <a:t>- надання допомоги роздрібним торговельним підприємствам у формуванні товарного асортименту, організації вивчення попиту, складанні замовлень на товари, контролі їхньої якості, рекламуванні продукції, вдосконалення методів продажу товарів та обслуговування кінцевих споживачів.</a:t>
            </a:r>
          </a:p>
        </p:txBody>
      </p:sp>
    </p:spTree>
    <p:extLst>
      <p:ext uri="{BB962C8B-B14F-4D97-AF65-F5344CB8AC3E}">
        <p14:creationId xmlns:p14="http://schemas.microsoft.com/office/powerpoint/2010/main" val="3039926566"/>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xmlns="" id="{E3EA3E8A-BACD-458D-91A5-74F59303140D}"/>
              </a:ext>
            </a:extLst>
          </p:cNvPr>
          <p:cNvSpPr txBox="1"/>
          <p:nvPr/>
        </p:nvSpPr>
        <p:spPr>
          <a:xfrm>
            <a:off x="230910" y="1493635"/>
            <a:ext cx="11342253" cy="5078313"/>
          </a:xfrm>
          <a:prstGeom prst="rect">
            <a:avLst/>
          </a:prstGeom>
          <a:noFill/>
        </p:spPr>
        <p:txBody>
          <a:bodyPr wrap="square">
            <a:spAutoFit/>
          </a:bodyPr>
          <a:lstStyle/>
          <a:p>
            <a:pPr algn="just"/>
            <a:r>
              <a:rPr lang="uk-UA" b="1" dirty="0"/>
              <a:t>Технологічні функції оптових підприємств </a:t>
            </a:r>
            <a:r>
              <a:rPr lang="uk-UA" dirty="0"/>
              <a:t>становлять основу діяльності їхніх складів. Вони включають комплекс заходів, пов’язаних з нагромадженням на складах необхідних запасів товарів, перетворенням виробничого асортименту у торговий, підготовкою товарів до продажу покупцям, організацією транспортно-експедиційних операцій.</a:t>
            </a:r>
          </a:p>
          <a:p>
            <a:pPr algn="just"/>
            <a:endParaRPr lang="uk-UA" dirty="0"/>
          </a:p>
          <a:p>
            <a:pPr algn="just"/>
            <a:r>
              <a:rPr lang="uk-UA" dirty="0"/>
              <a:t>Крім комерційних і технологічних функцій оптові підприємства можуть виконувати </a:t>
            </a:r>
            <a:r>
              <a:rPr lang="uk-UA" b="1" dirty="0"/>
              <a:t>виробничі операції</a:t>
            </a:r>
            <a:r>
              <a:rPr lang="uk-UA" dirty="0"/>
              <a:t>. Характер цих операцій визначається властивостями і особливостями асортименту окремих товарів, умовами їх зберігання, транспортування і споживання.</a:t>
            </a:r>
          </a:p>
          <a:p>
            <a:pPr algn="just"/>
            <a:r>
              <a:rPr lang="uk-UA" dirty="0"/>
              <a:t>До </a:t>
            </a:r>
            <a:r>
              <a:rPr lang="uk-UA" b="1" dirty="0"/>
              <a:t>виробничих операцій </a:t>
            </a:r>
            <a:r>
              <a:rPr lang="uk-UA" dirty="0"/>
              <a:t>належать, наприклад, переробка і фасування плодоовочевих, </a:t>
            </a:r>
            <a:r>
              <a:rPr lang="uk-UA" dirty="0" err="1"/>
              <a:t>бакалейних</a:t>
            </a:r>
            <a:r>
              <a:rPr lang="uk-UA" dirty="0"/>
              <a:t>, м´ясних та молочних товарів</a:t>
            </a:r>
            <a:r>
              <a:rPr lang="uk-UA" dirty="0" smtClean="0"/>
              <a:t>.</a:t>
            </a:r>
          </a:p>
          <a:p>
            <a:pPr algn="just"/>
            <a:endParaRPr lang="uk-UA" dirty="0" smtClean="0"/>
          </a:p>
          <a:p>
            <a:pPr algn="just"/>
            <a:r>
              <a:rPr lang="uk-UA" b="1" dirty="0"/>
              <a:t>Значення оптової торгівлі </a:t>
            </a:r>
            <a:r>
              <a:rPr lang="uk-UA" dirty="0"/>
              <a:t>для контрагентів угод полягає в тому, що оптова торгівля </a:t>
            </a:r>
            <a:r>
              <a:rPr lang="uk-UA" b="1" dirty="0"/>
              <a:t>надає такі переваги для виробників:</a:t>
            </a:r>
          </a:p>
          <a:p>
            <a:pPr algn="just"/>
            <a:endParaRPr lang="uk-UA" dirty="0"/>
          </a:p>
          <a:p>
            <a:pPr algn="just"/>
            <a:r>
              <a:rPr lang="uk-UA" dirty="0" smtClean="0"/>
              <a:t>1. Розвантажує </a:t>
            </a:r>
            <a:r>
              <a:rPr lang="uk-UA" dirty="0"/>
              <a:t>органи збуту. </a:t>
            </a:r>
          </a:p>
          <a:p>
            <a:pPr algn="just"/>
            <a:r>
              <a:rPr lang="uk-UA" dirty="0"/>
              <a:t>2. Знижує коливання завантаженості виробничих </a:t>
            </a:r>
            <a:r>
              <a:rPr lang="uk-UA" dirty="0" err="1"/>
              <a:t>потужностей</a:t>
            </a:r>
            <a:r>
              <a:rPr lang="uk-UA" dirty="0"/>
              <a:t>. </a:t>
            </a:r>
          </a:p>
          <a:p>
            <a:pPr algn="just"/>
            <a:r>
              <a:rPr lang="uk-UA" dirty="0"/>
              <a:t>3. Знижується ризик, пов’язаний із зберіганням продукції на складі. </a:t>
            </a:r>
          </a:p>
          <a:p>
            <a:pPr algn="just"/>
            <a:r>
              <a:rPr lang="uk-UA" dirty="0"/>
              <a:t>4. Фінансові переваги. </a:t>
            </a:r>
          </a:p>
        </p:txBody>
      </p:sp>
    </p:spTree>
    <p:extLst>
      <p:ext uri="{BB962C8B-B14F-4D97-AF65-F5344CB8AC3E}">
        <p14:creationId xmlns:p14="http://schemas.microsoft.com/office/powerpoint/2010/main" val="2993453757"/>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xmlns="" id="{B9DDE579-C4C3-402C-B859-2FE18925C5EB}"/>
              </a:ext>
            </a:extLst>
          </p:cNvPr>
          <p:cNvSpPr txBox="1"/>
          <p:nvPr/>
        </p:nvSpPr>
        <p:spPr>
          <a:xfrm>
            <a:off x="729674" y="1859339"/>
            <a:ext cx="10815782" cy="2585323"/>
          </a:xfrm>
          <a:prstGeom prst="rect">
            <a:avLst/>
          </a:prstGeom>
          <a:noFill/>
        </p:spPr>
        <p:txBody>
          <a:bodyPr wrap="square">
            <a:spAutoFit/>
          </a:bodyPr>
          <a:lstStyle/>
          <a:p>
            <a:pPr algn="just"/>
            <a:r>
              <a:rPr lang="uk-UA" b="1" dirty="0"/>
              <a:t>Наявність каналів оптового товароруху </a:t>
            </a:r>
            <a:r>
              <a:rPr lang="uk-UA" dirty="0"/>
              <a:t>надає такі переваги для роздрібної торгівлі:</a:t>
            </a:r>
          </a:p>
          <a:p>
            <a:pPr algn="just"/>
            <a:r>
              <a:rPr lang="uk-UA" dirty="0"/>
              <a:t>• полегшується організація </a:t>
            </a:r>
            <a:r>
              <a:rPr lang="uk-UA" dirty="0" err="1"/>
              <a:t>закупівель</a:t>
            </a:r>
            <a:r>
              <a:rPr lang="uk-UA" dirty="0"/>
              <a:t>;</a:t>
            </a:r>
          </a:p>
          <a:p>
            <a:pPr algn="just"/>
            <a:r>
              <a:rPr lang="uk-UA" dirty="0"/>
              <a:t>• забезпечується терміновість і малий обсяг поставок;</a:t>
            </a:r>
          </a:p>
          <a:p>
            <a:pPr algn="just"/>
            <a:r>
              <a:rPr lang="uk-UA" dirty="0"/>
              <a:t>• забезпечується кредитна допомога;</a:t>
            </a:r>
          </a:p>
          <a:p>
            <a:pPr algn="just"/>
            <a:r>
              <a:rPr lang="uk-UA" dirty="0"/>
              <a:t>• виступаючи замовником на виробництво товарів народного споживання, оптова торгівля організує та встановлює господарські зв’язки між промисловими і сільськогосподарськими підприємствами, з одного боку, та роздрібними торговельними підприємствами - з іншого. У процесі оптового продажу встановлюються також зв’язки між суб´єктами оптової та роздрібної торгівлі.</a:t>
            </a:r>
          </a:p>
        </p:txBody>
      </p:sp>
    </p:spTree>
    <p:extLst>
      <p:ext uri="{BB962C8B-B14F-4D97-AF65-F5344CB8AC3E}">
        <p14:creationId xmlns:p14="http://schemas.microsoft.com/office/powerpoint/2010/main" val="1361869199"/>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618837" y="1225689"/>
            <a:ext cx="11185236" cy="5632311"/>
          </a:xfrm>
          <a:prstGeom prst="rect">
            <a:avLst/>
          </a:prstGeom>
        </p:spPr>
        <p:txBody>
          <a:bodyPr wrap="square">
            <a:spAutoFit/>
          </a:bodyPr>
          <a:lstStyle/>
          <a:p>
            <a:pPr algn="ctr"/>
            <a:r>
              <a:rPr lang="uk-UA" b="1" dirty="0" smtClean="0"/>
              <a:t>Функції оптової торгівлі щодо різних учасників ринку</a:t>
            </a:r>
          </a:p>
          <a:p>
            <a:pPr algn="just"/>
            <a:r>
              <a:rPr lang="uk-UA" dirty="0" smtClean="0"/>
              <a:t>Важливо зазначити, що оптова торгівля виконує різні функції для </a:t>
            </a:r>
            <a:r>
              <a:rPr lang="uk-UA" b="1" dirty="0" smtClean="0"/>
              <a:t>виробників</a:t>
            </a:r>
            <a:r>
              <a:rPr lang="uk-UA" dirty="0" smtClean="0"/>
              <a:t> і </a:t>
            </a:r>
            <a:r>
              <a:rPr lang="uk-UA" b="1" dirty="0" smtClean="0"/>
              <a:t>покупців</a:t>
            </a:r>
            <a:r>
              <a:rPr lang="uk-UA" dirty="0" smtClean="0"/>
              <a:t>.</a:t>
            </a:r>
          </a:p>
          <a:p>
            <a:pPr algn="just"/>
            <a:r>
              <a:rPr lang="uk-UA" b="1" dirty="0" smtClean="0"/>
              <a:t>Для виробника оптовик:</a:t>
            </a:r>
          </a:p>
          <a:p>
            <a:pPr algn="just">
              <a:buFont typeface="Arial" panose="020B0604020202020204" pitchFamily="34" charset="0"/>
              <a:buChar char="•"/>
            </a:pPr>
            <a:r>
              <a:rPr lang="uk-UA" dirty="0" smtClean="0"/>
              <a:t>забезпечує збут; </a:t>
            </a:r>
          </a:p>
          <a:p>
            <a:pPr algn="just">
              <a:buFont typeface="Arial" panose="020B0604020202020204" pitchFamily="34" charset="0"/>
              <a:buChar char="•"/>
            </a:pPr>
            <a:r>
              <a:rPr lang="uk-UA" dirty="0" smtClean="0"/>
              <a:t>закуповує великі партії; </a:t>
            </a:r>
          </a:p>
          <a:p>
            <a:pPr algn="just">
              <a:buFont typeface="Arial" panose="020B0604020202020204" pitchFamily="34" charset="0"/>
              <a:buChar char="•"/>
            </a:pPr>
            <a:r>
              <a:rPr lang="uk-UA" dirty="0" smtClean="0"/>
              <a:t>зменшує кількість клієнтів, з якими необхідно працювати безпосередньо; </a:t>
            </a:r>
          </a:p>
          <a:p>
            <a:pPr algn="just">
              <a:buFont typeface="Arial" panose="020B0604020202020204" pitchFamily="34" charset="0"/>
              <a:buChar char="•"/>
            </a:pPr>
            <a:r>
              <a:rPr lang="uk-UA" dirty="0" smtClean="0"/>
              <a:t>організовує транспортування; </a:t>
            </a:r>
          </a:p>
          <a:p>
            <a:pPr algn="just">
              <a:buFont typeface="Arial" panose="020B0604020202020204" pitchFamily="34" charset="0"/>
              <a:buChar char="•"/>
            </a:pPr>
            <a:r>
              <a:rPr lang="uk-UA" dirty="0" smtClean="0"/>
              <a:t>бере участь у просуванні товару; </a:t>
            </a:r>
          </a:p>
          <a:p>
            <a:pPr algn="just">
              <a:buFont typeface="Arial" panose="020B0604020202020204" pitchFamily="34" charset="0"/>
              <a:buChar char="•"/>
            </a:pPr>
            <a:r>
              <a:rPr lang="uk-UA" dirty="0" smtClean="0"/>
              <a:t>надає інформацію про попит; </a:t>
            </a:r>
          </a:p>
          <a:p>
            <a:pPr algn="just">
              <a:buFont typeface="Arial" panose="020B0604020202020204" pitchFamily="34" charset="0"/>
              <a:buChar char="•"/>
            </a:pPr>
            <a:r>
              <a:rPr lang="uk-UA" dirty="0" smtClean="0"/>
              <a:t>допомагає виходити на нові ринки. </a:t>
            </a:r>
          </a:p>
          <a:p>
            <a:pPr algn="just"/>
            <a:r>
              <a:rPr lang="uk-UA" b="1" dirty="0" smtClean="0"/>
              <a:t>Для роздрібного підприємства оптовик:</a:t>
            </a:r>
          </a:p>
          <a:p>
            <a:pPr algn="just">
              <a:buFont typeface="Arial" panose="020B0604020202020204" pitchFamily="34" charset="0"/>
              <a:buChar char="•"/>
            </a:pPr>
            <a:r>
              <a:rPr lang="uk-UA" dirty="0" smtClean="0"/>
              <a:t>забезпечує необхідний асортимент; </a:t>
            </a:r>
          </a:p>
          <a:p>
            <a:pPr algn="just">
              <a:buFont typeface="Arial" panose="020B0604020202020204" pitchFamily="34" charset="0"/>
              <a:buChar char="•"/>
            </a:pPr>
            <a:r>
              <a:rPr lang="uk-UA" dirty="0" smtClean="0"/>
              <a:t>постачає товари невеликими партіями; </a:t>
            </a:r>
          </a:p>
          <a:p>
            <a:pPr algn="just">
              <a:buFont typeface="Arial" panose="020B0604020202020204" pitchFamily="34" charset="0"/>
              <a:buChar char="•"/>
            </a:pPr>
            <a:r>
              <a:rPr lang="uk-UA" dirty="0" smtClean="0"/>
              <a:t>забезпечує регулярність поставок; </a:t>
            </a:r>
          </a:p>
          <a:p>
            <a:pPr algn="just">
              <a:buFont typeface="Arial" panose="020B0604020202020204" pitchFamily="34" charset="0"/>
              <a:buChar char="•"/>
            </a:pPr>
            <a:r>
              <a:rPr lang="uk-UA" dirty="0" smtClean="0"/>
              <a:t>організовує доставку; </a:t>
            </a:r>
          </a:p>
          <a:p>
            <a:pPr algn="just">
              <a:buFont typeface="Arial" panose="020B0604020202020204" pitchFamily="34" charset="0"/>
              <a:buChar char="•"/>
            </a:pPr>
            <a:r>
              <a:rPr lang="uk-UA" dirty="0" smtClean="0"/>
              <a:t>скорочує витрати на пошук постачальників; </a:t>
            </a:r>
          </a:p>
          <a:p>
            <a:pPr algn="just">
              <a:buFont typeface="Arial" panose="020B0604020202020204" pitchFamily="34" charset="0"/>
              <a:buChar char="•"/>
            </a:pPr>
            <a:r>
              <a:rPr lang="uk-UA" dirty="0" smtClean="0"/>
              <a:t>може надавати відстрочку платежу; </a:t>
            </a:r>
          </a:p>
          <a:p>
            <a:pPr algn="just">
              <a:buFont typeface="Arial" panose="020B0604020202020204" pitchFamily="34" charset="0"/>
              <a:buChar char="•"/>
            </a:pPr>
            <a:r>
              <a:rPr lang="uk-UA" dirty="0" smtClean="0"/>
              <a:t>надає інформацію про новинки та зміни ринку. </a:t>
            </a:r>
          </a:p>
          <a:p>
            <a:pPr algn="just"/>
            <a:r>
              <a:rPr lang="uk-UA" dirty="0" smtClean="0"/>
              <a:t>Отже, оптовик створює </a:t>
            </a:r>
            <a:r>
              <a:rPr lang="uk-UA" b="1" dirty="0" smtClean="0"/>
              <a:t>економічну вигоду одночасно для декількох учасників товарного обігу</a:t>
            </a:r>
            <a:r>
              <a:rPr lang="uk-UA" dirty="0" smtClean="0"/>
              <a:t>.</a:t>
            </a:r>
            <a:endParaRPr lang="uk-UA" dirty="0"/>
          </a:p>
        </p:txBody>
      </p:sp>
    </p:spTree>
    <p:extLst>
      <p:ext uri="{BB962C8B-B14F-4D97-AF65-F5344CB8AC3E}">
        <p14:creationId xmlns:p14="http://schemas.microsoft.com/office/powerpoint/2010/main" val="491284616"/>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461818" y="1389115"/>
            <a:ext cx="11203709" cy="5078313"/>
          </a:xfrm>
          <a:prstGeom prst="rect">
            <a:avLst/>
          </a:prstGeom>
        </p:spPr>
        <p:txBody>
          <a:bodyPr wrap="square">
            <a:spAutoFit/>
          </a:bodyPr>
          <a:lstStyle/>
          <a:p>
            <a:pPr algn="ctr"/>
            <a:r>
              <a:rPr lang="uk-UA" b="1" dirty="0" smtClean="0"/>
              <a:t>Роль оптової торгівлі </a:t>
            </a:r>
            <a:r>
              <a:rPr lang="uk-UA" dirty="0" smtClean="0"/>
              <a:t>виходить далеко за межі простого перепродажу товарів.</a:t>
            </a:r>
          </a:p>
          <a:p>
            <a:pPr algn="just"/>
            <a:r>
              <a:rPr lang="uk-UA" b="1" dirty="0" smtClean="0"/>
              <a:t>По-перше, вона забезпечує зв'язок виробництва і споживання.</a:t>
            </a:r>
          </a:p>
          <a:p>
            <a:pPr algn="just"/>
            <a:r>
              <a:rPr lang="uk-UA" dirty="0" smtClean="0"/>
              <a:t>Виробник може зосередитися на виробництві, а оптовик - на організації товароруху.</a:t>
            </a:r>
          </a:p>
          <a:p>
            <a:pPr algn="just"/>
            <a:r>
              <a:rPr lang="uk-UA" b="1" dirty="0" smtClean="0"/>
              <a:t>По-друге, вона сприяє спеціалізації.</a:t>
            </a:r>
          </a:p>
          <a:p>
            <a:pPr algn="just"/>
            <a:r>
              <a:rPr lang="uk-UA" dirty="0" smtClean="0"/>
              <a:t>Виробник спеціалізується на виробництві, оптовик - на закупівлі, зберіганні та розподілі, роздрібний продавець - на обслуговуванні кінцевого споживача.</a:t>
            </a:r>
          </a:p>
          <a:p>
            <a:pPr algn="just"/>
            <a:r>
              <a:rPr lang="uk-UA" b="1" dirty="0" smtClean="0"/>
              <a:t>По-третє, оптова торгівля знижує витрати товароруху.</a:t>
            </a:r>
          </a:p>
          <a:p>
            <a:pPr algn="just"/>
            <a:r>
              <a:rPr lang="uk-UA" dirty="0" smtClean="0"/>
              <a:t>Концентрація великих партій та централізована логістика дозволяють ефективніше використовувати:</a:t>
            </a:r>
          </a:p>
          <a:p>
            <a:pPr algn="just">
              <a:buFont typeface="Arial" panose="020B0604020202020204" pitchFamily="34" charset="0"/>
              <a:buChar char="•"/>
            </a:pPr>
            <a:r>
              <a:rPr lang="uk-UA" dirty="0" smtClean="0"/>
              <a:t>транспорт; </a:t>
            </a:r>
          </a:p>
          <a:p>
            <a:pPr algn="just">
              <a:buFont typeface="Arial" panose="020B0604020202020204" pitchFamily="34" charset="0"/>
              <a:buChar char="•"/>
            </a:pPr>
            <a:r>
              <a:rPr lang="uk-UA" dirty="0" smtClean="0"/>
              <a:t>складські приміщення; </a:t>
            </a:r>
          </a:p>
          <a:p>
            <a:pPr algn="just">
              <a:buFont typeface="Arial" panose="020B0604020202020204" pitchFamily="34" charset="0"/>
              <a:buChar char="•"/>
            </a:pPr>
            <a:r>
              <a:rPr lang="uk-UA" dirty="0" smtClean="0"/>
              <a:t>персонал; </a:t>
            </a:r>
          </a:p>
          <a:p>
            <a:pPr algn="just">
              <a:buFont typeface="Arial" panose="020B0604020202020204" pitchFamily="34" charset="0"/>
              <a:buChar char="•"/>
            </a:pPr>
            <a:r>
              <a:rPr lang="uk-UA" dirty="0" smtClean="0"/>
              <a:t>інформаційні системи. </a:t>
            </a:r>
          </a:p>
          <a:p>
            <a:pPr algn="just"/>
            <a:r>
              <a:rPr lang="uk-UA" b="1" dirty="0" smtClean="0"/>
              <a:t>По-четверте, вона сприяє територіальному переміщенню товарів.</a:t>
            </a:r>
          </a:p>
          <a:p>
            <a:pPr algn="just"/>
            <a:r>
              <a:rPr lang="uk-UA" dirty="0" smtClean="0"/>
              <a:t>Продукція може переміщуватися з регіонів виробництва до регіонів споживання.</a:t>
            </a:r>
          </a:p>
          <a:p>
            <a:pPr algn="just"/>
            <a:r>
              <a:rPr lang="uk-UA" b="1" dirty="0" smtClean="0"/>
              <a:t>По-п'яте, вона сприяє формуванню ринкового асортименту.</a:t>
            </a:r>
          </a:p>
          <a:p>
            <a:pPr algn="just"/>
            <a:r>
              <a:rPr lang="uk-UA" dirty="0" smtClean="0"/>
              <a:t>Оптовик об'єднує товари різних виробників та формує пропозицію, яка відповідає потребам конкретних покупців</a:t>
            </a:r>
            <a:r>
              <a:rPr lang="ru-RU" dirty="0" smtClean="0"/>
              <a:t>.</a:t>
            </a:r>
            <a:endParaRPr lang="ru-RU" dirty="0"/>
          </a:p>
        </p:txBody>
      </p:sp>
    </p:spTree>
    <p:extLst>
      <p:ext uri="{BB962C8B-B14F-4D97-AF65-F5344CB8AC3E}">
        <p14:creationId xmlns:p14="http://schemas.microsoft.com/office/powerpoint/2010/main" val="2931486476"/>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xmlns="" id="{A0FEC853-EF0D-405F-8CB6-88AD5AD184FF}"/>
              </a:ext>
            </a:extLst>
          </p:cNvPr>
          <p:cNvSpPr txBox="1"/>
          <p:nvPr/>
        </p:nvSpPr>
        <p:spPr>
          <a:xfrm>
            <a:off x="406400" y="539070"/>
            <a:ext cx="11148291" cy="6093976"/>
          </a:xfrm>
          <a:prstGeom prst="rect">
            <a:avLst/>
          </a:prstGeom>
          <a:noFill/>
        </p:spPr>
        <p:txBody>
          <a:bodyPr wrap="square">
            <a:spAutoFit/>
          </a:bodyPr>
          <a:lstStyle/>
          <a:p>
            <a:pPr algn="ctr"/>
            <a:r>
              <a:rPr lang="ru-RU" sz="2400" b="1" dirty="0"/>
              <a:t>2. Характеристика </a:t>
            </a:r>
            <a:r>
              <a:rPr lang="ru-RU" sz="2400" b="1" dirty="0" smtClean="0"/>
              <a:t>та</a:t>
            </a:r>
            <a:r>
              <a:rPr lang="uk-UA" sz="2400" b="1" dirty="0" smtClean="0"/>
              <a:t> класифікація оптових торговельних підприємств</a:t>
            </a:r>
          </a:p>
          <a:p>
            <a:pPr algn="just"/>
            <a:endParaRPr lang="ru-RU" dirty="0"/>
          </a:p>
          <a:p>
            <a:pPr algn="just"/>
            <a:r>
              <a:rPr lang="uk-UA" b="1" dirty="0"/>
              <a:t>Оптовим (гуртовим) торговельним підприємством </a:t>
            </a:r>
            <a:r>
              <a:rPr lang="uk-UA" dirty="0"/>
              <a:t>є підприємство підгалузі оптової торгівлі, яке має економічні, організаційні та юридичні ознаки суб’єкта господарської діяльності, від власного імені і за власний кошт набуває права власності на придбані партії товарів, спеціалізується на веденні оптового торгу і має необхідні передумови для виконання повного комплексу </a:t>
            </a:r>
            <a:r>
              <a:rPr lang="uk-UA" dirty="0" err="1"/>
              <a:t>закупівельно</a:t>
            </a:r>
            <a:r>
              <a:rPr lang="uk-UA" dirty="0"/>
              <a:t>-збутових і складських технологічних операцій. </a:t>
            </a:r>
            <a:endParaRPr lang="uk-UA" dirty="0" smtClean="0"/>
          </a:p>
          <a:p>
            <a:pPr algn="just"/>
            <a:endParaRPr lang="uk-UA" dirty="0"/>
          </a:p>
          <a:p>
            <a:pPr algn="just"/>
            <a:r>
              <a:rPr lang="uk-UA" b="1" dirty="0" smtClean="0"/>
              <a:t>Оптове торговельне підприємство</a:t>
            </a:r>
            <a:r>
              <a:rPr lang="uk-UA" dirty="0" smtClean="0"/>
              <a:t> - це суб'єкт господарювання, основною діяльністю якого є придбання товарів великими або комерційними партіями у виробників чи інших постачальників та їх подальша реалізація іншим суб'єктам господарювання.</a:t>
            </a:r>
          </a:p>
          <a:p>
            <a:pPr algn="just"/>
            <a:r>
              <a:rPr lang="uk-UA" dirty="0" smtClean="0"/>
              <a:t>На відміну від роздрібного підприємства, оптове підприємство, як правило, </a:t>
            </a:r>
            <a:r>
              <a:rPr lang="uk-UA" b="1" dirty="0" smtClean="0"/>
              <a:t>не орієнтується безпосередньо на кінцевого споживача</a:t>
            </a:r>
            <a:r>
              <a:rPr lang="uk-UA" dirty="0" smtClean="0"/>
              <a:t>.</a:t>
            </a:r>
          </a:p>
          <a:p>
            <a:pPr algn="just"/>
            <a:endParaRPr lang="uk-UA" dirty="0"/>
          </a:p>
          <a:p>
            <a:pPr algn="just"/>
            <a:r>
              <a:rPr lang="uk-UA" b="1" dirty="0"/>
              <a:t>Підприємства оптової торгівлі можна класифікувати за такими ознаками:</a:t>
            </a:r>
          </a:p>
          <a:p>
            <a:pPr algn="just"/>
            <a:r>
              <a:rPr lang="uk-UA" dirty="0"/>
              <a:t>• функціональним рівнем;</a:t>
            </a:r>
          </a:p>
          <a:p>
            <a:pPr algn="just"/>
            <a:r>
              <a:rPr lang="uk-UA" dirty="0"/>
              <a:t>• організаційно-правовою формою;</a:t>
            </a:r>
          </a:p>
          <a:p>
            <a:pPr algn="just"/>
            <a:r>
              <a:rPr lang="uk-UA" dirty="0"/>
              <a:t>• формою власності і належністю;</a:t>
            </a:r>
          </a:p>
          <a:p>
            <a:pPr algn="just"/>
            <a:r>
              <a:rPr lang="uk-UA" dirty="0"/>
              <a:t>• місцем і роллю в </a:t>
            </a:r>
            <a:r>
              <a:rPr lang="uk-UA" dirty="0" err="1"/>
              <a:t>товаропросуванні</a:t>
            </a:r>
            <a:r>
              <a:rPr lang="uk-UA" dirty="0"/>
              <a:t>;</a:t>
            </a:r>
          </a:p>
          <a:p>
            <a:pPr algn="just"/>
            <a:r>
              <a:rPr lang="uk-UA" dirty="0"/>
              <a:t>• товарною спеціалізацією.</a:t>
            </a:r>
          </a:p>
        </p:txBody>
      </p:sp>
    </p:spTree>
    <p:extLst>
      <p:ext uri="{BB962C8B-B14F-4D97-AF65-F5344CB8AC3E}">
        <p14:creationId xmlns:p14="http://schemas.microsoft.com/office/powerpoint/2010/main" val="1483091563"/>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xmlns="" id="{746435B1-A776-4BDB-BF57-57FF7AC0B84C}"/>
              </a:ext>
            </a:extLst>
          </p:cNvPr>
          <p:cNvSpPr txBox="1"/>
          <p:nvPr/>
        </p:nvSpPr>
        <p:spPr>
          <a:xfrm>
            <a:off x="193961" y="117693"/>
            <a:ext cx="11610111" cy="6740307"/>
          </a:xfrm>
          <a:prstGeom prst="rect">
            <a:avLst/>
          </a:prstGeom>
          <a:noFill/>
        </p:spPr>
        <p:txBody>
          <a:bodyPr wrap="square">
            <a:spAutoFit/>
          </a:bodyPr>
          <a:lstStyle/>
          <a:p>
            <a:pPr algn="just"/>
            <a:r>
              <a:rPr lang="uk-UA" dirty="0"/>
              <a:t>	</a:t>
            </a:r>
            <a:r>
              <a:rPr lang="uk-UA" b="1" dirty="0"/>
              <a:t>Функціональний рівень масштабів діяльності </a:t>
            </a:r>
            <a:r>
              <a:rPr lang="uk-UA" dirty="0"/>
              <a:t>(зон впливу) оптових торговельних підприємств за значенням розподіляє їх </a:t>
            </a:r>
            <a:r>
              <a:rPr lang="uk-UA" b="1" dirty="0"/>
              <a:t>на три основні групи</a:t>
            </a:r>
            <a:r>
              <a:rPr lang="uk-UA" dirty="0"/>
              <a:t>: </a:t>
            </a:r>
            <a:endParaRPr lang="uk-UA" dirty="0" smtClean="0"/>
          </a:p>
          <a:p>
            <a:pPr algn="just"/>
            <a:r>
              <a:rPr lang="uk-UA" dirty="0" smtClean="0"/>
              <a:t>оптові </a:t>
            </a:r>
            <a:r>
              <a:rPr lang="uk-UA" dirty="0"/>
              <a:t>підприємства </a:t>
            </a:r>
            <a:r>
              <a:rPr lang="uk-UA" dirty="0" smtClean="0"/>
              <a:t>національного</a:t>
            </a:r>
            <a:r>
              <a:rPr lang="uk-UA" dirty="0"/>
              <a:t>;</a:t>
            </a:r>
            <a:endParaRPr lang="uk-UA" dirty="0" smtClean="0"/>
          </a:p>
          <a:p>
            <a:pPr algn="just"/>
            <a:r>
              <a:rPr lang="uk-UA" dirty="0" smtClean="0"/>
              <a:t>міжрегіонального </a:t>
            </a:r>
            <a:r>
              <a:rPr lang="uk-UA" dirty="0"/>
              <a:t>(регіонального</a:t>
            </a:r>
            <a:r>
              <a:rPr lang="uk-UA" dirty="0" smtClean="0"/>
              <a:t>);</a:t>
            </a:r>
          </a:p>
          <a:p>
            <a:pPr algn="just"/>
            <a:r>
              <a:rPr lang="uk-UA" dirty="0" smtClean="0"/>
              <a:t>локального </a:t>
            </a:r>
            <a:r>
              <a:rPr lang="uk-UA" dirty="0"/>
              <a:t>значення (масштабу).</a:t>
            </a:r>
          </a:p>
          <a:p>
            <a:pPr algn="just"/>
            <a:endParaRPr lang="uk-UA" dirty="0"/>
          </a:p>
          <a:p>
            <a:pPr algn="just"/>
            <a:r>
              <a:rPr lang="uk-UA" dirty="0"/>
              <a:t>	</a:t>
            </a:r>
            <a:r>
              <a:rPr lang="uk-UA" b="1" dirty="0"/>
              <a:t>У розрізі організаційно-правових форм </a:t>
            </a:r>
            <a:r>
              <a:rPr lang="uk-UA" dirty="0"/>
              <a:t>суб’єкти оптової торгівлі в ринкових умовах характеризуються широкою різноманітністю.</a:t>
            </a:r>
          </a:p>
          <a:p>
            <a:pPr algn="just"/>
            <a:endParaRPr lang="uk-UA" dirty="0"/>
          </a:p>
          <a:p>
            <a:pPr algn="just"/>
            <a:r>
              <a:rPr lang="uk-UA" dirty="0"/>
              <a:t>	</a:t>
            </a:r>
            <a:r>
              <a:rPr lang="uk-UA" b="1" dirty="0"/>
              <a:t>За формою власності </a:t>
            </a:r>
            <a:r>
              <a:rPr lang="uk-UA" dirty="0"/>
              <a:t>розрізняють приватні, колективні, кооперативні, державні і змішані оптові торговельні підприємства.</a:t>
            </a:r>
          </a:p>
          <a:p>
            <a:pPr algn="just"/>
            <a:endParaRPr lang="uk-UA" dirty="0"/>
          </a:p>
          <a:p>
            <a:pPr algn="just"/>
            <a:r>
              <a:rPr lang="uk-UA" dirty="0"/>
              <a:t>	</a:t>
            </a:r>
            <a:r>
              <a:rPr lang="uk-UA" b="1" dirty="0"/>
              <a:t>За своїм місцем у процесі </a:t>
            </a:r>
            <a:r>
              <a:rPr lang="uk-UA" b="1" dirty="0" err="1"/>
              <a:t>товаропросування</a:t>
            </a:r>
            <a:r>
              <a:rPr lang="uk-UA" b="1" dirty="0"/>
              <a:t> </a:t>
            </a:r>
            <a:r>
              <a:rPr lang="uk-UA" dirty="0"/>
              <a:t>оптові торговельні підприємства поділяються на вихідні, торговельно-закупівельні і торговельні, тоді як </a:t>
            </a:r>
            <a:r>
              <a:rPr lang="uk-UA" b="1" dirty="0"/>
              <a:t>за роллю</a:t>
            </a:r>
            <a:r>
              <a:rPr lang="uk-UA" dirty="0"/>
              <a:t> у цьому ж процесі – на виробничо-торговельно-сервісні, виробничо-торговельні, постачальницько-збутові, оптово-торговельні, оптово-роздрібні</a:t>
            </a:r>
            <a:r>
              <a:rPr lang="uk-UA" dirty="0" smtClean="0"/>
              <a:t>.</a:t>
            </a:r>
          </a:p>
          <a:p>
            <a:pPr algn="just"/>
            <a:endParaRPr lang="uk-UA" dirty="0" smtClean="0"/>
          </a:p>
          <a:p>
            <a:pPr algn="just"/>
            <a:r>
              <a:rPr lang="uk-UA" b="1" dirty="0" smtClean="0"/>
              <a:t>	За </a:t>
            </a:r>
            <a:r>
              <a:rPr lang="uk-UA" b="1" dirty="0"/>
              <a:t>загальною товарною спеціалізацією </a:t>
            </a:r>
            <a:r>
              <a:rPr lang="uk-UA" dirty="0"/>
              <a:t>оптові торговельні підприємства поділяються на універсальні, спеціалізовані і змішані, а </a:t>
            </a:r>
            <a:r>
              <a:rPr lang="uk-UA" b="1" dirty="0"/>
              <a:t>за функціональною </a:t>
            </a:r>
            <a:r>
              <a:rPr lang="uk-UA" dirty="0"/>
              <a:t>- на консигнаційні, комісійні, дилерські, дистриб’юторам, агентські, брокерські, маклерські.</a:t>
            </a:r>
          </a:p>
          <a:p>
            <a:pPr algn="just"/>
            <a:endParaRPr lang="uk-UA" dirty="0"/>
          </a:p>
          <a:p>
            <a:pPr algn="just"/>
            <a:r>
              <a:rPr lang="uk-UA" b="1" dirty="0"/>
              <a:t>Оптові підприємства мають такі риси: </a:t>
            </a:r>
            <a:r>
              <a:rPr lang="uk-UA" dirty="0"/>
              <a:t>тісно пов´язані як з виробниками товарів, так і з роздрібними підприємствами; як правило, спеціалізуються на торгівлі окремих груп товарів; мають справу з великими партіями товарів; охоплюють відносно великий район діяльності</a:t>
            </a:r>
            <a:r>
              <a:rPr lang="uk-UA" dirty="0" smtClean="0"/>
              <a:t>.</a:t>
            </a:r>
            <a:endParaRPr lang="uk-UA" dirty="0"/>
          </a:p>
        </p:txBody>
      </p:sp>
    </p:spTree>
    <p:extLst>
      <p:ext uri="{BB962C8B-B14F-4D97-AF65-F5344CB8AC3E}">
        <p14:creationId xmlns:p14="http://schemas.microsoft.com/office/powerpoint/2010/main" val="1730757881"/>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Прямоугольник 3"/>
          <p:cNvSpPr/>
          <p:nvPr/>
        </p:nvSpPr>
        <p:spPr>
          <a:xfrm>
            <a:off x="424873" y="1471873"/>
            <a:ext cx="11480800" cy="5355312"/>
          </a:xfrm>
          <a:prstGeom prst="rect">
            <a:avLst/>
          </a:prstGeom>
        </p:spPr>
        <p:txBody>
          <a:bodyPr wrap="square">
            <a:spAutoFit/>
          </a:bodyPr>
          <a:lstStyle/>
          <a:p>
            <a:pPr algn="ctr"/>
            <a:r>
              <a:rPr lang="uk-UA" b="1" dirty="0" smtClean="0"/>
              <a:t>Основними покупцями оптових підприємств можуть бути:</a:t>
            </a:r>
          </a:p>
          <a:p>
            <a:pPr algn="just">
              <a:buFont typeface="Arial" panose="020B0604020202020204" pitchFamily="34" charset="0"/>
              <a:buChar char="•"/>
            </a:pPr>
            <a:r>
              <a:rPr lang="uk-UA" dirty="0" smtClean="0"/>
              <a:t>роздрібні магазини; </a:t>
            </a:r>
          </a:p>
          <a:p>
            <a:pPr algn="just">
              <a:buFont typeface="Arial" panose="020B0604020202020204" pitchFamily="34" charset="0"/>
              <a:buChar char="•"/>
            </a:pPr>
            <a:r>
              <a:rPr lang="uk-UA" dirty="0" smtClean="0"/>
              <a:t>торговельні мережі; </a:t>
            </a:r>
          </a:p>
          <a:p>
            <a:pPr algn="just">
              <a:buFont typeface="Arial" panose="020B0604020202020204" pitchFamily="34" charset="0"/>
              <a:buChar char="•"/>
            </a:pPr>
            <a:r>
              <a:rPr lang="uk-UA" dirty="0" smtClean="0"/>
              <a:t>підприємства громадського харчування; </a:t>
            </a:r>
          </a:p>
          <a:p>
            <a:pPr algn="just">
              <a:buFont typeface="Arial" panose="020B0604020202020204" pitchFamily="34" charset="0"/>
              <a:buChar char="•"/>
            </a:pPr>
            <a:r>
              <a:rPr lang="uk-UA" dirty="0" smtClean="0"/>
              <a:t>виробничі підприємства; </a:t>
            </a:r>
          </a:p>
          <a:p>
            <a:pPr algn="just">
              <a:buFont typeface="Arial" panose="020B0604020202020204" pitchFamily="34" charset="0"/>
              <a:buChar char="•"/>
            </a:pPr>
            <a:r>
              <a:rPr lang="uk-UA" dirty="0" smtClean="0"/>
              <a:t>будівельні організації; </a:t>
            </a:r>
          </a:p>
          <a:p>
            <a:pPr algn="just">
              <a:buFont typeface="Arial" panose="020B0604020202020204" pitchFamily="34" charset="0"/>
              <a:buChar char="•"/>
            </a:pPr>
            <a:r>
              <a:rPr lang="uk-UA" dirty="0" smtClean="0"/>
              <a:t>фермерські господарства; </a:t>
            </a:r>
          </a:p>
          <a:p>
            <a:pPr algn="just">
              <a:buFont typeface="Arial" panose="020B0604020202020204" pitchFamily="34" charset="0"/>
              <a:buChar char="•"/>
            </a:pPr>
            <a:r>
              <a:rPr lang="uk-UA" dirty="0" smtClean="0"/>
              <a:t>державні та комунальні установи; </a:t>
            </a:r>
          </a:p>
          <a:p>
            <a:pPr algn="just">
              <a:buFont typeface="Arial" panose="020B0604020202020204" pitchFamily="34" charset="0"/>
              <a:buChar char="•"/>
            </a:pPr>
            <a:r>
              <a:rPr lang="uk-UA" dirty="0" smtClean="0"/>
              <a:t>інші оптові підприємства; </a:t>
            </a:r>
          </a:p>
          <a:p>
            <a:pPr algn="just">
              <a:buFont typeface="Arial" panose="020B0604020202020204" pitchFamily="34" charset="0"/>
              <a:buChar char="•"/>
            </a:pPr>
            <a:r>
              <a:rPr lang="uk-UA" dirty="0" smtClean="0"/>
              <a:t>підприємці. </a:t>
            </a:r>
          </a:p>
          <a:p>
            <a:pPr algn="ctr"/>
            <a:r>
              <a:rPr lang="uk-UA" b="1" dirty="0" smtClean="0"/>
              <a:t>Основна схема роботи:</a:t>
            </a:r>
          </a:p>
          <a:p>
            <a:pPr algn="just"/>
            <a:r>
              <a:rPr lang="uk-UA" b="1" dirty="0" smtClean="0"/>
              <a:t>Виробник → Оптове підприємство → Роздрібне підприємство → Кінцевий споживач</a:t>
            </a:r>
          </a:p>
          <a:p>
            <a:pPr algn="just"/>
            <a:endParaRPr lang="uk-UA" dirty="0" smtClean="0"/>
          </a:p>
          <a:p>
            <a:pPr algn="just"/>
            <a:r>
              <a:rPr lang="uk-UA" dirty="0" smtClean="0"/>
              <a:t>Проте оптове підприємство може працювати й безпосередньо з виробничими підприємствами:</a:t>
            </a:r>
          </a:p>
          <a:p>
            <a:pPr algn="just"/>
            <a:r>
              <a:rPr lang="uk-UA" b="1" dirty="0" smtClean="0"/>
              <a:t>Виробник → Оптове підприємство → Підприємство-споживач</a:t>
            </a:r>
          </a:p>
          <a:p>
            <a:pPr algn="just"/>
            <a:endParaRPr lang="uk-UA" dirty="0" smtClean="0"/>
          </a:p>
          <a:p>
            <a:pPr algn="just"/>
            <a:r>
              <a:rPr lang="uk-UA" dirty="0" smtClean="0"/>
              <a:t>Таким чином, оптове підприємство є важливою </a:t>
            </a:r>
            <a:r>
              <a:rPr lang="uk-UA" b="1" dirty="0" smtClean="0"/>
              <a:t>посередницькою ланкою у сфері товарного обігу</a:t>
            </a:r>
            <a:r>
              <a:rPr lang="uk-UA" dirty="0" smtClean="0"/>
              <a:t>.</a:t>
            </a:r>
          </a:p>
          <a:p>
            <a:pPr algn="just"/>
            <a:endParaRPr lang="uk-UA" dirty="0"/>
          </a:p>
        </p:txBody>
      </p:sp>
    </p:spTree>
    <p:extLst>
      <p:ext uri="{BB962C8B-B14F-4D97-AF65-F5344CB8AC3E}">
        <p14:creationId xmlns:p14="http://schemas.microsoft.com/office/powerpoint/2010/main" val="4095434795"/>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xmlns="" id="{08B464DF-781A-4CE3-97B7-8DF4375865A1}"/>
              </a:ext>
            </a:extLst>
          </p:cNvPr>
          <p:cNvSpPr txBox="1"/>
          <p:nvPr/>
        </p:nvSpPr>
        <p:spPr>
          <a:xfrm>
            <a:off x="1272073" y="1516139"/>
            <a:ext cx="9647853" cy="646331"/>
          </a:xfrm>
          <a:prstGeom prst="rect">
            <a:avLst/>
          </a:prstGeom>
          <a:noFill/>
        </p:spPr>
        <p:txBody>
          <a:bodyPr wrap="square">
            <a:spAutoFit/>
          </a:bodyPr>
          <a:lstStyle/>
          <a:p>
            <a:pPr algn="just"/>
            <a:r>
              <a:rPr lang="uk-UA" dirty="0"/>
              <a:t>	</a:t>
            </a:r>
          </a:p>
          <a:p>
            <a:endParaRPr lang="uk-UA" dirty="0"/>
          </a:p>
        </p:txBody>
      </p:sp>
      <p:sp>
        <p:nvSpPr>
          <p:cNvPr id="2" name="Прямоугольник 1"/>
          <p:cNvSpPr/>
          <p:nvPr/>
        </p:nvSpPr>
        <p:spPr>
          <a:xfrm>
            <a:off x="438727" y="394692"/>
            <a:ext cx="11314544" cy="6463308"/>
          </a:xfrm>
          <a:prstGeom prst="rect">
            <a:avLst/>
          </a:prstGeom>
        </p:spPr>
        <p:txBody>
          <a:bodyPr wrap="square">
            <a:spAutoFit/>
          </a:bodyPr>
          <a:lstStyle/>
          <a:p>
            <a:pPr algn="just"/>
            <a:r>
              <a:rPr lang="uk-UA" b="1" dirty="0" smtClean="0"/>
              <a:t>	Основним завданням оптового підприємства </a:t>
            </a:r>
            <a:r>
              <a:rPr lang="uk-UA" dirty="0" smtClean="0"/>
              <a:t>є </a:t>
            </a:r>
            <a:r>
              <a:rPr lang="uk-UA" b="1" dirty="0" smtClean="0"/>
              <a:t>організація ефективного руху товарів від виробника до наступної ланки товарного обігу</a:t>
            </a:r>
            <a:r>
              <a:rPr lang="uk-UA" dirty="0" smtClean="0"/>
              <a:t>.</a:t>
            </a:r>
          </a:p>
          <a:p>
            <a:pPr algn="just"/>
            <a:r>
              <a:rPr lang="uk-UA" dirty="0" smtClean="0"/>
              <a:t>Для цього підприємство виконує комплекс завдань.</a:t>
            </a:r>
          </a:p>
          <a:p>
            <a:pPr algn="just"/>
            <a:r>
              <a:rPr lang="uk-UA" b="1" dirty="0" smtClean="0"/>
              <a:t>1. Вивчення ринку</a:t>
            </a:r>
          </a:p>
          <a:p>
            <a:pPr algn="just"/>
            <a:r>
              <a:rPr lang="uk-UA" dirty="0" smtClean="0"/>
              <a:t>Оптове підприємство повинно знати: які товари користуються попитом; у яких регіонах існує потреба в товарах; як змінюються ціни; які виробники пропонують продукцію; які товари є конкурентоспроможними. </a:t>
            </a:r>
          </a:p>
          <a:p>
            <a:pPr algn="just"/>
            <a:r>
              <a:rPr lang="uk-UA" b="1" dirty="0" smtClean="0"/>
              <a:t>2. Закупівля товарів</a:t>
            </a:r>
          </a:p>
          <a:p>
            <a:pPr algn="just"/>
            <a:r>
              <a:rPr lang="uk-UA" dirty="0" smtClean="0"/>
              <a:t>Підприємство визначає: що купувати; у кого купувати; в якій кількості; коли здійснювати закупівлю; за якою ціною. </a:t>
            </a:r>
          </a:p>
          <a:p>
            <a:pPr algn="just"/>
            <a:r>
              <a:rPr lang="uk-UA" b="1" dirty="0" smtClean="0"/>
              <a:t>3. Формування асортименту</a:t>
            </a:r>
          </a:p>
          <a:p>
            <a:pPr algn="just"/>
            <a:r>
              <a:rPr lang="uk-UA" dirty="0" smtClean="0"/>
              <a:t>Оптовик об'єднує продукцію різних виробників і формує асортимент відповідно до потреб своїх покупців.</a:t>
            </a:r>
          </a:p>
          <a:p>
            <a:pPr algn="just"/>
            <a:r>
              <a:rPr lang="uk-UA" b="1" dirty="0" smtClean="0"/>
              <a:t>4. Зберігання</a:t>
            </a:r>
          </a:p>
          <a:p>
            <a:pPr algn="just"/>
            <a:r>
              <a:rPr lang="uk-UA" dirty="0" smtClean="0"/>
              <a:t>Придбані товари можуть певний час перебувати на складах підприємства.</a:t>
            </a:r>
          </a:p>
          <a:p>
            <a:pPr algn="just"/>
            <a:r>
              <a:rPr lang="uk-UA" b="1" dirty="0" smtClean="0"/>
              <a:t>5. Комплектування замовлень</a:t>
            </a:r>
          </a:p>
          <a:p>
            <a:pPr algn="just"/>
            <a:r>
              <a:rPr lang="uk-UA" dirty="0" smtClean="0"/>
              <a:t>Оптове підприємство може сформувати для конкретного магазину або підприємства необхідний набір товарів.</a:t>
            </a:r>
          </a:p>
          <a:p>
            <a:pPr algn="just"/>
            <a:r>
              <a:rPr lang="uk-UA" b="1" dirty="0" smtClean="0"/>
              <a:t>6. Організація доставки</a:t>
            </a:r>
          </a:p>
          <a:p>
            <a:pPr algn="just"/>
            <a:r>
              <a:rPr lang="uk-UA" dirty="0" smtClean="0"/>
              <a:t>Підприємство може самостійно або із залученням сторонніх транспортних компаній доставляти продукцію покупцям.</a:t>
            </a:r>
          </a:p>
          <a:p>
            <a:pPr algn="just"/>
            <a:r>
              <a:rPr lang="uk-UA" b="1" dirty="0" smtClean="0"/>
              <a:t>7. Реалізація товарів</a:t>
            </a:r>
          </a:p>
          <a:p>
            <a:pPr algn="just"/>
            <a:r>
              <a:rPr lang="uk-UA" dirty="0" smtClean="0"/>
              <a:t>Завершальним етапом є продаж товарів іншим суб'єктам господарювання.</a:t>
            </a:r>
            <a:endParaRPr lang="uk-UA" dirty="0"/>
          </a:p>
        </p:txBody>
      </p:sp>
    </p:spTree>
    <p:extLst>
      <p:ext uri="{BB962C8B-B14F-4D97-AF65-F5344CB8AC3E}">
        <p14:creationId xmlns:p14="http://schemas.microsoft.com/office/powerpoint/2010/main" val="2633991487"/>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Таблица 5"/>
          <p:cNvGraphicFramePr>
            <a:graphicFrameLocks noGrp="1"/>
          </p:cNvGraphicFramePr>
          <p:nvPr>
            <p:extLst>
              <p:ext uri="{D42A27DB-BD31-4B8C-83A1-F6EECF244321}">
                <p14:modId xmlns:p14="http://schemas.microsoft.com/office/powerpoint/2010/main" val="231328306"/>
              </p:ext>
            </p:extLst>
          </p:nvPr>
        </p:nvGraphicFramePr>
        <p:xfrm>
          <a:off x="461817" y="212437"/>
          <a:ext cx="11397673" cy="6470861"/>
        </p:xfrm>
        <a:graphic>
          <a:graphicData uri="http://schemas.openxmlformats.org/drawingml/2006/table">
            <a:tbl>
              <a:tblPr firstRow="1" firstCol="1" bandRow="1">
                <a:tableStyleId>{5C22544A-7EE6-4342-B048-85BDC9FD1C3A}</a:tableStyleId>
              </a:tblPr>
              <a:tblGrid>
                <a:gridCol w="2773205"/>
                <a:gridCol w="2910881"/>
                <a:gridCol w="5713587"/>
              </a:tblGrid>
              <a:tr h="701963">
                <a:tc>
                  <a:txBody>
                    <a:bodyPr/>
                    <a:lstStyle/>
                    <a:p>
                      <a:pPr algn="ctr">
                        <a:lnSpc>
                          <a:spcPct val="107000"/>
                        </a:lnSpc>
                        <a:spcAft>
                          <a:spcPts val="0"/>
                        </a:spcAft>
                      </a:pPr>
                      <a:r>
                        <a:rPr lang="uk-UA" sz="1200" dirty="0">
                          <a:effectLst/>
                        </a:rPr>
                        <a:t>Класифікаційна ознака</a:t>
                      </a:r>
                      <a:endParaRPr lang="ru-RU" sz="1200" dirty="0">
                        <a:effectLst/>
                        <a:latin typeface="Calibri" panose="020F0502020204030204" pitchFamily="34" charset="0"/>
                        <a:ea typeface="Calibri" panose="020F0502020204030204" pitchFamily="34" charset="0"/>
                        <a:cs typeface="Times New Roman" panose="02020603050405020304" pitchFamily="18" charset="0"/>
                      </a:endParaRPr>
                    </a:p>
                  </a:txBody>
                  <a:tcPr marL="5923" marR="5923" marT="5923" marB="5923" anchor="ctr"/>
                </a:tc>
                <a:tc>
                  <a:txBody>
                    <a:bodyPr/>
                    <a:lstStyle/>
                    <a:p>
                      <a:pPr algn="ctr">
                        <a:lnSpc>
                          <a:spcPct val="107000"/>
                        </a:lnSpc>
                        <a:spcAft>
                          <a:spcPts val="0"/>
                        </a:spcAft>
                      </a:pPr>
                      <a:r>
                        <a:rPr lang="uk-UA" sz="1200" dirty="0">
                          <a:effectLst/>
                        </a:rPr>
                        <a:t>Вид оптового підприємства</a:t>
                      </a:r>
                      <a:endParaRPr lang="ru-RU" sz="1200" dirty="0">
                        <a:effectLst/>
                        <a:latin typeface="Calibri" panose="020F0502020204030204" pitchFamily="34" charset="0"/>
                        <a:ea typeface="Calibri" panose="020F0502020204030204" pitchFamily="34" charset="0"/>
                        <a:cs typeface="Times New Roman" panose="02020603050405020304" pitchFamily="18" charset="0"/>
                      </a:endParaRPr>
                    </a:p>
                  </a:txBody>
                  <a:tcPr marL="5923" marR="5923" marT="5923" marB="5923" anchor="ctr"/>
                </a:tc>
                <a:tc>
                  <a:txBody>
                    <a:bodyPr/>
                    <a:lstStyle/>
                    <a:p>
                      <a:pPr algn="ctr">
                        <a:lnSpc>
                          <a:spcPct val="107000"/>
                        </a:lnSpc>
                        <a:spcAft>
                          <a:spcPts val="0"/>
                        </a:spcAft>
                      </a:pPr>
                      <a:r>
                        <a:rPr lang="uk-UA" sz="1200" dirty="0">
                          <a:effectLst/>
                        </a:rPr>
                        <a:t>Характеристика</a:t>
                      </a:r>
                      <a:endParaRPr lang="ru-RU" sz="1200" dirty="0">
                        <a:effectLst/>
                        <a:latin typeface="Calibri" panose="020F0502020204030204" pitchFamily="34" charset="0"/>
                        <a:ea typeface="Calibri" panose="020F0502020204030204" pitchFamily="34" charset="0"/>
                        <a:cs typeface="Times New Roman" panose="02020603050405020304" pitchFamily="18" charset="0"/>
                      </a:endParaRPr>
                    </a:p>
                  </a:txBody>
                  <a:tcPr marL="5923" marR="5923" marT="5923" marB="5923" anchor="ctr"/>
                </a:tc>
              </a:tr>
              <a:tr h="643254">
                <a:tc>
                  <a:txBody>
                    <a:bodyPr/>
                    <a:lstStyle/>
                    <a:p>
                      <a:pPr>
                        <a:lnSpc>
                          <a:spcPct val="107000"/>
                        </a:lnSpc>
                        <a:spcAft>
                          <a:spcPts val="0"/>
                        </a:spcAft>
                      </a:pPr>
                      <a:r>
                        <a:rPr lang="uk-UA" sz="1200" dirty="0">
                          <a:effectLst/>
                        </a:rPr>
                        <a:t>1. За характером діяльності</a:t>
                      </a:r>
                      <a:endParaRPr lang="ru-RU" sz="1200" dirty="0">
                        <a:effectLst/>
                        <a:latin typeface="Calibri" panose="020F0502020204030204" pitchFamily="34" charset="0"/>
                        <a:ea typeface="Calibri" panose="020F0502020204030204" pitchFamily="34" charset="0"/>
                        <a:cs typeface="Times New Roman" panose="02020603050405020304" pitchFamily="18" charset="0"/>
                      </a:endParaRPr>
                    </a:p>
                  </a:txBody>
                  <a:tcPr marL="5923" marR="5923" marT="5923" marB="5923" anchor="ctr"/>
                </a:tc>
                <a:tc>
                  <a:txBody>
                    <a:bodyPr/>
                    <a:lstStyle/>
                    <a:p>
                      <a:pPr>
                        <a:lnSpc>
                          <a:spcPct val="107000"/>
                        </a:lnSpc>
                        <a:spcAft>
                          <a:spcPts val="0"/>
                        </a:spcAft>
                      </a:pPr>
                      <a:r>
                        <a:rPr lang="uk-UA" sz="1200" dirty="0">
                          <a:effectLst/>
                        </a:rPr>
                        <a:t>Оптові підприємства виробників</a:t>
                      </a:r>
                      <a:endParaRPr lang="ru-RU" sz="1200" dirty="0">
                        <a:effectLst/>
                        <a:latin typeface="Calibri" panose="020F0502020204030204" pitchFamily="34" charset="0"/>
                        <a:ea typeface="Calibri" panose="020F0502020204030204" pitchFamily="34" charset="0"/>
                        <a:cs typeface="Times New Roman" panose="02020603050405020304" pitchFamily="18" charset="0"/>
                      </a:endParaRPr>
                    </a:p>
                  </a:txBody>
                  <a:tcPr marL="5923" marR="5923" marT="5923" marB="5923" anchor="ctr"/>
                </a:tc>
                <a:tc>
                  <a:txBody>
                    <a:bodyPr/>
                    <a:lstStyle/>
                    <a:p>
                      <a:pPr>
                        <a:lnSpc>
                          <a:spcPct val="107000"/>
                        </a:lnSpc>
                        <a:spcAft>
                          <a:spcPts val="0"/>
                        </a:spcAft>
                      </a:pPr>
                      <a:r>
                        <a:rPr lang="uk-UA" sz="1200" dirty="0">
                          <a:effectLst/>
                        </a:rPr>
                        <a:t>Створюються або функціонують у складі виробничих підприємств і здійснюють оптовий продаж власної продукції іншим суб'єктам господарювання.</a:t>
                      </a:r>
                      <a:endParaRPr lang="ru-RU" sz="1200" dirty="0">
                        <a:effectLst/>
                        <a:latin typeface="Calibri" panose="020F0502020204030204" pitchFamily="34" charset="0"/>
                        <a:ea typeface="Calibri" panose="020F0502020204030204" pitchFamily="34" charset="0"/>
                        <a:cs typeface="Times New Roman" panose="02020603050405020304" pitchFamily="18" charset="0"/>
                      </a:endParaRPr>
                    </a:p>
                  </a:txBody>
                  <a:tcPr marL="5923" marR="5923" marT="5923" marB="5923" anchor="ctr"/>
                </a:tc>
              </a:tr>
              <a:tr h="577242">
                <a:tc>
                  <a:txBody>
                    <a:bodyPr/>
                    <a:lstStyle/>
                    <a:p>
                      <a:pPr>
                        <a:lnSpc>
                          <a:spcPct val="107000"/>
                        </a:lnSpc>
                      </a:pPr>
                      <a:endParaRPr lang="ru-RU" sz="1200" dirty="0">
                        <a:effectLst/>
                        <a:latin typeface="Calibri" panose="020F0502020204030204" pitchFamily="34" charset="0"/>
                        <a:cs typeface="Times New Roman" panose="02020603050405020304" pitchFamily="18" charset="0"/>
                      </a:endParaRPr>
                    </a:p>
                  </a:txBody>
                  <a:tcPr marL="5923" marR="5923" marT="5923" marB="5923" anchor="ctr"/>
                </a:tc>
                <a:tc>
                  <a:txBody>
                    <a:bodyPr/>
                    <a:lstStyle/>
                    <a:p>
                      <a:pPr>
                        <a:lnSpc>
                          <a:spcPct val="107000"/>
                        </a:lnSpc>
                        <a:spcAft>
                          <a:spcPts val="0"/>
                        </a:spcAft>
                      </a:pPr>
                      <a:r>
                        <a:rPr lang="uk-UA" sz="1200">
                          <a:effectLst/>
                        </a:rPr>
                        <a:t>Незалежні оптові підприємства</a:t>
                      </a:r>
                      <a:endParaRPr lang="ru-RU" sz="1200">
                        <a:effectLst/>
                        <a:latin typeface="Calibri" panose="020F0502020204030204" pitchFamily="34" charset="0"/>
                        <a:ea typeface="Calibri" panose="020F0502020204030204" pitchFamily="34" charset="0"/>
                        <a:cs typeface="Times New Roman" panose="02020603050405020304" pitchFamily="18" charset="0"/>
                      </a:endParaRPr>
                    </a:p>
                  </a:txBody>
                  <a:tcPr marL="5923" marR="5923" marT="5923" marB="5923" anchor="ctr"/>
                </a:tc>
                <a:tc>
                  <a:txBody>
                    <a:bodyPr/>
                    <a:lstStyle/>
                    <a:p>
                      <a:pPr>
                        <a:lnSpc>
                          <a:spcPct val="107000"/>
                        </a:lnSpc>
                        <a:spcAft>
                          <a:spcPts val="0"/>
                        </a:spcAft>
                      </a:pPr>
                      <a:r>
                        <a:rPr lang="uk-UA" sz="1200" dirty="0">
                          <a:effectLst/>
                        </a:rPr>
                        <a:t>Самостійні суб'єкти господарювання, які купують товари у різних виробників та постачальників і перепродають їх своїм покупцям.</a:t>
                      </a:r>
                      <a:endParaRPr lang="ru-RU" sz="1200" dirty="0">
                        <a:effectLst/>
                        <a:latin typeface="Calibri" panose="020F0502020204030204" pitchFamily="34" charset="0"/>
                        <a:ea typeface="Calibri" panose="020F0502020204030204" pitchFamily="34" charset="0"/>
                        <a:cs typeface="Times New Roman" panose="02020603050405020304" pitchFamily="18" charset="0"/>
                      </a:endParaRPr>
                    </a:p>
                  </a:txBody>
                  <a:tcPr marL="5923" marR="5923" marT="5923" marB="5923" anchor="ctr"/>
                </a:tc>
              </a:tr>
              <a:tr h="725410">
                <a:tc>
                  <a:txBody>
                    <a:bodyPr/>
                    <a:lstStyle/>
                    <a:p>
                      <a:pPr>
                        <a:lnSpc>
                          <a:spcPct val="107000"/>
                        </a:lnSpc>
                      </a:pPr>
                      <a:endParaRPr lang="ru-RU" sz="1200" dirty="0">
                        <a:effectLst/>
                        <a:latin typeface="Calibri" panose="020F0502020204030204" pitchFamily="34" charset="0"/>
                        <a:cs typeface="Times New Roman" panose="02020603050405020304" pitchFamily="18" charset="0"/>
                      </a:endParaRPr>
                    </a:p>
                  </a:txBody>
                  <a:tcPr marL="5923" marR="5923" marT="5923" marB="5923" anchor="ctr"/>
                </a:tc>
                <a:tc>
                  <a:txBody>
                    <a:bodyPr/>
                    <a:lstStyle/>
                    <a:p>
                      <a:pPr>
                        <a:lnSpc>
                          <a:spcPct val="107000"/>
                        </a:lnSpc>
                        <a:spcAft>
                          <a:spcPts val="0"/>
                        </a:spcAft>
                      </a:pPr>
                      <a:r>
                        <a:rPr lang="uk-UA" sz="1200" dirty="0">
                          <a:effectLst/>
                        </a:rPr>
                        <a:t>Дистриб'юторські підприємства</a:t>
                      </a:r>
                      <a:endParaRPr lang="ru-RU" sz="1200" dirty="0">
                        <a:effectLst/>
                        <a:latin typeface="Calibri" panose="020F0502020204030204" pitchFamily="34" charset="0"/>
                        <a:ea typeface="Calibri" panose="020F0502020204030204" pitchFamily="34" charset="0"/>
                        <a:cs typeface="Times New Roman" panose="02020603050405020304" pitchFamily="18" charset="0"/>
                      </a:endParaRPr>
                    </a:p>
                  </a:txBody>
                  <a:tcPr marL="5923" marR="5923" marT="5923" marB="5923" anchor="ctr"/>
                </a:tc>
                <a:tc>
                  <a:txBody>
                    <a:bodyPr/>
                    <a:lstStyle/>
                    <a:p>
                      <a:pPr>
                        <a:lnSpc>
                          <a:spcPct val="107000"/>
                        </a:lnSpc>
                        <a:spcAft>
                          <a:spcPts val="0"/>
                        </a:spcAft>
                      </a:pPr>
                      <a:r>
                        <a:rPr lang="uk-UA" sz="1200" dirty="0">
                          <a:effectLst/>
                        </a:rPr>
                        <a:t>Закуповують продукцію виробників та організовують її подальше постачання торговельним підприємствам. Можуть спеціалізуватися на певних брендах або групах товарів.</a:t>
                      </a:r>
                      <a:endParaRPr lang="ru-RU" sz="1200" dirty="0">
                        <a:effectLst/>
                        <a:latin typeface="Calibri" panose="020F0502020204030204" pitchFamily="34" charset="0"/>
                        <a:ea typeface="Calibri" panose="020F0502020204030204" pitchFamily="34" charset="0"/>
                        <a:cs typeface="Times New Roman" panose="02020603050405020304" pitchFamily="18" charset="0"/>
                      </a:endParaRPr>
                    </a:p>
                  </a:txBody>
                  <a:tcPr marL="5923" marR="5923" marT="5923" marB="5923" anchor="ctr"/>
                </a:tc>
              </a:tr>
              <a:tr h="668634">
                <a:tc>
                  <a:txBody>
                    <a:bodyPr/>
                    <a:lstStyle/>
                    <a:p>
                      <a:pPr>
                        <a:lnSpc>
                          <a:spcPct val="107000"/>
                        </a:lnSpc>
                      </a:pPr>
                      <a:endParaRPr lang="ru-RU" sz="1200">
                        <a:effectLst/>
                        <a:latin typeface="Calibri" panose="020F0502020204030204" pitchFamily="34" charset="0"/>
                        <a:cs typeface="Times New Roman" panose="02020603050405020304" pitchFamily="18" charset="0"/>
                      </a:endParaRPr>
                    </a:p>
                  </a:txBody>
                  <a:tcPr marL="5923" marR="5923" marT="5923" marB="5923" anchor="ctr"/>
                </a:tc>
                <a:tc>
                  <a:txBody>
                    <a:bodyPr/>
                    <a:lstStyle/>
                    <a:p>
                      <a:pPr>
                        <a:lnSpc>
                          <a:spcPct val="107000"/>
                        </a:lnSpc>
                        <a:spcAft>
                          <a:spcPts val="0"/>
                        </a:spcAft>
                      </a:pPr>
                      <a:r>
                        <a:rPr lang="uk-UA" sz="1200" dirty="0">
                          <a:effectLst/>
                        </a:rPr>
                        <a:t>Дилерські підприємства</a:t>
                      </a:r>
                      <a:endParaRPr lang="ru-RU" sz="1200" dirty="0">
                        <a:effectLst/>
                        <a:latin typeface="Calibri" panose="020F0502020204030204" pitchFamily="34" charset="0"/>
                        <a:ea typeface="Calibri" panose="020F0502020204030204" pitchFamily="34" charset="0"/>
                        <a:cs typeface="Times New Roman" panose="02020603050405020304" pitchFamily="18" charset="0"/>
                      </a:endParaRPr>
                    </a:p>
                  </a:txBody>
                  <a:tcPr marL="5923" marR="5923" marT="5923" marB="5923" anchor="ctr"/>
                </a:tc>
                <a:tc>
                  <a:txBody>
                    <a:bodyPr/>
                    <a:lstStyle/>
                    <a:p>
                      <a:pPr>
                        <a:lnSpc>
                          <a:spcPct val="107000"/>
                        </a:lnSpc>
                        <a:spcAft>
                          <a:spcPts val="0"/>
                        </a:spcAft>
                      </a:pPr>
                      <a:r>
                        <a:rPr lang="uk-UA" sz="1200" dirty="0">
                          <a:effectLst/>
                        </a:rPr>
                        <a:t>Купують товари у виробників або дистриб'юторів і реалізують їх від власного імені та за власний рахунок.</a:t>
                      </a:r>
                      <a:endParaRPr lang="ru-RU" sz="1200" dirty="0">
                        <a:effectLst/>
                        <a:latin typeface="Calibri" panose="020F0502020204030204" pitchFamily="34" charset="0"/>
                        <a:ea typeface="Calibri" panose="020F0502020204030204" pitchFamily="34" charset="0"/>
                        <a:cs typeface="Times New Roman" panose="02020603050405020304" pitchFamily="18" charset="0"/>
                      </a:endParaRPr>
                    </a:p>
                  </a:txBody>
                  <a:tcPr marL="5923" marR="5923" marT="5923" marB="5923" anchor="ctr"/>
                </a:tc>
              </a:tr>
              <a:tr h="516846">
                <a:tc>
                  <a:txBody>
                    <a:bodyPr/>
                    <a:lstStyle/>
                    <a:p>
                      <a:pPr>
                        <a:lnSpc>
                          <a:spcPct val="107000"/>
                        </a:lnSpc>
                        <a:spcAft>
                          <a:spcPts val="0"/>
                        </a:spcAft>
                      </a:pPr>
                      <a:r>
                        <a:rPr lang="uk-UA" sz="1200" dirty="0">
                          <a:effectLst/>
                        </a:rPr>
                        <a:t>2. За товарною спеціалізацією</a:t>
                      </a:r>
                      <a:endParaRPr lang="ru-RU" sz="1200" dirty="0">
                        <a:effectLst/>
                        <a:latin typeface="Calibri" panose="020F0502020204030204" pitchFamily="34" charset="0"/>
                        <a:ea typeface="Calibri" panose="020F0502020204030204" pitchFamily="34" charset="0"/>
                        <a:cs typeface="Times New Roman" panose="02020603050405020304" pitchFamily="18" charset="0"/>
                      </a:endParaRPr>
                    </a:p>
                  </a:txBody>
                  <a:tcPr marL="5923" marR="5923" marT="5923" marB="5923" anchor="ctr"/>
                </a:tc>
                <a:tc>
                  <a:txBody>
                    <a:bodyPr/>
                    <a:lstStyle/>
                    <a:p>
                      <a:pPr>
                        <a:lnSpc>
                          <a:spcPct val="107000"/>
                        </a:lnSpc>
                        <a:spcAft>
                          <a:spcPts val="0"/>
                        </a:spcAft>
                      </a:pPr>
                      <a:r>
                        <a:rPr lang="uk-UA" sz="1200" dirty="0">
                          <a:effectLst/>
                        </a:rPr>
                        <a:t>Універсальні</a:t>
                      </a:r>
                      <a:endParaRPr lang="ru-RU" sz="1200" dirty="0">
                        <a:effectLst/>
                        <a:latin typeface="Calibri" panose="020F0502020204030204" pitchFamily="34" charset="0"/>
                        <a:ea typeface="Calibri" panose="020F0502020204030204" pitchFamily="34" charset="0"/>
                        <a:cs typeface="Times New Roman" panose="02020603050405020304" pitchFamily="18" charset="0"/>
                      </a:endParaRPr>
                    </a:p>
                  </a:txBody>
                  <a:tcPr marL="5923" marR="5923" marT="5923" marB="5923" anchor="ctr"/>
                </a:tc>
                <a:tc>
                  <a:txBody>
                    <a:bodyPr/>
                    <a:lstStyle/>
                    <a:p>
                      <a:pPr>
                        <a:lnSpc>
                          <a:spcPct val="107000"/>
                        </a:lnSpc>
                        <a:spcAft>
                          <a:spcPts val="0"/>
                        </a:spcAft>
                      </a:pPr>
                      <a:r>
                        <a:rPr lang="uk-UA" sz="1200" dirty="0">
                          <a:effectLst/>
                        </a:rPr>
                        <a:t>Реалізують широкий асортимент товарів різних товарних груп. Можуть забезпечувати покупців комплексним асортиментом.</a:t>
                      </a:r>
                      <a:endParaRPr lang="ru-RU" sz="1200" dirty="0">
                        <a:effectLst/>
                        <a:latin typeface="Calibri" panose="020F0502020204030204" pitchFamily="34" charset="0"/>
                        <a:ea typeface="Calibri" panose="020F0502020204030204" pitchFamily="34" charset="0"/>
                        <a:cs typeface="Times New Roman" panose="02020603050405020304" pitchFamily="18" charset="0"/>
                      </a:endParaRPr>
                    </a:p>
                  </a:txBody>
                  <a:tcPr marL="5923" marR="5923" marT="5923" marB="5923" anchor="ctr"/>
                </a:tc>
              </a:tr>
              <a:tr h="516846">
                <a:tc>
                  <a:txBody>
                    <a:bodyPr/>
                    <a:lstStyle/>
                    <a:p>
                      <a:pPr>
                        <a:lnSpc>
                          <a:spcPct val="107000"/>
                        </a:lnSpc>
                      </a:pPr>
                      <a:endParaRPr lang="ru-RU" sz="1200">
                        <a:effectLst/>
                        <a:latin typeface="Calibri" panose="020F0502020204030204" pitchFamily="34" charset="0"/>
                        <a:cs typeface="Times New Roman" panose="02020603050405020304" pitchFamily="18" charset="0"/>
                      </a:endParaRPr>
                    </a:p>
                  </a:txBody>
                  <a:tcPr marL="5923" marR="5923" marT="5923" marB="5923" anchor="ctr"/>
                </a:tc>
                <a:tc>
                  <a:txBody>
                    <a:bodyPr/>
                    <a:lstStyle/>
                    <a:p>
                      <a:pPr>
                        <a:lnSpc>
                          <a:spcPct val="107000"/>
                        </a:lnSpc>
                        <a:spcAft>
                          <a:spcPts val="0"/>
                        </a:spcAft>
                      </a:pPr>
                      <a:r>
                        <a:rPr lang="uk-UA" sz="1200" dirty="0">
                          <a:effectLst/>
                        </a:rPr>
                        <a:t>Спеціалізовані</a:t>
                      </a:r>
                      <a:endParaRPr lang="ru-RU" sz="1200" dirty="0">
                        <a:effectLst/>
                        <a:latin typeface="Calibri" panose="020F0502020204030204" pitchFamily="34" charset="0"/>
                        <a:ea typeface="Calibri" panose="020F0502020204030204" pitchFamily="34" charset="0"/>
                        <a:cs typeface="Times New Roman" panose="02020603050405020304" pitchFamily="18" charset="0"/>
                      </a:endParaRPr>
                    </a:p>
                  </a:txBody>
                  <a:tcPr marL="5923" marR="5923" marT="5923" marB="5923" anchor="ctr"/>
                </a:tc>
                <a:tc>
                  <a:txBody>
                    <a:bodyPr/>
                    <a:lstStyle/>
                    <a:p>
                      <a:pPr>
                        <a:lnSpc>
                          <a:spcPct val="107000"/>
                        </a:lnSpc>
                        <a:spcAft>
                          <a:spcPts val="0"/>
                        </a:spcAft>
                      </a:pPr>
                      <a:r>
                        <a:rPr lang="uk-UA" sz="1200" dirty="0">
                          <a:effectLst/>
                        </a:rPr>
                        <a:t>Працюють з однією або кількома спорідненими товарними групами. Наприклад, оптові підприємства продовольчих або будівельних товарів.</a:t>
                      </a:r>
                      <a:endParaRPr lang="ru-RU" sz="1200" dirty="0">
                        <a:effectLst/>
                        <a:latin typeface="Calibri" panose="020F0502020204030204" pitchFamily="34" charset="0"/>
                        <a:ea typeface="Calibri" panose="020F0502020204030204" pitchFamily="34" charset="0"/>
                        <a:cs typeface="Times New Roman" panose="02020603050405020304" pitchFamily="18" charset="0"/>
                      </a:endParaRPr>
                    </a:p>
                  </a:txBody>
                  <a:tcPr marL="5923" marR="5923" marT="5923" marB="5923" anchor="ctr"/>
                </a:tc>
              </a:tr>
              <a:tr h="516846">
                <a:tc>
                  <a:txBody>
                    <a:bodyPr/>
                    <a:lstStyle/>
                    <a:p>
                      <a:pPr>
                        <a:lnSpc>
                          <a:spcPct val="107000"/>
                        </a:lnSpc>
                      </a:pPr>
                      <a:endParaRPr lang="ru-RU" sz="1200">
                        <a:effectLst/>
                        <a:latin typeface="Calibri" panose="020F0502020204030204" pitchFamily="34" charset="0"/>
                        <a:cs typeface="Times New Roman" panose="02020603050405020304" pitchFamily="18" charset="0"/>
                      </a:endParaRPr>
                    </a:p>
                  </a:txBody>
                  <a:tcPr marL="5923" marR="5923" marT="5923" marB="5923" anchor="ctr"/>
                </a:tc>
                <a:tc>
                  <a:txBody>
                    <a:bodyPr/>
                    <a:lstStyle/>
                    <a:p>
                      <a:pPr>
                        <a:lnSpc>
                          <a:spcPct val="107000"/>
                        </a:lnSpc>
                        <a:spcAft>
                          <a:spcPts val="0"/>
                        </a:spcAft>
                      </a:pPr>
                      <a:r>
                        <a:rPr lang="uk-UA" sz="1200" dirty="0">
                          <a:effectLst/>
                        </a:rPr>
                        <a:t>Вузькоспеціалізовані</a:t>
                      </a:r>
                      <a:endParaRPr lang="ru-RU" sz="1200" dirty="0">
                        <a:effectLst/>
                        <a:latin typeface="Calibri" panose="020F0502020204030204" pitchFamily="34" charset="0"/>
                        <a:ea typeface="Calibri" panose="020F0502020204030204" pitchFamily="34" charset="0"/>
                        <a:cs typeface="Times New Roman" panose="02020603050405020304" pitchFamily="18" charset="0"/>
                      </a:endParaRPr>
                    </a:p>
                  </a:txBody>
                  <a:tcPr marL="5923" marR="5923" marT="5923" marB="5923" anchor="ctr"/>
                </a:tc>
                <a:tc>
                  <a:txBody>
                    <a:bodyPr/>
                    <a:lstStyle/>
                    <a:p>
                      <a:pPr>
                        <a:lnSpc>
                          <a:spcPct val="107000"/>
                        </a:lnSpc>
                        <a:spcAft>
                          <a:spcPts val="0"/>
                        </a:spcAft>
                      </a:pPr>
                      <a:r>
                        <a:rPr lang="uk-UA" sz="1200" dirty="0">
                          <a:effectLst/>
                        </a:rPr>
                        <a:t>Реалізують обмежену номенклатуру товарів або товари певного виду. Відрізняються глибокою спеціалізацією та професійною компетентністю.</a:t>
                      </a:r>
                      <a:endParaRPr lang="ru-RU" sz="1200" dirty="0">
                        <a:effectLst/>
                        <a:latin typeface="Calibri" panose="020F0502020204030204" pitchFamily="34" charset="0"/>
                        <a:ea typeface="Calibri" panose="020F0502020204030204" pitchFamily="34" charset="0"/>
                        <a:cs typeface="Times New Roman" panose="02020603050405020304" pitchFamily="18" charset="0"/>
                      </a:endParaRPr>
                    </a:p>
                  </a:txBody>
                  <a:tcPr marL="5923" marR="5923" marT="5923" marB="5923" anchor="ctr"/>
                </a:tc>
              </a:tr>
              <a:tr h="516846">
                <a:tc>
                  <a:txBody>
                    <a:bodyPr/>
                    <a:lstStyle/>
                    <a:p>
                      <a:pPr>
                        <a:lnSpc>
                          <a:spcPct val="107000"/>
                        </a:lnSpc>
                        <a:spcAft>
                          <a:spcPts val="0"/>
                        </a:spcAft>
                      </a:pPr>
                      <a:r>
                        <a:rPr lang="uk-UA" sz="1200" dirty="0">
                          <a:effectLst/>
                        </a:rPr>
                        <a:t>3. За масштабом діяльності</a:t>
                      </a:r>
                      <a:endParaRPr lang="ru-RU" sz="1200" dirty="0">
                        <a:effectLst/>
                        <a:latin typeface="Calibri" panose="020F0502020204030204" pitchFamily="34" charset="0"/>
                        <a:ea typeface="Calibri" panose="020F0502020204030204" pitchFamily="34" charset="0"/>
                        <a:cs typeface="Times New Roman" panose="02020603050405020304" pitchFamily="18" charset="0"/>
                      </a:endParaRPr>
                    </a:p>
                  </a:txBody>
                  <a:tcPr marL="5923" marR="5923" marT="5923" marB="5923" anchor="ctr"/>
                </a:tc>
                <a:tc>
                  <a:txBody>
                    <a:bodyPr/>
                    <a:lstStyle/>
                    <a:p>
                      <a:pPr>
                        <a:lnSpc>
                          <a:spcPct val="107000"/>
                        </a:lnSpc>
                        <a:spcAft>
                          <a:spcPts val="0"/>
                        </a:spcAft>
                      </a:pPr>
                      <a:r>
                        <a:rPr lang="uk-UA" sz="1200">
                          <a:effectLst/>
                        </a:rPr>
                        <a:t>Малі</a:t>
                      </a:r>
                      <a:endParaRPr lang="ru-RU" sz="1200">
                        <a:effectLst/>
                        <a:latin typeface="Calibri" panose="020F0502020204030204" pitchFamily="34" charset="0"/>
                        <a:ea typeface="Calibri" panose="020F0502020204030204" pitchFamily="34" charset="0"/>
                        <a:cs typeface="Times New Roman" panose="02020603050405020304" pitchFamily="18" charset="0"/>
                      </a:endParaRPr>
                    </a:p>
                  </a:txBody>
                  <a:tcPr marL="5923" marR="5923" marT="5923" marB="5923" anchor="ctr"/>
                </a:tc>
                <a:tc>
                  <a:txBody>
                    <a:bodyPr/>
                    <a:lstStyle/>
                    <a:p>
                      <a:pPr>
                        <a:lnSpc>
                          <a:spcPct val="107000"/>
                        </a:lnSpc>
                        <a:spcAft>
                          <a:spcPts val="0"/>
                        </a:spcAft>
                      </a:pPr>
                      <a:r>
                        <a:rPr lang="uk-UA" sz="1200" dirty="0">
                          <a:effectLst/>
                        </a:rPr>
                        <a:t>Мають невеликі обсяги товарообороту, обмежену кількість клієнтів і переважно працюють на локальному ринку.</a:t>
                      </a:r>
                      <a:endParaRPr lang="ru-RU" sz="1200" dirty="0">
                        <a:effectLst/>
                        <a:latin typeface="Calibri" panose="020F0502020204030204" pitchFamily="34" charset="0"/>
                        <a:ea typeface="Calibri" panose="020F0502020204030204" pitchFamily="34" charset="0"/>
                        <a:cs typeface="Times New Roman" panose="02020603050405020304" pitchFamily="18" charset="0"/>
                      </a:endParaRPr>
                    </a:p>
                  </a:txBody>
                  <a:tcPr marL="5923" marR="5923" marT="5923" marB="5923" anchor="ctr"/>
                </a:tc>
              </a:tr>
              <a:tr h="349978">
                <a:tc>
                  <a:txBody>
                    <a:bodyPr/>
                    <a:lstStyle/>
                    <a:p>
                      <a:pPr>
                        <a:lnSpc>
                          <a:spcPct val="107000"/>
                        </a:lnSpc>
                      </a:pPr>
                      <a:endParaRPr lang="ru-RU" sz="1200">
                        <a:effectLst/>
                        <a:latin typeface="Calibri" panose="020F0502020204030204" pitchFamily="34" charset="0"/>
                        <a:cs typeface="Times New Roman" panose="02020603050405020304" pitchFamily="18" charset="0"/>
                      </a:endParaRPr>
                    </a:p>
                  </a:txBody>
                  <a:tcPr marL="5923" marR="5923" marT="5923" marB="5923" anchor="ctr"/>
                </a:tc>
                <a:tc>
                  <a:txBody>
                    <a:bodyPr/>
                    <a:lstStyle/>
                    <a:p>
                      <a:pPr>
                        <a:lnSpc>
                          <a:spcPct val="107000"/>
                        </a:lnSpc>
                        <a:spcAft>
                          <a:spcPts val="0"/>
                        </a:spcAft>
                      </a:pPr>
                      <a:r>
                        <a:rPr lang="uk-UA" sz="1200">
                          <a:effectLst/>
                        </a:rPr>
                        <a:t>Середні</a:t>
                      </a:r>
                      <a:endParaRPr lang="ru-RU" sz="1200">
                        <a:effectLst/>
                        <a:latin typeface="Calibri" panose="020F0502020204030204" pitchFamily="34" charset="0"/>
                        <a:ea typeface="Calibri" panose="020F0502020204030204" pitchFamily="34" charset="0"/>
                        <a:cs typeface="Times New Roman" panose="02020603050405020304" pitchFamily="18" charset="0"/>
                      </a:endParaRPr>
                    </a:p>
                  </a:txBody>
                  <a:tcPr marL="5923" marR="5923" marT="5923" marB="5923" anchor="ctr"/>
                </a:tc>
                <a:tc>
                  <a:txBody>
                    <a:bodyPr/>
                    <a:lstStyle/>
                    <a:p>
                      <a:pPr>
                        <a:lnSpc>
                          <a:spcPct val="107000"/>
                        </a:lnSpc>
                        <a:spcAft>
                          <a:spcPts val="0"/>
                        </a:spcAft>
                      </a:pPr>
                      <a:r>
                        <a:rPr lang="uk-UA" sz="1200" dirty="0">
                          <a:effectLst/>
                        </a:rPr>
                        <a:t>Мають більші товарні запаси, складські потужності та клієнтську базу; часто працюють у межах регіону.</a:t>
                      </a:r>
                      <a:endParaRPr lang="ru-RU" sz="1200" dirty="0">
                        <a:effectLst/>
                        <a:latin typeface="Calibri" panose="020F0502020204030204" pitchFamily="34" charset="0"/>
                        <a:ea typeface="Calibri" panose="020F0502020204030204" pitchFamily="34" charset="0"/>
                        <a:cs typeface="Times New Roman" panose="02020603050405020304" pitchFamily="18" charset="0"/>
                      </a:endParaRPr>
                    </a:p>
                  </a:txBody>
                  <a:tcPr marL="5923" marR="5923" marT="5923" marB="5923" anchor="ctr"/>
                </a:tc>
              </a:tr>
              <a:tr h="683714">
                <a:tc>
                  <a:txBody>
                    <a:bodyPr/>
                    <a:lstStyle/>
                    <a:p>
                      <a:pPr>
                        <a:lnSpc>
                          <a:spcPct val="107000"/>
                        </a:lnSpc>
                      </a:pPr>
                      <a:endParaRPr lang="ru-RU" sz="1200">
                        <a:effectLst/>
                        <a:latin typeface="Calibri" panose="020F0502020204030204" pitchFamily="34" charset="0"/>
                        <a:cs typeface="Times New Roman" panose="02020603050405020304" pitchFamily="18" charset="0"/>
                      </a:endParaRPr>
                    </a:p>
                  </a:txBody>
                  <a:tcPr marL="5923" marR="5923" marT="5923" marB="5923" anchor="ctr"/>
                </a:tc>
                <a:tc>
                  <a:txBody>
                    <a:bodyPr/>
                    <a:lstStyle/>
                    <a:p>
                      <a:pPr>
                        <a:lnSpc>
                          <a:spcPct val="107000"/>
                        </a:lnSpc>
                        <a:spcAft>
                          <a:spcPts val="0"/>
                        </a:spcAft>
                      </a:pPr>
                      <a:r>
                        <a:rPr lang="uk-UA" sz="1200">
                          <a:effectLst/>
                        </a:rPr>
                        <a:t>Великі</a:t>
                      </a:r>
                      <a:endParaRPr lang="ru-RU" sz="1200">
                        <a:effectLst/>
                        <a:latin typeface="Calibri" panose="020F0502020204030204" pitchFamily="34" charset="0"/>
                        <a:ea typeface="Calibri" panose="020F0502020204030204" pitchFamily="34" charset="0"/>
                        <a:cs typeface="Times New Roman" panose="02020603050405020304" pitchFamily="18" charset="0"/>
                      </a:endParaRPr>
                    </a:p>
                  </a:txBody>
                  <a:tcPr marL="5923" marR="5923" marT="5923" marB="5923" anchor="ctr"/>
                </a:tc>
                <a:tc>
                  <a:txBody>
                    <a:bodyPr/>
                    <a:lstStyle/>
                    <a:p>
                      <a:pPr>
                        <a:lnSpc>
                          <a:spcPct val="107000"/>
                        </a:lnSpc>
                        <a:spcAft>
                          <a:spcPts val="0"/>
                        </a:spcAft>
                      </a:pPr>
                      <a:r>
                        <a:rPr lang="uk-UA" sz="1200" dirty="0">
                          <a:effectLst/>
                        </a:rPr>
                        <a:t>Здійснюють значні обсяги оптових операцій, мають розвинену складську та транспортну інфраструктуру, можуть працювати на національному та міжнародному ринках.</a:t>
                      </a:r>
                      <a:endParaRPr lang="ru-RU" sz="1200" dirty="0">
                        <a:effectLst/>
                        <a:latin typeface="Calibri" panose="020F0502020204030204" pitchFamily="34" charset="0"/>
                        <a:ea typeface="Calibri" panose="020F0502020204030204" pitchFamily="34" charset="0"/>
                        <a:cs typeface="Times New Roman" panose="02020603050405020304" pitchFamily="18" charset="0"/>
                      </a:endParaRPr>
                    </a:p>
                  </a:txBody>
                  <a:tcPr marL="5923" marR="5923" marT="5923" marB="5923" anchor="ctr"/>
                </a:tc>
              </a:tr>
            </a:tbl>
          </a:graphicData>
        </a:graphic>
      </p:graphicFrame>
    </p:spTree>
    <p:extLst>
      <p:ext uri="{BB962C8B-B14F-4D97-AF65-F5344CB8AC3E}">
        <p14:creationId xmlns:p14="http://schemas.microsoft.com/office/powerpoint/2010/main" val="514942973"/>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Таблица 1"/>
          <p:cNvGraphicFramePr>
            <a:graphicFrameLocks noGrp="1"/>
          </p:cNvGraphicFramePr>
          <p:nvPr>
            <p:extLst>
              <p:ext uri="{D42A27DB-BD31-4B8C-83A1-F6EECF244321}">
                <p14:modId xmlns:p14="http://schemas.microsoft.com/office/powerpoint/2010/main" val="3766301148"/>
              </p:ext>
            </p:extLst>
          </p:nvPr>
        </p:nvGraphicFramePr>
        <p:xfrm>
          <a:off x="461818" y="1020907"/>
          <a:ext cx="11369965" cy="5527672"/>
        </p:xfrm>
        <a:graphic>
          <a:graphicData uri="http://schemas.openxmlformats.org/drawingml/2006/table">
            <a:tbl>
              <a:tblPr firstRow="1" firstCol="1" bandRow="1">
                <a:tableStyleId>{5C22544A-7EE6-4342-B048-85BDC9FD1C3A}</a:tableStyleId>
              </a:tblPr>
              <a:tblGrid>
                <a:gridCol w="3139184"/>
                <a:gridCol w="2067266"/>
                <a:gridCol w="6163515"/>
              </a:tblGrid>
              <a:tr h="364058">
                <a:tc>
                  <a:txBody>
                    <a:bodyPr/>
                    <a:lstStyle/>
                    <a:p>
                      <a:pPr>
                        <a:lnSpc>
                          <a:spcPct val="107000"/>
                        </a:lnSpc>
                        <a:spcAft>
                          <a:spcPts val="0"/>
                        </a:spcAft>
                      </a:pPr>
                      <a:r>
                        <a:rPr lang="uk-UA" sz="1200" dirty="0">
                          <a:effectLst/>
                        </a:rPr>
                        <a:t>4. За територією діяльності</a:t>
                      </a:r>
                      <a:endParaRPr lang="ru-RU" sz="1200" dirty="0">
                        <a:effectLst/>
                        <a:latin typeface="Calibri" panose="020F0502020204030204" pitchFamily="34" charset="0"/>
                        <a:ea typeface="Calibri" panose="020F0502020204030204" pitchFamily="34" charset="0"/>
                        <a:cs typeface="Times New Roman" panose="02020603050405020304" pitchFamily="18" charset="0"/>
                      </a:endParaRPr>
                    </a:p>
                  </a:txBody>
                  <a:tcPr marL="6513" marR="6513" marT="6513" marB="6513" anchor="ctr"/>
                </a:tc>
                <a:tc>
                  <a:txBody>
                    <a:bodyPr/>
                    <a:lstStyle/>
                    <a:p>
                      <a:pPr>
                        <a:lnSpc>
                          <a:spcPct val="107000"/>
                        </a:lnSpc>
                        <a:spcAft>
                          <a:spcPts val="0"/>
                        </a:spcAft>
                      </a:pPr>
                      <a:r>
                        <a:rPr lang="uk-UA" sz="1200" b="0" dirty="0">
                          <a:solidFill>
                            <a:schemeClr val="tx1"/>
                          </a:solidFill>
                          <a:effectLst/>
                        </a:rPr>
                        <a:t>Місцеві</a:t>
                      </a:r>
                      <a:endParaRPr lang="ru-RU" sz="1200" b="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513" marR="6513" marT="6513" marB="6513" anchor="ctr">
                    <a:solidFill>
                      <a:schemeClr val="accent1">
                        <a:lumMod val="20000"/>
                        <a:lumOff val="80000"/>
                      </a:schemeClr>
                    </a:solidFill>
                  </a:tcPr>
                </a:tc>
                <a:tc>
                  <a:txBody>
                    <a:bodyPr/>
                    <a:lstStyle/>
                    <a:p>
                      <a:pPr>
                        <a:lnSpc>
                          <a:spcPct val="107000"/>
                        </a:lnSpc>
                        <a:spcAft>
                          <a:spcPts val="0"/>
                        </a:spcAft>
                      </a:pPr>
                      <a:r>
                        <a:rPr lang="uk-UA" sz="1200" b="0" dirty="0">
                          <a:solidFill>
                            <a:schemeClr val="tx1"/>
                          </a:solidFill>
                          <a:effectLst/>
                        </a:rPr>
                        <a:t>Обслуговують покупців одного населеного пункту або невеликої території.</a:t>
                      </a:r>
                      <a:endParaRPr lang="ru-RU" sz="1200" b="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513" marR="6513" marT="6513" marB="6513" anchor="ctr">
                    <a:solidFill>
                      <a:schemeClr val="accent1">
                        <a:lumMod val="20000"/>
                        <a:lumOff val="80000"/>
                      </a:schemeClr>
                    </a:solidFill>
                  </a:tcPr>
                </a:tc>
              </a:tr>
              <a:tr h="364058">
                <a:tc>
                  <a:txBody>
                    <a:bodyPr/>
                    <a:lstStyle/>
                    <a:p>
                      <a:pPr>
                        <a:lnSpc>
                          <a:spcPct val="107000"/>
                        </a:lnSpc>
                      </a:pPr>
                      <a:endParaRPr lang="ru-RU" sz="1200" dirty="0">
                        <a:effectLst/>
                        <a:latin typeface="Calibri" panose="020F0502020204030204" pitchFamily="34" charset="0"/>
                        <a:cs typeface="Times New Roman" panose="02020603050405020304" pitchFamily="18" charset="0"/>
                      </a:endParaRPr>
                    </a:p>
                  </a:txBody>
                  <a:tcPr marL="6513" marR="6513" marT="6513" marB="6513" anchor="ctr"/>
                </a:tc>
                <a:tc>
                  <a:txBody>
                    <a:bodyPr/>
                    <a:lstStyle/>
                    <a:p>
                      <a:pPr>
                        <a:lnSpc>
                          <a:spcPct val="107000"/>
                        </a:lnSpc>
                        <a:spcAft>
                          <a:spcPts val="0"/>
                        </a:spcAft>
                      </a:pPr>
                      <a:r>
                        <a:rPr lang="uk-UA" sz="1200" dirty="0">
                          <a:effectLst/>
                        </a:rPr>
                        <a:t>Регіональні</a:t>
                      </a:r>
                      <a:endParaRPr lang="ru-RU" sz="1200" dirty="0">
                        <a:effectLst/>
                        <a:latin typeface="Calibri" panose="020F0502020204030204" pitchFamily="34" charset="0"/>
                        <a:ea typeface="Calibri" panose="020F0502020204030204" pitchFamily="34" charset="0"/>
                        <a:cs typeface="Times New Roman" panose="02020603050405020304" pitchFamily="18" charset="0"/>
                      </a:endParaRPr>
                    </a:p>
                  </a:txBody>
                  <a:tcPr marL="6513" marR="6513" marT="6513" marB="6513" anchor="ctr"/>
                </a:tc>
                <a:tc>
                  <a:txBody>
                    <a:bodyPr/>
                    <a:lstStyle/>
                    <a:p>
                      <a:pPr>
                        <a:lnSpc>
                          <a:spcPct val="107000"/>
                        </a:lnSpc>
                        <a:spcAft>
                          <a:spcPts val="0"/>
                        </a:spcAft>
                      </a:pPr>
                      <a:r>
                        <a:rPr lang="uk-UA" sz="1200" dirty="0">
                          <a:effectLst/>
                        </a:rPr>
                        <a:t>Здійснюють діяльність у межах області або певного економічного регіону.</a:t>
                      </a:r>
                      <a:endParaRPr lang="ru-RU" sz="1200" dirty="0">
                        <a:effectLst/>
                        <a:latin typeface="Calibri" panose="020F0502020204030204" pitchFamily="34" charset="0"/>
                        <a:ea typeface="Calibri" panose="020F0502020204030204" pitchFamily="34" charset="0"/>
                        <a:cs typeface="Times New Roman" panose="02020603050405020304" pitchFamily="18" charset="0"/>
                      </a:endParaRPr>
                    </a:p>
                  </a:txBody>
                  <a:tcPr marL="6513" marR="6513" marT="6513" marB="6513" anchor="ctr"/>
                </a:tc>
              </a:tr>
              <a:tr h="524576">
                <a:tc>
                  <a:txBody>
                    <a:bodyPr/>
                    <a:lstStyle/>
                    <a:p>
                      <a:pPr>
                        <a:lnSpc>
                          <a:spcPct val="107000"/>
                        </a:lnSpc>
                      </a:pPr>
                      <a:endParaRPr lang="ru-RU" sz="1200" dirty="0">
                        <a:effectLst/>
                        <a:latin typeface="Calibri" panose="020F0502020204030204" pitchFamily="34" charset="0"/>
                        <a:cs typeface="Times New Roman" panose="02020603050405020304" pitchFamily="18" charset="0"/>
                      </a:endParaRPr>
                    </a:p>
                  </a:txBody>
                  <a:tcPr marL="6513" marR="6513" marT="6513" marB="6513" anchor="ctr"/>
                </a:tc>
                <a:tc>
                  <a:txBody>
                    <a:bodyPr/>
                    <a:lstStyle/>
                    <a:p>
                      <a:pPr>
                        <a:lnSpc>
                          <a:spcPct val="107000"/>
                        </a:lnSpc>
                        <a:spcAft>
                          <a:spcPts val="0"/>
                        </a:spcAft>
                      </a:pPr>
                      <a:r>
                        <a:rPr lang="uk-UA" sz="1200" dirty="0">
                          <a:effectLst/>
                        </a:rPr>
                        <a:t>Національні</a:t>
                      </a:r>
                      <a:endParaRPr lang="ru-RU" sz="1200" dirty="0">
                        <a:effectLst/>
                        <a:latin typeface="Calibri" panose="020F0502020204030204" pitchFamily="34" charset="0"/>
                        <a:ea typeface="Calibri" panose="020F0502020204030204" pitchFamily="34" charset="0"/>
                        <a:cs typeface="Times New Roman" panose="02020603050405020304" pitchFamily="18" charset="0"/>
                      </a:endParaRPr>
                    </a:p>
                  </a:txBody>
                  <a:tcPr marL="6513" marR="6513" marT="6513" marB="6513" anchor="ctr"/>
                </a:tc>
                <a:tc>
                  <a:txBody>
                    <a:bodyPr/>
                    <a:lstStyle/>
                    <a:p>
                      <a:pPr>
                        <a:lnSpc>
                          <a:spcPct val="107000"/>
                        </a:lnSpc>
                        <a:spcAft>
                          <a:spcPts val="0"/>
                        </a:spcAft>
                      </a:pPr>
                      <a:r>
                        <a:rPr lang="uk-UA" sz="1200" dirty="0">
                          <a:effectLst/>
                        </a:rPr>
                        <a:t>Охоплюють значну частину або всю територію країни, можуть мати регіональні склади та логістичні центри.</a:t>
                      </a:r>
                      <a:endParaRPr lang="ru-RU" sz="1200" dirty="0">
                        <a:effectLst/>
                        <a:latin typeface="Calibri" panose="020F0502020204030204" pitchFamily="34" charset="0"/>
                        <a:ea typeface="Calibri" panose="020F0502020204030204" pitchFamily="34" charset="0"/>
                        <a:cs typeface="Times New Roman" panose="02020603050405020304" pitchFamily="18" charset="0"/>
                      </a:endParaRPr>
                    </a:p>
                  </a:txBody>
                  <a:tcPr marL="6513" marR="6513" marT="6513" marB="6513" anchor="ctr"/>
                </a:tc>
              </a:tr>
              <a:tr h="537638">
                <a:tc>
                  <a:txBody>
                    <a:bodyPr/>
                    <a:lstStyle/>
                    <a:p>
                      <a:pPr>
                        <a:lnSpc>
                          <a:spcPct val="107000"/>
                        </a:lnSpc>
                      </a:pPr>
                      <a:endParaRPr lang="ru-RU" sz="1200">
                        <a:effectLst/>
                        <a:latin typeface="Calibri" panose="020F0502020204030204" pitchFamily="34" charset="0"/>
                        <a:cs typeface="Times New Roman" panose="02020603050405020304" pitchFamily="18" charset="0"/>
                      </a:endParaRPr>
                    </a:p>
                  </a:txBody>
                  <a:tcPr marL="6513" marR="6513" marT="6513" marB="6513" anchor="ctr"/>
                </a:tc>
                <a:tc>
                  <a:txBody>
                    <a:bodyPr/>
                    <a:lstStyle/>
                    <a:p>
                      <a:pPr>
                        <a:lnSpc>
                          <a:spcPct val="107000"/>
                        </a:lnSpc>
                        <a:spcAft>
                          <a:spcPts val="0"/>
                        </a:spcAft>
                      </a:pPr>
                      <a:r>
                        <a:rPr lang="uk-UA" sz="1200">
                          <a:effectLst/>
                        </a:rPr>
                        <a:t>Міжнародні</a:t>
                      </a:r>
                      <a:endParaRPr lang="ru-RU" sz="1200">
                        <a:effectLst/>
                        <a:latin typeface="Calibri" panose="020F0502020204030204" pitchFamily="34" charset="0"/>
                        <a:ea typeface="Calibri" panose="020F0502020204030204" pitchFamily="34" charset="0"/>
                        <a:cs typeface="Times New Roman" panose="02020603050405020304" pitchFamily="18" charset="0"/>
                      </a:endParaRPr>
                    </a:p>
                  </a:txBody>
                  <a:tcPr marL="6513" marR="6513" marT="6513" marB="6513" anchor="ctr"/>
                </a:tc>
                <a:tc>
                  <a:txBody>
                    <a:bodyPr/>
                    <a:lstStyle/>
                    <a:p>
                      <a:pPr>
                        <a:lnSpc>
                          <a:spcPct val="107000"/>
                        </a:lnSpc>
                        <a:spcAft>
                          <a:spcPts val="0"/>
                        </a:spcAft>
                      </a:pPr>
                      <a:r>
                        <a:rPr lang="uk-UA" sz="1200" dirty="0">
                          <a:effectLst/>
                        </a:rPr>
                        <a:t>Здійснюють оптові операції між суб'єктами господарювання різних країн; пов'язані з імпортом, експортом та міжнародною логістикою.</a:t>
                      </a:r>
                      <a:endParaRPr lang="ru-RU" sz="1200" dirty="0">
                        <a:effectLst/>
                        <a:latin typeface="Calibri" panose="020F0502020204030204" pitchFamily="34" charset="0"/>
                        <a:ea typeface="Calibri" panose="020F0502020204030204" pitchFamily="34" charset="0"/>
                        <a:cs typeface="Times New Roman" panose="02020603050405020304" pitchFamily="18" charset="0"/>
                      </a:endParaRPr>
                    </a:p>
                  </a:txBody>
                  <a:tcPr marL="6513" marR="6513" marT="6513" marB="6513" anchor="ctr"/>
                </a:tc>
              </a:tr>
              <a:tr h="537638">
                <a:tc>
                  <a:txBody>
                    <a:bodyPr/>
                    <a:lstStyle/>
                    <a:p>
                      <a:pPr>
                        <a:lnSpc>
                          <a:spcPct val="107000"/>
                        </a:lnSpc>
                        <a:spcAft>
                          <a:spcPts val="0"/>
                        </a:spcAft>
                      </a:pPr>
                      <a:r>
                        <a:rPr lang="uk-UA" sz="1200">
                          <a:effectLst/>
                        </a:rPr>
                        <a:t>5. За формою організації товароруху</a:t>
                      </a:r>
                      <a:endParaRPr lang="ru-RU" sz="1200">
                        <a:effectLst/>
                        <a:latin typeface="Calibri" panose="020F0502020204030204" pitchFamily="34" charset="0"/>
                        <a:ea typeface="Calibri" panose="020F0502020204030204" pitchFamily="34" charset="0"/>
                        <a:cs typeface="Times New Roman" panose="02020603050405020304" pitchFamily="18" charset="0"/>
                      </a:endParaRPr>
                    </a:p>
                  </a:txBody>
                  <a:tcPr marL="6513" marR="6513" marT="6513" marB="6513" anchor="ctr"/>
                </a:tc>
                <a:tc>
                  <a:txBody>
                    <a:bodyPr/>
                    <a:lstStyle/>
                    <a:p>
                      <a:pPr>
                        <a:lnSpc>
                          <a:spcPct val="107000"/>
                        </a:lnSpc>
                        <a:spcAft>
                          <a:spcPts val="0"/>
                        </a:spcAft>
                      </a:pPr>
                      <a:r>
                        <a:rPr lang="uk-UA" sz="1200">
                          <a:effectLst/>
                        </a:rPr>
                        <a:t>Складські</a:t>
                      </a:r>
                      <a:endParaRPr lang="ru-RU" sz="1200">
                        <a:effectLst/>
                        <a:latin typeface="Calibri" panose="020F0502020204030204" pitchFamily="34" charset="0"/>
                        <a:ea typeface="Calibri" panose="020F0502020204030204" pitchFamily="34" charset="0"/>
                        <a:cs typeface="Times New Roman" panose="02020603050405020304" pitchFamily="18" charset="0"/>
                      </a:endParaRPr>
                    </a:p>
                  </a:txBody>
                  <a:tcPr marL="6513" marR="6513" marT="6513" marB="6513" anchor="ctr"/>
                </a:tc>
                <a:tc>
                  <a:txBody>
                    <a:bodyPr/>
                    <a:lstStyle/>
                    <a:p>
                      <a:pPr>
                        <a:lnSpc>
                          <a:spcPct val="107000"/>
                        </a:lnSpc>
                        <a:spcAft>
                          <a:spcPts val="0"/>
                        </a:spcAft>
                      </a:pPr>
                      <a:r>
                        <a:rPr lang="uk-UA" sz="1200" dirty="0">
                          <a:effectLst/>
                        </a:rPr>
                        <a:t>Товари надходять на склад оптового підприємства, де зберігаються, сортуються, комплектуються та готуються до реалізації.</a:t>
                      </a:r>
                      <a:endParaRPr lang="ru-RU" sz="1200" dirty="0">
                        <a:effectLst/>
                        <a:latin typeface="Calibri" panose="020F0502020204030204" pitchFamily="34" charset="0"/>
                        <a:ea typeface="Calibri" panose="020F0502020204030204" pitchFamily="34" charset="0"/>
                        <a:cs typeface="Times New Roman" panose="02020603050405020304" pitchFamily="18" charset="0"/>
                      </a:endParaRPr>
                    </a:p>
                  </a:txBody>
                  <a:tcPr marL="6513" marR="6513" marT="6513" marB="6513" anchor="ctr"/>
                </a:tc>
              </a:tr>
              <a:tr h="778416">
                <a:tc>
                  <a:txBody>
                    <a:bodyPr/>
                    <a:lstStyle/>
                    <a:p>
                      <a:pPr>
                        <a:lnSpc>
                          <a:spcPct val="107000"/>
                        </a:lnSpc>
                      </a:pPr>
                      <a:endParaRPr lang="ru-RU" sz="1200">
                        <a:effectLst/>
                        <a:latin typeface="Calibri" panose="020F0502020204030204" pitchFamily="34" charset="0"/>
                        <a:cs typeface="Times New Roman" panose="02020603050405020304" pitchFamily="18" charset="0"/>
                      </a:endParaRPr>
                    </a:p>
                  </a:txBody>
                  <a:tcPr marL="6513" marR="6513" marT="6513" marB="6513" anchor="ctr"/>
                </a:tc>
                <a:tc>
                  <a:txBody>
                    <a:bodyPr/>
                    <a:lstStyle/>
                    <a:p>
                      <a:pPr>
                        <a:lnSpc>
                          <a:spcPct val="107000"/>
                        </a:lnSpc>
                        <a:spcAft>
                          <a:spcPts val="0"/>
                        </a:spcAft>
                      </a:pPr>
                      <a:r>
                        <a:rPr lang="uk-UA" sz="1200" dirty="0">
                          <a:effectLst/>
                        </a:rPr>
                        <a:t>Транзитні</a:t>
                      </a:r>
                      <a:endParaRPr lang="ru-RU" sz="1200" dirty="0">
                        <a:effectLst/>
                        <a:latin typeface="Calibri" panose="020F0502020204030204" pitchFamily="34" charset="0"/>
                        <a:ea typeface="Calibri" panose="020F0502020204030204" pitchFamily="34" charset="0"/>
                        <a:cs typeface="Times New Roman" panose="02020603050405020304" pitchFamily="18" charset="0"/>
                      </a:endParaRPr>
                    </a:p>
                  </a:txBody>
                  <a:tcPr marL="6513" marR="6513" marT="6513" marB="6513" anchor="ctr"/>
                </a:tc>
                <a:tc>
                  <a:txBody>
                    <a:bodyPr/>
                    <a:lstStyle/>
                    <a:p>
                      <a:pPr>
                        <a:lnSpc>
                          <a:spcPct val="107000"/>
                        </a:lnSpc>
                        <a:spcAft>
                          <a:spcPts val="0"/>
                        </a:spcAft>
                      </a:pPr>
                      <a:r>
                        <a:rPr lang="uk-UA" sz="1200" dirty="0">
                          <a:effectLst/>
                        </a:rPr>
                        <a:t>Товари не надходять на склад оптовика, а безпосередньо переміщуються від постачальника до покупця. Оптове підприємство організовує та супроводжує операцію.</a:t>
                      </a:r>
                      <a:endParaRPr lang="ru-RU" sz="1200" dirty="0">
                        <a:effectLst/>
                        <a:latin typeface="Calibri" panose="020F0502020204030204" pitchFamily="34" charset="0"/>
                        <a:ea typeface="Calibri" panose="020F0502020204030204" pitchFamily="34" charset="0"/>
                        <a:cs typeface="Times New Roman" panose="02020603050405020304" pitchFamily="18" charset="0"/>
                      </a:endParaRPr>
                    </a:p>
                  </a:txBody>
                  <a:tcPr marL="6513" marR="6513" marT="6513" marB="6513" anchor="ctr"/>
                </a:tc>
              </a:tr>
              <a:tr h="537638">
                <a:tc>
                  <a:txBody>
                    <a:bodyPr/>
                    <a:lstStyle/>
                    <a:p>
                      <a:pPr>
                        <a:lnSpc>
                          <a:spcPct val="107000"/>
                        </a:lnSpc>
                      </a:pPr>
                      <a:endParaRPr lang="ru-RU" sz="1200">
                        <a:effectLst/>
                        <a:latin typeface="Calibri" panose="020F0502020204030204" pitchFamily="34" charset="0"/>
                        <a:cs typeface="Times New Roman" panose="02020603050405020304" pitchFamily="18" charset="0"/>
                      </a:endParaRPr>
                    </a:p>
                  </a:txBody>
                  <a:tcPr marL="6513" marR="6513" marT="6513" marB="6513" anchor="ctr"/>
                </a:tc>
                <a:tc>
                  <a:txBody>
                    <a:bodyPr/>
                    <a:lstStyle/>
                    <a:p>
                      <a:pPr>
                        <a:lnSpc>
                          <a:spcPct val="107000"/>
                        </a:lnSpc>
                        <a:spcAft>
                          <a:spcPts val="0"/>
                        </a:spcAft>
                      </a:pPr>
                      <a:r>
                        <a:rPr lang="uk-UA" sz="1200">
                          <a:effectLst/>
                        </a:rPr>
                        <a:t>Складсько-транзитні</a:t>
                      </a:r>
                      <a:endParaRPr lang="ru-RU" sz="1200">
                        <a:effectLst/>
                        <a:latin typeface="Calibri" panose="020F0502020204030204" pitchFamily="34" charset="0"/>
                        <a:ea typeface="Calibri" panose="020F0502020204030204" pitchFamily="34" charset="0"/>
                        <a:cs typeface="Times New Roman" panose="02020603050405020304" pitchFamily="18" charset="0"/>
                      </a:endParaRPr>
                    </a:p>
                  </a:txBody>
                  <a:tcPr marL="6513" marR="6513" marT="6513" marB="6513" anchor="ctr"/>
                </a:tc>
                <a:tc>
                  <a:txBody>
                    <a:bodyPr/>
                    <a:lstStyle/>
                    <a:p>
                      <a:pPr>
                        <a:lnSpc>
                          <a:spcPct val="107000"/>
                        </a:lnSpc>
                        <a:spcAft>
                          <a:spcPts val="0"/>
                        </a:spcAft>
                      </a:pPr>
                      <a:r>
                        <a:rPr lang="uk-UA" sz="1200" dirty="0">
                          <a:effectLst/>
                        </a:rPr>
                        <a:t>Поєднують складську та транзитну форми. Одні товари проходять через склад, інші доставляються безпосередньо від виробника до покупця.</a:t>
                      </a:r>
                      <a:endParaRPr lang="ru-RU" sz="1200" dirty="0">
                        <a:effectLst/>
                        <a:latin typeface="Calibri" panose="020F0502020204030204" pitchFamily="34" charset="0"/>
                        <a:ea typeface="Calibri" panose="020F0502020204030204" pitchFamily="34" charset="0"/>
                        <a:cs typeface="Times New Roman" panose="02020603050405020304" pitchFamily="18" charset="0"/>
                      </a:endParaRPr>
                    </a:p>
                  </a:txBody>
                  <a:tcPr marL="6513" marR="6513" marT="6513" marB="6513" anchor="ctr"/>
                </a:tc>
              </a:tr>
              <a:tr h="537638">
                <a:tc>
                  <a:txBody>
                    <a:bodyPr/>
                    <a:lstStyle/>
                    <a:p>
                      <a:pPr>
                        <a:lnSpc>
                          <a:spcPct val="107000"/>
                        </a:lnSpc>
                        <a:spcAft>
                          <a:spcPts val="0"/>
                        </a:spcAft>
                      </a:pPr>
                      <a:r>
                        <a:rPr lang="uk-UA" sz="1200" dirty="0">
                          <a:effectLst/>
                        </a:rPr>
                        <a:t>6. За формою власності</a:t>
                      </a:r>
                      <a:endParaRPr lang="ru-RU" sz="1200" dirty="0">
                        <a:effectLst/>
                        <a:latin typeface="Calibri" panose="020F0502020204030204" pitchFamily="34" charset="0"/>
                        <a:ea typeface="Calibri" panose="020F0502020204030204" pitchFamily="34" charset="0"/>
                        <a:cs typeface="Times New Roman" panose="02020603050405020304" pitchFamily="18" charset="0"/>
                      </a:endParaRPr>
                    </a:p>
                  </a:txBody>
                  <a:tcPr marL="6513" marR="6513" marT="6513" marB="6513" anchor="ctr"/>
                </a:tc>
                <a:tc>
                  <a:txBody>
                    <a:bodyPr/>
                    <a:lstStyle/>
                    <a:p>
                      <a:pPr>
                        <a:lnSpc>
                          <a:spcPct val="107000"/>
                        </a:lnSpc>
                        <a:spcAft>
                          <a:spcPts val="0"/>
                        </a:spcAft>
                      </a:pPr>
                      <a:r>
                        <a:rPr lang="uk-UA" sz="1200" dirty="0">
                          <a:effectLst/>
                        </a:rPr>
                        <a:t>Приватні</a:t>
                      </a:r>
                      <a:endParaRPr lang="ru-RU" sz="1200" dirty="0">
                        <a:effectLst/>
                        <a:latin typeface="Calibri" panose="020F0502020204030204" pitchFamily="34" charset="0"/>
                        <a:ea typeface="Calibri" panose="020F0502020204030204" pitchFamily="34" charset="0"/>
                        <a:cs typeface="Times New Roman" panose="02020603050405020304" pitchFamily="18" charset="0"/>
                      </a:endParaRPr>
                    </a:p>
                  </a:txBody>
                  <a:tcPr marL="6513" marR="6513" marT="6513" marB="6513" anchor="ctr"/>
                </a:tc>
                <a:tc>
                  <a:txBody>
                    <a:bodyPr/>
                    <a:lstStyle/>
                    <a:p>
                      <a:pPr>
                        <a:lnSpc>
                          <a:spcPct val="107000"/>
                        </a:lnSpc>
                        <a:spcAft>
                          <a:spcPts val="0"/>
                        </a:spcAft>
                      </a:pPr>
                      <a:r>
                        <a:rPr lang="uk-UA" sz="1200" dirty="0">
                          <a:effectLst/>
                        </a:rPr>
                        <a:t>Належать приватним власникам або приватним юридичним особам. Є однією з найпоширеніших форм у сучасній оптовій торгівлі.</a:t>
                      </a:r>
                      <a:endParaRPr lang="ru-RU" sz="1200" dirty="0">
                        <a:effectLst/>
                        <a:latin typeface="Calibri" panose="020F0502020204030204" pitchFamily="34" charset="0"/>
                        <a:ea typeface="Calibri" panose="020F0502020204030204" pitchFamily="34" charset="0"/>
                        <a:cs typeface="Times New Roman" panose="02020603050405020304" pitchFamily="18" charset="0"/>
                      </a:endParaRPr>
                    </a:p>
                  </a:txBody>
                  <a:tcPr marL="6513" marR="6513" marT="6513" marB="6513" anchor="ctr"/>
                </a:tc>
              </a:tr>
              <a:tr h="537638">
                <a:tc>
                  <a:txBody>
                    <a:bodyPr/>
                    <a:lstStyle/>
                    <a:p>
                      <a:pPr>
                        <a:lnSpc>
                          <a:spcPct val="107000"/>
                        </a:lnSpc>
                      </a:pPr>
                      <a:endParaRPr lang="ru-RU" sz="1200">
                        <a:effectLst/>
                        <a:latin typeface="Calibri" panose="020F0502020204030204" pitchFamily="34" charset="0"/>
                        <a:cs typeface="Times New Roman" panose="02020603050405020304" pitchFamily="18" charset="0"/>
                      </a:endParaRPr>
                    </a:p>
                  </a:txBody>
                  <a:tcPr marL="6513" marR="6513" marT="6513" marB="6513" anchor="ctr"/>
                </a:tc>
                <a:tc>
                  <a:txBody>
                    <a:bodyPr/>
                    <a:lstStyle/>
                    <a:p>
                      <a:pPr>
                        <a:lnSpc>
                          <a:spcPct val="107000"/>
                        </a:lnSpc>
                        <a:spcAft>
                          <a:spcPts val="0"/>
                        </a:spcAft>
                      </a:pPr>
                      <a:r>
                        <a:rPr lang="uk-UA" sz="1200">
                          <a:effectLst/>
                        </a:rPr>
                        <a:t>Державні</a:t>
                      </a:r>
                      <a:endParaRPr lang="ru-RU" sz="1200">
                        <a:effectLst/>
                        <a:latin typeface="Calibri" panose="020F0502020204030204" pitchFamily="34" charset="0"/>
                        <a:ea typeface="Calibri" panose="020F0502020204030204" pitchFamily="34" charset="0"/>
                        <a:cs typeface="Times New Roman" panose="02020603050405020304" pitchFamily="18" charset="0"/>
                      </a:endParaRPr>
                    </a:p>
                  </a:txBody>
                  <a:tcPr marL="6513" marR="6513" marT="6513" marB="6513" anchor="ctr"/>
                </a:tc>
                <a:tc>
                  <a:txBody>
                    <a:bodyPr/>
                    <a:lstStyle/>
                    <a:p>
                      <a:pPr>
                        <a:lnSpc>
                          <a:spcPct val="107000"/>
                        </a:lnSpc>
                        <a:spcAft>
                          <a:spcPts val="0"/>
                        </a:spcAft>
                      </a:pPr>
                      <a:r>
                        <a:rPr lang="uk-UA" sz="1200" dirty="0">
                          <a:effectLst/>
                        </a:rPr>
                        <a:t>Перебувають у державній власності та функціонують відповідно до встановлених державою завдань і правил.</a:t>
                      </a:r>
                      <a:endParaRPr lang="ru-RU" sz="1200" dirty="0">
                        <a:effectLst/>
                        <a:latin typeface="Calibri" panose="020F0502020204030204" pitchFamily="34" charset="0"/>
                        <a:ea typeface="Calibri" panose="020F0502020204030204" pitchFamily="34" charset="0"/>
                        <a:cs typeface="Times New Roman" panose="02020603050405020304" pitchFamily="18" charset="0"/>
                      </a:endParaRPr>
                    </a:p>
                  </a:txBody>
                  <a:tcPr marL="6513" marR="6513" marT="6513" marB="6513" anchor="ctr"/>
                </a:tc>
              </a:tr>
              <a:tr h="537638">
                <a:tc>
                  <a:txBody>
                    <a:bodyPr/>
                    <a:lstStyle/>
                    <a:p>
                      <a:pPr>
                        <a:lnSpc>
                          <a:spcPct val="107000"/>
                        </a:lnSpc>
                      </a:pPr>
                      <a:endParaRPr lang="ru-RU" sz="1200">
                        <a:effectLst/>
                        <a:latin typeface="Calibri" panose="020F0502020204030204" pitchFamily="34" charset="0"/>
                        <a:cs typeface="Times New Roman" panose="02020603050405020304" pitchFamily="18" charset="0"/>
                      </a:endParaRPr>
                    </a:p>
                  </a:txBody>
                  <a:tcPr marL="6513" marR="6513" marT="6513" marB="6513" anchor="ctr"/>
                </a:tc>
                <a:tc>
                  <a:txBody>
                    <a:bodyPr/>
                    <a:lstStyle/>
                    <a:p>
                      <a:pPr>
                        <a:lnSpc>
                          <a:spcPct val="107000"/>
                        </a:lnSpc>
                        <a:spcAft>
                          <a:spcPts val="0"/>
                        </a:spcAft>
                      </a:pPr>
                      <a:r>
                        <a:rPr lang="uk-UA" sz="1200">
                          <a:effectLst/>
                        </a:rPr>
                        <a:t>Комунальні</a:t>
                      </a:r>
                      <a:endParaRPr lang="ru-RU" sz="1200">
                        <a:effectLst/>
                        <a:latin typeface="Calibri" panose="020F0502020204030204" pitchFamily="34" charset="0"/>
                        <a:ea typeface="Calibri" panose="020F0502020204030204" pitchFamily="34" charset="0"/>
                        <a:cs typeface="Times New Roman" panose="02020603050405020304" pitchFamily="18" charset="0"/>
                      </a:endParaRPr>
                    </a:p>
                  </a:txBody>
                  <a:tcPr marL="6513" marR="6513" marT="6513" marB="6513" anchor="ctr"/>
                </a:tc>
                <a:tc>
                  <a:txBody>
                    <a:bodyPr/>
                    <a:lstStyle/>
                    <a:p>
                      <a:pPr>
                        <a:lnSpc>
                          <a:spcPct val="107000"/>
                        </a:lnSpc>
                        <a:spcAft>
                          <a:spcPts val="0"/>
                        </a:spcAft>
                      </a:pPr>
                      <a:r>
                        <a:rPr lang="uk-UA" sz="1200" dirty="0">
                          <a:effectLst/>
                        </a:rPr>
                        <a:t>Належать територіальним громадам та можуть забезпечувати товарне постачання відповідної території.</a:t>
                      </a:r>
                      <a:endParaRPr lang="ru-RU" sz="1200" dirty="0">
                        <a:effectLst/>
                        <a:latin typeface="Calibri" panose="020F0502020204030204" pitchFamily="34" charset="0"/>
                        <a:ea typeface="Calibri" panose="020F0502020204030204" pitchFamily="34" charset="0"/>
                        <a:cs typeface="Times New Roman" panose="02020603050405020304" pitchFamily="18" charset="0"/>
                      </a:endParaRPr>
                    </a:p>
                  </a:txBody>
                  <a:tcPr marL="6513" marR="6513" marT="6513" marB="6513" anchor="ctr"/>
                </a:tc>
              </a:tr>
              <a:tr h="270736">
                <a:tc>
                  <a:txBody>
                    <a:bodyPr/>
                    <a:lstStyle/>
                    <a:p>
                      <a:pPr>
                        <a:lnSpc>
                          <a:spcPct val="107000"/>
                        </a:lnSpc>
                      </a:pPr>
                      <a:endParaRPr lang="ru-RU" sz="1200">
                        <a:effectLst/>
                        <a:latin typeface="Calibri" panose="020F0502020204030204" pitchFamily="34" charset="0"/>
                        <a:cs typeface="Times New Roman" panose="02020603050405020304" pitchFamily="18" charset="0"/>
                      </a:endParaRPr>
                    </a:p>
                  </a:txBody>
                  <a:tcPr marL="6513" marR="6513" marT="6513" marB="6513" anchor="ctr"/>
                </a:tc>
                <a:tc>
                  <a:txBody>
                    <a:bodyPr/>
                    <a:lstStyle/>
                    <a:p>
                      <a:pPr>
                        <a:lnSpc>
                          <a:spcPct val="107000"/>
                        </a:lnSpc>
                        <a:spcAft>
                          <a:spcPts val="0"/>
                        </a:spcAft>
                      </a:pPr>
                      <a:r>
                        <a:rPr lang="uk-UA" sz="1200">
                          <a:effectLst/>
                        </a:rPr>
                        <a:t>Змішані</a:t>
                      </a:r>
                      <a:endParaRPr lang="ru-RU" sz="1200">
                        <a:effectLst/>
                        <a:latin typeface="Calibri" panose="020F0502020204030204" pitchFamily="34" charset="0"/>
                        <a:ea typeface="Calibri" panose="020F0502020204030204" pitchFamily="34" charset="0"/>
                        <a:cs typeface="Times New Roman" panose="02020603050405020304" pitchFamily="18" charset="0"/>
                      </a:endParaRPr>
                    </a:p>
                  </a:txBody>
                  <a:tcPr marL="6513" marR="6513" marT="6513" marB="6513" anchor="ctr"/>
                </a:tc>
                <a:tc>
                  <a:txBody>
                    <a:bodyPr/>
                    <a:lstStyle/>
                    <a:p>
                      <a:pPr>
                        <a:lnSpc>
                          <a:spcPct val="107000"/>
                        </a:lnSpc>
                        <a:spcAft>
                          <a:spcPts val="0"/>
                        </a:spcAft>
                      </a:pPr>
                      <a:r>
                        <a:rPr lang="uk-UA" sz="1200" dirty="0">
                          <a:effectLst/>
                        </a:rPr>
                        <a:t>Поєднують капітал або майно різних форм власності.</a:t>
                      </a:r>
                      <a:endParaRPr lang="ru-RU" sz="1200" dirty="0">
                        <a:effectLst/>
                        <a:latin typeface="Calibri" panose="020F0502020204030204" pitchFamily="34" charset="0"/>
                        <a:ea typeface="Calibri" panose="020F0502020204030204" pitchFamily="34" charset="0"/>
                        <a:cs typeface="Times New Roman" panose="02020603050405020304" pitchFamily="18" charset="0"/>
                      </a:endParaRPr>
                    </a:p>
                  </a:txBody>
                  <a:tcPr marL="6513" marR="6513" marT="6513" marB="6513" anchor="ctr"/>
                </a:tc>
              </a:tr>
            </a:tbl>
          </a:graphicData>
        </a:graphic>
      </p:graphicFrame>
      <p:sp>
        <p:nvSpPr>
          <p:cNvPr id="3" name="Прямоугольник 2"/>
          <p:cNvSpPr/>
          <p:nvPr/>
        </p:nvSpPr>
        <p:spPr>
          <a:xfrm>
            <a:off x="4387273" y="360218"/>
            <a:ext cx="7444510" cy="55418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uk-UA" b="1"/>
              <a:t>класифікація оптових торговельних підприємств</a:t>
            </a:r>
            <a:endParaRPr lang="uk-UA" b="1" dirty="0"/>
          </a:p>
        </p:txBody>
      </p:sp>
    </p:spTree>
    <p:extLst>
      <p:ext uri="{BB962C8B-B14F-4D97-AF65-F5344CB8AC3E}">
        <p14:creationId xmlns:p14="http://schemas.microsoft.com/office/powerpoint/2010/main" val="2056988831"/>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4987636" y="295562"/>
            <a:ext cx="6908800" cy="544946"/>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uk-UA" b="1" dirty="0"/>
              <a:t>класифікація оптових торговельних підприємств</a:t>
            </a:r>
          </a:p>
        </p:txBody>
      </p:sp>
      <p:graphicFrame>
        <p:nvGraphicFramePr>
          <p:cNvPr id="3" name="Таблица 2"/>
          <p:cNvGraphicFramePr>
            <a:graphicFrameLocks noGrp="1"/>
          </p:cNvGraphicFramePr>
          <p:nvPr>
            <p:extLst>
              <p:ext uri="{D42A27DB-BD31-4B8C-83A1-F6EECF244321}">
                <p14:modId xmlns:p14="http://schemas.microsoft.com/office/powerpoint/2010/main" val="1074149217"/>
              </p:ext>
            </p:extLst>
          </p:nvPr>
        </p:nvGraphicFramePr>
        <p:xfrm>
          <a:off x="193964" y="1036859"/>
          <a:ext cx="11702472" cy="5821141"/>
        </p:xfrm>
        <a:graphic>
          <a:graphicData uri="http://schemas.openxmlformats.org/drawingml/2006/table">
            <a:tbl>
              <a:tblPr firstRow="1" firstCol="1" bandRow="1">
                <a:tableStyleId>{5C22544A-7EE6-4342-B048-85BDC9FD1C3A}</a:tableStyleId>
              </a:tblPr>
              <a:tblGrid>
                <a:gridCol w="2508345"/>
                <a:gridCol w="2959581"/>
                <a:gridCol w="6234546"/>
              </a:tblGrid>
              <a:tr h="883695">
                <a:tc>
                  <a:txBody>
                    <a:bodyPr/>
                    <a:lstStyle/>
                    <a:p>
                      <a:pPr>
                        <a:lnSpc>
                          <a:spcPct val="107000"/>
                        </a:lnSpc>
                        <a:spcAft>
                          <a:spcPts val="0"/>
                        </a:spcAft>
                      </a:pPr>
                      <a:r>
                        <a:rPr lang="uk-UA" sz="1200" dirty="0">
                          <a:effectLst/>
                        </a:rPr>
                        <a:t>7. За організаційно-правовою формою</a:t>
                      </a:r>
                      <a:endParaRPr lang="ru-RU" sz="1200" dirty="0">
                        <a:effectLst/>
                        <a:latin typeface="Calibri" panose="020F0502020204030204" pitchFamily="34" charset="0"/>
                        <a:ea typeface="Calibri" panose="020F0502020204030204" pitchFamily="34" charset="0"/>
                        <a:cs typeface="Times New Roman" panose="02020603050405020304" pitchFamily="18" charset="0"/>
                      </a:endParaRPr>
                    </a:p>
                  </a:txBody>
                  <a:tcPr marL="5554" marR="5554" marT="5554" marB="5554" anchor="ctr"/>
                </a:tc>
                <a:tc>
                  <a:txBody>
                    <a:bodyPr/>
                    <a:lstStyle/>
                    <a:p>
                      <a:pPr>
                        <a:lnSpc>
                          <a:spcPct val="107000"/>
                        </a:lnSpc>
                        <a:spcAft>
                          <a:spcPts val="0"/>
                        </a:spcAft>
                      </a:pPr>
                      <a:r>
                        <a:rPr lang="uk-UA" sz="1200" b="0" dirty="0">
                          <a:solidFill>
                            <a:schemeClr val="tx1"/>
                          </a:solidFill>
                          <a:effectLst/>
                        </a:rPr>
                        <a:t>Товариства з обмеженою відповідальністю (ТОВ)</a:t>
                      </a:r>
                      <a:endParaRPr lang="ru-RU" sz="1200" b="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5554" marR="5554" marT="5554" marB="5554" anchor="ctr">
                    <a:solidFill>
                      <a:schemeClr val="accent1">
                        <a:lumMod val="20000"/>
                        <a:lumOff val="80000"/>
                      </a:schemeClr>
                    </a:solidFill>
                  </a:tcPr>
                </a:tc>
                <a:tc>
                  <a:txBody>
                    <a:bodyPr/>
                    <a:lstStyle/>
                    <a:p>
                      <a:pPr>
                        <a:lnSpc>
                          <a:spcPct val="107000"/>
                        </a:lnSpc>
                        <a:spcAft>
                          <a:spcPts val="0"/>
                        </a:spcAft>
                      </a:pPr>
                      <a:r>
                        <a:rPr lang="uk-UA" sz="1200" b="0" dirty="0">
                          <a:solidFill>
                            <a:schemeClr val="tx1"/>
                          </a:solidFill>
                          <a:effectLst/>
                        </a:rPr>
                        <a:t>Підприємства, створені одним або кількома учасниками, відповідальність яких визначається законодавством та їх участю в товаристві.</a:t>
                      </a:r>
                      <a:endParaRPr lang="ru-RU" sz="1200" b="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5554" marR="5554" marT="5554" marB="5554" anchor="ctr">
                    <a:solidFill>
                      <a:schemeClr val="accent1">
                        <a:lumMod val="20000"/>
                        <a:lumOff val="80000"/>
                      </a:schemeClr>
                    </a:solidFill>
                  </a:tcPr>
                </a:tc>
              </a:tr>
              <a:tr h="439780">
                <a:tc>
                  <a:txBody>
                    <a:bodyPr/>
                    <a:lstStyle/>
                    <a:p>
                      <a:pPr>
                        <a:lnSpc>
                          <a:spcPct val="107000"/>
                        </a:lnSpc>
                      </a:pPr>
                      <a:endParaRPr lang="ru-RU" sz="1200" dirty="0">
                        <a:effectLst/>
                        <a:latin typeface="Calibri" panose="020F0502020204030204" pitchFamily="34" charset="0"/>
                        <a:cs typeface="Times New Roman" panose="02020603050405020304" pitchFamily="18" charset="0"/>
                      </a:endParaRPr>
                    </a:p>
                  </a:txBody>
                  <a:tcPr marL="5554" marR="5554" marT="5554" marB="5554" anchor="ctr"/>
                </a:tc>
                <a:tc>
                  <a:txBody>
                    <a:bodyPr/>
                    <a:lstStyle/>
                    <a:p>
                      <a:pPr>
                        <a:lnSpc>
                          <a:spcPct val="107000"/>
                        </a:lnSpc>
                        <a:spcAft>
                          <a:spcPts val="0"/>
                        </a:spcAft>
                      </a:pPr>
                      <a:r>
                        <a:rPr lang="uk-UA" sz="1200" dirty="0">
                          <a:effectLst/>
                        </a:rPr>
                        <a:t>Акціонерні товариства</a:t>
                      </a:r>
                      <a:endParaRPr lang="ru-RU" sz="1200" dirty="0">
                        <a:effectLst/>
                        <a:latin typeface="Calibri" panose="020F0502020204030204" pitchFamily="34" charset="0"/>
                        <a:ea typeface="Calibri" panose="020F0502020204030204" pitchFamily="34" charset="0"/>
                        <a:cs typeface="Times New Roman" panose="02020603050405020304" pitchFamily="18" charset="0"/>
                      </a:endParaRPr>
                    </a:p>
                  </a:txBody>
                  <a:tcPr marL="5554" marR="5554" marT="5554" marB="5554" anchor="ctr"/>
                </a:tc>
                <a:tc>
                  <a:txBody>
                    <a:bodyPr/>
                    <a:lstStyle/>
                    <a:p>
                      <a:pPr>
                        <a:lnSpc>
                          <a:spcPct val="107000"/>
                        </a:lnSpc>
                        <a:spcAft>
                          <a:spcPts val="0"/>
                        </a:spcAft>
                      </a:pPr>
                      <a:r>
                        <a:rPr lang="uk-UA" sz="1200" dirty="0">
                          <a:effectLst/>
                        </a:rPr>
                        <a:t>Підприємства, капітал яких поділений на акції; можуть бути приватними або публічними відповідно до законодавства.</a:t>
                      </a:r>
                      <a:endParaRPr lang="ru-RU" sz="1200" dirty="0">
                        <a:effectLst/>
                        <a:latin typeface="Calibri" panose="020F0502020204030204" pitchFamily="34" charset="0"/>
                        <a:ea typeface="Calibri" panose="020F0502020204030204" pitchFamily="34" charset="0"/>
                        <a:cs typeface="Times New Roman" panose="02020603050405020304" pitchFamily="18" charset="0"/>
                      </a:endParaRPr>
                    </a:p>
                  </a:txBody>
                  <a:tcPr marL="5554" marR="5554" marT="5554" marB="5554" anchor="ctr"/>
                </a:tc>
              </a:tr>
              <a:tr h="297937">
                <a:tc>
                  <a:txBody>
                    <a:bodyPr/>
                    <a:lstStyle/>
                    <a:p>
                      <a:pPr>
                        <a:lnSpc>
                          <a:spcPct val="107000"/>
                        </a:lnSpc>
                      </a:pPr>
                      <a:endParaRPr lang="ru-RU" sz="1200">
                        <a:effectLst/>
                        <a:latin typeface="Calibri" panose="020F0502020204030204" pitchFamily="34" charset="0"/>
                        <a:cs typeface="Times New Roman" panose="02020603050405020304" pitchFamily="18" charset="0"/>
                      </a:endParaRPr>
                    </a:p>
                  </a:txBody>
                  <a:tcPr marL="5554" marR="5554" marT="5554" marB="5554" anchor="ctr"/>
                </a:tc>
                <a:tc>
                  <a:txBody>
                    <a:bodyPr/>
                    <a:lstStyle/>
                    <a:p>
                      <a:pPr>
                        <a:lnSpc>
                          <a:spcPct val="107000"/>
                        </a:lnSpc>
                        <a:spcAft>
                          <a:spcPts val="0"/>
                        </a:spcAft>
                      </a:pPr>
                      <a:r>
                        <a:rPr lang="uk-UA" sz="1200">
                          <a:effectLst/>
                        </a:rPr>
                        <a:t>Інші організаційно-правові форми</a:t>
                      </a:r>
                      <a:endParaRPr lang="ru-RU" sz="1200">
                        <a:effectLst/>
                        <a:latin typeface="Calibri" panose="020F0502020204030204" pitchFamily="34" charset="0"/>
                        <a:ea typeface="Calibri" panose="020F0502020204030204" pitchFamily="34" charset="0"/>
                        <a:cs typeface="Times New Roman" panose="02020603050405020304" pitchFamily="18" charset="0"/>
                      </a:endParaRPr>
                    </a:p>
                  </a:txBody>
                  <a:tcPr marL="5554" marR="5554" marT="5554" marB="5554" anchor="ctr"/>
                </a:tc>
                <a:tc>
                  <a:txBody>
                    <a:bodyPr/>
                    <a:lstStyle/>
                    <a:p>
                      <a:pPr>
                        <a:lnSpc>
                          <a:spcPct val="107000"/>
                        </a:lnSpc>
                        <a:spcAft>
                          <a:spcPts val="0"/>
                        </a:spcAft>
                      </a:pPr>
                      <a:r>
                        <a:rPr lang="uk-UA" sz="1200" dirty="0">
                          <a:effectLst/>
                        </a:rPr>
                        <a:t>Оптові підприємства можуть функціонувати в інших формах, передбачених законодавством України.</a:t>
                      </a:r>
                      <a:endParaRPr lang="ru-RU" sz="1200" dirty="0">
                        <a:effectLst/>
                        <a:latin typeface="Calibri" panose="020F0502020204030204" pitchFamily="34" charset="0"/>
                        <a:ea typeface="Calibri" panose="020F0502020204030204" pitchFamily="34" charset="0"/>
                        <a:cs typeface="Times New Roman" panose="02020603050405020304" pitchFamily="18" charset="0"/>
                      </a:endParaRPr>
                    </a:p>
                  </a:txBody>
                  <a:tcPr marL="5554" marR="5554" marT="5554" marB="5554" anchor="ctr"/>
                </a:tc>
              </a:tr>
              <a:tr h="439780">
                <a:tc>
                  <a:txBody>
                    <a:bodyPr/>
                    <a:lstStyle/>
                    <a:p>
                      <a:pPr>
                        <a:lnSpc>
                          <a:spcPct val="107000"/>
                        </a:lnSpc>
                        <a:spcAft>
                          <a:spcPts val="0"/>
                        </a:spcAft>
                      </a:pPr>
                      <a:r>
                        <a:rPr lang="uk-UA" sz="1200">
                          <a:effectLst/>
                        </a:rPr>
                        <a:t>8. За способом реалізації товарів</a:t>
                      </a:r>
                      <a:endParaRPr lang="ru-RU" sz="1200">
                        <a:effectLst/>
                        <a:latin typeface="Calibri" panose="020F0502020204030204" pitchFamily="34" charset="0"/>
                        <a:ea typeface="Calibri" panose="020F0502020204030204" pitchFamily="34" charset="0"/>
                        <a:cs typeface="Times New Roman" panose="02020603050405020304" pitchFamily="18" charset="0"/>
                      </a:endParaRPr>
                    </a:p>
                  </a:txBody>
                  <a:tcPr marL="5554" marR="5554" marT="5554" marB="5554" anchor="ctr"/>
                </a:tc>
                <a:tc>
                  <a:txBody>
                    <a:bodyPr/>
                    <a:lstStyle/>
                    <a:p>
                      <a:pPr>
                        <a:lnSpc>
                          <a:spcPct val="107000"/>
                        </a:lnSpc>
                        <a:spcAft>
                          <a:spcPts val="0"/>
                        </a:spcAft>
                      </a:pPr>
                      <a:r>
                        <a:rPr lang="uk-UA" sz="1200">
                          <a:effectLst/>
                        </a:rPr>
                        <a:t>З прямими продажами</a:t>
                      </a:r>
                      <a:endParaRPr lang="ru-RU" sz="1200">
                        <a:effectLst/>
                        <a:latin typeface="Calibri" panose="020F0502020204030204" pitchFamily="34" charset="0"/>
                        <a:ea typeface="Calibri" panose="020F0502020204030204" pitchFamily="34" charset="0"/>
                        <a:cs typeface="Times New Roman" panose="02020603050405020304" pitchFamily="18" charset="0"/>
                      </a:endParaRPr>
                    </a:p>
                  </a:txBody>
                  <a:tcPr marL="5554" marR="5554" marT="5554" marB="5554" anchor="ctr"/>
                </a:tc>
                <a:tc>
                  <a:txBody>
                    <a:bodyPr/>
                    <a:lstStyle/>
                    <a:p>
                      <a:pPr>
                        <a:lnSpc>
                          <a:spcPct val="107000"/>
                        </a:lnSpc>
                        <a:spcAft>
                          <a:spcPts val="0"/>
                        </a:spcAft>
                      </a:pPr>
                      <a:r>
                        <a:rPr lang="uk-UA" sz="1200" dirty="0">
                          <a:effectLst/>
                        </a:rPr>
                        <a:t>Оптове підприємство безпосередньо контактує з покупцем та здійснює продаж без додаткових посередників.</a:t>
                      </a:r>
                      <a:endParaRPr lang="ru-RU" sz="1200" dirty="0">
                        <a:effectLst/>
                        <a:latin typeface="Calibri" panose="020F0502020204030204" pitchFamily="34" charset="0"/>
                        <a:ea typeface="Calibri" panose="020F0502020204030204" pitchFamily="34" charset="0"/>
                        <a:cs typeface="Times New Roman" panose="02020603050405020304" pitchFamily="18" charset="0"/>
                      </a:endParaRPr>
                    </a:p>
                  </a:txBody>
                  <a:tcPr marL="5554" marR="5554" marT="5554" marB="5554" anchor="ctr"/>
                </a:tc>
              </a:tr>
              <a:tr h="439780">
                <a:tc>
                  <a:txBody>
                    <a:bodyPr/>
                    <a:lstStyle/>
                    <a:p>
                      <a:pPr>
                        <a:lnSpc>
                          <a:spcPct val="107000"/>
                        </a:lnSpc>
                      </a:pPr>
                      <a:endParaRPr lang="ru-RU" sz="1200">
                        <a:effectLst/>
                        <a:latin typeface="Calibri" panose="020F0502020204030204" pitchFamily="34" charset="0"/>
                        <a:cs typeface="Times New Roman" panose="02020603050405020304" pitchFamily="18" charset="0"/>
                      </a:endParaRPr>
                    </a:p>
                  </a:txBody>
                  <a:tcPr marL="5554" marR="5554" marT="5554" marB="5554" anchor="ctr"/>
                </a:tc>
                <a:tc>
                  <a:txBody>
                    <a:bodyPr/>
                    <a:lstStyle/>
                    <a:p>
                      <a:pPr>
                        <a:lnSpc>
                          <a:spcPct val="107000"/>
                        </a:lnSpc>
                        <a:spcAft>
                          <a:spcPts val="0"/>
                        </a:spcAft>
                      </a:pPr>
                      <a:r>
                        <a:rPr lang="uk-UA" sz="1200">
                          <a:effectLst/>
                        </a:rPr>
                        <a:t>Через торгових представників</a:t>
                      </a:r>
                      <a:endParaRPr lang="ru-RU" sz="1200">
                        <a:effectLst/>
                        <a:latin typeface="Calibri" panose="020F0502020204030204" pitchFamily="34" charset="0"/>
                        <a:ea typeface="Calibri" panose="020F0502020204030204" pitchFamily="34" charset="0"/>
                        <a:cs typeface="Times New Roman" panose="02020603050405020304" pitchFamily="18" charset="0"/>
                      </a:endParaRPr>
                    </a:p>
                  </a:txBody>
                  <a:tcPr marL="5554" marR="5554" marT="5554" marB="5554" anchor="ctr"/>
                </a:tc>
                <a:tc>
                  <a:txBody>
                    <a:bodyPr/>
                    <a:lstStyle/>
                    <a:p>
                      <a:pPr>
                        <a:lnSpc>
                          <a:spcPct val="107000"/>
                        </a:lnSpc>
                        <a:spcAft>
                          <a:spcPts val="0"/>
                        </a:spcAft>
                      </a:pPr>
                      <a:r>
                        <a:rPr lang="uk-UA" sz="1200" dirty="0">
                          <a:effectLst/>
                        </a:rPr>
                        <a:t>Замовлення та взаємодія з покупцями здійснюються менеджерами, торговими агентами або представниками підприємства.</a:t>
                      </a:r>
                      <a:endParaRPr lang="ru-RU" sz="1200" dirty="0">
                        <a:effectLst/>
                        <a:latin typeface="Calibri" panose="020F0502020204030204" pitchFamily="34" charset="0"/>
                        <a:ea typeface="Calibri" panose="020F0502020204030204" pitchFamily="34" charset="0"/>
                        <a:cs typeface="Times New Roman" panose="02020603050405020304" pitchFamily="18" charset="0"/>
                      </a:endParaRPr>
                    </a:p>
                  </a:txBody>
                  <a:tcPr marL="5554" marR="5554" marT="5554" marB="5554" anchor="ctr"/>
                </a:tc>
              </a:tr>
              <a:tr h="439780">
                <a:tc>
                  <a:txBody>
                    <a:bodyPr/>
                    <a:lstStyle/>
                    <a:p>
                      <a:pPr>
                        <a:lnSpc>
                          <a:spcPct val="107000"/>
                        </a:lnSpc>
                      </a:pPr>
                      <a:endParaRPr lang="ru-RU" sz="1200">
                        <a:effectLst/>
                        <a:latin typeface="Calibri" panose="020F0502020204030204" pitchFamily="34" charset="0"/>
                        <a:cs typeface="Times New Roman" panose="02020603050405020304" pitchFamily="18" charset="0"/>
                      </a:endParaRPr>
                    </a:p>
                  </a:txBody>
                  <a:tcPr marL="5554" marR="5554" marT="5554" marB="5554" anchor="ctr"/>
                </a:tc>
                <a:tc>
                  <a:txBody>
                    <a:bodyPr/>
                    <a:lstStyle/>
                    <a:p>
                      <a:pPr>
                        <a:lnSpc>
                          <a:spcPct val="107000"/>
                        </a:lnSpc>
                        <a:spcAft>
                          <a:spcPts val="0"/>
                        </a:spcAft>
                      </a:pPr>
                      <a:r>
                        <a:rPr lang="uk-UA" sz="1200">
                          <a:effectLst/>
                        </a:rPr>
                        <a:t>Через електронні канали</a:t>
                      </a:r>
                      <a:endParaRPr lang="ru-RU" sz="1200">
                        <a:effectLst/>
                        <a:latin typeface="Calibri" panose="020F0502020204030204" pitchFamily="34" charset="0"/>
                        <a:ea typeface="Calibri" panose="020F0502020204030204" pitchFamily="34" charset="0"/>
                        <a:cs typeface="Times New Roman" panose="02020603050405020304" pitchFamily="18" charset="0"/>
                      </a:endParaRPr>
                    </a:p>
                  </a:txBody>
                  <a:tcPr marL="5554" marR="5554" marT="5554" marB="5554" anchor="ctr"/>
                </a:tc>
                <a:tc>
                  <a:txBody>
                    <a:bodyPr/>
                    <a:lstStyle/>
                    <a:p>
                      <a:pPr>
                        <a:lnSpc>
                          <a:spcPct val="107000"/>
                        </a:lnSpc>
                        <a:spcAft>
                          <a:spcPts val="0"/>
                        </a:spcAft>
                      </a:pPr>
                      <a:r>
                        <a:rPr lang="uk-UA" sz="1200" dirty="0">
                          <a:effectLst/>
                        </a:rPr>
                        <a:t>Замовлення здійснюються через B2B-сайти, електронні каталоги, мобільні застосунки та електронні торговельні майданчики.</a:t>
                      </a:r>
                      <a:endParaRPr lang="ru-RU" sz="1200" dirty="0">
                        <a:effectLst/>
                        <a:latin typeface="Calibri" panose="020F0502020204030204" pitchFamily="34" charset="0"/>
                        <a:ea typeface="Calibri" panose="020F0502020204030204" pitchFamily="34" charset="0"/>
                        <a:cs typeface="Times New Roman" panose="02020603050405020304" pitchFamily="18" charset="0"/>
                      </a:endParaRPr>
                    </a:p>
                  </a:txBody>
                  <a:tcPr marL="5554" marR="5554" marT="5554" marB="5554" anchor="ctr"/>
                </a:tc>
              </a:tr>
              <a:tr h="439780">
                <a:tc>
                  <a:txBody>
                    <a:bodyPr/>
                    <a:lstStyle/>
                    <a:p>
                      <a:pPr>
                        <a:lnSpc>
                          <a:spcPct val="107000"/>
                        </a:lnSpc>
                      </a:pPr>
                      <a:endParaRPr lang="ru-RU" sz="1200">
                        <a:effectLst/>
                        <a:latin typeface="Calibri" panose="020F0502020204030204" pitchFamily="34" charset="0"/>
                        <a:cs typeface="Times New Roman" panose="02020603050405020304" pitchFamily="18" charset="0"/>
                      </a:endParaRPr>
                    </a:p>
                  </a:txBody>
                  <a:tcPr marL="5554" marR="5554" marT="5554" marB="5554" anchor="ctr"/>
                </a:tc>
                <a:tc>
                  <a:txBody>
                    <a:bodyPr/>
                    <a:lstStyle/>
                    <a:p>
                      <a:pPr>
                        <a:lnSpc>
                          <a:spcPct val="107000"/>
                        </a:lnSpc>
                        <a:spcAft>
                          <a:spcPts val="0"/>
                        </a:spcAft>
                      </a:pPr>
                      <a:r>
                        <a:rPr lang="uk-UA" sz="1200">
                          <a:effectLst/>
                        </a:rPr>
                        <a:t>Комбіновані</a:t>
                      </a:r>
                      <a:endParaRPr lang="ru-RU" sz="1200">
                        <a:effectLst/>
                        <a:latin typeface="Calibri" panose="020F0502020204030204" pitchFamily="34" charset="0"/>
                        <a:ea typeface="Calibri" panose="020F0502020204030204" pitchFamily="34" charset="0"/>
                        <a:cs typeface="Times New Roman" panose="02020603050405020304" pitchFamily="18" charset="0"/>
                      </a:endParaRPr>
                    </a:p>
                  </a:txBody>
                  <a:tcPr marL="5554" marR="5554" marT="5554" marB="5554" anchor="ctr"/>
                </a:tc>
                <a:tc>
                  <a:txBody>
                    <a:bodyPr/>
                    <a:lstStyle/>
                    <a:p>
                      <a:pPr>
                        <a:lnSpc>
                          <a:spcPct val="107000"/>
                        </a:lnSpc>
                        <a:spcAft>
                          <a:spcPts val="0"/>
                        </a:spcAft>
                      </a:pPr>
                      <a:r>
                        <a:rPr lang="uk-UA" sz="1200" dirty="0">
                          <a:effectLst/>
                        </a:rPr>
                        <a:t>Використовують одночасно прямі продажі, торгових представників, електронні канали та інші способи реалізації.</a:t>
                      </a:r>
                      <a:endParaRPr lang="ru-RU" sz="1200" dirty="0">
                        <a:effectLst/>
                        <a:latin typeface="Calibri" panose="020F0502020204030204" pitchFamily="34" charset="0"/>
                        <a:ea typeface="Calibri" panose="020F0502020204030204" pitchFamily="34" charset="0"/>
                        <a:cs typeface="Times New Roman" panose="02020603050405020304" pitchFamily="18" charset="0"/>
                      </a:endParaRPr>
                    </a:p>
                  </a:txBody>
                  <a:tcPr marL="5554" marR="5554" marT="5554" marB="5554" anchor="ctr"/>
                </a:tc>
              </a:tr>
              <a:tr h="297794">
                <a:tc>
                  <a:txBody>
                    <a:bodyPr/>
                    <a:lstStyle/>
                    <a:p>
                      <a:pPr>
                        <a:lnSpc>
                          <a:spcPct val="107000"/>
                        </a:lnSpc>
                        <a:spcAft>
                          <a:spcPts val="0"/>
                        </a:spcAft>
                      </a:pPr>
                      <a:r>
                        <a:rPr lang="uk-UA" sz="1200">
                          <a:effectLst/>
                        </a:rPr>
                        <a:t>9. За характером взаємодії з виробниками</a:t>
                      </a:r>
                      <a:endParaRPr lang="ru-RU" sz="1200">
                        <a:effectLst/>
                        <a:latin typeface="Calibri" panose="020F0502020204030204" pitchFamily="34" charset="0"/>
                        <a:ea typeface="Calibri" panose="020F0502020204030204" pitchFamily="34" charset="0"/>
                        <a:cs typeface="Times New Roman" panose="02020603050405020304" pitchFamily="18" charset="0"/>
                      </a:endParaRPr>
                    </a:p>
                  </a:txBody>
                  <a:tcPr marL="5554" marR="5554" marT="5554" marB="5554" anchor="ctr"/>
                </a:tc>
                <a:tc>
                  <a:txBody>
                    <a:bodyPr/>
                    <a:lstStyle/>
                    <a:p>
                      <a:pPr>
                        <a:lnSpc>
                          <a:spcPct val="107000"/>
                        </a:lnSpc>
                        <a:spcAft>
                          <a:spcPts val="0"/>
                        </a:spcAft>
                      </a:pPr>
                      <a:r>
                        <a:rPr lang="uk-UA" sz="1200">
                          <a:effectLst/>
                        </a:rPr>
                        <a:t>Прямі</a:t>
                      </a:r>
                      <a:endParaRPr lang="ru-RU" sz="1200">
                        <a:effectLst/>
                        <a:latin typeface="Calibri" panose="020F0502020204030204" pitchFamily="34" charset="0"/>
                        <a:ea typeface="Calibri" panose="020F0502020204030204" pitchFamily="34" charset="0"/>
                        <a:cs typeface="Times New Roman" panose="02020603050405020304" pitchFamily="18" charset="0"/>
                      </a:endParaRPr>
                    </a:p>
                  </a:txBody>
                  <a:tcPr marL="5554" marR="5554" marT="5554" marB="5554" anchor="ctr"/>
                </a:tc>
                <a:tc>
                  <a:txBody>
                    <a:bodyPr/>
                    <a:lstStyle/>
                    <a:p>
                      <a:pPr>
                        <a:lnSpc>
                          <a:spcPct val="107000"/>
                        </a:lnSpc>
                        <a:spcAft>
                          <a:spcPts val="0"/>
                        </a:spcAft>
                      </a:pPr>
                      <a:r>
                        <a:rPr lang="uk-UA" sz="1200" dirty="0">
                          <a:effectLst/>
                        </a:rPr>
                        <a:t>Купують продукцію безпосередньо у виробників без інших оптових посередників.</a:t>
                      </a:r>
                      <a:endParaRPr lang="ru-RU" sz="1200" dirty="0">
                        <a:effectLst/>
                        <a:latin typeface="Calibri" panose="020F0502020204030204" pitchFamily="34" charset="0"/>
                        <a:ea typeface="Calibri" panose="020F0502020204030204" pitchFamily="34" charset="0"/>
                        <a:cs typeface="Times New Roman" panose="02020603050405020304" pitchFamily="18" charset="0"/>
                      </a:endParaRPr>
                    </a:p>
                  </a:txBody>
                  <a:tcPr marL="5554" marR="5554" marT="5554" marB="5554" anchor="ctr"/>
                </a:tc>
              </a:tr>
              <a:tr h="439780">
                <a:tc>
                  <a:txBody>
                    <a:bodyPr/>
                    <a:lstStyle/>
                    <a:p>
                      <a:pPr>
                        <a:lnSpc>
                          <a:spcPct val="107000"/>
                        </a:lnSpc>
                      </a:pPr>
                      <a:endParaRPr lang="ru-RU" sz="1200">
                        <a:effectLst/>
                        <a:latin typeface="Calibri" panose="020F0502020204030204" pitchFamily="34" charset="0"/>
                        <a:cs typeface="Times New Roman" panose="02020603050405020304" pitchFamily="18" charset="0"/>
                      </a:endParaRPr>
                    </a:p>
                  </a:txBody>
                  <a:tcPr marL="5554" marR="5554" marT="5554" marB="5554" anchor="ctr"/>
                </a:tc>
                <a:tc>
                  <a:txBody>
                    <a:bodyPr/>
                    <a:lstStyle/>
                    <a:p>
                      <a:pPr>
                        <a:lnSpc>
                          <a:spcPct val="107000"/>
                        </a:lnSpc>
                        <a:spcAft>
                          <a:spcPts val="0"/>
                        </a:spcAft>
                      </a:pPr>
                      <a:r>
                        <a:rPr lang="uk-UA" sz="1200">
                          <a:effectLst/>
                        </a:rPr>
                        <a:t>Посередницькі</a:t>
                      </a:r>
                      <a:endParaRPr lang="ru-RU" sz="1200">
                        <a:effectLst/>
                        <a:latin typeface="Calibri" panose="020F0502020204030204" pitchFamily="34" charset="0"/>
                        <a:ea typeface="Calibri" panose="020F0502020204030204" pitchFamily="34" charset="0"/>
                        <a:cs typeface="Times New Roman" panose="02020603050405020304" pitchFamily="18" charset="0"/>
                      </a:endParaRPr>
                    </a:p>
                  </a:txBody>
                  <a:tcPr marL="5554" marR="5554" marT="5554" marB="5554" anchor="ctr"/>
                </a:tc>
                <a:tc>
                  <a:txBody>
                    <a:bodyPr/>
                    <a:lstStyle/>
                    <a:p>
                      <a:pPr>
                        <a:lnSpc>
                          <a:spcPct val="107000"/>
                        </a:lnSpc>
                        <a:spcAft>
                          <a:spcPts val="0"/>
                        </a:spcAft>
                      </a:pPr>
                      <a:r>
                        <a:rPr lang="uk-UA" sz="1200" dirty="0">
                          <a:effectLst/>
                        </a:rPr>
                        <a:t>Придбавають товари через інших оптових посередників, дистриб'юторів або інших учасників товарного ринку.</a:t>
                      </a:r>
                      <a:endParaRPr lang="ru-RU" sz="1200" dirty="0">
                        <a:effectLst/>
                        <a:latin typeface="Calibri" panose="020F0502020204030204" pitchFamily="34" charset="0"/>
                        <a:ea typeface="Calibri" panose="020F0502020204030204" pitchFamily="34" charset="0"/>
                        <a:cs typeface="Times New Roman" panose="02020603050405020304" pitchFamily="18" charset="0"/>
                      </a:endParaRPr>
                    </a:p>
                  </a:txBody>
                  <a:tcPr marL="5554" marR="5554" marT="5554" marB="5554" anchor="ctr"/>
                </a:tc>
              </a:tr>
              <a:tr h="297937">
                <a:tc>
                  <a:txBody>
                    <a:bodyPr/>
                    <a:lstStyle/>
                    <a:p>
                      <a:pPr>
                        <a:lnSpc>
                          <a:spcPct val="107000"/>
                        </a:lnSpc>
                      </a:pPr>
                      <a:endParaRPr lang="ru-RU" sz="1200">
                        <a:effectLst/>
                        <a:latin typeface="Calibri" panose="020F0502020204030204" pitchFamily="34" charset="0"/>
                        <a:cs typeface="Times New Roman" panose="02020603050405020304" pitchFamily="18" charset="0"/>
                      </a:endParaRPr>
                    </a:p>
                  </a:txBody>
                  <a:tcPr marL="5554" marR="5554" marT="5554" marB="5554" anchor="ctr"/>
                </a:tc>
                <a:tc>
                  <a:txBody>
                    <a:bodyPr/>
                    <a:lstStyle/>
                    <a:p>
                      <a:pPr>
                        <a:lnSpc>
                          <a:spcPct val="107000"/>
                        </a:lnSpc>
                        <a:spcAft>
                          <a:spcPts val="0"/>
                        </a:spcAft>
                      </a:pPr>
                      <a:r>
                        <a:rPr lang="uk-UA" sz="1200">
                          <a:effectLst/>
                        </a:rPr>
                        <a:t>Змішані</a:t>
                      </a:r>
                      <a:endParaRPr lang="ru-RU" sz="1200">
                        <a:effectLst/>
                        <a:latin typeface="Calibri" panose="020F0502020204030204" pitchFamily="34" charset="0"/>
                        <a:ea typeface="Calibri" panose="020F0502020204030204" pitchFamily="34" charset="0"/>
                        <a:cs typeface="Times New Roman" panose="02020603050405020304" pitchFamily="18" charset="0"/>
                      </a:endParaRPr>
                    </a:p>
                  </a:txBody>
                  <a:tcPr marL="5554" marR="5554" marT="5554" marB="5554" anchor="ctr"/>
                </a:tc>
                <a:tc>
                  <a:txBody>
                    <a:bodyPr/>
                    <a:lstStyle/>
                    <a:p>
                      <a:pPr>
                        <a:lnSpc>
                          <a:spcPct val="107000"/>
                        </a:lnSpc>
                        <a:spcAft>
                          <a:spcPts val="0"/>
                        </a:spcAft>
                      </a:pPr>
                      <a:r>
                        <a:rPr lang="uk-UA" sz="1200" dirty="0">
                          <a:effectLst/>
                        </a:rPr>
                        <a:t>Частину товарів купують безпосередньо у виробників, а частину — через посередників.</a:t>
                      </a:r>
                      <a:endParaRPr lang="ru-RU" sz="1200" dirty="0">
                        <a:effectLst/>
                        <a:latin typeface="Calibri" panose="020F0502020204030204" pitchFamily="34" charset="0"/>
                        <a:ea typeface="Calibri" panose="020F0502020204030204" pitchFamily="34" charset="0"/>
                        <a:cs typeface="Times New Roman" panose="02020603050405020304" pitchFamily="18" charset="0"/>
                      </a:endParaRPr>
                    </a:p>
                  </a:txBody>
                  <a:tcPr marL="5554" marR="5554" marT="5554" marB="5554" anchor="ctr"/>
                </a:tc>
              </a:tr>
              <a:tr h="439780">
                <a:tc>
                  <a:txBody>
                    <a:bodyPr/>
                    <a:lstStyle/>
                    <a:p>
                      <a:pPr>
                        <a:lnSpc>
                          <a:spcPct val="107000"/>
                        </a:lnSpc>
                        <a:spcAft>
                          <a:spcPts val="0"/>
                        </a:spcAft>
                      </a:pPr>
                      <a:r>
                        <a:rPr lang="uk-UA" sz="1200">
                          <a:effectLst/>
                        </a:rPr>
                        <a:t>10. За характером товарів</a:t>
                      </a:r>
                      <a:endParaRPr lang="ru-RU" sz="1200">
                        <a:effectLst/>
                        <a:latin typeface="Calibri" panose="020F0502020204030204" pitchFamily="34" charset="0"/>
                        <a:ea typeface="Calibri" panose="020F0502020204030204" pitchFamily="34" charset="0"/>
                        <a:cs typeface="Times New Roman" panose="02020603050405020304" pitchFamily="18" charset="0"/>
                      </a:endParaRPr>
                    </a:p>
                  </a:txBody>
                  <a:tcPr marL="5554" marR="5554" marT="5554" marB="5554" anchor="ctr"/>
                </a:tc>
                <a:tc>
                  <a:txBody>
                    <a:bodyPr/>
                    <a:lstStyle/>
                    <a:p>
                      <a:pPr>
                        <a:lnSpc>
                          <a:spcPct val="107000"/>
                        </a:lnSpc>
                        <a:spcAft>
                          <a:spcPts val="0"/>
                        </a:spcAft>
                      </a:pPr>
                      <a:r>
                        <a:rPr lang="uk-UA" sz="1200">
                          <a:effectLst/>
                        </a:rPr>
                        <a:t>Продовольчі</a:t>
                      </a:r>
                      <a:endParaRPr lang="ru-RU" sz="1200">
                        <a:effectLst/>
                        <a:latin typeface="Calibri" panose="020F0502020204030204" pitchFamily="34" charset="0"/>
                        <a:ea typeface="Calibri" panose="020F0502020204030204" pitchFamily="34" charset="0"/>
                        <a:cs typeface="Times New Roman" panose="02020603050405020304" pitchFamily="18" charset="0"/>
                      </a:endParaRPr>
                    </a:p>
                  </a:txBody>
                  <a:tcPr marL="5554" marR="5554" marT="5554" marB="5554" anchor="ctr"/>
                </a:tc>
                <a:tc>
                  <a:txBody>
                    <a:bodyPr/>
                    <a:lstStyle/>
                    <a:p>
                      <a:pPr>
                        <a:lnSpc>
                          <a:spcPct val="107000"/>
                        </a:lnSpc>
                        <a:spcAft>
                          <a:spcPts val="0"/>
                        </a:spcAft>
                      </a:pPr>
                      <a:r>
                        <a:rPr lang="uk-UA" sz="1200" dirty="0">
                          <a:effectLst/>
                        </a:rPr>
                        <a:t>Спеціалізуються на оптовій торгівлі продуктами харчування, напоями та іншими продовольчими товарами.</a:t>
                      </a:r>
                      <a:endParaRPr lang="ru-RU" sz="1200" dirty="0">
                        <a:effectLst/>
                        <a:latin typeface="Calibri" panose="020F0502020204030204" pitchFamily="34" charset="0"/>
                        <a:ea typeface="Calibri" panose="020F0502020204030204" pitchFamily="34" charset="0"/>
                        <a:cs typeface="Times New Roman" panose="02020603050405020304" pitchFamily="18" charset="0"/>
                      </a:endParaRPr>
                    </a:p>
                  </a:txBody>
                  <a:tcPr marL="5554" marR="5554" marT="5554" marB="5554" anchor="ctr"/>
                </a:tc>
              </a:tr>
              <a:tr h="297937">
                <a:tc>
                  <a:txBody>
                    <a:bodyPr/>
                    <a:lstStyle/>
                    <a:p>
                      <a:pPr>
                        <a:lnSpc>
                          <a:spcPct val="107000"/>
                        </a:lnSpc>
                      </a:pPr>
                      <a:endParaRPr lang="ru-RU" sz="1200">
                        <a:effectLst/>
                        <a:latin typeface="Calibri" panose="020F0502020204030204" pitchFamily="34" charset="0"/>
                        <a:cs typeface="Times New Roman" panose="02020603050405020304" pitchFamily="18" charset="0"/>
                      </a:endParaRPr>
                    </a:p>
                  </a:txBody>
                  <a:tcPr marL="5554" marR="5554" marT="5554" marB="5554" anchor="ctr"/>
                </a:tc>
                <a:tc>
                  <a:txBody>
                    <a:bodyPr/>
                    <a:lstStyle/>
                    <a:p>
                      <a:pPr>
                        <a:lnSpc>
                          <a:spcPct val="107000"/>
                        </a:lnSpc>
                        <a:spcAft>
                          <a:spcPts val="0"/>
                        </a:spcAft>
                      </a:pPr>
                      <a:r>
                        <a:rPr lang="uk-UA" sz="1200">
                          <a:effectLst/>
                        </a:rPr>
                        <a:t>Непродовольчі</a:t>
                      </a:r>
                      <a:endParaRPr lang="ru-RU" sz="1200">
                        <a:effectLst/>
                        <a:latin typeface="Calibri" panose="020F0502020204030204" pitchFamily="34" charset="0"/>
                        <a:ea typeface="Calibri" panose="020F0502020204030204" pitchFamily="34" charset="0"/>
                        <a:cs typeface="Times New Roman" panose="02020603050405020304" pitchFamily="18" charset="0"/>
                      </a:endParaRPr>
                    </a:p>
                  </a:txBody>
                  <a:tcPr marL="5554" marR="5554" marT="5554" marB="5554" anchor="ctr"/>
                </a:tc>
                <a:tc>
                  <a:txBody>
                    <a:bodyPr/>
                    <a:lstStyle/>
                    <a:p>
                      <a:pPr>
                        <a:lnSpc>
                          <a:spcPct val="107000"/>
                        </a:lnSpc>
                        <a:spcAft>
                          <a:spcPts val="0"/>
                        </a:spcAft>
                      </a:pPr>
                      <a:r>
                        <a:rPr lang="uk-UA" sz="1200" dirty="0">
                          <a:effectLst/>
                        </a:rPr>
                        <a:t>Здійснюють торгівлю одягом, взуттям, технікою, будматеріалами, товарами для дому тощо.</a:t>
                      </a:r>
                      <a:endParaRPr lang="ru-RU" sz="1200" dirty="0">
                        <a:effectLst/>
                        <a:latin typeface="Calibri" panose="020F0502020204030204" pitchFamily="34" charset="0"/>
                        <a:ea typeface="Calibri" panose="020F0502020204030204" pitchFamily="34" charset="0"/>
                        <a:cs typeface="Times New Roman" panose="02020603050405020304" pitchFamily="18" charset="0"/>
                      </a:endParaRPr>
                    </a:p>
                  </a:txBody>
                  <a:tcPr marL="5554" marR="5554" marT="5554" marB="5554" anchor="ctr"/>
                </a:tc>
              </a:tr>
              <a:tr h="248898">
                <a:tc>
                  <a:txBody>
                    <a:bodyPr/>
                    <a:lstStyle/>
                    <a:p>
                      <a:pPr>
                        <a:lnSpc>
                          <a:spcPct val="107000"/>
                        </a:lnSpc>
                      </a:pPr>
                      <a:endParaRPr lang="ru-RU" sz="1200">
                        <a:effectLst/>
                        <a:latin typeface="Calibri" panose="020F0502020204030204" pitchFamily="34" charset="0"/>
                        <a:cs typeface="Times New Roman" panose="02020603050405020304" pitchFamily="18" charset="0"/>
                      </a:endParaRPr>
                    </a:p>
                  </a:txBody>
                  <a:tcPr marL="5554" marR="5554" marT="5554" marB="5554" anchor="ctr"/>
                </a:tc>
                <a:tc>
                  <a:txBody>
                    <a:bodyPr/>
                    <a:lstStyle/>
                    <a:p>
                      <a:pPr>
                        <a:lnSpc>
                          <a:spcPct val="107000"/>
                        </a:lnSpc>
                        <a:spcAft>
                          <a:spcPts val="0"/>
                        </a:spcAft>
                      </a:pPr>
                      <a:r>
                        <a:rPr lang="uk-UA" sz="1200">
                          <a:effectLst/>
                        </a:rPr>
                        <a:t>Змішані</a:t>
                      </a:r>
                      <a:endParaRPr lang="ru-RU" sz="1200">
                        <a:effectLst/>
                        <a:latin typeface="Calibri" panose="020F0502020204030204" pitchFamily="34" charset="0"/>
                        <a:ea typeface="Calibri" panose="020F0502020204030204" pitchFamily="34" charset="0"/>
                        <a:cs typeface="Times New Roman" panose="02020603050405020304" pitchFamily="18" charset="0"/>
                      </a:endParaRPr>
                    </a:p>
                  </a:txBody>
                  <a:tcPr marL="5554" marR="5554" marT="5554" marB="5554" anchor="ctr"/>
                </a:tc>
                <a:tc>
                  <a:txBody>
                    <a:bodyPr/>
                    <a:lstStyle/>
                    <a:p>
                      <a:pPr>
                        <a:lnSpc>
                          <a:spcPct val="107000"/>
                        </a:lnSpc>
                        <a:spcAft>
                          <a:spcPts val="0"/>
                        </a:spcAft>
                      </a:pPr>
                      <a:r>
                        <a:rPr lang="uk-UA" sz="1200" dirty="0">
                          <a:effectLst/>
                        </a:rPr>
                        <a:t>Працюють одночасно з продовольчими та непродовольчими товарами.</a:t>
                      </a:r>
                      <a:endParaRPr lang="ru-RU" sz="1200" dirty="0">
                        <a:effectLst/>
                        <a:latin typeface="Calibri" panose="020F0502020204030204" pitchFamily="34" charset="0"/>
                        <a:ea typeface="Calibri" panose="020F0502020204030204" pitchFamily="34" charset="0"/>
                        <a:cs typeface="Times New Roman" panose="02020603050405020304" pitchFamily="18" charset="0"/>
                      </a:endParaRPr>
                    </a:p>
                  </a:txBody>
                  <a:tcPr marL="5554" marR="5554" marT="5554" marB="5554" anchor="ctr"/>
                </a:tc>
              </a:tr>
            </a:tbl>
          </a:graphicData>
        </a:graphic>
      </p:graphicFrame>
    </p:spTree>
    <p:extLst>
      <p:ext uri="{BB962C8B-B14F-4D97-AF65-F5344CB8AC3E}">
        <p14:creationId xmlns:p14="http://schemas.microsoft.com/office/powerpoint/2010/main" val="2194209370"/>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4719781" y="452581"/>
            <a:ext cx="7241309" cy="535709"/>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uk-UA" b="1"/>
              <a:t>класифікація оптових торговельних підприємств</a:t>
            </a:r>
            <a:endParaRPr lang="uk-UA" b="1" dirty="0"/>
          </a:p>
        </p:txBody>
      </p:sp>
      <p:graphicFrame>
        <p:nvGraphicFramePr>
          <p:cNvPr id="5" name="Таблица 4"/>
          <p:cNvGraphicFramePr>
            <a:graphicFrameLocks noGrp="1"/>
          </p:cNvGraphicFramePr>
          <p:nvPr>
            <p:extLst>
              <p:ext uri="{D42A27DB-BD31-4B8C-83A1-F6EECF244321}">
                <p14:modId xmlns:p14="http://schemas.microsoft.com/office/powerpoint/2010/main" val="2729119291"/>
              </p:ext>
            </p:extLst>
          </p:nvPr>
        </p:nvGraphicFramePr>
        <p:xfrm>
          <a:off x="434107" y="1376219"/>
          <a:ext cx="11397674" cy="5322907"/>
        </p:xfrm>
        <a:graphic>
          <a:graphicData uri="http://schemas.openxmlformats.org/drawingml/2006/table">
            <a:tbl>
              <a:tblPr firstRow="1" firstCol="1" bandRow="1">
                <a:tableStyleId>{5C22544A-7EE6-4342-B048-85BDC9FD1C3A}</a:tableStyleId>
              </a:tblPr>
              <a:tblGrid>
                <a:gridCol w="2156318"/>
                <a:gridCol w="2408353"/>
                <a:gridCol w="6833003"/>
              </a:tblGrid>
              <a:tr h="1082479">
                <a:tc>
                  <a:txBody>
                    <a:bodyPr/>
                    <a:lstStyle/>
                    <a:p>
                      <a:pPr>
                        <a:lnSpc>
                          <a:spcPct val="107000"/>
                        </a:lnSpc>
                        <a:spcAft>
                          <a:spcPts val="0"/>
                        </a:spcAft>
                      </a:pPr>
                      <a:r>
                        <a:rPr lang="uk-UA" sz="1200" dirty="0">
                          <a:effectLst/>
                        </a:rPr>
                        <a:t>11. За способом організації закупівлі</a:t>
                      </a:r>
                      <a:endParaRPr lang="ru-RU" sz="1200" dirty="0">
                        <a:effectLst/>
                        <a:latin typeface="Calibri" panose="020F0502020204030204" pitchFamily="34" charset="0"/>
                        <a:ea typeface="Calibri" panose="020F0502020204030204" pitchFamily="34" charset="0"/>
                        <a:cs typeface="Times New Roman" panose="02020603050405020304" pitchFamily="18" charset="0"/>
                      </a:endParaRPr>
                    </a:p>
                  </a:txBody>
                  <a:tcPr marL="5888" marR="5888" marT="5888" marB="5888" anchor="ctr"/>
                </a:tc>
                <a:tc>
                  <a:txBody>
                    <a:bodyPr/>
                    <a:lstStyle/>
                    <a:p>
                      <a:pPr>
                        <a:lnSpc>
                          <a:spcPct val="107000"/>
                        </a:lnSpc>
                        <a:spcAft>
                          <a:spcPts val="0"/>
                        </a:spcAft>
                      </a:pPr>
                      <a:r>
                        <a:rPr lang="uk-UA" sz="1200" b="0" dirty="0">
                          <a:solidFill>
                            <a:schemeClr val="tx1"/>
                          </a:solidFill>
                          <a:effectLst/>
                        </a:rPr>
                        <a:t>Централізовані</a:t>
                      </a:r>
                      <a:endParaRPr lang="ru-RU" sz="1200" b="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5888" marR="5888" marT="5888" marB="5888" anchor="ctr">
                    <a:solidFill>
                      <a:schemeClr val="accent1">
                        <a:lumMod val="20000"/>
                        <a:lumOff val="80000"/>
                      </a:schemeClr>
                    </a:solidFill>
                  </a:tcPr>
                </a:tc>
                <a:tc>
                  <a:txBody>
                    <a:bodyPr/>
                    <a:lstStyle/>
                    <a:p>
                      <a:pPr>
                        <a:lnSpc>
                          <a:spcPct val="107000"/>
                        </a:lnSpc>
                        <a:spcAft>
                          <a:spcPts val="0"/>
                        </a:spcAft>
                      </a:pPr>
                      <a:r>
                        <a:rPr lang="uk-UA" sz="1200" b="0" dirty="0">
                          <a:solidFill>
                            <a:schemeClr val="tx1"/>
                          </a:solidFill>
                          <a:effectLst/>
                        </a:rPr>
                        <a:t>Закупівля товарів здійснюється централізовано одним підприємством або центральною структурою для подальшого розподілу між покупцями чи підрозділами.</a:t>
                      </a:r>
                      <a:endParaRPr lang="ru-RU" sz="1200" b="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5888" marR="5888" marT="5888" marB="5888" anchor="ctr">
                    <a:solidFill>
                      <a:schemeClr val="accent1">
                        <a:lumMod val="20000"/>
                        <a:lumOff val="80000"/>
                      </a:schemeClr>
                    </a:solidFill>
                  </a:tcPr>
                </a:tc>
              </a:tr>
              <a:tr h="253727">
                <a:tc>
                  <a:txBody>
                    <a:bodyPr/>
                    <a:lstStyle/>
                    <a:p>
                      <a:pPr>
                        <a:lnSpc>
                          <a:spcPct val="107000"/>
                        </a:lnSpc>
                      </a:pPr>
                      <a:endParaRPr lang="ru-RU" sz="1200">
                        <a:effectLst/>
                        <a:latin typeface="Calibri" panose="020F0502020204030204" pitchFamily="34" charset="0"/>
                        <a:cs typeface="Times New Roman" panose="02020603050405020304" pitchFamily="18" charset="0"/>
                      </a:endParaRPr>
                    </a:p>
                  </a:txBody>
                  <a:tcPr marL="5888" marR="5888" marT="5888" marB="5888" anchor="ctr"/>
                </a:tc>
                <a:tc>
                  <a:txBody>
                    <a:bodyPr/>
                    <a:lstStyle/>
                    <a:p>
                      <a:pPr>
                        <a:lnSpc>
                          <a:spcPct val="107000"/>
                        </a:lnSpc>
                        <a:spcAft>
                          <a:spcPts val="0"/>
                        </a:spcAft>
                      </a:pPr>
                      <a:r>
                        <a:rPr lang="uk-UA" sz="1200" dirty="0">
                          <a:effectLst/>
                        </a:rPr>
                        <a:t>Децентралізовані</a:t>
                      </a:r>
                      <a:endParaRPr lang="ru-RU" sz="1200" dirty="0">
                        <a:effectLst/>
                        <a:latin typeface="Calibri" panose="020F0502020204030204" pitchFamily="34" charset="0"/>
                        <a:ea typeface="Calibri" panose="020F0502020204030204" pitchFamily="34" charset="0"/>
                        <a:cs typeface="Times New Roman" panose="02020603050405020304" pitchFamily="18" charset="0"/>
                      </a:endParaRPr>
                    </a:p>
                  </a:txBody>
                  <a:tcPr marL="5888" marR="5888" marT="5888" marB="5888" anchor="ctr"/>
                </a:tc>
                <a:tc>
                  <a:txBody>
                    <a:bodyPr/>
                    <a:lstStyle/>
                    <a:p>
                      <a:pPr>
                        <a:lnSpc>
                          <a:spcPct val="107000"/>
                        </a:lnSpc>
                        <a:spcAft>
                          <a:spcPts val="0"/>
                        </a:spcAft>
                      </a:pPr>
                      <a:r>
                        <a:rPr lang="uk-UA" sz="1200" dirty="0">
                          <a:effectLst/>
                        </a:rPr>
                        <a:t>Закупівлі здійснюються окремими підрозділами або структурними одиницями підприємства самостійно.</a:t>
                      </a:r>
                      <a:endParaRPr lang="ru-RU" sz="1200" dirty="0">
                        <a:effectLst/>
                        <a:latin typeface="Calibri" panose="020F0502020204030204" pitchFamily="34" charset="0"/>
                        <a:ea typeface="Calibri" panose="020F0502020204030204" pitchFamily="34" charset="0"/>
                        <a:cs typeface="Times New Roman" panose="02020603050405020304" pitchFamily="18" charset="0"/>
                      </a:endParaRPr>
                    </a:p>
                  </a:txBody>
                  <a:tcPr marL="5888" marR="5888" marT="5888" marB="5888" anchor="ctr"/>
                </a:tc>
              </a:tr>
              <a:tr h="253727">
                <a:tc>
                  <a:txBody>
                    <a:bodyPr/>
                    <a:lstStyle/>
                    <a:p>
                      <a:pPr>
                        <a:lnSpc>
                          <a:spcPct val="107000"/>
                        </a:lnSpc>
                      </a:pPr>
                      <a:endParaRPr lang="ru-RU" sz="1200">
                        <a:effectLst/>
                        <a:latin typeface="Calibri" panose="020F0502020204030204" pitchFamily="34" charset="0"/>
                        <a:cs typeface="Times New Roman" panose="02020603050405020304" pitchFamily="18" charset="0"/>
                      </a:endParaRPr>
                    </a:p>
                  </a:txBody>
                  <a:tcPr marL="5888" marR="5888" marT="5888" marB="5888" anchor="ctr"/>
                </a:tc>
                <a:tc>
                  <a:txBody>
                    <a:bodyPr/>
                    <a:lstStyle/>
                    <a:p>
                      <a:pPr>
                        <a:lnSpc>
                          <a:spcPct val="107000"/>
                        </a:lnSpc>
                        <a:spcAft>
                          <a:spcPts val="0"/>
                        </a:spcAft>
                      </a:pPr>
                      <a:r>
                        <a:rPr lang="uk-UA" sz="1200" dirty="0">
                          <a:effectLst/>
                        </a:rPr>
                        <a:t>Комбіновані</a:t>
                      </a:r>
                      <a:endParaRPr lang="ru-RU" sz="1200" dirty="0">
                        <a:effectLst/>
                        <a:latin typeface="Calibri" panose="020F0502020204030204" pitchFamily="34" charset="0"/>
                        <a:ea typeface="Calibri" panose="020F0502020204030204" pitchFamily="34" charset="0"/>
                        <a:cs typeface="Times New Roman" panose="02020603050405020304" pitchFamily="18" charset="0"/>
                      </a:endParaRPr>
                    </a:p>
                  </a:txBody>
                  <a:tcPr marL="5888" marR="5888" marT="5888" marB="5888" anchor="ctr"/>
                </a:tc>
                <a:tc>
                  <a:txBody>
                    <a:bodyPr/>
                    <a:lstStyle/>
                    <a:p>
                      <a:pPr>
                        <a:lnSpc>
                          <a:spcPct val="107000"/>
                        </a:lnSpc>
                        <a:spcAft>
                          <a:spcPts val="0"/>
                        </a:spcAft>
                      </a:pPr>
                      <a:r>
                        <a:rPr lang="uk-UA" sz="1200" dirty="0">
                          <a:effectLst/>
                        </a:rPr>
                        <a:t>Поєднують централізовану та децентралізовану організацію </a:t>
                      </a:r>
                      <a:r>
                        <a:rPr lang="uk-UA" sz="1200" dirty="0" err="1">
                          <a:effectLst/>
                        </a:rPr>
                        <a:t>закупівель</a:t>
                      </a:r>
                      <a:r>
                        <a:rPr lang="uk-UA" sz="1200" dirty="0">
                          <a:effectLst/>
                        </a:rPr>
                        <a:t>.</a:t>
                      </a:r>
                      <a:endParaRPr lang="ru-RU" sz="1200" dirty="0">
                        <a:effectLst/>
                        <a:latin typeface="Calibri" panose="020F0502020204030204" pitchFamily="34" charset="0"/>
                        <a:ea typeface="Calibri" panose="020F0502020204030204" pitchFamily="34" charset="0"/>
                        <a:cs typeface="Times New Roman" panose="02020603050405020304" pitchFamily="18" charset="0"/>
                      </a:endParaRPr>
                    </a:p>
                  </a:txBody>
                  <a:tcPr marL="5888" marR="5888" marT="5888" marB="5888" anchor="ctr"/>
                </a:tc>
              </a:tr>
              <a:tr h="132752">
                <a:tc>
                  <a:txBody>
                    <a:bodyPr/>
                    <a:lstStyle/>
                    <a:p>
                      <a:pPr>
                        <a:lnSpc>
                          <a:spcPct val="107000"/>
                        </a:lnSpc>
                        <a:spcAft>
                          <a:spcPts val="0"/>
                        </a:spcAft>
                      </a:pPr>
                      <a:r>
                        <a:rPr lang="uk-UA" sz="1200">
                          <a:effectLst/>
                        </a:rPr>
                        <a:t>12. За рівнем спеціалізації складської діяльності</a:t>
                      </a:r>
                      <a:endParaRPr lang="ru-RU" sz="1200">
                        <a:effectLst/>
                        <a:latin typeface="Calibri" panose="020F0502020204030204" pitchFamily="34" charset="0"/>
                        <a:ea typeface="Calibri" panose="020F0502020204030204" pitchFamily="34" charset="0"/>
                        <a:cs typeface="Times New Roman" panose="02020603050405020304" pitchFamily="18" charset="0"/>
                      </a:endParaRPr>
                    </a:p>
                  </a:txBody>
                  <a:tcPr marL="5888" marR="5888" marT="5888" marB="5888" anchor="ctr"/>
                </a:tc>
                <a:tc>
                  <a:txBody>
                    <a:bodyPr/>
                    <a:lstStyle/>
                    <a:p>
                      <a:pPr>
                        <a:lnSpc>
                          <a:spcPct val="107000"/>
                        </a:lnSpc>
                        <a:spcAft>
                          <a:spcPts val="0"/>
                        </a:spcAft>
                      </a:pPr>
                      <a:r>
                        <a:rPr lang="uk-UA" sz="1200">
                          <a:effectLst/>
                        </a:rPr>
                        <a:t>Загальнотоварні склади</a:t>
                      </a:r>
                      <a:endParaRPr lang="ru-RU" sz="1200">
                        <a:effectLst/>
                        <a:latin typeface="Calibri" panose="020F0502020204030204" pitchFamily="34" charset="0"/>
                        <a:ea typeface="Calibri" panose="020F0502020204030204" pitchFamily="34" charset="0"/>
                        <a:cs typeface="Times New Roman" panose="02020603050405020304" pitchFamily="18" charset="0"/>
                      </a:endParaRPr>
                    </a:p>
                  </a:txBody>
                  <a:tcPr marL="5888" marR="5888" marT="5888" marB="5888" anchor="ctr"/>
                </a:tc>
                <a:tc>
                  <a:txBody>
                    <a:bodyPr/>
                    <a:lstStyle/>
                    <a:p>
                      <a:pPr>
                        <a:lnSpc>
                          <a:spcPct val="107000"/>
                        </a:lnSpc>
                        <a:spcAft>
                          <a:spcPts val="0"/>
                        </a:spcAft>
                      </a:pPr>
                      <a:r>
                        <a:rPr lang="uk-UA" sz="1200" dirty="0">
                          <a:effectLst/>
                        </a:rPr>
                        <a:t>Зберігають широкий асортимент різних товарних груп.</a:t>
                      </a:r>
                      <a:endParaRPr lang="ru-RU" sz="1200" dirty="0">
                        <a:effectLst/>
                        <a:latin typeface="Calibri" panose="020F0502020204030204" pitchFamily="34" charset="0"/>
                        <a:ea typeface="Calibri" panose="020F0502020204030204" pitchFamily="34" charset="0"/>
                        <a:cs typeface="Times New Roman" panose="02020603050405020304" pitchFamily="18" charset="0"/>
                      </a:endParaRPr>
                    </a:p>
                  </a:txBody>
                  <a:tcPr marL="5888" marR="5888" marT="5888" marB="5888" anchor="ctr"/>
                </a:tc>
              </a:tr>
              <a:tr h="253727">
                <a:tc>
                  <a:txBody>
                    <a:bodyPr/>
                    <a:lstStyle/>
                    <a:p>
                      <a:pPr>
                        <a:lnSpc>
                          <a:spcPct val="107000"/>
                        </a:lnSpc>
                      </a:pPr>
                      <a:endParaRPr lang="ru-RU" sz="1200">
                        <a:effectLst/>
                        <a:latin typeface="Calibri" panose="020F0502020204030204" pitchFamily="34" charset="0"/>
                        <a:cs typeface="Times New Roman" panose="02020603050405020304" pitchFamily="18" charset="0"/>
                      </a:endParaRPr>
                    </a:p>
                  </a:txBody>
                  <a:tcPr marL="5888" marR="5888" marT="5888" marB="5888" anchor="ctr"/>
                </a:tc>
                <a:tc>
                  <a:txBody>
                    <a:bodyPr/>
                    <a:lstStyle/>
                    <a:p>
                      <a:pPr>
                        <a:lnSpc>
                          <a:spcPct val="107000"/>
                        </a:lnSpc>
                        <a:spcAft>
                          <a:spcPts val="0"/>
                        </a:spcAft>
                      </a:pPr>
                      <a:r>
                        <a:rPr lang="uk-UA" sz="1200">
                          <a:effectLst/>
                        </a:rPr>
                        <a:t>Спеціалізовані склади</a:t>
                      </a:r>
                      <a:endParaRPr lang="ru-RU" sz="1200">
                        <a:effectLst/>
                        <a:latin typeface="Calibri" panose="020F0502020204030204" pitchFamily="34" charset="0"/>
                        <a:ea typeface="Calibri" panose="020F0502020204030204" pitchFamily="34" charset="0"/>
                        <a:cs typeface="Times New Roman" panose="02020603050405020304" pitchFamily="18" charset="0"/>
                      </a:endParaRPr>
                    </a:p>
                  </a:txBody>
                  <a:tcPr marL="5888" marR="5888" marT="5888" marB="5888" anchor="ctr"/>
                </a:tc>
                <a:tc>
                  <a:txBody>
                    <a:bodyPr/>
                    <a:lstStyle/>
                    <a:p>
                      <a:pPr>
                        <a:lnSpc>
                          <a:spcPct val="107000"/>
                        </a:lnSpc>
                        <a:spcAft>
                          <a:spcPts val="0"/>
                        </a:spcAft>
                      </a:pPr>
                      <a:r>
                        <a:rPr lang="uk-UA" sz="1200" dirty="0">
                          <a:effectLst/>
                        </a:rPr>
                        <a:t>Призначені для певної групи товарів і мають відповідні умови зберігання.</a:t>
                      </a:r>
                      <a:endParaRPr lang="ru-RU" sz="1200" dirty="0">
                        <a:effectLst/>
                        <a:latin typeface="Calibri" panose="020F0502020204030204" pitchFamily="34" charset="0"/>
                        <a:ea typeface="Calibri" panose="020F0502020204030204" pitchFamily="34" charset="0"/>
                        <a:cs typeface="Times New Roman" panose="02020603050405020304" pitchFamily="18" charset="0"/>
                      </a:endParaRPr>
                    </a:p>
                  </a:txBody>
                  <a:tcPr marL="5888" marR="5888" marT="5888" marB="5888" anchor="ctr"/>
                </a:tc>
              </a:tr>
              <a:tr h="374703">
                <a:tc>
                  <a:txBody>
                    <a:bodyPr/>
                    <a:lstStyle/>
                    <a:p>
                      <a:pPr>
                        <a:lnSpc>
                          <a:spcPct val="107000"/>
                        </a:lnSpc>
                      </a:pPr>
                      <a:endParaRPr lang="ru-RU" sz="1200">
                        <a:effectLst/>
                        <a:latin typeface="Calibri" panose="020F0502020204030204" pitchFamily="34" charset="0"/>
                        <a:cs typeface="Times New Roman" panose="02020603050405020304" pitchFamily="18" charset="0"/>
                      </a:endParaRPr>
                    </a:p>
                  </a:txBody>
                  <a:tcPr marL="5888" marR="5888" marT="5888" marB="5888" anchor="ctr"/>
                </a:tc>
                <a:tc>
                  <a:txBody>
                    <a:bodyPr/>
                    <a:lstStyle/>
                    <a:p>
                      <a:pPr>
                        <a:lnSpc>
                          <a:spcPct val="107000"/>
                        </a:lnSpc>
                        <a:spcAft>
                          <a:spcPts val="0"/>
                        </a:spcAft>
                      </a:pPr>
                      <a:r>
                        <a:rPr lang="uk-UA" sz="1200">
                          <a:effectLst/>
                        </a:rPr>
                        <a:t>Спеціальні склади</a:t>
                      </a:r>
                      <a:endParaRPr lang="ru-RU" sz="1200">
                        <a:effectLst/>
                        <a:latin typeface="Calibri" panose="020F0502020204030204" pitchFamily="34" charset="0"/>
                        <a:ea typeface="Calibri" panose="020F0502020204030204" pitchFamily="34" charset="0"/>
                        <a:cs typeface="Times New Roman" panose="02020603050405020304" pitchFamily="18" charset="0"/>
                      </a:endParaRPr>
                    </a:p>
                  </a:txBody>
                  <a:tcPr marL="5888" marR="5888" marT="5888" marB="5888" anchor="ctr"/>
                </a:tc>
                <a:tc>
                  <a:txBody>
                    <a:bodyPr/>
                    <a:lstStyle/>
                    <a:p>
                      <a:pPr>
                        <a:lnSpc>
                          <a:spcPct val="107000"/>
                        </a:lnSpc>
                        <a:spcAft>
                          <a:spcPts val="0"/>
                        </a:spcAft>
                      </a:pPr>
                      <a:r>
                        <a:rPr lang="uk-UA" sz="1200" dirty="0">
                          <a:effectLst/>
                        </a:rPr>
                        <a:t>Призначені для товарів, які потребують особливих умов: температурного режиму, вологості, вентиляції, безпеки тощо.</a:t>
                      </a:r>
                      <a:endParaRPr lang="ru-RU" sz="1200" dirty="0">
                        <a:effectLst/>
                        <a:latin typeface="Calibri" panose="020F0502020204030204" pitchFamily="34" charset="0"/>
                        <a:ea typeface="Calibri" panose="020F0502020204030204" pitchFamily="34" charset="0"/>
                        <a:cs typeface="Times New Roman" panose="02020603050405020304" pitchFamily="18" charset="0"/>
                      </a:endParaRPr>
                    </a:p>
                  </a:txBody>
                  <a:tcPr marL="5888" marR="5888" marT="5888" marB="5888" anchor="ctr"/>
                </a:tc>
              </a:tr>
              <a:tr h="253727">
                <a:tc>
                  <a:txBody>
                    <a:bodyPr/>
                    <a:lstStyle/>
                    <a:p>
                      <a:pPr>
                        <a:lnSpc>
                          <a:spcPct val="107000"/>
                        </a:lnSpc>
                        <a:spcAft>
                          <a:spcPts val="0"/>
                        </a:spcAft>
                      </a:pPr>
                      <a:r>
                        <a:rPr lang="uk-UA" sz="1200">
                          <a:effectLst/>
                        </a:rPr>
                        <a:t>13. За роллю у товароруху</a:t>
                      </a:r>
                      <a:endParaRPr lang="ru-RU" sz="1200">
                        <a:effectLst/>
                        <a:latin typeface="Calibri" panose="020F0502020204030204" pitchFamily="34" charset="0"/>
                        <a:ea typeface="Calibri" panose="020F0502020204030204" pitchFamily="34" charset="0"/>
                        <a:cs typeface="Times New Roman" panose="02020603050405020304" pitchFamily="18" charset="0"/>
                      </a:endParaRPr>
                    </a:p>
                  </a:txBody>
                  <a:tcPr marL="5888" marR="5888" marT="5888" marB="5888" anchor="ctr"/>
                </a:tc>
                <a:tc>
                  <a:txBody>
                    <a:bodyPr/>
                    <a:lstStyle/>
                    <a:p>
                      <a:pPr>
                        <a:lnSpc>
                          <a:spcPct val="107000"/>
                        </a:lnSpc>
                        <a:spcAft>
                          <a:spcPts val="0"/>
                        </a:spcAft>
                      </a:pPr>
                      <a:r>
                        <a:rPr lang="uk-UA" sz="1200">
                          <a:effectLst/>
                        </a:rPr>
                        <a:t>Закупівельні</a:t>
                      </a:r>
                      <a:endParaRPr lang="ru-RU" sz="1200">
                        <a:effectLst/>
                        <a:latin typeface="Calibri" panose="020F0502020204030204" pitchFamily="34" charset="0"/>
                        <a:ea typeface="Calibri" panose="020F0502020204030204" pitchFamily="34" charset="0"/>
                        <a:cs typeface="Times New Roman" panose="02020603050405020304" pitchFamily="18" charset="0"/>
                      </a:endParaRPr>
                    </a:p>
                  </a:txBody>
                  <a:tcPr marL="5888" marR="5888" marT="5888" marB="5888" anchor="ctr"/>
                </a:tc>
                <a:tc>
                  <a:txBody>
                    <a:bodyPr/>
                    <a:lstStyle/>
                    <a:p>
                      <a:pPr>
                        <a:lnSpc>
                          <a:spcPct val="107000"/>
                        </a:lnSpc>
                        <a:spcAft>
                          <a:spcPts val="0"/>
                        </a:spcAft>
                      </a:pPr>
                      <a:r>
                        <a:rPr lang="uk-UA" sz="1200" dirty="0">
                          <a:effectLst/>
                        </a:rPr>
                        <a:t>Основна увага приділяється концентрації товарів від виробників та постачальників.</a:t>
                      </a:r>
                      <a:endParaRPr lang="ru-RU" sz="1200" dirty="0">
                        <a:effectLst/>
                        <a:latin typeface="Calibri" panose="020F0502020204030204" pitchFamily="34" charset="0"/>
                        <a:ea typeface="Calibri" panose="020F0502020204030204" pitchFamily="34" charset="0"/>
                        <a:cs typeface="Times New Roman" panose="02020603050405020304" pitchFamily="18" charset="0"/>
                      </a:endParaRPr>
                    </a:p>
                  </a:txBody>
                  <a:tcPr marL="5888" marR="5888" marT="5888" marB="5888" anchor="ctr"/>
                </a:tc>
              </a:tr>
              <a:tr h="253727">
                <a:tc>
                  <a:txBody>
                    <a:bodyPr/>
                    <a:lstStyle/>
                    <a:p>
                      <a:pPr>
                        <a:lnSpc>
                          <a:spcPct val="107000"/>
                        </a:lnSpc>
                      </a:pPr>
                      <a:endParaRPr lang="ru-RU" sz="1200">
                        <a:effectLst/>
                        <a:latin typeface="Calibri" panose="020F0502020204030204" pitchFamily="34" charset="0"/>
                        <a:cs typeface="Times New Roman" panose="02020603050405020304" pitchFamily="18" charset="0"/>
                      </a:endParaRPr>
                    </a:p>
                  </a:txBody>
                  <a:tcPr marL="5888" marR="5888" marT="5888" marB="5888" anchor="ctr"/>
                </a:tc>
                <a:tc>
                  <a:txBody>
                    <a:bodyPr/>
                    <a:lstStyle/>
                    <a:p>
                      <a:pPr>
                        <a:lnSpc>
                          <a:spcPct val="107000"/>
                        </a:lnSpc>
                        <a:spcAft>
                          <a:spcPts val="0"/>
                        </a:spcAft>
                      </a:pPr>
                      <a:r>
                        <a:rPr lang="uk-UA" sz="1200">
                          <a:effectLst/>
                        </a:rPr>
                        <a:t>Розподільчі</a:t>
                      </a:r>
                      <a:endParaRPr lang="ru-RU" sz="1200">
                        <a:effectLst/>
                        <a:latin typeface="Calibri" panose="020F0502020204030204" pitchFamily="34" charset="0"/>
                        <a:ea typeface="Calibri" panose="020F0502020204030204" pitchFamily="34" charset="0"/>
                        <a:cs typeface="Times New Roman" panose="02020603050405020304" pitchFamily="18" charset="0"/>
                      </a:endParaRPr>
                    </a:p>
                  </a:txBody>
                  <a:tcPr marL="5888" marR="5888" marT="5888" marB="5888" anchor="ctr"/>
                </a:tc>
                <a:tc>
                  <a:txBody>
                    <a:bodyPr/>
                    <a:lstStyle/>
                    <a:p>
                      <a:pPr>
                        <a:lnSpc>
                          <a:spcPct val="107000"/>
                        </a:lnSpc>
                        <a:spcAft>
                          <a:spcPts val="0"/>
                        </a:spcAft>
                      </a:pPr>
                      <a:r>
                        <a:rPr lang="uk-UA" sz="1200" dirty="0">
                          <a:effectLst/>
                        </a:rPr>
                        <a:t>Основне завдання — розподіл товарів між роздрібними підприємствами та іншими покупцями.</a:t>
                      </a:r>
                      <a:endParaRPr lang="ru-RU" sz="1200" dirty="0">
                        <a:effectLst/>
                        <a:latin typeface="Calibri" panose="020F0502020204030204" pitchFamily="34" charset="0"/>
                        <a:ea typeface="Calibri" panose="020F0502020204030204" pitchFamily="34" charset="0"/>
                        <a:cs typeface="Times New Roman" panose="02020603050405020304" pitchFamily="18" charset="0"/>
                      </a:endParaRPr>
                    </a:p>
                  </a:txBody>
                  <a:tcPr marL="5888" marR="5888" marT="5888" marB="5888" anchor="ctr"/>
                </a:tc>
              </a:tr>
              <a:tr h="253727">
                <a:tc>
                  <a:txBody>
                    <a:bodyPr/>
                    <a:lstStyle/>
                    <a:p>
                      <a:pPr>
                        <a:lnSpc>
                          <a:spcPct val="107000"/>
                        </a:lnSpc>
                      </a:pPr>
                      <a:endParaRPr lang="ru-RU" sz="1200">
                        <a:effectLst/>
                        <a:latin typeface="Calibri" panose="020F0502020204030204" pitchFamily="34" charset="0"/>
                        <a:cs typeface="Times New Roman" panose="02020603050405020304" pitchFamily="18" charset="0"/>
                      </a:endParaRPr>
                    </a:p>
                  </a:txBody>
                  <a:tcPr marL="5888" marR="5888" marT="5888" marB="5888" anchor="ctr"/>
                </a:tc>
                <a:tc>
                  <a:txBody>
                    <a:bodyPr/>
                    <a:lstStyle/>
                    <a:p>
                      <a:pPr>
                        <a:lnSpc>
                          <a:spcPct val="107000"/>
                        </a:lnSpc>
                        <a:spcAft>
                          <a:spcPts val="0"/>
                        </a:spcAft>
                      </a:pPr>
                      <a:r>
                        <a:rPr lang="uk-UA" sz="1200">
                          <a:effectLst/>
                        </a:rPr>
                        <a:t>Закупівельно-розподільчі</a:t>
                      </a:r>
                      <a:endParaRPr lang="ru-RU" sz="1200">
                        <a:effectLst/>
                        <a:latin typeface="Calibri" panose="020F0502020204030204" pitchFamily="34" charset="0"/>
                        <a:ea typeface="Calibri" panose="020F0502020204030204" pitchFamily="34" charset="0"/>
                        <a:cs typeface="Times New Roman" panose="02020603050405020304" pitchFamily="18" charset="0"/>
                      </a:endParaRPr>
                    </a:p>
                  </a:txBody>
                  <a:tcPr marL="5888" marR="5888" marT="5888" marB="5888" anchor="ctr"/>
                </a:tc>
                <a:tc>
                  <a:txBody>
                    <a:bodyPr/>
                    <a:lstStyle/>
                    <a:p>
                      <a:pPr>
                        <a:lnSpc>
                          <a:spcPct val="107000"/>
                        </a:lnSpc>
                        <a:spcAft>
                          <a:spcPts val="0"/>
                        </a:spcAft>
                      </a:pPr>
                      <a:r>
                        <a:rPr lang="uk-UA" sz="1200" dirty="0">
                          <a:effectLst/>
                        </a:rPr>
                        <a:t>Поєднують закупівлю товарів із їх подальшим розподілом між покупцями.</a:t>
                      </a:r>
                      <a:endParaRPr lang="ru-RU" sz="1200" dirty="0">
                        <a:effectLst/>
                        <a:latin typeface="Calibri" panose="020F0502020204030204" pitchFamily="34" charset="0"/>
                        <a:ea typeface="Calibri" panose="020F0502020204030204" pitchFamily="34" charset="0"/>
                        <a:cs typeface="Times New Roman" panose="02020603050405020304" pitchFamily="18" charset="0"/>
                      </a:endParaRPr>
                    </a:p>
                  </a:txBody>
                  <a:tcPr marL="5888" marR="5888" marT="5888" marB="5888" anchor="ctr"/>
                </a:tc>
              </a:tr>
              <a:tr h="374703">
                <a:tc>
                  <a:txBody>
                    <a:bodyPr/>
                    <a:lstStyle/>
                    <a:p>
                      <a:pPr>
                        <a:lnSpc>
                          <a:spcPct val="107000"/>
                        </a:lnSpc>
                        <a:spcAft>
                          <a:spcPts val="0"/>
                        </a:spcAft>
                      </a:pPr>
                      <a:r>
                        <a:rPr lang="uk-UA" sz="1200">
                          <a:effectLst/>
                        </a:rPr>
                        <a:t>14. За способом організації діяльності</a:t>
                      </a:r>
                      <a:endParaRPr lang="ru-RU" sz="1200">
                        <a:effectLst/>
                        <a:latin typeface="Calibri" panose="020F0502020204030204" pitchFamily="34" charset="0"/>
                        <a:ea typeface="Calibri" panose="020F0502020204030204" pitchFamily="34" charset="0"/>
                        <a:cs typeface="Times New Roman" panose="02020603050405020304" pitchFamily="18" charset="0"/>
                      </a:endParaRPr>
                    </a:p>
                  </a:txBody>
                  <a:tcPr marL="5888" marR="5888" marT="5888" marB="5888" anchor="ctr"/>
                </a:tc>
                <a:tc>
                  <a:txBody>
                    <a:bodyPr/>
                    <a:lstStyle/>
                    <a:p>
                      <a:pPr>
                        <a:lnSpc>
                          <a:spcPct val="107000"/>
                        </a:lnSpc>
                        <a:spcAft>
                          <a:spcPts val="0"/>
                        </a:spcAft>
                      </a:pPr>
                      <a:r>
                        <a:rPr lang="uk-UA" sz="1200">
                          <a:effectLst/>
                        </a:rPr>
                        <a:t>Традиційні оптові підприємства</a:t>
                      </a:r>
                      <a:endParaRPr lang="ru-RU" sz="1200">
                        <a:effectLst/>
                        <a:latin typeface="Calibri" panose="020F0502020204030204" pitchFamily="34" charset="0"/>
                        <a:ea typeface="Calibri" panose="020F0502020204030204" pitchFamily="34" charset="0"/>
                        <a:cs typeface="Times New Roman" panose="02020603050405020304" pitchFamily="18" charset="0"/>
                      </a:endParaRPr>
                    </a:p>
                  </a:txBody>
                  <a:tcPr marL="5888" marR="5888" marT="5888" marB="5888" anchor="ctr"/>
                </a:tc>
                <a:tc>
                  <a:txBody>
                    <a:bodyPr/>
                    <a:lstStyle/>
                    <a:p>
                      <a:pPr>
                        <a:lnSpc>
                          <a:spcPct val="107000"/>
                        </a:lnSpc>
                        <a:spcAft>
                          <a:spcPts val="0"/>
                        </a:spcAft>
                      </a:pPr>
                      <a:r>
                        <a:rPr lang="uk-UA" sz="1200" dirty="0">
                          <a:effectLst/>
                        </a:rPr>
                        <a:t>Здійснюють закупівлю, зберігання та реалізацію товарів через фізичні склади й традиційні канали збуту.</a:t>
                      </a:r>
                      <a:endParaRPr lang="ru-RU" sz="1200" dirty="0">
                        <a:effectLst/>
                        <a:latin typeface="Calibri" panose="020F0502020204030204" pitchFamily="34" charset="0"/>
                        <a:ea typeface="Calibri" panose="020F0502020204030204" pitchFamily="34" charset="0"/>
                        <a:cs typeface="Times New Roman" panose="02020603050405020304" pitchFamily="18" charset="0"/>
                      </a:endParaRPr>
                    </a:p>
                  </a:txBody>
                  <a:tcPr marL="5888" marR="5888" marT="5888" marB="5888" anchor="ctr"/>
                </a:tc>
              </a:tr>
              <a:tr h="374703">
                <a:tc>
                  <a:txBody>
                    <a:bodyPr/>
                    <a:lstStyle/>
                    <a:p>
                      <a:pPr>
                        <a:lnSpc>
                          <a:spcPct val="107000"/>
                        </a:lnSpc>
                      </a:pPr>
                      <a:endParaRPr lang="ru-RU" sz="1200">
                        <a:effectLst/>
                        <a:latin typeface="Calibri" panose="020F0502020204030204" pitchFamily="34" charset="0"/>
                        <a:cs typeface="Times New Roman" panose="02020603050405020304" pitchFamily="18" charset="0"/>
                      </a:endParaRPr>
                    </a:p>
                  </a:txBody>
                  <a:tcPr marL="5888" marR="5888" marT="5888" marB="5888" anchor="ctr"/>
                </a:tc>
                <a:tc>
                  <a:txBody>
                    <a:bodyPr/>
                    <a:lstStyle/>
                    <a:p>
                      <a:pPr>
                        <a:lnSpc>
                          <a:spcPct val="107000"/>
                        </a:lnSpc>
                        <a:spcAft>
                          <a:spcPts val="0"/>
                        </a:spcAft>
                      </a:pPr>
                      <a:r>
                        <a:rPr lang="uk-UA" sz="1200">
                          <a:effectLst/>
                        </a:rPr>
                        <a:t>Логістичні оптові центри</a:t>
                      </a:r>
                      <a:endParaRPr lang="ru-RU" sz="1200">
                        <a:effectLst/>
                        <a:latin typeface="Calibri" panose="020F0502020204030204" pitchFamily="34" charset="0"/>
                        <a:ea typeface="Calibri" panose="020F0502020204030204" pitchFamily="34" charset="0"/>
                        <a:cs typeface="Times New Roman" panose="02020603050405020304" pitchFamily="18" charset="0"/>
                      </a:endParaRPr>
                    </a:p>
                  </a:txBody>
                  <a:tcPr marL="5888" marR="5888" marT="5888" marB="5888" anchor="ctr"/>
                </a:tc>
                <a:tc>
                  <a:txBody>
                    <a:bodyPr/>
                    <a:lstStyle/>
                    <a:p>
                      <a:pPr>
                        <a:lnSpc>
                          <a:spcPct val="107000"/>
                        </a:lnSpc>
                        <a:spcAft>
                          <a:spcPts val="0"/>
                        </a:spcAft>
                      </a:pPr>
                      <a:r>
                        <a:rPr lang="uk-UA" sz="1200" dirty="0">
                          <a:effectLst/>
                        </a:rPr>
                        <a:t>Окрім торгівлі, виконують значний комплекс логістичних операцій: сортування, комплектацію, пакування, транспортування та управління запасами.</a:t>
                      </a:r>
                      <a:endParaRPr lang="ru-RU" sz="1200" dirty="0">
                        <a:effectLst/>
                        <a:latin typeface="Calibri" panose="020F0502020204030204" pitchFamily="34" charset="0"/>
                        <a:ea typeface="Calibri" panose="020F0502020204030204" pitchFamily="34" charset="0"/>
                        <a:cs typeface="Times New Roman" panose="02020603050405020304" pitchFamily="18" charset="0"/>
                      </a:endParaRPr>
                    </a:p>
                  </a:txBody>
                  <a:tcPr marL="5888" marR="5888" marT="5888" marB="5888" anchor="ctr"/>
                </a:tc>
              </a:tr>
              <a:tr h="374703">
                <a:tc>
                  <a:txBody>
                    <a:bodyPr/>
                    <a:lstStyle/>
                    <a:p>
                      <a:pPr>
                        <a:lnSpc>
                          <a:spcPct val="107000"/>
                        </a:lnSpc>
                      </a:pPr>
                      <a:endParaRPr lang="ru-RU" sz="1200">
                        <a:effectLst/>
                        <a:latin typeface="Calibri" panose="020F0502020204030204" pitchFamily="34" charset="0"/>
                        <a:cs typeface="Times New Roman" panose="02020603050405020304" pitchFamily="18" charset="0"/>
                      </a:endParaRPr>
                    </a:p>
                  </a:txBody>
                  <a:tcPr marL="5888" marR="5888" marT="5888" marB="5888" anchor="ctr"/>
                </a:tc>
                <a:tc>
                  <a:txBody>
                    <a:bodyPr/>
                    <a:lstStyle/>
                    <a:p>
                      <a:pPr>
                        <a:lnSpc>
                          <a:spcPct val="107000"/>
                        </a:lnSpc>
                        <a:spcAft>
                          <a:spcPts val="0"/>
                        </a:spcAft>
                      </a:pPr>
                      <a:r>
                        <a:rPr lang="uk-UA" sz="1200">
                          <a:effectLst/>
                        </a:rPr>
                        <a:t>Електронні оптові підприємства</a:t>
                      </a:r>
                      <a:endParaRPr lang="ru-RU" sz="1200">
                        <a:effectLst/>
                        <a:latin typeface="Calibri" panose="020F0502020204030204" pitchFamily="34" charset="0"/>
                        <a:ea typeface="Calibri" panose="020F0502020204030204" pitchFamily="34" charset="0"/>
                        <a:cs typeface="Times New Roman" panose="02020603050405020304" pitchFamily="18" charset="0"/>
                      </a:endParaRPr>
                    </a:p>
                  </a:txBody>
                  <a:tcPr marL="5888" marR="5888" marT="5888" marB="5888" anchor="ctr"/>
                </a:tc>
                <a:tc>
                  <a:txBody>
                    <a:bodyPr/>
                    <a:lstStyle/>
                    <a:p>
                      <a:pPr>
                        <a:lnSpc>
                          <a:spcPct val="107000"/>
                        </a:lnSpc>
                        <a:spcAft>
                          <a:spcPts val="0"/>
                        </a:spcAft>
                      </a:pPr>
                      <a:r>
                        <a:rPr lang="uk-UA" sz="1200" dirty="0">
                          <a:effectLst/>
                        </a:rPr>
                        <a:t>Основні торговельні операції здійснюють через цифрові B2B-платформи, сайти та електронні системи замовлень.</a:t>
                      </a:r>
                      <a:endParaRPr lang="ru-RU" sz="1200" dirty="0">
                        <a:effectLst/>
                        <a:latin typeface="Calibri" panose="020F0502020204030204" pitchFamily="34" charset="0"/>
                        <a:ea typeface="Calibri" panose="020F0502020204030204" pitchFamily="34" charset="0"/>
                        <a:cs typeface="Times New Roman" panose="02020603050405020304" pitchFamily="18" charset="0"/>
                      </a:endParaRPr>
                    </a:p>
                  </a:txBody>
                  <a:tcPr marL="5888" marR="5888" marT="5888" marB="5888" anchor="ctr"/>
                </a:tc>
              </a:tr>
              <a:tr h="374703">
                <a:tc>
                  <a:txBody>
                    <a:bodyPr/>
                    <a:lstStyle/>
                    <a:p>
                      <a:pPr>
                        <a:lnSpc>
                          <a:spcPct val="107000"/>
                        </a:lnSpc>
                      </a:pPr>
                      <a:endParaRPr lang="ru-RU" sz="1200">
                        <a:effectLst/>
                        <a:latin typeface="Calibri" panose="020F0502020204030204" pitchFamily="34" charset="0"/>
                        <a:cs typeface="Times New Roman" panose="02020603050405020304" pitchFamily="18" charset="0"/>
                      </a:endParaRPr>
                    </a:p>
                  </a:txBody>
                  <a:tcPr marL="5888" marR="5888" marT="5888" marB="5888" anchor="ctr"/>
                </a:tc>
                <a:tc>
                  <a:txBody>
                    <a:bodyPr/>
                    <a:lstStyle/>
                    <a:p>
                      <a:pPr>
                        <a:lnSpc>
                          <a:spcPct val="107000"/>
                        </a:lnSpc>
                        <a:spcAft>
                          <a:spcPts val="0"/>
                        </a:spcAft>
                      </a:pPr>
                      <a:r>
                        <a:rPr lang="uk-UA" sz="1200">
                          <a:effectLst/>
                        </a:rPr>
                        <a:t>Омніканальні</a:t>
                      </a:r>
                      <a:endParaRPr lang="ru-RU" sz="1200">
                        <a:effectLst/>
                        <a:latin typeface="Calibri" panose="020F0502020204030204" pitchFamily="34" charset="0"/>
                        <a:ea typeface="Calibri" panose="020F0502020204030204" pitchFamily="34" charset="0"/>
                        <a:cs typeface="Times New Roman" panose="02020603050405020304" pitchFamily="18" charset="0"/>
                      </a:endParaRPr>
                    </a:p>
                  </a:txBody>
                  <a:tcPr marL="5888" marR="5888" marT="5888" marB="5888" anchor="ctr"/>
                </a:tc>
                <a:tc>
                  <a:txBody>
                    <a:bodyPr/>
                    <a:lstStyle/>
                    <a:p>
                      <a:pPr>
                        <a:lnSpc>
                          <a:spcPct val="107000"/>
                        </a:lnSpc>
                        <a:spcAft>
                          <a:spcPts val="0"/>
                        </a:spcAft>
                      </a:pPr>
                      <a:r>
                        <a:rPr lang="uk-UA" sz="1200" dirty="0">
                          <a:effectLst/>
                        </a:rPr>
                        <a:t>Поєднують фізичні склади та </a:t>
                      </a:r>
                      <a:r>
                        <a:rPr lang="uk-UA" sz="1200" dirty="0" err="1">
                          <a:effectLst/>
                        </a:rPr>
                        <a:t>офлайн</a:t>
                      </a:r>
                      <a:r>
                        <a:rPr lang="uk-UA" sz="1200" dirty="0">
                          <a:effectLst/>
                        </a:rPr>
                        <a:t>-продажі з електронними каналами, мобільними застосунками та цифровими сервісами.</a:t>
                      </a:r>
                      <a:endParaRPr lang="ru-RU" sz="1200" dirty="0">
                        <a:effectLst/>
                        <a:latin typeface="Calibri" panose="020F0502020204030204" pitchFamily="34" charset="0"/>
                        <a:ea typeface="Calibri" panose="020F0502020204030204" pitchFamily="34" charset="0"/>
                        <a:cs typeface="Times New Roman" panose="02020603050405020304" pitchFamily="18" charset="0"/>
                      </a:endParaRPr>
                    </a:p>
                  </a:txBody>
                  <a:tcPr marL="5888" marR="5888" marT="5888" marB="5888" anchor="ctr"/>
                </a:tc>
              </a:tr>
            </a:tbl>
          </a:graphicData>
        </a:graphic>
      </p:graphicFrame>
    </p:spTree>
    <p:extLst>
      <p:ext uri="{BB962C8B-B14F-4D97-AF65-F5344CB8AC3E}">
        <p14:creationId xmlns:p14="http://schemas.microsoft.com/office/powerpoint/2010/main" val="1878591869"/>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xmlns="" id="{5D06423E-94CD-4A64-9887-3592936D4E07}"/>
              </a:ext>
            </a:extLst>
          </p:cNvPr>
          <p:cNvSpPr txBox="1"/>
          <p:nvPr/>
        </p:nvSpPr>
        <p:spPr>
          <a:xfrm>
            <a:off x="637310" y="1815979"/>
            <a:ext cx="11046690" cy="2677656"/>
          </a:xfrm>
          <a:prstGeom prst="rect">
            <a:avLst/>
          </a:prstGeom>
          <a:noFill/>
        </p:spPr>
        <p:txBody>
          <a:bodyPr wrap="square">
            <a:spAutoFit/>
          </a:bodyPr>
          <a:lstStyle/>
          <a:p>
            <a:pPr algn="ctr"/>
            <a:r>
              <a:rPr lang="uk-UA" sz="2400" b="1" dirty="0"/>
              <a:t>3. Види оптових посередників</a:t>
            </a:r>
          </a:p>
          <a:p>
            <a:pPr algn="just"/>
            <a:r>
              <a:rPr lang="uk-UA" dirty="0"/>
              <a:t>Класифікація посередників проводиться за двома ознаками: від чийого імені працює посередник та за чий рахунок посередник веде свої операції. Як видно можливе виділення чотирьох типів посередників:</a:t>
            </a:r>
          </a:p>
          <a:p>
            <a:pPr algn="just"/>
            <a:endParaRPr lang="uk-UA" dirty="0"/>
          </a:p>
          <a:p>
            <a:pPr algn="just"/>
            <a:r>
              <a:rPr lang="uk-UA" dirty="0"/>
              <a:t>1. Працюють від власного імені та за власний рахунок</a:t>
            </a:r>
          </a:p>
          <a:p>
            <a:pPr algn="just"/>
            <a:r>
              <a:rPr lang="uk-UA" dirty="0"/>
              <a:t>2. Працюють від чужого імені та за власний рахунок</a:t>
            </a:r>
          </a:p>
          <a:p>
            <a:pPr algn="just"/>
            <a:r>
              <a:rPr lang="uk-UA" dirty="0"/>
              <a:t>3. Працюють від свого імені та за чужий рахунок</a:t>
            </a:r>
          </a:p>
          <a:p>
            <a:pPr algn="just"/>
            <a:r>
              <a:rPr lang="uk-UA" dirty="0"/>
              <a:t>4. Працюють від чужого імені та за чужий рахунок</a:t>
            </a:r>
          </a:p>
        </p:txBody>
      </p:sp>
    </p:spTree>
    <p:extLst>
      <p:ext uri="{BB962C8B-B14F-4D97-AF65-F5344CB8AC3E}">
        <p14:creationId xmlns:p14="http://schemas.microsoft.com/office/powerpoint/2010/main" val="1181675705"/>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a:extLst>
              <a:ext uri="{FF2B5EF4-FFF2-40B4-BE49-F238E27FC236}">
                <a16:creationId xmlns:a16="http://schemas.microsoft.com/office/drawing/2014/main" xmlns="" id="{465A91F9-7984-4714-9488-528B59F7C57A}"/>
              </a:ext>
            </a:extLst>
          </p:cNvPr>
          <p:cNvSpPr/>
          <p:nvPr/>
        </p:nvSpPr>
        <p:spPr>
          <a:xfrm>
            <a:off x="1221259" y="1593659"/>
            <a:ext cx="9749481" cy="4524315"/>
          </a:xfrm>
          <a:prstGeom prst="rect">
            <a:avLst/>
          </a:prstGeom>
        </p:spPr>
        <p:txBody>
          <a:bodyPr wrap="square">
            <a:spAutoFit/>
          </a:bodyPr>
          <a:lstStyle/>
          <a:p>
            <a:pPr algn="just"/>
            <a:r>
              <a:rPr lang="uk-UA" b="1" dirty="0"/>
              <a:t>Розрізняють таки види посередників:</a:t>
            </a:r>
          </a:p>
          <a:p>
            <a:pPr algn="just"/>
            <a:endParaRPr lang="uk-UA" dirty="0"/>
          </a:p>
          <a:p>
            <a:pPr algn="just"/>
            <a:r>
              <a:rPr lang="uk-UA" b="1" dirty="0"/>
              <a:t>1. Агенти </a:t>
            </a:r>
            <a:r>
              <a:rPr lang="uk-UA" dirty="0"/>
              <a:t>(прості посередники) сприяють укладанню угод між виробниками і споживачами, не беручи участі в цьому ані своїм ім'ям, ані капіталом. Агент переважно є юридичною особою і виступає від імені іншої особи (принципала), яка виплачує агентові винагороду або за визначеним тарифом, або (частіше) як відсоток від суми визначеної угоди.</a:t>
            </a:r>
          </a:p>
          <a:p>
            <a:pPr algn="just"/>
            <a:endParaRPr lang="uk-UA" dirty="0"/>
          </a:p>
          <a:p>
            <a:pPr algn="just"/>
            <a:r>
              <a:rPr lang="uk-UA" dirty="0"/>
              <a:t>Розрізняють такі типи агентів:</a:t>
            </a:r>
          </a:p>
          <a:p>
            <a:pPr algn="just"/>
            <a:r>
              <a:rPr lang="uk-UA" dirty="0"/>
              <a:t>– </a:t>
            </a:r>
            <a:r>
              <a:rPr lang="uk-UA" b="1" dirty="0"/>
              <a:t>агенти виробників </a:t>
            </a:r>
            <a:r>
              <a:rPr lang="uk-UA" dirty="0"/>
              <a:t>– представляють інтереси двох або кількох виробників товарів;</a:t>
            </a:r>
          </a:p>
          <a:p>
            <a:pPr algn="just"/>
            <a:r>
              <a:rPr lang="uk-UA" b="1" dirty="0"/>
              <a:t>– повноважні агенти зі збуту </a:t>
            </a:r>
            <a:r>
              <a:rPr lang="uk-UA" dirty="0"/>
              <a:t>(збутові агенти) – отримують право на збут та несуть відповідальність за маркетинг усієї продукції виробників; виконують функції відділу збуту фірми, але не входять до її інфраструктури, а взаємодіють на договірних умовах;</a:t>
            </a:r>
          </a:p>
          <a:p>
            <a:pPr algn="just"/>
            <a:r>
              <a:rPr lang="uk-UA" dirty="0"/>
              <a:t>– </a:t>
            </a:r>
            <a:r>
              <a:rPr lang="uk-UA" b="1" dirty="0"/>
              <a:t>агенти із </a:t>
            </a:r>
            <a:r>
              <a:rPr lang="uk-UA" b="1" dirty="0" err="1"/>
              <a:t>закупівель</a:t>
            </a:r>
            <a:r>
              <a:rPr lang="uk-UA" b="1" dirty="0"/>
              <a:t> </a:t>
            </a:r>
            <a:r>
              <a:rPr lang="uk-UA" dirty="0"/>
              <a:t>– частіше за все займаються підбором необхідного товарного асортименту (наприклад, для невеликих роздрібних торговців).</a:t>
            </a:r>
          </a:p>
        </p:txBody>
      </p:sp>
    </p:spTree>
    <p:extLst>
      <p:ext uri="{BB962C8B-B14F-4D97-AF65-F5344CB8AC3E}">
        <p14:creationId xmlns:p14="http://schemas.microsoft.com/office/powerpoint/2010/main" val="1032822833"/>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a:extLst>
              <a:ext uri="{FF2B5EF4-FFF2-40B4-BE49-F238E27FC236}">
                <a16:creationId xmlns:a16="http://schemas.microsoft.com/office/drawing/2014/main" xmlns="" id="{B762E3CA-7DE4-4D7E-817E-7BA73F34285A}"/>
              </a:ext>
            </a:extLst>
          </p:cNvPr>
          <p:cNvSpPr/>
          <p:nvPr/>
        </p:nvSpPr>
        <p:spPr>
          <a:xfrm>
            <a:off x="1421026" y="1582340"/>
            <a:ext cx="10008973" cy="3970318"/>
          </a:xfrm>
          <a:prstGeom prst="rect">
            <a:avLst/>
          </a:prstGeom>
        </p:spPr>
        <p:txBody>
          <a:bodyPr wrap="square">
            <a:spAutoFit/>
          </a:bodyPr>
          <a:lstStyle/>
          <a:p>
            <a:pPr algn="just"/>
            <a:r>
              <a:rPr lang="uk-UA" b="1" dirty="0"/>
              <a:t>2. Брокери, </a:t>
            </a:r>
            <a:r>
              <a:rPr lang="uk-UA" dirty="0"/>
              <a:t>як і агенти, сприяють укладанню угод, не беручи в них участі ні своїм ім'ям, ні капіталом. На відміну від агентів брокери підшукують клієнтів, пропонуючи різні джерела надходження товарів, і не мають тривалих відносин ні з виробниками, ні зі споживачами. Брокери працюють переважно за визначеними товарами або операціями</a:t>
            </a:r>
            <a:r>
              <a:rPr lang="uk-UA" dirty="0" smtClean="0"/>
              <a:t>.</a:t>
            </a:r>
          </a:p>
          <a:p>
            <a:pPr algn="just"/>
            <a:endParaRPr lang="uk-UA" dirty="0"/>
          </a:p>
          <a:p>
            <a:pPr algn="just"/>
            <a:r>
              <a:rPr lang="uk-UA" dirty="0"/>
              <a:t>До функцій брокерів належить пошук покупців для великих партій товарів і клієнтів, які купують товари за низькими цінами у період, коли пропозиції значно перевищують попит. В обороті засобів виробництва брокерів використовують для продажу сирої нафти, сільськогосподарського та промислового обладнання, комп'ютерної техніки та ін.</a:t>
            </a:r>
          </a:p>
          <a:p>
            <a:pPr algn="just"/>
            <a:endParaRPr lang="uk-UA" dirty="0"/>
          </a:p>
          <a:p>
            <a:pPr algn="just"/>
            <a:r>
              <a:rPr lang="uk-UA" dirty="0"/>
              <a:t>Переважно робота брокерів оплачується у вигляді відсотка від загального обсягу реалізації.</a:t>
            </a:r>
          </a:p>
        </p:txBody>
      </p:sp>
    </p:spTree>
    <p:extLst>
      <p:ext uri="{BB962C8B-B14F-4D97-AF65-F5344CB8AC3E}">
        <p14:creationId xmlns:p14="http://schemas.microsoft.com/office/powerpoint/2010/main" val="770983044"/>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a:extLst>
              <a:ext uri="{FF2B5EF4-FFF2-40B4-BE49-F238E27FC236}">
                <a16:creationId xmlns:a16="http://schemas.microsoft.com/office/drawing/2014/main" xmlns="" id="{21EC449E-29C1-402A-AE0C-643ABA38C58A}"/>
              </a:ext>
            </a:extLst>
          </p:cNvPr>
          <p:cNvSpPr/>
          <p:nvPr/>
        </p:nvSpPr>
        <p:spPr>
          <a:xfrm>
            <a:off x="1245973" y="1898466"/>
            <a:ext cx="9700054" cy="2862322"/>
          </a:xfrm>
          <a:prstGeom prst="rect">
            <a:avLst/>
          </a:prstGeom>
        </p:spPr>
        <p:txBody>
          <a:bodyPr wrap="square">
            <a:spAutoFit/>
          </a:bodyPr>
          <a:lstStyle/>
          <a:p>
            <a:pPr algn="just"/>
            <a:r>
              <a:rPr lang="uk-UA" b="1" dirty="0"/>
              <a:t>3. Комісіонери </a:t>
            </a:r>
            <a:r>
              <a:rPr lang="uk-UA" dirty="0"/>
              <a:t>– це посередники, які реалізовують продукцію виробників (комітентів) на комісійних засадах, тобто за кошти продавців, які є власниками товарів до моменту їх реалізації. До послуг комісіонерів найчастіше звертаються при продажу непродовольчих товарів, сільськогосподарської продукції.</a:t>
            </a:r>
          </a:p>
          <a:p>
            <a:pPr algn="just"/>
            <a:endParaRPr lang="uk-UA" dirty="0"/>
          </a:p>
          <a:p>
            <a:pPr algn="just"/>
            <a:r>
              <a:rPr lang="uk-UA" dirty="0"/>
              <a:t>Комісіонер отримує від комітента (сторони, яка дає доручення на здійснення комерційної операції) товар у тимчасове фізичне володіння. Ціна на товар визначається за домовленістю і згодою комітента. Після реалізації продукції з виручки вилучають комісійні та витрати, пов'язані зі збутом, а залишкову суму передають комітенту.</a:t>
            </a:r>
          </a:p>
        </p:txBody>
      </p:sp>
    </p:spTree>
    <p:extLst>
      <p:ext uri="{BB962C8B-B14F-4D97-AF65-F5344CB8AC3E}">
        <p14:creationId xmlns:p14="http://schemas.microsoft.com/office/powerpoint/2010/main" val="2006395294"/>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a:extLst>
              <a:ext uri="{FF2B5EF4-FFF2-40B4-BE49-F238E27FC236}">
                <a16:creationId xmlns:a16="http://schemas.microsoft.com/office/drawing/2014/main" xmlns="" id="{ECA913A2-D16D-4FD5-A124-323CF9FABC2D}"/>
              </a:ext>
            </a:extLst>
          </p:cNvPr>
          <p:cNvSpPr/>
          <p:nvPr/>
        </p:nvSpPr>
        <p:spPr>
          <a:xfrm>
            <a:off x="1721708" y="1685826"/>
            <a:ext cx="8748584" cy="3139321"/>
          </a:xfrm>
          <a:prstGeom prst="rect">
            <a:avLst/>
          </a:prstGeom>
        </p:spPr>
        <p:txBody>
          <a:bodyPr wrap="square">
            <a:spAutoFit/>
          </a:bodyPr>
          <a:lstStyle/>
          <a:p>
            <a:pPr algn="just"/>
            <a:r>
              <a:rPr lang="uk-UA" b="1" dirty="0"/>
              <a:t>4. Консигнатори </a:t>
            </a:r>
            <a:r>
              <a:rPr lang="uk-UA" dirty="0"/>
              <a:t>є різновидом комісіонерів. Вони, як правило, володіють потужним складським господарством і зацікавлені у здійсненні активної збутової діяльності. На умовах консигнації реалізують товари масового попиту, а консигнатор здійснює платежі консигнанту (власнику товару до моменту реалізації) в міру реалізації товарів.</a:t>
            </a:r>
          </a:p>
          <a:p>
            <a:pPr algn="just"/>
            <a:endParaRPr lang="uk-UA" dirty="0"/>
          </a:p>
          <a:p>
            <a:pPr algn="just"/>
            <a:r>
              <a:rPr lang="uk-UA" dirty="0"/>
              <a:t>Договір консигнації має перелік особливостей. Так, попередньо визначають суму товарів, які одночасно зберігаються на консигнаційному складі і поповнюються в міру реалізації; термін консигнації, протягом якого ця сума повинна бути реалізована; календарні періоди здійснення платежів тощо.</a:t>
            </a:r>
          </a:p>
        </p:txBody>
      </p:sp>
    </p:spTree>
    <p:extLst>
      <p:ext uri="{BB962C8B-B14F-4D97-AF65-F5344CB8AC3E}">
        <p14:creationId xmlns:p14="http://schemas.microsoft.com/office/powerpoint/2010/main" val="3952145993"/>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a:extLst>
              <a:ext uri="{FF2B5EF4-FFF2-40B4-BE49-F238E27FC236}">
                <a16:creationId xmlns:a16="http://schemas.microsoft.com/office/drawing/2014/main" xmlns="" id="{844E1DCB-5263-4E44-B1A9-E92B13017986}"/>
              </a:ext>
            </a:extLst>
          </p:cNvPr>
          <p:cNvSpPr/>
          <p:nvPr/>
        </p:nvSpPr>
        <p:spPr>
          <a:xfrm>
            <a:off x="1629032" y="1720840"/>
            <a:ext cx="8933935" cy="3416320"/>
          </a:xfrm>
          <a:prstGeom prst="rect">
            <a:avLst/>
          </a:prstGeom>
        </p:spPr>
        <p:txBody>
          <a:bodyPr wrap="square">
            <a:spAutoFit/>
          </a:bodyPr>
          <a:lstStyle/>
          <a:p>
            <a:pPr algn="just"/>
            <a:r>
              <a:rPr lang="uk-UA" b="1" dirty="0"/>
              <a:t>5. Дистриб'ютори </a:t>
            </a:r>
            <a:r>
              <a:rPr lang="uk-UA" dirty="0"/>
              <a:t>– це збутові фірми, які здійснюють перепродаж товарів від мені фірм, представником якої вони є, але за свій кошт. Порівняно з іншими посередниками дистриб'ютори мають більшу комерційну самостійність і самі відповідають за ризики, пов'язані з псуванням чи втратою товарів, неплатоспроможністю покупців тощо. Вони, як правило, мають монопольне право на продаж товарів довірителя на визначеній території.</a:t>
            </a:r>
          </a:p>
          <a:p>
            <a:pPr algn="just"/>
            <a:endParaRPr lang="uk-UA" dirty="0"/>
          </a:p>
          <a:p>
            <a:pPr algn="just"/>
            <a:r>
              <a:rPr lang="uk-UA" dirty="0"/>
              <a:t>Для фірми, яку представляє дистриб'ютор, такі операції вигідні тим, що дають змогу вийти на нові ринки і забезпечують рекламу її фірми на цих ринках протягом кількох років, гарантують отримання платежів за товар відразу після його поставки.</a:t>
            </a:r>
          </a:p>
        </p:txBody>
      </p:sp>
    </p:spTree>
    <p:extLst>
      <p:ext uri="{BB962C8B-B14F-4D97-AF65-F5344CB8AC3E}">
        <p14:creationId xmlns:p14="http://schemas.microsoft.com/office/powerpoint/2010/main" val="2495105653"/>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a:extLst>
              <a:ext uri="{FF2B5EF4-FFF2-40B4-BE49-F238E27FC236}">
                <a16:creationId xmlns:a16="http://schemas.microsoft.com/office/drawing/2014/main" xmlns="" id="{473D6482-2696-4CA0-924E-746090C46428}"/>
              </a:ext>
            </a:extLst>
          </p:cNvPr>
          <p:cNvSpPr/>
          <p:nvPr/>
        </p:nvSpPr>
        <p:spPr>
          <a:xfrm>
            <a:off x="1610497" y="1863972"/>
            <a:ext cx="8971006" cy="2862322"/>
          </a:xfrm>
          <a:prstGeom prst="rect">
            <a:avLst/>
          </a:prstGeom>
        </p:spPr>
        <p:txBody>
          <a:bodyPr wrap="square">
            <a:spAutoFit/>
          </a:bodyPr>
          <a:lstStyle/>
          <a:p>
            <a:pPr algn="just"/>
            <a:r>
              <a:rPr lang="uk-UA" b="1" dirty="0"/>
              <a:t>6. Дилери </a:t>
            </a:r>
            <a:r>
              <a:rPr lang="uk-UA" dirty="0"/>
              <a:t>– це фізичні чи юридичні особи, що працюють як незалежні посередники і здійснюють перепродаж товару від свого імені і за свій кошт (на відміну від дистриб'юторів). Прибуток дилера формується як різниця між ціною купівлі та ціною продажу продукції.</a:t>
            </a:r>
          </a:p>
          <a:p>
            <a:pPr algn="just"/>
            <a:endParaRPr lang="uk-UA" dirty="0"/>
          </a:p>
          <a:p>
            <a:pPr algn="just"/>
            <a:r>
              <a:rPr lang="uk-UA" dirty="0"/>
              <a:t>У роботі з підприємствами-товаровиробниками дилери надають їм інформацію про ринок товарів, здійснюють маркетингові дослідження, надають послуги з реклами та стимулювання збуту на місці продажу, вирішують питання гарантії, ремонту та забезпечення запасними частинами проданої продукції.</a:t>
            </a:r>
          </a:p>
        </p:txBody>
      </p:sp>
    </p:spTree>
    <p:extLst>
      <p:ext uri="{BB962C8B-B14F-4D97-AF65-F5344CB8AC3E}">
        <p14:creationId xmlns:p14="http://schemas.microsoft.com/office/powerpoint/2010/main" val="3648983053"/>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a:extLst>
              <a:ext uri="{FF2B5EF4-FFF2-40B4-BE49-F238E27FC236}">
                <a16:creationId xmlns:a16="http://schemas.microsoft.com/office/drawing/2014/main" xmlns="" id="{24819072-46EA-429D-8AE8-DF5F11F38FFE}"/>
              </a:ext>
            </a:extLst>
          </p:cNvPr>
          <p:cNvSpPr/>
          <p:nvPr/>
        </p:nvSpPr>
        <p:spPr>
          <a:xfrm>
            <a:off x="1655805" y="1185367"/>
            <a:ext cx="9724768" cy="5078313"/>
          </a:xfrm>
          <a:prstGeom prst="rect">
            <a:avLst/>
          </a:prstGeom>
        </p:spPr>
        <p:txBody>
          <a:bodyPr wrap="square">
            <a:spAutoFit/>
          </a:bodyPr>
          <a:lstStyle/>
          <a:p>
            <a:r>
              <a:rPr lang="uk-UA" b="1" dirty="0"/>
              <a:t>Основними критеріями вибору торгових посередників:</a:t>
            </a:r>
          </a:p>
          <a:p>
            <a:endParaRPr lang="uk-UA" dirty="0"/>
          </a:p>
          <a:p>
            <a:pPr algn="just"/>
            <a:r>
              <a:rPr lang="uk-UA" dirty="0"/>
              <a:t>1. Фінансовий аспект. Безперечно, значні фінансові можливості та стійке фінансове становище, досвід у веденні справ у цій сфері бізнесу свідчать на користь потенційного посередника.</a:t>
            </a:r>
          </a:p>
          <a:p>
            <a:pPr algn="just"/>
            <a:r>
              <a:rPr lang="uk-UA" dirty="0"/>
              <a:t>2. Організація та основні показників збуту. Наявність розгалуженої збутової мережі, високі темпи товарообігу є певною гарантією ефективного збуту продукції фірми. При цьому беруться до уваги чисельність зайнятих (чим більше, тим краще), рівень компетентності у технічній та комерційній сфері діяльності, динаміка обсягу продажу за останні 5 років.</a:t>
            </a:r>
          </a:p>
          <a:p>
            <a:pPr algn="just"/>
            <a:r>
              <a:rPr lang="uk-UA" dirty="0"/>
              <a:t>3. Збут якої продукції здійснює посередник? Це питання потребує ретельного аналізу показників якості виконуваних посередником робіт. Скажімо, інколи доцільно довірити збут своєї продукції фірмі, що торгує товарами конкурентів, але перевагу слід надавати посередникам, які здійснюють збут продукції вашого підприємства.</a:t>
            </a:r>
          </a:p>
          <a:p>
            <a:pPr algn="just"/>
            <a:r>
              <a:rPr lang="uk-UA" dirty="0"/>
              <a:t>4. Загальна кількість проданих товарів та виробів різних фірм. Якщо таких товарів багато, перш ніж вибирати цього посередника, слід переконатись, що виробам вашого підприємства буде приділена достатня увага.</a:t>
            </a:r>
          </a:p>
        </p:txBody>
      </p:sp>
    </p:spTree>
    <p:extLst>
      <p:ext uri="{BB962C8B-B14F-4D97-AF65-F5344CB8AC3E}">
        <p14:creationId xmlns:p14="http://schemas.microsoft.com/office/powerpoint/2010/main" val="3121662341"/>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a:extLst>
              <a:ext uri="{FF2B5EF4-FFF2-40B4-BE49-F238E27FC236}">
                <a16:creationId xmlns:a16="http://schemas.microsoft.com/office/drawing/2014/main" xmlns="" id="{61A8942E-5BBC-4932-B88D-26AAD2CC14C7}"/>
              </a:ext>
            </a:extLst>
          </p:cNvPr>
          <p:cNvSpPr/>
          <p:nvPr/>
        </p:nvSpPr>
        <p:spPr>
          <a:xfrm>
            <a:off x="1186249" y="1255395"/>
            <a:ext cx="10577384" cy="5355312"/>
          </a:xfrm>
          <a:prstGeom prst="rect">
            <a:avLst/>
          </a:prstGeom>
        </p:spPr>
        <p:txBody>
          <a:bodyPr wrap="square">
            <a:spAutoFit/>
          </a:bodyPr>
          <a:lstStyle/>
          <a:p>
            <a:pPr algn="just"/>
            <a:r>
              <a:rPr lang="uk-UA" dirty="0"/>
              <a:t>5. Репутація посередника. </a:t>
            </a:r>
          </a:p>
          <a:p>
            <a:pPr algn="just"/>
            <a:r>
              <a:rPr lang="uk-UA" dirty="0"/>
              <a:t>6. Охоплення ринку:</a:t>
            </a:r>
          </a:p>
          <a:p>
            <a:pPr algn="just"/>
            <a:r>
              <a:rPr lang="uk-UA" dirty="0"/>
              <a:t>- в географічному розрізі - слід уникати дублювання у своїй збутовій мережі та конфліктів між посередниками;</a:t>
            </a:r>
          </a:p>
          <a:p>
            <a:pPr algn="just"/>
            <a:r>
              <a:rPr lang="uk-UA" dirty="0"/>
              <a:t>- в галузевому розрізі - збутова мережа посередників повинна охоплювати основні групи споживачів;</a:t>
            </a:r>
          </a:p>
          <a:p>
            <a:pPr algn="just"/>
            <a:r>
              <a:rPr lang="uk-UA" dirty="0"/>
              <a:t>- періодичність отримання замовлень - чим рідше надходять замовлення, тим менша ймовірність збереження своєї "присутності" у бізнесі.</a:t>
            </a:r>
          </a:p>
          <a:p>
            <a:pPr algn="just"/>
            <a:r>
              <a:rPr lang="uk-UA" dirty="0"/>
              <a:t>7. Запаси та складські приміщення. Головне в цьому випадку - готовність у будь-який момент здійснити поставку продукції споживачу. Тобто продукція в будь-який момент повинна бути повністю укомплектована. Запаси повинні підтримуватись на рівні необхідному для стійкого постачання споживачам. Крім того, складські приміщення мають бути обладнані всім необхідним для обробки вантажів.</a:t>
            </a:r>
          </a:p>
          <a:p>
            <a:pPr algn="just"/>
            <a:r>
              <a:rPr lang="uk-UA" dirty="0"/>
              <a:t>8. Управління. Впевнене лідерство в своїй сфері бізнесу завжди є гарантом успіху. Отже, один з напрямків вивчення спроможності посередника - оцінка його агресивності на ринку. Вибір того чи іншого каналу збуту або форми реалізації продукції залежить від багатьох факторів: від самого продукту, ставлення до нього споживачів, функцій та принципів роботи того чи іншого виду магазинів, збутової мережі, типів оптових чи роздрібних підприємств торгівлі.</a:t>
            </a:r>
          </a:p>
        </p:txBody>
      </p:sp>
    </p:spTree>
    <p:extLst>
      <p:ext uri="{BB962C8B-B14F-4D97-AF65-F5344CB8AC3E}">
        <p14:creationId xmlns:p14="http://schemas.microsoft.com/office/powerpoint/2010/main" val="193048193"/>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a:extLst>
              <a:ext uri="{FF2B5EF4-FFF2-40B4-BE49-F238E27FC236}">
                <a16:creationId xmlns:a16="http://schemas.microsoft.com/office/drawing/2014/main" xmlns="" id="{6D080486-4D5C-47C2-A913-2EA92BE814F3}"/>
              </a:ext>
            </a:extLst>
          </p:cNvPr>
          <p:cNvSpPr/>
          <p:nvPr/>
        </p:nvSpPr>
        <p:spPr>
          <a:xfrm>
            <a:off x="1170396" y="1677253"/>
            <a:ext cx="10429103" cy="4524315"/>
          </a:xfrm>
          <a:prstGeom prst="rect">
            <a:avLst/>
          </a:prstGeom>
        </p:spPr>
        <p:txBody>
          <a:bodyPr wrap="square">
            <a:spAutoFit/>
          </a:bodyPr>
          <a:lstStyle/>
          <a:p>
            <a:pPr algn="just"/>
            <a:r>
              <a:rPr lang="uk-UA" b="1" dirty="0" smtClean="0"/>
              <a:t>Форми роботи виробника з посередниками можуть бути такі:</a:t>
            </a:r>
          </a:p>
          <a:p>
            <a:pPr algn="just"/>
            <a:endParaRPr lang="uk-UA" b="1" dirty="0" smtClean="0"/>
          </a:p>
          <a:p>
            <a:pPr algn="just"/>
            <a:r>
              <a:rPr lang="uk-UA" dirty="0" smtClean="0"/>
              <a:t>1. Широкий (екстенсивний) збут – розміщення замовлень і реалізація товарів через будь-які фірми-посередники, які хочуть і здатні збувати товар. В такий спосіб найчастіше поширюють технологічно прості, дрібні й недорогі вироби масового попиту.</a:t>
            </a:r>
          </a:p>
          <a:p>
            <a:pPr algn="just"/>
            <a:endParaRPr lang="uk-UA" dirty="0" smtClean="0"/>
          </a:p>
          <a:p>
            <a:pPr algn="just"/>
            <a:r>
              <a:rPr lang="uk-UA" dirty="0" smtClean="0"/>
              <a:t>2. Вибірковий (селективний) збут – вибір обмеженої кількості посередників залежно від особливостей їх клієнтури, можливостей обслуговування й ремонту продукції, рівня підготовки персоналу. Цю форму застосовують тоді, коли товари потребують спеціального обслуговування, забезпечення запчастинами, спеціально навченого сервісного персоналу. Вигідна при збуті дорогих, престижних товарів, що вимагають відповідного оточення;</a:t>
            </a:r>
          </a:p>
          <a:p>
            <a:pPr algn="just"/>
            <a:endParaRPr lang="uk-UA" dirty="0" smtClean="0"/>
          </a:p>
          <a:p>
            <a:pPr algn="just"/>
            <a:r>
              <a:rPr lang="uk-UA" dirty="0" smtClean="0"/>
              <a:t>3. Винятковий (ексклюзивний) збут – вибір одного торговельного посередника в регіоні, якому надають виняткове право продавати продукцію виробника. Угода з правом «першої руки».</a:t>
            </a:r>
            <a:endParaRPr lang="uk-UA" dirty="0"/>
          </a:p>
        </p:txBody>
      </p:sp>
    </p:spTree>
    <p:extLst>
      <p:ext uri="{BB962C8B-B14F-4D97-AF65-F5344CB8AC3E}">
        <p14:creationId xmlns:p14="http://schemas.microsoft.com/office/powerpoint/2010/main" val="62289798"/>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xmlns="" id="{A5F6DBE7-5B95-496C-BA9B-2CA85C9A838B}"/>
              </a:ext>
            </a:extLst>
          </p:cNvPr>
          <p:cNvSpPr txBox="1"/>
          <p:nvPr/>
        </p:nvSpPr>
        <p:spPr>
          <a:xfrm>
            <a:off x="878680" y="1693614"/>
            <a:ext cx="10077061" cy="4801314"/>
          </a:xfrm>
          <a:prstGeom prst="rect">
            <a:avLst/>
          </a:prstGeom>
          <a:noFill/>
        </p:spPr>
        <p:txBody>
          <a:bodyPr wrap="square">
            <a:spAutoFit/>
          </a:bodyPr>
          <a:lstStyle/>
          <a:p>
            <a:pPr algn="ctr"/>
            <a:r>
              <a:rPr lang="ru-RU" sz="2400" b="1" dirty="0"/>
              <a:t>4. </a:t>
            </a:r>
            <a:r>
              <a:rPr lang="uk-UA" sz="2400" b="1" dirty="0" smtClean="0"/>
              <a:t>Організатори оптового обороту, їх роль та функції у формуванні оптового ринку</a:t>
            </a:r>
          </a:p>
          <a:p>
            <a:pPr algn="just"/>
            <a:endParaRPr lang="uk-UA" sz="2400" b="1" dirty="0" smtClean="0"/>
          </a:p>
          <a:p>
            <a:pPr algn="just"/>
            <a:r>
              <a:rPr lang="uk-UA" dirty="0" smtClean="0"/>
              <a:t>Організатори оптового обороту: оптові ярмарки та виставки продажу, товарні біржі, аукціони, торгові доми, оптові </a:t>
            </a:r>
            <a:r>
              <a:rPr lang="uk-UA" dirty="0" err="1" smtClean="0"/>
              <a:t>продовольч</a:t>
            </a:r>
            <a:r>
              <a:rPr lang="ru-RU" dirty="0" smtClean="0"/>
              <a:t>і </a:t>
            </a:r>
            <a:r>
              <a:rPr lang="ru-RU" dirty="0"/>
              <a:t>ринки.</a:t>
            </a:r>
          </a:p>
          <a:p>
            <a:pPr algn="just"/>
            <a:endParaRPr lang="ru-RU" dirty="0"/>
          </a:p>
          <a:p>
            <a:pPr algn="just"/>
            <a:r>
              <a:rPr lang="uk-UA" b="1" dirty="0"/>
              <a:t>Ярмарки</a:t>
            </a:r>
            <a:r>
              <a:rPr lang="uk-UA" dirty="0"/>
              <a:t> – місця періодичних з’їздів торговців і привозу товарів головним чином для оптового торгу або форма організації оптової торгівлі, її метою є розширення споживчого ринку за рахунок встановлення </a:t>
            </a:r>
            <a:r>
              <a:rPr lang="uk-UA" dirty="0" err="1"/>
              <a:t>зв’язків</a:t>
            </a:r>
            <a:r>
              <a:rPr lang="uk-UA" dirty="0"/>
              <a:t> між регіонами.</a:t>
            </a:r>
          </a:p>
          <a:p>
            <a:pPr algn="just"/>
            <a:endParaRPr lang="uk-UA" dirty="0"/>
          </a:p>
          <a:p>
            <a:pPr algn="just"/>
            <a:r>
              <a:rPr lang="uk-UA" b="1" dirty="0"/>
              <a:t>Виставкова торгівля.</a:t>
            </a:r>
            <a:r>
              <a:rPr lang="uk-UA" dirty="0"/>
              <a:t> Короткочасна і періодично повторювана реалізація товарів, яка виражається в укладенні договорів купівлі-продажу на основі огляду зразків товарів. На виставках представляють новинки товарів. Поширені торгово-промислові виставки, основу яких складають виставкові комплекси, зареєстровані в якості комерційних організацій. Виставки бувають універсальні, спеціалізовані, вузькоспеціалізовані.</a:t>
            </a:r>
          </a:p>
        </p:txBody>
      </p:sp>
    </p:spTree>
    <p:extLst>
      <p:ext uri="{BB962C8B-B14F-4D97-AF65-F5344CB8AC3E}">
        <p14:creationId xmlns:p14="http://schemas.microsoft.com/office/powerpoint/2010/main" val="553762114"/>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xmlns="" id="{87D66753-F708-466C-AB75-0B32BF302399}"/>
              </a:ext>
            </a:extLst>
          </p:cNvPr>
          <p:cNvSpPr txBox="1"/>
          <p:nvPr/>
        </p:nvSpPr>
        <p:spPr>
          <a:xfrm>
            <a:off x="1365379" y="1354027"/>
            <a:ext cx="9461241" cy="4524315"/>
          </a:xfrm>
          <a:prstGeom prst="rect">
            <a:avLst/>
          </a:prstGeom>
          <a:noFill/>
        </p:spPr>
        <p:txBody>
          <a:bodyPr wrap="square">
            <a:spAutoFit/>
          </a:bodyPr>
          <a:lstStyle/>
          <a:p>
            <a:pPr algn="just"/>
            <a:r>
              <a:rPr lang="uk-UA" b="1" dirty="0" smtClean="0"/>
              <a:t>Товарні біржі </a:t>
            </a:r>
            <a:r>
              <a:rPr lang="uk-UA" dirty="0" smtClean="0"/>
              <a:t>– організації, що створюються для проведення голосних, публічних торгів, які проходять по спеціально встановленим правилам в заздалегідь визначеному місці і в певний час. Мета – укладання угод з реальним товаром (узгоджена ціна, кількість, якість – негайна поставка, форвардні угоди – договір на біржі – доставка в майбутньому,) і без реального товару (ф’ючерсні угоди – висновок стандартного контракту в майбутньому</a:t>
            </a:r>
            <a:r>
              <a:rPr lang="ru-RU" dirty="0" smtClean="0"/>
              <a:t>).</a:t>
            </a:r>
            <a:endParaRPr lang="ru-RU" dirty="0"/>
          </a:p>
          <a:p>
            <a:pPr algn="just"/>
            <a:endParaRPr lang="ru-RU" dirty="0"/>
          </a:p>
          <a:p>
            <a:pPr algn="just"/>
            <a:r>
              <a:rPr lang="uk-UA" b="1" dirty="0" smtClean="0"/>
              <a:t>Аукціон</a:t>
            </a:r>
            <a:r>
              <a:rPr lang="uk-UA" dirty="0" smtClean="0"/>
              <a:t> (від лат. </a:t>
            </a:r>
            <a:r>
              <a:rPr lang="uk-UA" dirty="0" err="1" smtClean="0"/>
              <a:t>Auctio</a:t>
            </a:r>
            <a:r>
              <a:rPr lang="uk-UA" dirty="0" smtClean="0"/>
              <a:t> – продаж з публічного торгу) являє собою спосіб продажу деяких товарів за цінами, що встановлюються споживачами в результаті торгів</a:t>
            </a:r>
            <a:r>
              <a:rPr lang="ru-RU" dirty="0" smtClean="0"/>
              <a:t>.</a:t>
            </a:r>
            <a:endParaRPr lang="ru-RU" dirty="0"/>
          </a:p>
          <a:p>
            <a:pPr algn="just"/>
            <a:endParaRPr lang="ru-RU" dirty="0"/>
          </a:p>
          <a:p>
            <a:pPr algn="just"/>
            <a:r>
              <a:rPr lang="uk-UA" b="1" dirty="0"/>
              <a:t>Торговий дім</a:t>
            </a:r>
            <a:r>
              <a:rPr lang="uk-UA" dirty="0"/>
              <a:t> (Будинок торгівлі) – це багатопрофільна організація торгівлі, інтегрована в виробничу, фінансову і зовнішньоекономічну сфери, </a:t>
            </a:r>
            <a:r>
              <a:rPr lang="uk-UA" dirty="0" smtClean="0"/>
              <a:t>торгово-посередницька організація, що здійснює торгово-закупівельні операції з наданням споживачам широкого спектру послуг і активним впливом на виробництво.</a:t>
            </a:r>
            <a:endParaRPr lang="uk-UA" dirty="0"/>
          </a:p>
        </p:txBody>
      </p:sp>
    </p:spTree>
    <p:extLst>
      <p:ext uri="{BB962C8B-B14F-4D97-AF65-F5344CB8AC3E}">
        <p14:creationId xmlns:p14="http://schemas.microsoft.com/office/powerpoint/2010/main" val="434362729"/>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xmlns="" id="{5F53D5BF-55B1-4187-B8DB-1A7F3C476B74}"/>
              </a:ext>
            </a:extLst>
          </p:cNvPr>
          <p:cNvSpPr txBox="1"/>
          <p:nvPr/>
        </p:nvSpPr>
        <p:spPr>
          <a:xfrm>
            <a:off x="1216089" y="2274838"/>
            <a:ext cx="9759821" cy="2308324"/>
          </a:xfrm>
          <a:prstGeom prst="rect">
            <a:avLst/>
          </a:prstGeom>
          <a:noFill/>
        </p:spPr>
        <p:txBody>
          <a:bodyPr wrap="square">
            <a:spAutoFit/>
          </a:bodyPr>
          <a:lstStyle/>
          <a:p>
            <a:pPr algn="just"/>
            <a:r>
              <a:rPr lang="uk-UA" b="1" dirty="0"/>
              <a:t>Оптові продовольчі ринки </a:t>
            </a:r>
            <a:r>
              <a:rPr lang="uk-UA" dirty="0"/>
              <a:t>(універсальні і спеціалізовані) – самостійні господарські структури з купівлі-продажу оптових партій товарів в певному місці і за встановленими правилами. Мета: підвищити ефективність постачання споживачів продовольчими товарами та сільськогосподарською продукцією. Вибір місця розташування залежить від: </a:t>
            </a:r>
          </a:p>
          <a:p>
            <a:pPr algn="just"/>
            <a:r>
              <a:rPr lang="uk-UA" dirty="0"/>
              <a:t>	1) площі зони обслуговування і чисельності потенційних покупців; </a:t>
            </a:r>
          </a:p>
          <a:p>
            <a:pPr algn="just"/>
            <a:r>
              <a:rPr lang="uk-UA" dirty="0"/>
              <a:t>	2) наявності доріг, що з’єднують ринок з міською транспортною системою; </a:t>
            </a:r>
          </a:p>
          <a:p>
            <a:pPr algn="just"/>
            <a:r>
              <a:rPr lang="uk-UA" dirty="0"/>
              <a:t>	3) можливістю перспективного розширення ділянки, відведеної під ринок. </a:t>
            </a:r>
          </a:p>
        </p:txBody>
      </p:sp>
    </p:spTree>
    <p:extLst>
      <p:ext uri="{BB962C8B-B14F-4D97-AF65-F5344CB8AC3E}">
        <p14:creationId xmlns:p14="http://schemas.microsoft.com/office/powerpoint/2010/main" val="689081446"/>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655781" y="797801"/>
            <a:ext cx="11065163" cy="5355312"/>
          </a:xfrm>
          <a:prstGeom prst="rect">
            <a:avLst/>
          </a:prstGeom>
        </p:spPr>
        <p:txBody>
          <a:bodyPr wrap="square">
            <a:spAutoFit/>
          </a:bodyPr>
          <a:lstStyle/>
          <a:p>
            <a:pPr algn="ctr"/>
            <a:r>
              <a:rPr lang="uk-UA" b="1" dirty="0" smtClean="0"/>
              <a:t>Сучасні тенденції розвитку оптової торгівлі</a:t>
            </a:r>
          </a:p>
          <a:p>
            <a:pPr algn="just"/>
            <a:r>
              <a:rPr lang="uk-UA" dirty="0" smtClean="0"/>
              <a:t>У сучасних умовах функції оптової торгівлі значно розширюються.</a:t>
            </a:r>
          </a:p>
          <a:p>
            <a:pPr algn="just"/>
            <a:r>
              <a:rPr lang="uk-UA" dirty="0" smtClean="0"/>
              <a:t>Раніше оптовик часто виконував переважно три завдання: </a:t>
            </a:r>
            <a:r>
              <a:rPr lang="uk-UA" b="1" dirty="0" smtClean="0"/>
              <a:t>купити → зберегти → продати.</a:t>
            </a:r>
            <a:endParaRPr lang="uk-UA" dirty="0" smtClean="0"/>
          </a:p>
          <a:p>
            <a:pPr algn="just"/>
            <a:r>
              <a:rPr lang="uk-UA" dirty="0" smtClean="0"/>
              <a:t>Сьогодні модель набагато складніша:</a:t>
            </a:r>
          </a:p>
          <a:p>
            <a:pPr algn="just"/>
            <a:r>
              <a:rPr lang="uk-UA" b="1" dirty="0" smtClean="0"/>
              <a:t>закупівля → прогнозування попиту → управління запасами → складська логістика → комплектація → доставка → маркетинг → інформаційне обслуговування → аналітика → </a:t>
            </a:r>
            <a:r>
              <a:rPr lang="uk-UA" b="1" dirty="0" err="1" smtClean="0"/>
              <a:t>післяпродажний</a:t>
            </a:r>
            <a:r>
              <a:rPr lang="uk-UA" b="1" dirty="0" smtClean="0"/>
              <a:t> супровід.</a:t>
            </a:r>
            <a:endParaRPr lang="uk-UA" dirty="0" smtClean="0"/>
          </a:p>
          <a:p>
            <a:pPr algn="just"/>
            <a:r>
              <a:rPr lang="uk-UA" dirty="0" smtClean="0"/>
              <a:t>Важливого значення набувають:</a:t>
            </a:r>
          </a:p>
          <a:p>
            <a:pPr algn="just">
              <a:buFont typeface="Arial" panose="020B0604020202020204" pitchFamily="34" charset="0"/>
              <a:buChar char="•"/>
            </a:pPr>
            <a:r>
              <a:rPr lang="uk-UA" dirty="0" smtClean="0"/>
              <a:t>цифрові системи управління запасами; </a:t>
            </a:r>
          </a:p>
          <a:p>
            <a:pPr algn="just">
              <a:buFont typeface="Arial" panose="020B0604020202020204" pitchFamily="34" charset="0"/>
              <a:buChar char="•"/>
            </a:pPr>
            <a:r>
              <a:rPr lang="uk-UA" dirty="0" smtClean="0"/>
              <a:t>електронний </a:t>
            </a:r>
            <a:r>
              <a:rPr lang="ru-RU" dirty="0" err="1" smtClean="0"/>
              <a:t>документообіг</a:t>
            </a:r>
            <a:r>
              <a:rPr lang="ru-RU" dirty="0"/>
              <a:t>; </a:t>
            </a:r>
          </a:p>
          <a:p>
            <a:pPr algn="just">
              <a:buFont typeface="Arial" panose="020B0604020202020204" pitchFamily="34" charset="0"/>
              <a:buChar char="•"/>
            </a:pPr>
            <a:r>
              <a:rPr lang="en-US" dirty="0"/>
              <a:t>CRM-</a:t>
            </a:r>
            <a:r>
              <a:rPr lang="ru-RU" dirty="0" err="1"/>
              <a:t>системи</a:t>
            </a:r>
            <a:r>
              <a:rPr lang="ru-RU" dirty="0"/>
              <a:t>; </a:t>
            </a:r>
          </a:p>
          <a:p>
            <a:pPr algn="just">
              <a:buFont typeface="Arial" panose="020B0604020202020204" pitchFamily="34" charset="0"/>
              <a:buChar char="•"/>
            </a:pPr>
            <a:r>
              <a:rPr lang="uk-UA" dirty="0" smtClean="0"/>
              <a:t>автоматизація складів; </a:t>
            </a:r>
          </a:p>
          <a:p>
            <a:pPr algn="just">
              <a:buFont typeface="Arial" panose="020B0604020202020204" pitchFamily="34" charset="0"/>
              <a:buChar char="•"/>
            </a:pPr>
            <a:r>
              <a:rPr lang="uk-UA" dirty="0" err="1" smtClean="0"/>
              <a:t>штрихкодування</a:t>
            </a:r>
            <a:r>
              <a:rPr lang="uk-UA" dirty="0" smtClean="0"/>
              <a:t>; </a:t>
            </a:r>
          </a:p>
          <a:p>
            <a:pPr algn="just">
              <a:buFont typeface="Arial" panose="020B0604020202020204" pitchFamily="34" charset="0"/>
              <a:buChar char="•"/>
            </a:pPr>
            <a:r>
              <a:rPr lang="uk-UA" dirty="0" smtClean="0"/>
              <a:t>системи прогнозування попиту; </a:t>
            </a:r>
          </a:p>
          <a:p>
            <a:pPr algn="just">
              <a:buFont typeface="Arial" panose="020B0604020202020204" pitchFamily="34" charset="0"/>
              <a:buChar char="•"/>
            </a:pPr>
            <a:r>
              <a:rPr lang="uk-UA" dirty="0" smtClean="0"/>
              <a:t>електронна комерція; </a:t>
            </a:r>
          </a:p>
          <a:p>
            <a:pPr algn="just">
              <a:buFont typeface="Arial" panose="020B0604020202020204" pitchFamily="34" charset="0"/>
              <a:buChar char="•"/>
            </a:pPr>
            <a:r>
              <a:rPr lang="uk-UA" dirty="0" err="1" smtClean="0"/>
              <a:t>маркетплейси</a:t>
            </a:r>
            <a:r>
              <a:rPr lang="uk-UA" dirty="0" smtClean="0"/>
              <a:t>; </a:t>
            </a:r>
          </a:p>
          <a:p>
            <a:pPr algn="just">
              <a:buFont typeface="Arial" panose="020B0604020202020204" pitchFamily="34" charset="0"/>
              <a:buChar char="•"/>
            </a:pPr>
            <a:r>
              <a:rPr lang="uk-UA" dirty="0" smtClean="0"/>
              <a:t>цифрова логістика. </a:t>
            </a:r>
          </a:p>
          <a:p>
            <a:pPr algn="just"/>
            <a:r>
              <a:rPr lang="uk-UA" dirty="0" smtClean="0"/>
              <a:t>Тобто сучасний оптовик дедалі більше перетворюється на </a:t>
            </a:r>
            <a:r>
              <a:rPr lang="uk-UA" b="1" dirty="0" err="1" smtClean="0"/>
              <a:t>логістично</a:t>
            </a:r>
            <a:r>
              <a:rPr lang="uk-UA" b="1" dirty="0" smtClean="0"/>
              <a:t>-інформаційного оператора товарного ринку</a:t>
            </a:r>
            <a:r>
              <a:rPr lang="uk-UA" dirty="0" smtClean="0"/>
              <a:t>.</a:t>
            </a:r>
            <a:endParaRPr lang="uk-UA" dirty="0"/>
          </a:p>
        </p:txBody>
      </p:sp>
    </p:spTree>
    <p:extLst>
      <p:ext uri="{BB962C8B-B14F-4D97-AF65-F5344CB8AC3E}">
        <p14:creationId xmlns:p14="http://schemas.microsoft.com/office/powerpoint/2010/main" val="3694414125"/>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157018" y="215403"/>
            <a:ext cx="11582399" cy="6463308"/>
          </a:xfrm>
          <a:prstGeom prst="rect">
            <a:avLst/>
          </a:prstGeom>
        </p:spPr>
        <p:txBody>
          <a:bodyPr wrap="square">
            <a:spAutoFit/>
          </a:bodyPr>
          <a:lstStyle/>
          <a:p>
            <a:pPr algn="just"/>
            <a:r>
              <a:rPr lang="uk-UA" dirty="0" smtClean="0"/>
              <a:t>Особливо важливою є роль оптової торгівлі в умовах нестабільності. Коли виникають: перебої з постачанням; транспортні проблеми; зміна попиту; коливання цін; дефіцит окремих товарів; порушення традиційних логістичних маршрутів, оптові підприємства можуть переорієнтовувати закупівлі та шукати альтернативних постачальників.</a:t>
            </a:r>
          </a:p>
          <a:p>
            <a:pPr algn="just"/>
            <a:r>
              <a:rPr lang="uk-UA" dirty="0" smtClean="0"/>
              <a:t>Таким чином, оптова торгівля виконує ще одну важливу функцію — </a:t>
            </a:r>
            <a:r>
              <a:rPr lang="uk-UA" b="1" dirty="0" smtClean="0"/>
              <a:t>підвищує стійкість системи товарного забезпечення</a:t>
            </a:r>
            <a:r>
              <a:rPr lang="uk-UA" dirty="0" smtClean="0"/>
              <a:t>.</a:t>
            </a:r>
          </a:p>
          <a:p>
            <a:pPr algn="just"/>
            <a:r>
              <a:rPr lang="uk-UA" dirty="0" smtClean="0"/>
              <a:t>Отже, </a:t>
            </a:r>
            <a:r>
              <a:rPr lang="uk-UA" b="1" dirty="0" smtClean="0"/>
              <a:t>оптова торгівля є невід'ємною складовою сфери товарного обігу та важливою ланкою між виробництвом, роздрібною торгівлею і виробничим споживанням</a:t>
            </a:r>
            <a:r>
              <a:rPr lang="uk-UA" dirty="0" smtClean="0"/>
              <a:t>.</a:t>
            </a:r>
          </a:p>
          <a:p>
            <a:pPr algn="just"/>
            <a:r>
              <a:rPr lang="uk-UA" dirty="0" smtClean="0"/>
              <a:t>Її основне призначення  полягає не лише у купівлі та перепродажу товарів. Оптова торгівля:</a:t>
            </a:r>
          </a:p>
          <a:p>
            <a:pPr algn="just"/>
            <a:r>
              <a:rPr lang="uk-UA" dirty="0" smtClean="0"/>
              <a:t>забезпечує рух товарів від виробника до покупця; </a:t>
            </a:r>
          </a:p>
          <a:p>
            <a:pPr algn="just"/>
            <a:r>
              <a:rPr lang="uk-UA" dirty="0" smtClean="0"/>
              <a:t>концентрує товарні потоки; </a:t>
            </a:r>
          </a:p>
          <a:p>
            <a:pPr algn="just"/>
            <a:r>
              <a:rPr lang="uk-UA" dirty="0" smtClean="0"/>
              <a:t>формує необхідний асортимент; </a:t>
            </a:r>
          </a:p>
          <a:p>
            <a:pPr algn="just"/>
            <a:r>
              <a:rPr lang="uk-UA" dirty="0" smtClean="0"/>
              <a:t>забезпечує зберігання товарів; </a:t>
            </a:r>
          </a:p>
          <a:p>
            <a:pPr algn="just"/>
            <a:r>
              <a:rPr lang="uk-UA" dirty="0" smtClean="0"/>
              <a:t>організовує транспортування; </a:t>
            </a:r>
          </a:p>
          <a:p>
            <a:pPr algn="just"/>
            <a:r>
              <a:rPr lang="uk-UA" dirty="0" smtClean="0"/>
              <a:t>забезпечує ритмічність постачання; </a:t>
            </a:r>
          </a:p>
          <a:p>
            <a:pPr algn="just"/>
            <a:r>
              <a:rPr lang="uk-UA" dirty="0" smtClean="0"/>
              <a:t>бере участь у ціноутворенні; </a:t>
            </a:r>
          </a:p>
          <a:p>
            <a:pPr algn="just"/>
            <a:r>
              <a:rPr lang="uk-UA" dirty="0" smtClean="0"/>
              <a:t>надає маркетингову та інформаційну підтримку; </a:t>
            </a:r>
          </a:p>
          <a:p>
            <a:pPr algn="just"/>
            <a:r>
              <a:rPr lang="uk-UA" dirty="0" smtClean="0"/>
              <a:t>зменшує кількість прямих контактів між виробниками та продавцями; </a:t>
            </a:r>
          </a:p>
          <a:p>
            <a:pPr algn="just"/>
            <a:r>
              <a:rPr lang="uk-UA" dirty="0" smtClean="0"/>
              <a:t>бере на себе частину комерційних ризиків; </a:t>
            </a:r>
          </a:p>
          <a:p>
            <a:r>
              <a:rPr lang="uk-UA" dirty="0" smtClean="0"/>
              <a:t>сприяє ефективному функціонуванню всього товарного ринку.</a:t>
            </a:r>
          </a:p>
          <a:p>
            <a:pPr algn="just"/>
            <a:r>
              <a:rPr lang="uk-UA" dirty="0" smtClean="0"/>
              <a:t>Саме тому її роль полягає не просто в тому, щоб «перепродати товар», а в тому, щоб </a:t>
            </a:r>
            <a:r>
              <a:rPr lang="uk-UA" b="1" dirty="0" smtClean="0"/>
              <a:t>зробити процес руху товарів від виробника до споживача безперервним, організованим та економічно ефективним</a:t>
            </a:r>
            <a:r>
              <a:rPr lang="uk-UA" dirty="0" smtClean="0"/>
              <a:t>.</a:t>
            </a:r>
          </a:p>
        </p:txBody>
      </p:sp>
    </p:spTree>
    <p:extLst>
      <p:ext uri="{BB962C8B-B14F-4D97-AF65-F5344CB8AC3E}">
        <p14:creationId xmlns:p14="http://schemas.microsoft.com/office/powerpoint/2010/main" val="4266186111"/>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Прямоугольник 2"/>
          <p:cNvSpPr/>
          <p:nvPr/>
        </p:nvSpPr>
        <p:spPr>
          <a:xfrm>
            <a:off x="1440872" y="3075708"/>
            <a:ext cx="9494982" cy="8128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uk-UA" sz="4400" dirty="0" smtClean="0"/>
              <a:t>Дякую за увагу!</a:t>
            </a:r>
          </a:p>
          <a:p>
            <a:pPr algn="ctr"/>
            <a:endParaRPr lang="uk-UA" dirty="0"/>
          </a:p>
        </p:txBody>
      </p:sp>
    </p:spTree>
    <p:extLst>
      <p:ext uri="{BB962C8B-B14F-4D97-AF65-F5344CB8AC3E}">
        <p14:creationId xmlns:p14="http://schemas.microsoft.com/office/powerpoint/2010/main" val="2769056917"/>
      </p:ext>
    </p:extLst>
  </p:cSld>
  <p:clrMapOvr>
    <a:masterClrMapping/>
  </p:clrMapOvr>
</p:sld>
</file>

<file path=ppt/theme/theme1.xml><?xml version="1.0" encoding="utf-8"?>
<a:theme xmlns:a="http://schemas.openxmlformats.org/drawingml/2006/main" name="Туман">
  <a:themeElements>
    <a:clrScheme name="Туман">
      <a:dk1>
        <a:sysClr val="windowText" lastClr="000000"/>
      </a:dk1>
      <a:lt1>
        <a:sysClr val="window" lastClr="FFFFFF"/>
      </a:lt1>
      <a:dk2>
        <a:srgbClr val="454545"/>
      </a:dk2>
      <a:lt2>
        <a:srgbClr val="DADADA"/>
      </a:lt2>
      <a:accent1>
        <a:srgbClr val="C4220D"/>
      </a:accent1>
      <a:accent2>
        <a:srgbClr val="EB7712"/>
      </a:accent2>
      <a:accent3>
        <a:srgbClr val="ECBD31"/>
      </a:accent3>
      <a:accent4>
        <a:srgbClr val="92CE4A"/>
      </a:accent4>
      <a:accent5>
        <a:srgbClr val="50CFB4"/>
      </a:accent5>
      <a:accent6>
        <a:srgbClr val="0D8EC5"/>
      </a:accent6>
      <a:hlink>
        <a:srgbClr val="EA5A0C"/>
      </a:hlink>
      <a:folHlink>
        <a:srgbClr val="F09D3A"/>
      </a:folHlink>
    </a:clrScheme>
    <a:fontScheme name="Туман">
      <a:majorFont>
        <a:latin typeface="Century Gothic" panose="020B050202020202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Gothic" panose="020B050202020202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Туман">
      <a:fillStyleLst>
        <a:solidFill>
          <a:schemeClr val="phClr"/>
        </a:solidFill>
        <a:gradFill rotWithShape="1">
          <a:gsLst>
            <a:gs pos="0">
              <a:schemeClr val="phClr">
                <a:tint val="69000"/>
                <a:alpha val="100000"/>
                <a:satMod val="109000"/>
                <a:lumMod val="110000"/>
              </a:schemeClr>
            </a:gs>
            <a:gs pos="52000">
              <a:schemeClr val="phClr">
                <a:tint val="74000"/>
                <a:satMod val="100000"/>
                <a:lumMod val="104000"/>
              </a:schemeClr>
            </a:gs>
            <a:gs pos="100000">
              <a:schemeClr val="phClr">
                <a:tint val="78000"/>
                <a:satMod val="100000"/>
                <a:lumMod val="100000"/>
              </a:schemeClr>
            </a:gs>
          </a:gsLst>
          <a:lin ang="5400000" scaled="0"/>
        </a:gradFill>
        <a:gradFill rotWithShape="1">
          <a:gsLst>
            <a:gs pos="0">
              <a:schemeClr val="phClr">
                <a:tint val="96000"/>
                <a:satMod val="100000"/>
                <a:lumMod val="104000"/>
              </a:schemeClr>
            </a:gs>
            <a:gs pos="78000">
              <a:schemeClr val="phClr">
                <a:shade val="100000"/>
                <a:satMod val="110000"/>
                <a:lumMod val="100000"/>
              </a:schemeClr>
            </a:gs>
          </a:gsLst>
          <a:lin ang="5400000" scaled="0"/>
        </a:gradFill>
      </a:fillStyleLst>
      <a:lnStyleLst>
        <a:ln w="9525" cap="flat" cmpd="sng" algn="ctr">
          <a:solidFill>
            <a:schemeClr val="phClr"/>
          </a:solidFill>
          <a:prstDash val="solid"/>
        </a:ln>
        <a:ln w="12700" cap="flat" cmpd="sng" algn="ctr">
          <a:solidFill>
            <a:schemeClr val="phClr"/>
          </a:solidFill>
          <a:prstDash val="solid"/>
        </a:ln>
        <a:ln w="19050" cap="flat" cmpd="sng" algn="ctr">
          <a:solidFill>
            <a:schemeClr val="phClr"/>
          </a:solidFill>
          <a:prstDash val="solid"/>
        </a:ln>
      </a:lnStyleLst>
      <a:effectStyleLst>
        <a:effectStyle>
          <a:effectLst/>
        </a:effectStyle>
        <a:effectStyle>
          <a:effectLst/>
          <a:scene3d>
            <a:camera prst="orthographicFront">
              <a:rot lat="0" lon="0" rev="0"/>
            </a:camera>
            <a:lightRig rig="threePt" dir="t"/>
          </a:scene3d>
          <a:sp3d>
            <a:bevelT w="25400" h="12700"/>
          </a:sp3d>
        </a:effectStyle>
        <a:effectStyle>
          <a:effectLst>
            <a:outerShdw blurRad="57150" dist="19050" dir="5400000" algn="ctr" rotWithShape="0">
              <a:srgbClr val="000000">
                <a:alpha val="48000"/>
              </a:srgbClr>
            </a:outerShdw>
          </a:effectLst>
          <a:scene3d>
            <a:camera prst="orthographicFront">
              <a:rot lat="0" lon="0" rev="0"/>
            </a:camera>
            <a:lightRig rig="threePt" dir="t"/>
          </a:scene3d>
          <a:sp3d>
            <a:bevelT w="50800" h="25400"/>
          </a:sp3d>
        </a:effectStyle>
      </a:effectStyleLst>
      <a:bgFillStyleLst>
        <a:solidFill>
          <a:schemeClr val="phClr"/>
        </a:solidFill>
        <a:solidFill>
          <a:schemeClr val="phClr">
            <a:tint val="95000"/>
            <a:satMod val="170000"/>
          </a:schemeClr>
        </a:solidFill>
        <a:gradFill rotWithShape="1">
          <a:gsLst>
            <a:gs pos="0">
              <a:schemeClr val="phClr">
                <a:tint val="93000"/>
                <a:shade val="98000"/>
                <a:satMod val="150000"/>
                <a:lumMod val="102000"/>
              </a:schemeClr>
            </a:gs>
            <a:gs pos="50000">
              <a:schemeClr val="phClr">
                <a:tint val="98000"/>
                <a:shade val="90000"/>
                <a:satMod val="13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Vapor Trail" id="{4FDF2955-7D9C-493C-B9F9-C205151B46CD}" vid="{FE1EB5C7-81A8-4CBA-AE6E-B3BF73DC3895}"/>
    </a:ext>
  </a:extLst>
</a:theme>
</file>

<file path=docProps/app.xml><?xml version="1.0" encoding="utf-8"?>
<Properties xmlns="http://schemas.openxmlformats.org/officeDocument/2006/extended-properties" xmlns:vt="http://schemas.openxmlformats.org/officeDocument/2006/docPropsVTypes">
  <Template>Туман</Template>
  <TotalTime>393</TotalTime>
  <Words>4492</Words>
  <Application>Microsoft Office PowerPoint</Application>
  <PresentationFormat>Широкоэкранный</PresentationFormat>
  <Paragraphs>557</Paragraphs>
  <Slides>46</Slides>
  <Notes>0</Notes>
  <HiddenSlides>0</HiddenSlides>
  <MMClips>0</MMClips>
  <ScaleCrop>false</ScaleCrop>
  <HeadingPairs>
    <vt:vector size="6" baseType="variant">
      <vt:variant>
        <vt:lpstr>Использованные шрифты</vt:lpstr>
      </vt:variant>
      <vt:variant>
        <vt:i4>4</vt:i4>
      </vt:variant>
      <vt:variant>
        <vt:lpstr>Тема</vt:lpstr>
      </vt:variant>
      <vt:variant>
        <vt:i4>1</vt:i4>
      </vt:variant>
      <vt:variant>
        <vt:lpstr>Заголовки слайдов</vt:lpstr>
      </vt:variant>
      <vt:variant>
        <vt:i4>46</vt:i4>
      </vt:variant>
    </vt:vector>
  </HeadingPairs>
  <TitlesOfParts>
    <vt:vector size="51" baseType="lpstr">
      <vt:lpstr>Arial</vt:lpstr>
      <vt:lpstr>Calibri</vt:lpstr>
      <vt:lpstr>Century Gothic</vt:lpstr>
      <vt:lpstr>Times New Roman</vt:lpstr>
      <vt:lpstr>Туман</vt:lpstr>
      <vt:lpstr>ЕКОНОМІЧНА ХАРАКТЕРИСТИКА ОПТОВОЇ ТОРГІВЛІ</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ЕКОНОМІЧНА ХАРАКТЕРИСТИКА ОПТОВОЇ ТОРГІВЛІ</dc:title>
  <dc:creator>Катерина Бужимська</dc:creator>
  <cp:lastModifiedBy>Asus</cp:lastModifiedBy>
  <cp:revision>47</cp:revision>
  <dcterms:created xsi:type="dcterms:W3CDTF">2020-11-20T06:51:16Z</dcterms:created>
  <dcterms:modified xsi:type="dcterms:W3CDTF">2026-09-06T17:56:46Z</dcterms:modified>
</cp:coreProperties>
</file>