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DE797-08B1-412C-B6B6-C28CD995408C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3DC10-3D94-4002-8447-B0588C46F20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359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44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99A0921-6066-437E-BAE9-6BFDFC46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7F1E3E6-4F22-4363-9C3B-445B3CBC6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712CE66-1D54-4C7F-8629-64D22861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C47B3B4-E101-4471-AC53-C2B5D976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46E7CBE2-4933-4208-91F8-1E583BBFA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300FF4F-B3D0-459B-800D-7EE508EA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47E42CE-1F2B-4C19-9A22-0D85BE963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350C58F-4E6A-4C42-8336-09B83CBB3A9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879AE85-08B3-4AB0-B2E6-5404CD503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4E9295C-CA55-451A-ADBD-37AD56EC9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1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</a:t>
            </a:r>
            <a:r>
              <a:rPr lang="ru-RU" sz="3600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побудови</a:t>
            </a:r>
            <a:r>
              <a:rPr lang="ru-RU" sz="3600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1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та </a:t>
            </a:r>
            <a:r>
              <a:rPr lang="ru-RU" sz="3600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формулювання</a:t>
            </a:r>
            <a:r>
              <a:rPr lang="ru-RU" sz="3600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гіпотез</a:t>
            </a:r>
            <a:endParaRPr lang="ru-RU" sz="3600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2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0D8578D-8792-456B-8785-A1B2163F0B8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8B0ED3E-307F-4526-B694-CA82D545328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CD51E93-09BA-4AD3-B2D1-836F2CB366A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59A1C16-0124-459B-B0F6-EA2F1E88C0D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AB58AF4-7A7D-4957-9A29-D35DA961349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8182014-2D2D-4B52-A288-BD4D5967A26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AE461F1-1E05-492A-8341-AC94B6CF1948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46F6757-A16C-471F-94FA-B5ADFCF6CDC1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79C55FA-5BC8-4AA7-9CAC-EF17F73A0096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Науковий апарат дослідження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288A825-2177-4D31-B8BC-6D4CADEC5374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Взаємозв’язок проблеми, питання, мети, завдань, об’єкта і предмета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A1CAE91-3A6C-41D5-8165-E41558667EE3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432CD3F-23E7-4C89-B7F5-E847145457E1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9C7D6C6-C8AD-4E6B-82F7-3017DD5ABC1B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Гіпотеза в дослідницькій логіці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07F0787-08D1-43F8-AAE6-C6840A64B2AA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Умови доречного формулювання та можливість емпіричної перевірки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8EBAD943-1B34-45C9-B357-466C9E854615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5CDE64D-6433-4697-B892-3F593A406DB6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3C556D8-0003-4958-8EE3-E6EDD63970C5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Операціоналізація понять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EDA5156-B6BD-4373-9A9A-4D694CDC50C2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Перехід від теоретичних конструкцій до ознак, показників і даних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00A27913-87B7-4E35-9613-750E7C97BA2C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5300643-41B8-4E5D-8A5A-493CAF0B200C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5475E0F-BF0C-4A69-8864-9CA5025C1D30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Узгодженість доказового ланцюга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A00C9F1-A72A-4606-86C8-D49AE36B8521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Відповідність методів, доказів, інтерпретації та висновків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B00E2641-4A5C-4A5A-926D-1A6183E35274}"/>
              </a:ext>
            </a:extLst>
          </p:cNvPr>
          <p:cNvSpPr>
            <a:spLocks noGrp="1"/>
          </p:cNvSpPr>
          <p:nvPr/>
        </p:nvSpPr>
        <p:spPr>
          <a:xfrm>
            <a:off x="857250" y="4667250"/>
            <a:ext cx="1047750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побудувати логічно цілісний дизайн дослідження, сформулювати перевірювану гіпотезу та обґрунтувати перехід від понять до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61986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84E08F0-14DA-4DC0-ACF1-D7453076602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АПАРАТ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FD4E46D-A98B-448F-AE5A-BAA593921F7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Науковий апарат як логічна система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385685E-CDE0-4AC7-BCAC-E990442F8F1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D5DA761-16BE-40A8-9292-D132A7FDD37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B8A0370-944A-44EA-87B8-26E108AA721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79150E1-7B42-42DD-8896-02FFBC9AE9E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17832B95-9AE7-43E5-AAEC-42C6C36024E1}"/>
              </a:ext>
            </a:extLst>
          </p:cNvPr>
          <p:cNvSpPr>
            <a:spLocks noGrp="1"/>
          </p:cNvSpPr>
          <p:nvPr/>
        </p:nvSpPr>
        <p:spPr>
          <a:xfrm>
            <a:off x="428625" y="2047875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388D581-88E3-4F9A-BA8E-D99912B5B521}"/>
              </a:ext>
            </a:extLst>
          </p:cNvPr>
          <p:cNvSpPr>
            <a:spLocks noGrp="1"/>
          </p:cNvSpPr>
          <p:nvPr/>
        </p:nvSpPr>
        <p:spPr>
          <a:xfrm>
            <a:off x="4762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потребує пояснення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A4006941-C778-456D-9FB5-2F6A7A75AA56}"/>
              </a:ext>
            </a:extLst>
          </p:cNvPr>
          <p:cNvCxnSpPr/>
          <p:nvPr/>
        </p:nvCxnSpPr>
        <p:spPr>
          <a:xfrm>
            <a:off x="2428875" y="24098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37DD7304-A65F-4E56-AE9F-FB93262C1336}"/>
              </a:ext>
            </a:extLst>
          </p:cNvPr>
          <p:cNvSpPr>
            <a:spLocks noGrp="1"/>
          </p:cNvSpPr>
          <p:nvPr/>
        </p:nvSpPr>
        <p:spPr>
          <a:xfrm>
            <a:off x="2771775" y="2047875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AE09790-4BD7-4AFC-829C-66B75A19C72A}"/>
              </a:ext>
            </a:extLst>
          </p:cNvPr>
          <p:cNvSpPr>
            <a:spLocks noGrp="1"/>
          </p:cNvSpPr>
          <p:nvPr/>
        </p:nvSpPr>
        <p:spPr>
          <a:xfrm>
            <a:off x="281940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зв’язок досліджується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0D648680-096E-47AE-84FF-FA6D054A9893}"/>
              </a:ext>
            </a:extLst>
          </p:cNvPr>
          <p:cNvCxnSpPr/>
          <p:nvPr/>
        </p:nvCxnSpPr>
        <p:spPr>
          <a:xfrm>
            <a:off x="4772025" y="24098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8181E6F5-3162-4C1F-8FEC-E33984183115}"/>
              </a:ext>
            </a:extLst>
          </p:cNvPr>
          <p:cNvSpPr>
            <a:spLocks noGrp="1"/>
          </p:cNvSpPr>
          <p:nvPr/>
        </p:nvSpPr>
        <p:spPr>
          <a:xfrm>
            <a:off x="5114925" y="2047875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МЕТА І ЗАВДАННЯ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D4EA79D-D587-4D35-B8B8-70271FDCC30D}"/>
              </a:ext>
            </a:extLst>
          </p:cNvPr>
          <p:cNvSpPr>
            <a:spLocks noGrp="1"/>
          </p:cNvSpPr>
          <p:nvPr/>
        </p:nvSpPr>
        <p:spPr>
          <a:xfrm>
            <a:off x="51625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результат потрібно отримати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1F5FD2BB-B77D-41BF-A84C-4EF1458C00B1}"/>
              </a:ext>
            </a:extLst>
          </p:cNvPr>
          <p:cNvCxnSpPr/>
          <p:nvPr/>
        </p:nvCxnSpPr>
        <p:spPr>
          <a:xfrm>
            <a:off x="7115175" y="24098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9C6E078D-FA4E-4560-959A-942C193C3A54}"/>
              </a:ext>
            </a:extLst>
          </p:cNvPr>
          <p:cNvSpPr>
            <a:spLocks noGrp="1"/>
          </p:cNvSpPr>
          <p:nvPr/>
        </p:nvSpPr>
        <p:spPr>
          <a:xfrm>
            <a:off x="7458075" y="2047875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 І ДОКАЗИ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1F2C67B-CF51-43A8-8A13-FA68B0689A66}"/>
              </a:ext>
            </a:extLst>
          </p:cNvPr>
          <p:cNvSpPr>
            <a:spLocks noGrp="1"/>
          </p:cNvSpPr>
          <p:nvPr/>
        </p:nvSpPr>
        <p:spPr>
          <a:xfrm>
            <a:off x="750570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буде обґрунтовано відповідь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47117736-759D-471A-A278-6F855913E932}"/>
              </a:ext>
            </a:extLst>
          </p:cNvPr>
          <p:cNvCxnSpPr/>
          <p:nvPr/>
        </p:nvCxnSpPr>
        <p:spPr>
          <a:xfrm>
            <a:off x="9458325" y="24098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81CF053E-861D-4F37-A9FE-D84EBAE29D94}"/>
              </a:ext>
            </a:extLst>
          </p:cNvPr>
          <p:cNvSpPr>
            <a:spLocks noGrp="1"/>
          </p:cNvSpPr>
          <p:nvPr/>
        </p:nvSpPr>
        <p:spPr>
          <a:xfrm>
            <a:off x="9801225" y="2047875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ВИСНОВКИ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975A912-25FF-4EC0-B136-AF2CC47A6D61}"/>
              </a:ext>
            </a:extLst>
          </p:cNvPr>
          <p:cNvSpPr>
            <a:spLocks noGrp="1"/>
          </p:cNvSpPr>
          <p:nvPr/>
        </p:nvSpPr>
        <p:spPr>
          <a:xfrm>
            <a:off x="98488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доведено в межах дослідження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19DE70EA-3969-42E7-A3D6-43B3A747DBD2}"/>
              </a:ext>
            </a:extLst>
          </p:cNvPr>
          <p:cNvSpPr>
            <a:spLocks noGrp="1"/>
          </p:cNvSpPr>
          <p:nvPr/>
        </p:nvSpPr>
        <p:spPr>
          <a:xfrm>
            <a:off x="1571625" y="4286250"/>
            <a:ext cx="9048750" cy="933450"/>
          </a:xfrm>
          <a:prstGeom prst="roundRect">
            <a:avLst>
              <a:gd name="adj" fmla="val 8163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Кожна складова виконує окрему функцію, але її зміст визначається попередніми рішеннями. Зміна одного елемента потребує перевірки всієї конструкції.</a:t>
            </a:r>
          </a:p>
        </p:txBody>
      </p:sp>
    </p:spTree>
    <p:extLst>
      <p:ext uri="{BB962C8B-B14F-4D97-AF65-F5344CB8AC3E}">
        <p14:creationId xmlns:p14="http://schemas.microsoft.com/office/powerpoint/2010/main" val="52202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7B944E4-CEA3-4491-B39D-41DB4FE2980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АПАРАТ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DB9311B-4FFF-4E32-83C1-86BB76CB9CE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Складові наукового апарату та їх функції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B88900E-3C37-4230-9766-FB882F269D1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3C90D18-10CC-4FCF-8971-214C08F8647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4CB8822-BE74-44B8-8D9B-731BF2B12D5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30891ED-CA47-48F0-90C6-D74340AFF93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9E5423F2-D051-4624-BC58-0937FA3BDC40}"/>
              </a:ext>
            </a:extLst>
          </p:cNvPr>
          <p:cNvGraphicFramePr/>
          <p:nvPr/>
        </p:nvGraphicFramePr>
        <p:xfrm>
          <a:off x="666750" y="1581150"/>
          <a:ext cx="10858500" cy="423862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5518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Складова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Наукова проблема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Фіксує суперечність або недостатність наявного пояснення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залишається недостатньо поясненим?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питання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 зміст відповіді, яку має дати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зв’язок, механізм або відмінність потрібно з’ясувати?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Описує очікуваний пізнавальний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результат має бути отриманий?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Завдання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Розкладають мету на послідовні дослідницькі дії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проміжні результати потрібні для досягнення мети?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Об’єкт і предмет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Визначають явище та аспект, на якому зосереджено аналіз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досліджується і в яких межах?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518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Формулює очікуваний зв’язок, доступний для перевірки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Яке припущення підтримають або поставлять під сумнів докази?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2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D6C5D60-A420-4D44-BA1F-37E4BC4E4E9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АПАРАТ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D6D2D81-79A7-402B-87B8-B8CDA2FCDFC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Узгодження проблеми, питання, мети та завдань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1B0C2C7-2FCB-46FF-9549-00A3FB204B4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7634025-3FE8-4890-AAAC-04AFC19D1EB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F8C672A-01FE-4735-95CC-8583AE0A5C8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789DA66-4122-4CAE-AAEE-7D9311C53B1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7212E2F-E2BB-4CA6-8BBE-E3A0A127C309}"/>
              </a:ext>
            </a:extLst>
          </p:cNvPr>
          <p:cNvSpPr>
            <a:spLocks noGrp="1"/>
          </p:cNvSpPr>
          <p:nvPr/>
        </p:nvSpPr>
        <p:spPr>
          <a:xfrm>
            <a:off x="714375" y="1638300"/>
            <a:ext cx="2190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8894097-60CB-4056-8342-9CA1CED69B70}"/>
              </a:ext>
            </a:extLst>
          </p:cNvPr>
          <p:cNvSpPr>
            <a:spLocks noGrp="1"/>
          </p:cNvSpPr>
          <p:nvPr/>
        </p:nvSpPr>
        <p:spPr>
          <a:xfrm>
            <a:off x="3286125" y="1638300"/>
            <a:ext cx="785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Недостатньо пояснена відмінність у швидкості відновлення експорту країн після зовнішнього шоку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4B943068-C040-4528-B127-677D01809715}"/>
              </a:ext>
            </a:extLst>
          </p:cNvPr>
          <p:cNvSpPr>
            <a:spLocks noGrp="1"/>
          </p:cNvSpPr>
          <p:nvPr/>
        </p:nvSpPr>
        <p:spPr>
          <a:xfrm>
            <a:off x="1647825" y="2466975"/>
            <a:ext cx="323850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28C6E180-9B78-476F-BD92-B8D25C09B990}"/>
              </a:ext>
            </a:extLst>
          </p:cNvPr>
          <p:cNvSpPr>
            <a:spLocks noGrp="1"/>
          </p:cNvSpPr>
          <p:nvPr/>
        </p:nvSpPr>
        <p:spPr>
          <a:xfrm>
            <a:off x="714375" y="2628900"/>
            <a:ext cx="21907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5B695F1-6B00-4FCF-B312-7FC52E15DA6A}"/>
              </a:ext>
            </a:extLst>
          </p:cNvPr>
          <p:cNvSpPr>
            <a:spLocks noGrp="1"/>
          </p:cNvSpPr>
          <p:nvPr/>
        </p:nvSpPr>
        <p:spPr>
          <a:xfrm>
            <a:off x="3286125" y="2628900"/>
            <a:ext cx="785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якість митного адміністрування пов’язана зі швидкістю відновлення експорту?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0D53518D-C82C-443E-8DC4-4C66A49E3F2E}"/>
              </a:ext>
            </a:extLst>
          </p:cNvPr>
          <p:cNvSpPr>
            <a:spLocks noGrp="1"/>
          </p:cNvSpPr>
          <p:nvPr/>
        </p:nvSpPr>
        <p:spPr>
          <a:xfrm>
            <a:off x="1647825" y="3457575"/>
            <a:ext cx="323850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A7A0A33E-5660-4AC9-AE33-7503BBAB47AE}"/>
              </a:ext>
            </a:extLst>
          </p:cNvPr>
          <p:cNvSpPr>
            <a:spLocks noGrp="1"/>
          </p:cNvSpPr>
          <p:nvPr/>
        </p:nvSpPr>
        <p:spPr>
          <a:xfrm>
            <a:off x="714375" y="3619500"/>
            <a:ext cx="2190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7D5F31D-A2B6-4423-8023-59EC275EF0A9}"/>
              </a:ext>
            </a:extLst>
          </p:cNvPr>
          <p:cNvSpPr>
            <a:spLocks noGrp="1"/>
          </p:cNvSpPr>
          <p:nvPr/>
        </p:nvSpPr>
        <p:spPr>
          <a:xfrm>
            <a:off x="3286125" y="3619500"/>
            <a:ext cx="785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Обґрунтувати характер цього зв’язку та умови, за яких він проявляється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DDE88D17-DAEE-4B55-AAEB-88BA57D9FBBD}"/>
              </a:ext>
            </a:extLst>
          </p:cNvPr>
          <p:cNvSpPr>
            <a:spLocks noGrp="1"/>
          </p:cNvSpPr>
          <p:nvPr/>
        </p:nvSpPr>
        <p:spPr>
          <a:xfrm>
            <a:off x="1647825" y="4448175"/>
            <a:ext cx="323850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75ECA021-4B43-49FB-9E30-AF015E1E1792}"/>
              </a:ext>
            </a:extLst>
          </p:cNvPr>
          <p:cNvSpPr>
            <a:spLocks noGrp="1"/>
          </p:cNvSpPr>
          <p:nvPr/>
        </p:nvSpPr>
        <p:spPr>
          <a:xfrm>
            <a:off x="714375" y="4610100"/>
            <a:ext cx="2190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ЗАВДАННЯ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55E2E3E-B669-471D-8591-9779210812B4}"/>
              </a:ext>
            </a:extLst>
          </p:cNvPr>
          <p:cNvSpPr>
            <a:spLocks noGrp="1"/>
          </p:cNvSpPr>
          <p:nvPr/>
        </p:nvSpPr>
        <p:spPr>
          <a:xfrm>
            <a:off x="3286125" y="4610100"/>
            <a:ext cx="785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Уточнити поняття, визначити показники, сформувати вибірку, проаналізувати дані та оцінити альтернативні пояснення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E21EE29-C4D3-4E03-83A7-F92F8DB49BEE}"/>
              </a:ext>
            </a:extLst>
          </p:cNvPr>
          <p:cNvSpPr>
            <a:spLocks noGrp="1"/>
          </p:cNvSpPr>
          <p:nvPr/>
        </p:nvSpPr>
        <p:spPr>
          <a:xfrm>
            <a:off x="1762125" y="5619750"/>
            <a:ext cx="8667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Завдання не дублюють назви розділів. Кожне завдання має завершуватися результатом, необхідним для відповіді на дослідницьке 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1640500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0000E1C-E3BD-4564-99E3-3A41D21A9E8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АПАРАТ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5ABB590-2384-4E27-A456-05A1E7DE618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Об’єкт, предмет і межі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97CB9E7-4379-4352-BA7D-7A838B3E831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6B80E4D-148F-4C5B-AB97-3B3E8B7FBFF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82D7E8E-7E89-4D2F-AA91-D7E7A3DBDA9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17FCF69-D301-417D-8F24-FD3CC310188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3B5405D-656B-4573-9088-18F4D746E406}"/>
              </a:ext>
            </a:extLst>
          </p:cNvPr>
          <p:cNvSpPr>
            <a:spLocks noGrp="1"/>
          </p:cNvSpPr>
          <p:nvPr/>
        </p:nvSpPr>
        <p:spPr>
          <a:xfrm>
            <a:off x="1095375" y="1762125"/>
            <a:ext cx="10001250" cy="31432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8ED53EC-4897-4117-B28D-0C80F16E4C5B}"/>
              </a:ext>
            </a:extLst>
          </p:cNvPr>
          <p:cNvSpPr>
            <a:spLocks noGrp="1"/>
          </p:cNvSpPr>
          <p:nvPr/>
        </p:nvSpPr>
        <p:spPr>
          <a:xfrm>
            <a:off x="1428750" y="195262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ОБ’ЄКТ ДОСЛІДЖЕННЯ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78802DD-DD42-43F6-8CD1-9660F4911CAA}"/>
              </a:ext>
            </a:extLst>
          </p:cNvPr>
          <p:cNvSpPr>
            <a:spLocks noGrp="1"/>
          </p:cNvSpPr>
          <p:nvPr/>
        </p:nvSpPr>
        <p:spPr>
          <a:xfrm>
            <a:off x="2143125" y="2457450"/>
            <a:ext cx="790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Процеси відновлення зовнішньої торгівлі країн після зовнішніх шоків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6AA81F5B-3070-4D6B-9436-BE7251F1BB3F}"/>
              </a:ext>
            </a:extLst>
          </p:cNvPr>
          <p:cNvSpPr>
            <a:spLocks noGrp="1"/>
          </p:cNvSpPr>
          <p:nvPr/>
        </p:nvSpPr>
        <p:spPr>
          <a:xfrm>
            <a:off x="2762250" y="3286125"/>
            <a:ext cx="666750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2E7D6B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04B54B1-A0E0-4BF4-9A77-7F3C46E3A00E}"/>
              </a:ext>
            </a:extLst>
          </p:cNvPr>
          <p:cNvSpPr>
            <a:spLocks noGrp="1"/>
          </p:cNvSpPr>
          <p:nvPr/>
        </p:nvSpPr>
        <p:spPr>
          <a:xfrm>
            <a:off x="3048000" y="3429000"/>
            <a:ext cx="609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ПРЕДМЕТ ДОСЛІДЖЕННЯ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B8249DF-7DBA-49FF-9E95-FF0EF51E0FC5}"/>
              </a:ext>
            </a:extLst>
          </p:cNvPr>
          <p:cNvSpPr>
            <a:spLocks noGrp="1"/>
          </p:cNvSpPr>
          <p:nvPr/>
        </p:nvSpPr>
        <p:spPr>
          <a:xfrm>
            <a:off x="3143250" y="3867150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Вплив якості митного адміністрування на швидкість відновлення експорту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1C6D36DD-E731-40A8-8613-5EBC8D4511B6}"/>
              </a:ext>
            </a:extLst>
          </p:cNvPr>
          <p:cNvSpPr>
            <a:spLocks noGrp="1"/>
          </p:cNvSpPr>
          <p:nvPr/>
        </p:nvSpPr>
        <p:spPr>
          <a:xfrm>
            <a:off x="904875" y="5238750"/>
            <a:ext cx="1428750" cy="438150"/>
          </a:xfrm>
          <a:prstGeom prst="roundRect">
            <a:avLst>
              <a:gd name="adj" fmla="val 17391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МЕЖІ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6C161AA-54D1-4505-A202-F0B508C431C1}"/>
              </a:ext>
            </a:extLst>
          </p:cNvPr>
          <p:cNvSpPr>
            <a:spLocks noGrp="1"/>
          </p:cNvSpPr>
          <p:nvPr/>
        </p:nvSpPr>
        <p:spPr>
          <a:xfrm>
            <a:off x="2571750" y="5238750"/>
            <a:ext cx="857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країни й періоди аналізу, вид зовнішнього шоку, показники експорту, джерела даних</a:t>
            </a:r>
          </a:p>
        </p:txBody>
      </p:sp>
    </p:spTree>
    <p:extLst>
      <p:ext uri="{BB962C8B-B14F-4D97-AF65-F5344CB8AC3E}">
        <p14:creationId xmlns:p14="http://schemas.microsoft.com/office/powerpoint/2010/main" val="184035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11E7B7CD-1FBA-45AF-A1DF-2C68E2ADFDE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АПАРАТ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559B291-2A7E-4A71-B7E8-77A7C72394E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 як вісь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8187647-C4B5-4236-B343-DB46EF8C11B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AA3DAFE-0EA4-4934-AC6E-E8716E8B274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F2A1AD7-EA1E-4F77-ADB3-6A7031A866E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0915C0B-56F6-4A90-A1A0-F5ECFEB960D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A22D33C-4E99-4EB6-9D1A-424AFCD957B1}"/>
              </a:ext>
            </a:extLst>
          </p:cNvPr>
          <p:cNvSpPr>
            <a:spLocks noGrp="1"/>
          </p:cNvSpPr>
          <p:nvPr/>
        </p:nvSpPr>
        <p:spPr>
          <a:xfrm>
            <a:off x="781050" y="162877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E0F4DE6-BB0B-486B-8EC2-6CD4B646E65E}"/>
              </a:ext>
            </a:extLst>
          </p:cNvPr>
          <p:cNvSpPr>
            <a:spLocks noGrp="1"/>
          </p:cNvSpPr>
          <p:nvPr/>
        </p:nvSpPr>
        <p:spPr>
          <a:xfrm>
            <a:off x="1524000" y="1571625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ПРОБЛЕМНІСТЬ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A33A5E7-CAD0-4C9D-A1EF-2CF395E1B4C4}"/>
              </a:ext>
            </a:extLst>
          </p:cNvPr>
          <p:cNvSpPr>
            <a:spLocks noGrp="1"/>
          </p:cNvSpPr>
          <p:nvPr/>
        </p:nvSpPr>
        <p:spPr>
          <a:xfrm>
            <a:off x="4381500" y="1571625"/>
            <a:ext cx="676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Питання випливає з наукової проблеми, а не лише називає тему.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0B5E0C43-8EAA-4F38-9600-2D31C23DF7ED}"/>
              </a:ext>
            </a:extLst>
          </p:cNvPr>
          <p:cNvSpPr>
            <a:spLocks noGrp="1"/>
          </p:cNvSpPr>
          <p:nvPr/>
        </p:nvSpPr>
        <p:spPr>
          <a:xfrm>
            <a:off x="1524000" y="22002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D239BCC-ADCA-4759-8146-D01AC3B5836A}"/>
              </a:ext>
            </a:extLst>
          </p:cNvPr>
          <p:cNvSpPr>
            <a:spLocks noGrp="1"/>
          </p:cNvSpPr>
          <p:nvPr/>
        </p:nvSpPr>
        <p:spPr>
          <a:xfrm>
            <a:off x="781050" y="2466975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C59A96D-9F37-434B-9809-DB94D21BECCF}"/>
              </a:ext>
            </a:extLst>
          </p:cNvPr>
          <p:cNvSpPr>
            <a:spLocks noGrp="1"/>
          </p:cNvSpPr>
          <p:nvPr/>
        </p:nvSpPr>
        <p:spPr>
          <a:xfrm>
            <a:off x="1524000" y="2409825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FBE268D-C38C-401D-820C-F73367A88D72}"/>
              </a:ext>
            </a:extLst>
          </p:cNvPr>
          <p:cNvSpPr>
            <a:spLocks noGrp="1"/>
          </p:cNvSpPr>
          <p:nvPr/>
        </p:nvSpPr>
        <p:spPr>
          <a:xfrm>
            <a:off x="4381500" y="2409825"/>
            <a:ext cx="676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Відповідь потребує пояснення зв’язку, механізму, відмінності або зміни.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789F8817-743A-4F88-A6BF-7E9D692CA50C}"/>
              </a:ext>
            </a:extLst>
          </p:cNvPr>
          <p:cNvSpPr>
            <a:spLocks noGrp="1"/>
          </p:cNvSpPr>
          <p:nvPr/>
        </p:nvSpPr>
        <p:spPr>
          <a:xfrm>
            <a:off x="1524000" y="30384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86D7900-4EC5-4A81-8908-2EDDB4D1B71C}"/>
              </a:ext>
            </a:extLst>
          </p:cNvPr>
          <p:cNvSpPr>
            <a:spLocks noGrp="1"/>
          </p:cNvSpPr>
          <p:nvPr/>
        </p:nvSpPr>
        <p:spPr>
          <a:xfrm>
            <a:off x="781050" y="330517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01F926F-3BAB-44FB-B4EA-32EC5A9AC866}"/>
              </a:ext>
            </a:extLst>
          </p:cNvPr>
          <p:cNvSpPr>
            <a:spLocks noGrp="1"/>
          </p:cNvSpPr>
          <p:nvPr/>
        </p:nvSpPr>
        <p:spPr>
          <a:xfrm>
            <a:off x="1524000" y="3248025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ВИЗНАЧЕНІ МЕЖІ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3ADEE6C-CED3-4878-AA6A-F62B02553C54}"/>
              </a:ext>
            </a:extLst>
          </p:cNvPr>
          <p:cNvSpPr>
            <a:spLocks noGrp="1"/>
          </p:cNvSpPr>
          <p:nvPr/>
        </p:nvSpPr>
        <p:spPr>
          <a:xfrm>
            <a:off x="4381500" y="3248025"/>
            <a:ext cx="676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Указано одиницю аналізу, контекст або умови, важливі для відповіді.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570CBC20-3189-4C6E-B27F-EE501FCBF953}"/>
              </a:ext>
            </a:extLst>
          </p:cNvPr>
          <p:cNvSpPr>
            <a:spLocks noGrp="1"/>
          </p:cNvSpPr>
          <p:nvPr/>
        </p:nvSpPr>
        <p:spPr>
          <a:xfrm>
            <a:off x="1524000" y="38766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7224679-B64B-4CB3-9459-79F17BB2AEAE}"/>
              </a:ext>
            </a:extLst>
          </p:cNvPr>
          <p:cNvSpPr>
            <a:spLocks noGrp="1"/>
          </p:cNvSpPr>
          <p:nvPr/>
        </p:nvSpPr>
        <p:spPr>
          <a:xfrm>
            <a:off x="781050" y="414337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0649989-4BD0-404C-9485-F3E58E37ADC7}"/>
              </a:ext>
            </a:extLst>
          </p:cNvPr>
          <p:cNvSpPr>
            <a:spLocks noGrp="1"/>
          </p:cNvSpPr>
          <p:nvPr/>
        </p:nvSpPr>
        <p:spPr>
          <a:xfrm>
            <a:off x="1524000" y="4086225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ДОСЛІДЖУВАНІСТЬ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4CE4629-D19F-449D-AAA5-664C23CBE548}"/>
              </a:ext>
            </a:extLst>
          </p:cNvPr>
          <p:cNvSpPr>
            <a:spLocks noGrp="1"/>
          </p:cNvSpPr>
          <p:nvPr/>
        </p:nvSpPr>
        <p:spPr>
          <a:xfrm>
            <a:off x="4381500" y="4086225"/>
            <a:ext cx="676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Необхідні поняття допускають операціоналізацію, а докази є доступними.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12944FE4-B4F4-48ED-8F02-0BDA8E6F151E}"/>
              </a:ext>
            </a:extLst>
          </p:cNvPr>
          <p:cNvSpPr>
            <a:spLocks noGrp="1"/>
          </p:cNvSpPr>
          <p:nvPr/>
        </p:nvSpPr>
        <p:spPr>
          <a:xfrm>
            <a:off x="1524000" y="47148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44D3F41-9D9C-401D-85C4-94B96A5772DD}"/>
              </a:ext>
            </a:extLst>
          </p:cNvPr>
          <p:cNvSpPr>
            <a:spLocks noGrp="1"/>
          </p:cNvSpPr>
          <p:nvPr/>
        </p:nvSpPr>
        <p:spPr>
          <a:xfrm>
            <a:off x="781050" y="498157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B68EEA6-5072-4904-9801-578CC9007D7E}"/>
              </a:ext>
            </a:extLst>
          </p:cNvPr>
          <p:cNvSpPr>
            <a:spLocks noGrp="1"/>
          </p:cNvSpPr>
          <p:nvPr/>
        </p:nvSpPr>
        <p:spPr>
          <a:xfrm>
            <a:off x="1524000" y="4924425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ВІДПОВІДНІСТЬ МЕТОДАМ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B1FA0E3-7551-45D2-AAC2-EAC544F618B9}"/>
              </a:ext>
            </a:extLst>
          </p:cNvPr>
          <p:cNvSpPr>
            <a:spLocks noGrp="1"/>
          </p:cNvSpPr>
          <p:nvPr/>
        </p:nvSpPr>
        <p:spPr>
          <a:xfrm>
            <a:off x="4381500" y="4924425"/>
            <a:ext cx="676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Питання можна дослідити в межах обраної стратегії та ресурсів.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78280547-0207-4C06-990F-EA3BD77C9256}"/>
              </a:ext>
            </a:extLst>
          </p:cNvPr>
          <p:cNvSpPr>
            <a:spLocks noGrp="1"/>
          </p:cNvSpPr>
          <p:nvPr/>
        </p:nvSpPr>
        <p:spPr>
          <a:xfrm>
            <a:off x="1524000" y="55530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30694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343BB34-5E89-430B-AEE4-6838CD2168E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ГІПОТЕЗА В ДОСЛІДНИЦЬКІЙ ЛОГІЦІ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98E7C89-E868-495E-9765-8FEB2C85EC8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Функція гіпотези у науковому дослідженні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7DB799C-A30C-4CC9-905B-7D8254C7B73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5F2DD04-1A22-43DE-9B36-433701871A5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8549086-E025-4AEC-840B-1096E95413F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BB7C737-01E1-458F-B240-4CD1EBA96BB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5A71D69-3A4D-49F8-B6E2-395873FEE647}"/>
              </a:ext>
            </a:extLst>
          </p:cNvPr>
          <p:cNvSpPr>
            <a:spLocks noGrp="1"/>
          </p:cNvSpPr>
          <p:nvPr/>
        </p:nvSpPr>
        <p:spPr>
          <a:xfrm>
            <a:off x="523875" y="2143125"/>
            <a:ext cx="238125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ТЕОРЕТИЧНЕ ПОЯСНЕННЯ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8F89233-673D-4C4C-B1FC-ECEB53A61DC0}"/>
              </a:ext>
            </a:extLst>
          </p:cNvPr>
          <p:cNvSpPr>
            <a:spLocks noGrp="1"/>
          </p:cNvSpPr>
          <p:nvPr/>
        </p:nvSpPr>
        <p:spPr>
          <a:xfrm>
            <a:off x="619125" y="3048000"/>
            <a:ext cx="219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очікуваний механізм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A7DA2A6D-EF24-47AD-BA85-17B7FD9DD609}"/>
              </a:ext>
            </a:extLst>
          </p:cNvPr>
          <p:cNvCxnSpPr/>
          <p:nvPr/>
        </p:nvCxnSpPr>
        <p:spPr>
          <a:xfrm>
            <a:off x="2905125" y="24860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D2AA2F6E-4DA5-4037-AB61-67C1AE685F51}"/>
              </a:ext>
            </a:extLst>
          </p:cNvPr>
          <p:cNvSpPr>
            <a:spLocks noGrp="1"/>
          </p:cNvSpPr>
          <p:nvPr/>
        </p:nvSpPr>
        <p:spPr>
          <a:xfrm>
            <a:off x="3429000" y="2143125"/>
            <a:ext cx="2381250" cy="685800"/>
          </a:xfrm>
          <a:prstGeom prst="roundRect">
            <a:avLst>
              <a:gd name="adj" fmla="val 11111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ГІПОТЕЗА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FEB8A4F-A45E-45DD-9B9C-EF75DAB025EA}"/>
              </a:ext>
            </a:extLst>
          </p:cNvPr>
          <p:cNvSpPr>
            <a:spLocks noGrp="1"/>
          </p:cNvSpPr>
          <p:nvPr/>
        </p:nvSpPr>
        <p:spPr>
          <a:xfrm>
            <a:off x="3524250" y="3048000"/>
            <a:ext cx="219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перевірюване припущення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97B9016D-512E-4424-9D53-386971D4BBA3}"/>
              </a:ext>
            </a:extLst>
          </p:cNvPr>
          <p:cNvCxnSpPr/>
          <p:nvPr/>
        </p:nvCxnSpPr>
        <p:spPr>
          <a:xfrm>
            <a:off x="5810250" y="24860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EFFB6F03-F30B-4DC2-969C-5FC14C3002A8}"/>
              </a:ext>
            </a:extLst>
          </p:cNvPr>
          <p:cNvSpPr>
            <a:spLocks noGrp="1"/>
          </p:cNvSpPr>
          <p:nvPr/>
        </p:nvSpPr>
        <p:spPr>
          <a:xfrm>
            <a:off x="6334125" y="2143125"/>
            <a:ext cx="238125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ЕМПІРИЧНІ ОЧІКУВАННЯ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5A020EF-1E71-4B52-8E6B-CEFDA366C4C3}"/>
              </a:ext>
            </a:extLst>
          </p:cNvPr>
          <p:cNvSpPr>
            <a:spLocks noGrp="1"/>
          </p:cNvSpPr>
          <p:nvPr/>
        </p:nvSpPr>
        <p:spPr>
          <a:xfrm>
            <a:off x="6429375" y="3048000"/>
            <a:ext cx="219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ознаки у даних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73FDDEC8-41CA-43F2-8D53-70E6FEA38730}"/>
              </a:ext>
            </a:extLst>
          </p:cNvPr>
          <p:cNvCxnSpPr/>
          <p:nvPr/>
        </p:nvCxnSpPr>
        <p:spPr>
          <a:xfrm>
            <a:off x="8715375" y="24860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B5D54B68-6695-4C65-89BE-DB9650F6456C}"/>
              </a:ext>
            </a:extLst>
          </p:cNvPr>
          <p:cNvSpPr>
            <a:spLocks noGrp="1"/>
          </p:cNvSpPr>
          <p:nvPr/>
        </p:nvSpPr>
        <p:spPr>
          <a:xfrm>
            <a:off x="9239250" y="2143125"/>
            <a:ext cx="2381250" cy="685800"/>
          </a:xfrm>
          <a:prstGeom prst="roundRect">
            <a:avLst>
              <a:gd name="adj" fmla="val 1111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ОЦІНЮВАННЯ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DCEDF45-4C7B-43A6-9CFD-2C1238297DD8}"/>
              </a:ext>
            </a:extLst>
          </p:cNvPr>
          <p:cNvSpPr>
            <a:spLocks noGrp="1"/>
          </p:cNvSpPr>
          <p:nvPr/>
        </p:nvSpPr>
        <p:spPr>
          <a:xfrm>
            <a:off x="9334500" y="3048000"/>
            <a:ext cx="219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підтримка, уточнення або відхилення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712C5288-0A6A-4E26-9EE2-6B876DA7BFC6}"/>
              </a:ext>
            </a:extLst>
          </p:cNvPr>
          <p:cNvSpPr>
            <a:spLocks noGrp="1"/>
          </p:cNvSpPr>
          <p:nvPr/>
        </p:nvSpPr>
        <p:spPr>
          <a:xfrm>
            <a:off x="1619250" y="4143375"/>
            <a:ext cx="8953500" cy="704850"/>
          </a:xfrm>
          <a:prstGeom prst="roundRect">
            <a:avLst>
              <a:gd name="adj" fmla="val 10811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Гіпотеза потрібна тоді, коли дизайн дослідження передбачає перевірку очікуваного зв’язку, відмінності або механізму.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FEA3D90-4BF3-4B8B-B420-48E7F56371F3}"/>
              </a:ext>
            </a:extLst>
          </p:cNvPr>
          <p:cNvSpPr>
            <a:spLocks noGrp="1"/>
          </p:cNvSpPr>
          <p:nvPr/>
        </p:nvSpPr>
        <p:spPr>
          <a:xfrm>
            <a:off x="1762125" y="5095875"/>
            <a:ext cx="8667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 пошукових та інтерпретативних дослідженнях центральну роль можуть виконувати дослідницькі питання або теоретичні пропозиції.</a:t>
            </a:r>
          </a:p>
        </p:txBody>
      </p:sp>
    </p:spTree>
    <p:extLst>
      <p:ext uri="{BB962C8B-B14F-4D97-AF65-F5344CB8AC3E}">
        <p14:creationId xmlns:p14="http://schemas.microsoft.com/office/powerpoint/2010/main" val="180412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A5BD481-A824-45A7-A661-4AC589AFC09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ГІПОТЕЗА В ДОСЛІДНИЦЬКІЙ ЛОГІЦІ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E654CA7-54E1-4DBF-80E9-B30C8B299FE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Умови методологічно обґрунтованого використання гіпотези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6380863-933A-48C8-AC74-5380CFAAB45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D12ABA6-5322-44B8-8F5A-A566EFC6931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DF73412-CBBD-46FB-84DF-889CB5FC8A2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9B1510A-E8F2-47BF-AA8C-F2851855750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A8DD368-53A8-411C-8924-7F236E1E1E59}"/>
              </a:ext>
            </a:extLst>
          </p:cNvPr>
          <p:cNvSpPr>
            <a:spLocks noGrp="1"/>
          </p:cNvSpPr>
          <p:nvPr/>
        </p:nvSpPr>
        <p:spPr>
          <a:xfrm>
            <a:off x="714375" y="1600200"/>
            <a:ext cx="28575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ТЕОРЕТИЧНА ПІДСТАВА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0D1F682-F241-4C38-9858-DD91B2C44DED}"/>
              </a:ext>
            </a:extLst>
          </p:cNvPr>
          <p:cNvSpPr>
            <a:spLocks noGrp="1"/>
          </p:cNvSpPr>
          <p:nvPr/>
        </p:nvSpPr>
        <p:spPr>
          <a:xfrm>
            <a:off x="3905250" y="160020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Очікування випливає з теорії або аргументованого пояснювального механізму.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2F8EAE18-961B-4A05-A240-0F3CDB30A872}"/>
              </a:ext>
            </a:extLst>
          </p:cNvPr>
          <p:cNvSpPr>
            <a:spLocks noGrp="1"/>
          </p:cNvSpPr>
          <p:nvPr/>
        </p:nvSpPr>
        <p:spPr>
          <a:xfrm>
            <a:off x="714375" y="2438400"/>
            <a:ext cx="28575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ВИЗНАЧЕНІ ПОНЯТТЯ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2DBA771-FF85-4A5D-9EB7-8E0F55FD51A5}"/>
              </a:ext>
            </a:extLst>
          </p:cNvPr>
          <p:cNvSpPr>
            <a:spLocks noGrp="1"/>
          </p:cNvSpPr>
          <p:nvPr/>
        </p:nvSpPr>
        <p:spPr>
          <a:xfrm>
            <a:off x="3905250" y="243840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Зміст ключових понять уточнено до формулювання емпіричних очікувань.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11CF49E-F4D9-4F86-A6A4-42D56AD233F6}"/>
              </a:ext>
            </a:extLst>
          </p:cNvPr>
          <p:cNvSpPr>
            <a:spLocks noGrp="1"/>
          </p:cNvSpPr>
          <p:nvPr/>
        </p:nvSpPr>
        <p:spPr>
          <a:xfrm>
            <a:off x="714375" y="3276600"/>
            <a:ext cx="2857500" cy="571500"/>
          </a:xfrm>
          <a:prstGeom prst="roundRect">
            <a:avLst>
              <a:gd name="adj" fmla="val 1333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МОЖЛИВІСТЬ ПЕРЕВІРКИ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62CE799-7512-436A-9979-55DCC2A79B2B}"/>
              </a:ext>
            </a:extLst>
          </p:cNvPr>
          <p:cNvSpPr>
            <a:spLocks noGrp="1"/>
          </p:cNvSpPr>
          <p:nvPr/>
        </p:nvSpPr>
        <p:spPr>
          <a:xfrm>
            <a:off x="3905250" y="327660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Доступні спостереження, документи або дані можуть підтримати чи поставити під сумнів припущення.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AFF8669B-3F9A-4966-9AD9-A076BFC5BA1E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28575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АЛЬТЕРНАТИВНІ ПОЯСНЕННЯ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0762192-B7C0-43DF-91AD-96DB238451B2}"/>
              </a:ext>
            </a:extLst>
          </p:cNvPr>
          <p:cNvSpPr>
            <a:spLocks noGrp="1"/>
          </p:cNvSpPr>
          <p:nvPr/>
        </p:nvSpPr>
        <p:spPr>
          <a:xfrm>
            <a:off x="3905250" y="411480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Дизайн дає змогу оцінити інші чинники, які можуть пояснити результат.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5332FE5-B1DB-4F33-A857-F5A2496B0696}"/>
              </a:ext>
            </a:extLst>
          </p:cNvPr>
          <p:cNvSpPr>
            <a:spLocks noGrp="1"/>
          </p:cNvSpPr>
          <p:nvPr/>
        </p:nvSpPr>
        <p:spPr>
          <a:xfrm>
            <a:off x="714375" y="4953000"/>
            <a:ext cx="28575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МЕЖІ ЗАСТОСУВАННЯ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1F2BF01-A189-43D1-9E85-1B731ED907CE}"/>
              </a:ext>
            </a:extLst>
          </p:cNvPr>
          <p:cNvSpPr>
            <a:spLocks noGrp="1"/>
          </p:cNvSpPr>
          <p:nvPr/>
        </p:nvSpPr>
        <p:spPr>
          <a:xfrm>
            <a:off x="3905250" y="495300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Визначено контекст, одиниці аналізу та умови, для яких сформульовано очікування.</a:t>
            </a:r>
          </a:p>
        </p:txBody>
      </p:sp>
    </p:spTree>
    <p:extLst>
      <p:ext uri="{BB962C8B-B14F-4D97-AF65-F5344CB8AC3E}">
        <p14:creationId xmlns:p14="http://schemas.microsoft.com/office/powerpoint/2010/main" val="1120166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839AB64-9894-412B-8ED5-B1A0C5AC898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ГІПОТЕЗА В ДОСЛІДНИЦЬКІЙ ЛОГІЦІ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D99584D-23FB-4C70-B1FA-B0023335F64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 змістовної гіпотези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FF34C7F-E240-4E33-A6AC-0680D562C56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40A1DF5-C22E-4BBD-BB78-97C9F6FF578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539979A-BF0A-43AB-9B3B-3EC10926327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F193949-382D-451D-A06D-B37D0EEDD8B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CF3A79E-2BDC-498C-B85D-4F80F14BB2C5}"/>
              </a:ext>
            </a:extLst>
          </p:cNvPr>
          <p:cNvSpPr>
            <a:spLocks noGrp="1"/>
          </p:cNvSpPr>
          <p:nvPr/>
        </p:nvSpPr>
        <p:spPr>
          <a:xfrm>
            <a:off x="523875" y="195262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ЧИННИК X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17244C0-6276-424F-BE90-2CD474062AD1}"/>
              </a:ext>
            </a:extLst>
          </p:cNvPr>
          <p:cNvSpPr>
            <a:spLocks noGrp="1"/>
          </p:cNvSpPr>
          <p:nvPr/>
        </p:nvSpPr>
        <p:spPr>
          <a:xfrm>
            <a:off x="619125" y="2809875"/>
            <a:ext cx="219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якість митного адміністрування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47CB2D01-C3F9-42EB-9C46-33F5FDAD577D}"/>
              </a:ext>
            </a:extLst>
          </p:cNvPr>
          <p:cNvCxnSpPr/>
          <p:nvPr/>
        </p:nvCxnSpPr>
        <p:spPr>
          <a:xfrm>
            <a:off x="2905125" y="2266950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0D600E05-C543-494B-8CE5-4B72B93F08C6}"/>
              </a:ext>
            </a:extLst>
          </p:cNvPr>
          <p:cNvSpPr>
            <a:spLocks noGrp="1"/>
          </p:cNvSpPr>
          <p:nvPr/>
        </p:nvSpPr>
        <p:spPr>
          <a:xfrm>
            <a:off x="3429000" y="195262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МЕХАНІЗМ M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56A2F1D-FEF9-4516-A483-C3599628E051}"/>
              </a:ext>
            </a:extLst>
          </p:cNvPr>
          <p:cNvSpPr>
            <a:spLocks noGrp="1"/>
          </p:cNvSpPr>
          <p:nvPr/>
        </p:nvSpPr>
        <p:spPr>
          <a:xfrm>
            <a:off x="3524250" y="2809875"/>
            <a:ext cx="219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нижчі часові та процедурні витрати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2CA030E2-5ABA-4CF3-8D4D-24BEFC0CB2F5}"/>
              </a:ext>
            </a:extLst>
          </p:cNvPr>
          <p:cNvCxnSpPr/>
          <p:nvPr/>
        </p:nvCxnSpPr>
        <p:spPr>
          <a:xfrm>
            <a:off x="5810250" y="2266950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DCC153A8-99C2-4ED2-B914-C186F6350F61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Y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CC1478A-1641-499B-BB45-E958B7DC6C97}"/>
              </a:ext>
            </a:extLst>
          </p:cNvPr>
          <p:cNvSpPr>
            <a:spLocks noGrp="1"/>
          </p:cNvSpPr>
          <p:nvPr/>
        </p:nvSpPr>
        <p:spPr>
          <a:xfrm>
            <a:off x="6429375" y="2809875"/>
            <a:ext cx="219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швидше відновлення експорту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CC1E51F-67C4-4F62-AE87-19B5416818DF}"/>
              </a:ext>
            </a:extLst>
          </p:cNvPr>
          <p:cNvSpPr>
            <a:spLocks noGrp="1"/>
          </p:cNvSpPr>
          <p:nvPr/>
        </p:nvSpPr>
        <p:spPr>
          <a:xfrm>
            <a:off x="9239250" y="195262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УМОВИ C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A459ECE-CEB9-4C72-9F2B-3F432CFC8965}"/>
              </a:ext>
            </a:extLst>
          </p:cNvPr>
          <p:cNvSpPr>
            <a:spLocks noGrp="1"/>
          </p:cNvSpPr>
          <p:nvPr/>
        </p:nvSpPr>
        <p:spPr>
          <a:xfrm>
            <a:off x="9334500" y="2809875"/>
            <a:ext cx="219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зіставна структура експорту і сила шоку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19ADDF3A-9FB6-422B-B0BA-77AB82F22B51}"/>
              </a:ext>
            </a:extLst>
          </p:cNvPr>
          <p:cNvSpPr>
            <a:spLocks noGrp="1"/>
          </p:cNvSpPr>
          <p:nvPr/>
        </p:nvSpPr>
        <p:spPr>
          <a:xfrm>
            <a:off x="9529763" y="3243263"/>
            <a:ext cx="1323975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D53C8638-F05C-4011-A18A-52495284A819}"/>
              </a:ext>
            </a:extLst>
          </p:cNvPr>
          <p:cNvSpPr>
            <a:spLocks noGrp="1"/>
          </p:cNvSpPr>
          <p:nvPr/>
        </p:nvSpPr>
        <p:spPr>
          <a:xfrm>
            <a:off x="1714500" y="3905250"/>
            <a:ext cx="8477250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1FB26CD-0A91-46ED-8250-2B5F432F6513}"/>
              </a:ext>
            </a:extLst>
          </p:cNvPr>
          <p:cNvSpPr>
            <a:spLocks noGrp="1"/>
          </p:cNvSpPr>
          <p:nvPr/>
        </p:nvSpPr>
        <p:spPr>
          <a:xfrm>
            <a:off x="1714500" y="4238625"/>
            <a:ext cx="876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ПРИКЛАД ГІПОТЕЗИ</a:t>
            </a:r>
          </a:p>
        </p:txBody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C7B3CD0F-ED6D-4884-902D-3A2B39F651A5}"/>
              </a:ext>
            </a:extLst>
          </p:cNvPr>
          <p:cNvSpPr>
            <a:spLocks noGrp="1"/>
          </p:cNvSpPr>
          <p:nvPr/>
        </p:nvSpPr>
        <p:spPr>
          <a:xfrm>
            <a:off x="1476375" y="4667250"/>
            <a:ext cx="9239250" cy="990600"/>
          </a:xfrm>
          <a:prstGeom prst="roundRect">
            <a:avLst>
              <a:gd name="adj" fmla="val 7692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 зіставних характеристик зовнішнього шоку та структури експорту вища якість митного адміністрування пов’язана зі швидшим відновленням експорту через скорочення часових і процедурних витрат.</a:t>
            </a:r>
          </a:p>
        </p:txBody>
      </p:sp>
    </p:spTree>
    <p:extLst>
      <p:ext uri="{BB962C8B-B14F-4D97-AF65-F5344CB8AC3E}">
        <p14:creationId xmlns:p14="http://schemas.microsoft.com/office/powerpoint/2010/main" val="656465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B98B03D-FA09-4E2F-903E-B6A5F1C44B5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ГІПОТЕЗА В ДОСЛІДНИЦЬКІЙ ЛОГІЦІ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045B750-AFF8-43DA-BEFD-0F9F683AADD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Форми дослідницьких гіпотез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134CF9A-59E8-4A2F-B5B3-D41FAFC3CAF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8C22C76-5DA6-40BD-8386-AEF638C752D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83CEE31-B8D9-4CFF-AF44-81812D9F7F8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6A868D9-5141-489F-8E0F-694593865C1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979A9883-12B6-4E61-A65E-98F412F00DA0}"/>
              </a:ext>
            </a:extLst>
          </p:cNvPr>
          <p:cNvGraphicFramePr/>
          <p:nvPr/>
        </p:nvGraphicFramePr>
        <p:xfrm>
          <a:off x="666750" y="1619250"/>
          <a:ext cx="10858500" cy="400050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Логіка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формулювання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 про зв’язок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Очікується систематична залежність між ознаками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Вища якість інституцій пов’язана з більшою стабільністю торговельних потоків.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 про відмінність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Очікується різниця між групами, випадками або періодами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Країни з різним рівнем торговельної відкритості відрізняються за швидкістю адаптації до шоку.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 про механізм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Пояснюється, через який процес чинник впливає на результат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Цифровізація процедур скорочує час оформлення, що підтримує безперервність експорту.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Нульова гіпотеза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Формалізується відсутність статистично виявленого зв’язку або відмінності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Відмінність у швидкості відновлення між визначеними групами не виявляється.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128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F1ADBE85-46CC-4264-AA71-416B11CE935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ГІПОТЕЗА В ДОСЛІДНИЦЬКІЙ ЛОГІЦІ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912C14B-A0E7-4EAB-AF73-F958A9431A0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якості гіпотези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7E12C27-21F0-432B-9394-80C8B60A080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6C70DBE-D818-4EA1-A274-58A6F48D8BD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A51F18D-92B6-4A89-BAE6-BDBA993A630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508F071-B277-40C6-9197-F0DE14323DE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9B18C22-210D-4409-B9CD-3EA5ABADBACB}"/>
              </a:ext>
            </a:extLst>
          </p:cNvPr>
          <p:cNvSpPr>
            <a:spLocks noGrp="1"/>
          </p:cNvSpPr>
          <p:nvPr/>
        </p:nvSpPr>
        <p:spPr>
          <a:xfrm>
            <a:off x="809625" y="16573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2E08852-6484-4A99-99B7-60BAFA8AE484}"/>
              </a:ext>
            </a:extLst>
          </p:cNvPr>
          <p:cNvSpPr>
            <a:spLocks noGrp="1"/>
          </p:cNvSpPr>
          <p:nvPr/>
        </p:nvSpPr>
        <p:spPr>
          <a:xfrm>
            <a:off x="1571625" y="160020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ТЕОРЕТИЧНА ОБҐРУНТОВАНІСТЬ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D5FD8E4-6648-4583-82BC-8D417A2E511B}"/>
              </a:ext>
            </a:extLst>
          </p:cNvPr>
          <p:cNvSpPr>
            <a:spLocks noGrp="1"/>
          </p:cNvSpPr>
          <p:nvPr/>
        </p:nvSpPr>
        <p:spPr>
          <a:xfrm>
            <a:off x="5048250" y="1600200"/>
            <a:ext cx="600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Припущення спирається на пояснювальну логіку, а не на довільне очікування.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470D020B-B8A0-4F53-8B98-4A6340EBCCFE}"/>
              </a:ext>
            </a:extLst>
          </p:cNvPr>
          <p:cNvSpPr>
            <a:spLocks noGrp="1"/>
          </p:cNvSpPr>
          <p:nvPr/>
        </p:nvSpPr>
        <p:spPr>
          <a:xfrm>
            <a:off x="1571625" y="2228850"/>
            <a:ext cx="94773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60D25DD-C5C3-44D8-AB4C-3FC89961D023}"/>
              </a:ext>
            </a:extLst>
          </p:cNvPr>
          <p:cNvSpPr>
            <a:spLocks noGrp="1"/>
          </p:cNvSpPr>
          <p:nvPr/>
        </p:nvSpPr>
        <p:spPr>
          <a:xfrm>
            <a:off x="809625" y="24955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7E760ED-5F4E-4B38-8C40-FE493FD52CF8}"/>
              </a:ext>
            </a:extLst>
          </p:cNvPr>
          <p:cNvSpPr>
            <a:spLocks noGrp="1"/>
          </p:cNvSpPr>
          <p:nvPr/>
        </p:nvSpPr>
        <p:spPr>
          <a:xfrm>
            <a:off x="1571625" y="243840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ЯСНІСТЬ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8BA4AE4-B8F9-4074-93E3-A7B65796D84E}"/>
              </a:ext>
            </a:extLst>
          </p:cNvPr>
          <p:cNvSpPr>
            <a:spLocks noGrp="1"/>
          </p:cNvSpPr>
          <p:nvPr/>
        </p:nvSpPr>
        <p:spPr>
          <a:xfrm>
            <a:off x="5048250" y="2438400"/>
            <a:ext cx="600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Поняття, напрям зв’язку та умови сформульовано однозначно.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6A6E2665-A140-46E6-A252-56CDFD4CE3E6}"/>
              </a:ext>
            </a:extLst>
          </p:cNvPr>
          <p:cNvSpPr>
            <a:spLocks noGrp="1"/>
          </p:cNvSpPr>
          <p:nvPr/>
        </p:nvSpPr>
        <p:spPr>
          <a:xfrm>
            <a:off x="1571625" y="3067050"/>
            <a:ext cx="94773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73786AC-A14E-4799-9951-37663626782A}"/>
              </a:ext>
            </a:extLst>
          </p:cNvPr>
          <p:cNvSpPr>
            <a:spLocks noGrp="1"/>
          </p:cNvSpPr>
          <p:nvPr/>
        </p:nvSpPr>
        <p:spPr>
          <a:xfrm>
            <a:off x="809625" y="33337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AA7D386-CD41-48C8-B6F0-41557EAE6FAB}"/>
              </a:ext>
            </a:extLst>
          </p:cNvPr>
          <p:cNvSpPr>
            <a:spLocks noGrp="1"/>
          </p:cNvSpPr>
          <p:nvPr/>
        </p:nvSpPr>
        <p:spPr>
          <a:xfrm>
            <a:off x="1571625" y="327660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ПЕРЕВІРЮВАНІСТЬ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9F68069-386F-471C-960D-B698AA6FF5E4}"/>
              </a:ext>
            </a:extLst>
          </p:cNvPr>
          <p:cNvSpPr>
            <a:spLocks noGrp="1"/>
          </p:cNvSpPr>
          <p:nvPr/>
        </p:nvSpPr>
        <p:spPr>
          <a:xfrm>
            <a:off x="5048250" y="3276600"/>
            <a:ext cx="600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Можна визначити спостереження, які підтримають або поставлять під сумнів припущення.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248DA49C-F2A4-4293-A550-5F3973F626FE}"/>
              </a:ext>
            </a:extLst>
          </p:cNvPr>
          <p:cNvSpPr>
            <a:spLocks noGrp="1"/>
          </p:cNvSpPr>
          <p:nvPr/>
        </p:nvSpPr>
        <p:spPr>
          <a:xfrm>
            <a:off x="1571625" y="3905250"/>
            <a:ext cx="94773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9338E39-003A-4AD3-A6AF-1942E2198ADF}"/>
              </a:ext>
            </a:extLst>
          </p:cNvPr>
          <p:cNvSpPr>
            <a:spLocks noGrp="1"/>
          </p:cNvSpPr>
          <p:nvPr/>
        </p:nvSpPr>
        <p:spPr>
          <a:xfrm>
            <a:off x="809625" y="41719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2B61FBC-E682-4922-904C-3C8BB5D7490F}"/>
              </a:ext>
            </a:extLst>
          </p:cNvPr>
          <p:cNvSpPr>
            <a:spLocks noGrp="1"/>
          </p:cNvSpPr>
          <p:nvPr/>
        </p:nvSpPr>
        <p:spPr>
          <a:xfrm>
            <a:off x="1571625" y="411480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СПРОСТОВУВАНІСТЬ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256370B-07EB-4405-886D-9C45BC127943}"/>
              </a:ext>
            </a:extLst>
          </p:cNvPr>
          <p:cNvSpPr>
            <a:spLocks noGrp="1"/>
          </p:cNvSpPr>
          <p:nvPr/>
        </p:nvSpPr>
        <p:spPr>
          <a:xfrm>
            <a:off x="5048250" y="4114800"/>
            <a:ext cx="600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Формулювання допускає результат, несумісний із гіпотезою.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2861850D-4651-4FD5-B801-F5B6C995A9CB}"/>
              </a:ext>
            </a:extLst>
          </p:cNvPr>
          <p:cNvSpPr>
            <a:spLocks noGrp="1"/>
          </p:cNvSpPr>
          <p:nvPr/>
        </p:nvSpPr>
        <p:spPr>
          <a:xfrm>
            <a:off x="1571625" y="4743450"/>
            <a:ext cx="94773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EF59658-C87D-4E39-A246-28B7D1B8B45D}"/>
              </a:ext>
            </a:extLst>
          </p:cNvPr>
          <p:cNvSpPr>
            <a:spLocks noGrp="1"/>
          </p:cNvSpPr>
          <p:nvPr/>
        </p:nvSpPr>
        <p:spPr>
          <a:xfrm>
            <a:off x="809625" y="50101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09826A1-3606-4362-A967-EA95CB9369AD}"/>
              </a:ext>
            </a:extLst>
          </p:cNvPr>
          <p:cNvSpPr>
            <a:spLocks noGrp="1"/>
          </p:cNvSpPr>
          <p:nvPr/>
        </p:nvSpPr>
        <p:spPr>
          <a:xfrm>
            <a:off x="1571625" y="495300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СПІВМІРНІСТЬ ДИЗАЙНУ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516E624-5355-49CA-80AD-2EBEFD77B676}"/>
              </a:ext>
            </a:extLst>
          </p:cNvPr>
          <p:cNvSpPr>
            <a:spLocks noGrp="1"/>
          </p:cNvSpPr>
          <p:nvPr/>
        </p:nvSpPr>
        <p:spPr>
          <a:xfrm>
            <a:off x="5048250" y="4953000"/>
            <a:ext cx="600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Рівень твердження відповідає даним, методам і можливостям узагальнення.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B9FB779E-3BE3-4E2C-B82E-27A92D7134D0}"/>
              </a:ext>
            </a:extLst>
          </p:cNvPr>
          <p:cNvSpPr>
            <a:spLocks noGrp="1"/>
          </p:cNvSpPr>
          <p:nvPr/>
        </p:nvSpPr>
        <p:spPr>
          <a:xfrm>
            <a:off x="1571625" y="5581650"/>
            <a:ext cx="94773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6717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F764405-559F-48DA-94BA-D29D2073539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ОПЕРАЦІОНАЛІЗАЦІЯ ПОНЯТЬ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F53B44D-07DA-4B42-8651-D8F0B9C8840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операціоналізації теоретичного поняття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69A4D91-F717-4D17-A97F-C45BE30C170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20FD2DB-A82D-4E61-BAEC-9B7077FC990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0FD2700-ABD0-428F-94E3-F3E1D53E819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6942809-42B4-496A-8B7C-A2686ABF2FA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9B53312-48DB-4723-BE5D-27F887964741}"/>
              </a:ext>
            </a:extLst>
          </p:cNvPr>
          <p:cNvSpPr>
            <a:spLocks noGrp="1"/>
          </p:cNvSpPr>
          <p:nvPr/>
        </p:nvSpPr>
        <p:spPr>
          <a:xfrm>
            <a:off x="428625" y="2095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B2BBAEB-E0B6-410A-804C-8853CC310BCC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теоретичний зміст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0EBDC310-3CD6-4DEB-95E3-63C7318B687E}"/>
              </a:ext>
            </a:extLst>
          </p:cNvPr>
          <p:cNvCxnSpPr/>
          <p:nvPr/>
        </p:nvCxnSpPr>
        <p:spPr>
          <a:xfrm>
            <a:off x="2428875" y="242887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5A0ECCB2-81DD-4CBD-B0BF-66C77BF549FF}"/>
              </a:ext>
            </a:extLst>
          </p:cNvPr>
          <p:cNvSpPr>
            <a:spLocks noGrp="1"/>
          </p:cNvSpPr>
          <p:nvPr/>
        </p:nvSpPr>
        <p:spPr>
          <a:xfrm>
            <a:off x="2771775" y="2095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ВИМІРИ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87BA4A7-C70A-4FF7-A7B3-BC13B32ADFFD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складові поняття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FC1CAE58-3977-4EC2-A61D-FCDBE9468230}"/>
              </a:ext>
            </a:extLst>
          </p:cNvPr>
          <p:cNvCxnSpPr/>
          <p:nvPr/>
        </p:nvCxnSpPr>
        <p:spPr>
          <a:xfrm>
            <a:off x="4772025" y="242887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2411D6D1-DC50-4C32-9F0C-1530C653A19A}"/>
              </a:ext>
            </a:extLst>
          </p:cNvPr>
          <p:cNvSpPr>
            <a:spLocks noGrp="1"/>
          </p:cNvSpPr>
          <p:nvPr/>
        </p:nvSpPr>
        <p:spPr>
          <a:xfrm>
            <a:off x="5114925" y="2095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ІНДИКАТОРИ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D6A59C5-CC6F-47FF-83CC-D7A6DBAAFF14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спостережувані ознаки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0A9966BB-5D52-4DA9-9F41-64EB7EC2B2D0}"/>
              </a:ext>
            </a:extLst>
          </p:cNvPr>
          <p:cNvCxnSpPr/>
          <p:nvPr/>
        </p:nvCxnSpPr>
        <p:spPr>
          <a:xfrm>
            <a:off x="7115175" y="242887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20BA5BC2-EA87-484D-A63C-AEC6D15AA2DF}"/>
              </a:ext>
            </a:extLst>
          </p:cNvPr>
          <p:cNvSpPr>
            <a:spLocks noGrp="1"/>
          </p:cNvSpPr>
          <p:nvPr/>
        </p:nvSpPr>
        <p:spPr>
          <a:xfrm>
            <a:off x="7458075" y="2095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15AF4B1-893B-4DD1-A717-7DE920794275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значення та джерела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3BE70D97-965E-4A6C-A64E-FB3738AF702F}"/>
              </a:ext>
            </a:extLst>
          </p:cNvPr>
          <p:cNvCxnSpPr/>
          <p:nvPr/>
        </p:nvCxnSpPr>
        <p:spPr>
          <a:xfrm>
            <a:off x="9458325" y="242887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F9EDA5C7-DB84-4C39-8089-991C0436F684}"/>
              </a:ext>
            </a:extLst>
          </p:cNvPr>
          <p:cNvSpPr>
            <a:spLocks noGrp="1"/>
          </p:cNvSpPr>
          <p:nvPr/>
        </p:nvSpPr>
        <p:spPr>
          <a:xfrm>
            <a:off x="9801225" y="2095500"/>
            <a:ext cx="2000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ПРАВИЛА АНАЛІЗУ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86F68FE-07BA-4934-8CBB-5DD0B4185ECB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спосіб інтерпретації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3E1B7A8C-6F27-44D3-BF2F-BC0EBE5DE498}"/>
              </a:ext>
            </a:extLst>
          </p:cNvPr>
          <p:cNvSpPr>
            <a:spLocks noGrp="1"/>
          </p:cNvSpPr>
          <p:nvPr/>
        </p:nvSpPr>
        <p:spPr>
          <a:xfrm>
            <a:off x="1666875" y="4267200"/>
            <a:ext cx="8858250" cy="800100"/>
          </a:xfrm>
          <a:prstGeom prst="roundRect">
            <a:avLst>
              <a:gd name="adj" fmla="val 9524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Операціоналізація встановлює прозорий зв’язок між теоретичним змістом поняття та інформацією, яку дослідник фактично аналізує.</a:t>
            </a:r>
          </a:p>
        </p:txBody>
      </p:sp>
    </p:spTree>
    <p:extLst>
      <p:ext uri="{BB962C8B-B14F-4D97-AF65-F5344CB8AC3E}">
        <p14:creationId xmlns:p14="http://schemas.microsoft.com/office/powerpoint/2010/main" val="1641691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6EABB34-BA6D-4CEF-A4F9-A3C2AC59D80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ОПЕРАЦІОНАЛІЗАЦІЯ ПОНЯТЬ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DDD9856-5197-4983-8BC9-D3D7935CB7A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Концептуальне й операційне визначення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9CE9A24-099C-4525-9368-2102D0EC969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7C01128-F0CB-4543-B18A-9AB5067E627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DDA2286-FB21-49CF-9765-9910F4F2EE4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3510CD5-968C-408D-8717-9DBCD7CE47D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4959189-EE22-4BB5-920B-3EE3B830417B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4953000" cy="3190875"/>
          </a:xfrm>
          <a:prstGeom prst="roundRect">
            <a:avLst>
              <a:gd name="adj" fmla="val 2388"/>
            </a:avLst>
          </a:prstGeom>
          <a:solidFill>
            <a:srgbClr val="F4F8FB"/>
          </a:solidFill>
          <a:ln w="14288">
            <a:solidFill>
              <a:srgbClr val="3976A8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9581BAA6-FF7E-4EC3-8573-06461B32414D}"/>
              </a:ext>
            </a:extLst>
          </p:cNvPr>
          <p:cNvSpPr>
            <a:spLocks noGrp="1"/>
          </p:cNvSpPr>
          <p:nvPr/>
        </p:nvSpPr>
        <p:spPr>
          <a:xfrm>
            <a:off x="6572250" y="1762125"/>
            <a:ext cx="4953000" cy="3190875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4288">
            <a:solidFill>
              <a:srgbClr val="2E7D6B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65E1B46-1D86-48B2-95C3-A4AB56C4C617}"/>
              </a:ext>
            </a:extLst>
          </p:cNvPr>
          <p:cNvSpPr>
            <a:spLocks noGrp="1"/>
          </p:cNvSpPr>
          <p:nvPr/>
        </p:nvSpPr>
        <p:spPr>
          <a:xfrm>
            <a:off x="952500" y="2000250"/>
            <a:ext cx="438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КОНЦЕПТУАЛЬНЕ ВИЗНАЧЕННЯ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DD51A2E-1769-47DB-A1F1-895985CCDC2A}"/>
              </a:ext>
            </a:extLst>
          </p:cNvPr>
          <p:cNvSpPr>
            <a:spLocks noGrp="1"/>
          </p:cNvSpPr>
          <p:nvPr/>
        </p:nvSpPr>
        <p:spPr>
          <a:xfrm>
            <a:off x="1143000" y="2714625"/>
            <a:ext cx="4000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Розкриває теоретичний зміст поняття та відмежовує його від суміжних понять.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ECB38C6-9A3E-460B-B800-2D9314AD15C5}"/>
              </a:ext>
            </a:extLst>
          </p:cNvPr>
          <p:cNvSpPr>
            <a:spLocks noGrp="1"/>
          </p:cNvSpPr>
          <p:nvPr/>
        </p:nvSpPr>
        <p:spPr>
          <a:xfrm>
            <a:off x="1047750" y="3714750"/>
            <a:ext cx="4191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Експортна стійкість як здатність торговельної системи зберігати функції, адаптуватися та відновлюватися після порушення.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0A66AAF-CF45-4F33-B024-461EA4B2B70E}"/>
              </a:ext>
            </a:extLst>
          </p:cNvPr>
          <p:cNvSpPr>
            <a:spLocks noGrp="1"/>
          </p:cNvSpPr>
          <p:nvPr/>
        </p:nvSpPr>
        <p:spPr>
          <a:xfrm>
            <a:off x="6858000" y="2000250"/>
            <a:ext cx="438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ОПЕРАЦІЙНЕ ВИЗНАЧЕННЯ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45BC6DA-29C9-4591-A7B4-44B3FA26A2BD}"/>
              </a:ext>
            </a:extLst>
          </p:cNvPr>
          <p:cNvSpPr>
            <a:spLocks noGrp="1"/>
          </p:cNvSpPr>
          <p:nvPr/>
        </p:nvSpPr>
        <p:spPr>
          <a:xfrm>
            <a:off x="7048500" y="2714625"/>
            <a:ext cx="4000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Установлює, за якими ознаками, показниками та правилами поняття буде виявлено в даних.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224CE98-294D-4921-AAD0-D1399E03F11C}"/>
              </a:ext>
            </a:extLst>
          </p:cNvPr>
          <p:cNvSpPr>
            <a:spLocks noGrp="1"/>
          </p:cNvSpPr>
          <p:nvPr/>
        </p:nvSpPr>
        <p:spPr>
          <a:xfrm>
            <a:off x="6953250" y="3714750"/>
            <a:ext cx="4191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Тривалість повернення реального експорту до визначеного базового рівня після зовнішнього шоку.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40ECEF67-B7D0-45C9-89E6-E28026EF4639}"/>
              </a:ext>
            </a:extLst>
          </p:cNvPr>
          <p:cNvCxnSpPr/>
          <p:nvPr/>
        </p:nvCxnSpPr>
        <p:spPr>
          <a:xfrm>
            <a:off x="5619750" y="3333750"/>
            <a:ext cx="952500" cy="0"/>
          </a:xfrm>
          <a:prstGeom prst="straightConnector1">
            <a:avLst/>
          </a:prstGeom>
          <a:ln w="28575">
            <a:solidFill>
              <a:srgbClr val="5C9BC6"/>
            </a:solidFill>
            <a:prstDash val="solid"/>
          </a:ln>
        </p:spPr>
      </p:cxn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4309EDF-90FA-4A49-8F64-C42F533FBF64}"/>
              </a:ext>
            </a:extLst>
          </p:cNvPr>
          <p:cNvSpPr>
            <a:spLocks noGrp="1"/>
          </p:cNvSpPr>
          <p:nvPr/>
        </p:nvSpPr>
        <p:spPr>
          <a:xfrm>
            <a:off x="2381250" y="5286375"/>
            <a:ext cx="742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Зміст поняття має зберігатися під час переходу до вимірювання.</a:t>
            </a:r>
          </a:p>
        </p:txBody>
      </p:sp>
    </p:spTree>
    <p:extLst>
      <p:ext uri="{BB962C8B-B14F-4D97-AF65-F5344CB8AC3E}">
        <p14:creationId xmlns:p14="http://schemas.microsoft.com/office/powerpoint/2010/main" val="1260428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E6CA43D-9BFF-4927-A172-422651DCE95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ОПЕРАЦІОНАЛІЗАЦІЯ ПОНЯТЬ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E4C5F8A-3CA7-4D16-8901-77559953B8D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Ілюстративна матриця операціоналізації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0B1AA1D-C225-45A1-92AA-DE4B473C440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DE85BCD-DDF3-4F21-96AA-D0546DA53FE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5344142-3CC0-46AB-979B-3BC7BBF89DE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3492847-6871-4D0C-A556-5AD24C98E16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0BC8A09-CFDE-4A6C-A9B7-18AA07F2A76F}"/>
              </a:ext>
            </a:extLst>
          </p:cNvPr>
          <p:cNvGraphicFramePr/>
          <p:nvPr/>
        </p:nvGraphicFramePr>
        <p:xfrm>
          <a:off x="571500" y="1571625"/>
          <a:ext cx="11049000" cy="40957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Поняття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Вимір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Індикатор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 та правило вимірювання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Експортна стійкість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Швидкість відновлення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Кількість періодів до повернення експорту до базового рівня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Щомісячний або квартальний ряд експорту, базовий рівень визначено наперед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Експортна стійкість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Глибина скорочення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Найбільше відхилення від базового рівня після шоку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Зіставні дані у сталих цінах або фізичних обсягах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Експортна стійкість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Стабільність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Мінливість експорту в період відновлення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Єдина частота даних і однакове часове вікно для всіх випадків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Експортна стійкість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Адаптація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товарної або географічної структури експорту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Частки товарних груп і ринків до та після шоку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6499B16-6AFD-4892-AF4D-4BC34CA85822}"/>
              </a:ext>
            </a:extLst>
          </p:cNvPr>
          <p:cNvSpPr>
            <a:spLocks noGrp="1"/>
          </p:cNvSpPr>
          <p:nvPr/>
        </p:nvSpPr>
        <p:spPr>
          <a:xfrm>
            <a:off x="1619250" y="5762625"/>
            <a:ext cx="895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Приклад ілюструє логіку. Остаточний вибір показників залежить від дослідницького питання, доступності даних і теоретичного визначення поняття.</a:t>
            </a:r>
          </a:p>
        </p:txBody>
      </p:sp>
    </p:spTree>
    <p:extLst>
      <p:ext uri="{BB962C8B-B14F-4D97-AF65-F5344CB8AC3E}">
        <p14:creationId xmlns:p14="http://schemas.microsoft.com/office/powerpoint/2010/main" val="1334705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1ADC08E-3DC6-40ED-AD34-337D1F81685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ОПЕРАЦІОНАЛІЗАЦІЯ ПОНЯТЬ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D99B519-4207-4203-B717-C1476F085D8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Валідність і надійність операціоналізації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EBCF2EB-AA77-4C69-964F-8D9D8F5E6E7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AB97468-E9B2-42D8-B252-50DCEB4AC4E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5C7DB17-6B04-496F-A9F3-C805D796E6F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E925360-63EC-4037-B1A2-E9609496573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DD3750AC-FC2E-4FF6-961F-B6279A26D223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49890EA-BAC4-4147-8835-B655D078FA1C}"/>
              </a:ext>
            </a:extLst>
          </p:cNvPr>
          <p:cNvSpPr>
            <a:spLocks noGrp="1"/>
          </p:cNvSpPr>
          <p:nvPr/>
        </p:nvSpPr>
        <p:spPr>
          <a:xfrm>
            <a:off x="838200" y="1866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2F6319-2AA8-4A6C-A514-E5D1C358B7B2}"/>
              </a:ext>
            </a:extLst>
          </p:cNvPr>
          <p:cNvSpPr>
            <a:spLocks noGrp="1"/>
          </p:cNvSpPr>
          <p:nvPr/>
        </p:nvSpPr>
        <p:spPr>
          <a:xfrm>
            <a:off x="1409700" y="18478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ВАЛІДНІСТЬ ЗМІСТУ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7E22CE2-038D-4E90-AF0A-178B56B90D9B}"/>
              </a:ext>
            </a:extLst>
          </p:cNvPr>
          <p:cNvSpPr>
            <a:spLocks noGrp="1"/>
          </p:cNvSpPr>
          <p:nvPr/>
        </p:nvSpPr>
        <p:spPr>
          <a:xfrm>
            <a:off x="1409700" y="23050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охоплюють показники суттєві виміри поняття, визначені теорією?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6B97614-34F1-4274-A78B-4EFDE933439A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4EA9DCA-B949-49BC-9F3F-5C0DA9EEED76}"/>
              </a:ext>
            </a:extLst>
          </p:cNvPr>
          <p:cNvSpPr>
            <a:spLocks noGrp="1"/>
          </p:cNvSpPr>
          <p:nvPr/>
        </p:nvSpPr>
        <p:spPr>
          <a:xfrm>
            <a:off x="6267450" y="1866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E53ED41-2CF4-49CE-A044-54514FFA3648}"/>
              </a:ext>
            </a:extLst>
          </p:cNvPr>
          <p:cNvSpPr>
            <a:spLocks noGrp="1"/>
          </p:cNvSpPr>
          <p:nvPr/>
        </p:nvSpPr>
        <p:spPr>
          <a:xfrm>
            <a:off x="6838950" y="18478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КОНСТРУКТНА ВАЛІДНІСТЬ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3E131E0-8CD0-4251-87DF-F97DADD9097A}"/>
              </a:ext>
            </a:extLst>
          </p:cNvPr>
          <p:cNvSpPr>
            <a:spLocks noGrp="1"/>
          </p:cNvSpPr>
          <p:nvPr/>
        </p:nvSpPr>
        <p:spPr>
          <a:xfrm>
            <a:off x="6838950" y="23050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поводиться показник відповідно до теоретично очікуваних зв’язків?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59ED49C-930B-427B-B084-2190AFA139D2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EA8B823-4FBD-49E5-B3DF-B2965B80D480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DB52AC1-71DE-4AC0-938E-0B5A9C01E3BE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НАДІЙНІСТЬ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097012C-8CAB-42DA-944B-5A6564E0F29C}"/>
              </a:ext>
            </a:extLst>
          </p:cNvPr>
          <p:cNvSpPr>
            <a:spLocks noGrp="1"/>
          </p:cNvSpPr>
          <p:nvPr/>
        </p:nvSpPr>
        <p:spPr>
          <a:xfrm>
            <a:off x="1409700" y="40195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дає процедура вимірювання узгоджений результат за повторного застосування?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89DEEBE8-5BFE-401B-B1B4-4FEA67A176C4}"/>
              </a:ext>
            </a:extLst>
          </p:cNvPr>
          <p:cNvSpPr>
            <a:spLocks noGrp="1"/>
          </p:cNvSpPr>
          <p:nvPr/>
        </p:nvSpPr>
        <p:spPr>
          <a:xfrm>
            <a:off x="6096000" y="34290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210C077-D1F9-470F-A3C8-AE7BC02F1766}"/>
              </a:ext>
            </a:extLst>
          </p:cNvPr>
          <p:cNvSpPr>
            <a:spLocks noGrp="1"/>
          </p:cNvSpPr>
          <p:nvPr/>
        </p:nvSpPr>
        <p:spPr>
          <a:xfrm>
            <a:off x="6267450" y="35814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6EE4371-3A23-46F8-9BBC-F5518832A474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5843E59-0425-4FFA-A4CE-F139EB8AF6D4}"/>
              </a:ext>
            </a:extLst>
          </p:cNvPr>
          <p:cNvSpPr>
            <a:spLocks noGrp="1"/>
          </p:cNvSpPr>
          <p:nvPr/>
        </p:nvSpPr>
        <p:spPr>
          <a:xfrm>
            <a:off x="6838950" y="40195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має показник однаковий зміст у різних країнах, періодах і джерелах?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0141903-DCD0-4EDC-A2AB-54274730C110}"/>
              </a:ext>
            </a:extLst>
          </p:cNvPr>
          <p:cNvSpPr>
            <a:spLocks noGrp="1"/>
          </p:cNvSpPr>
          <p:nvPr/>
        </p:nvSpPr>
        <p:spPr>
          <a:xfrm>
            <a:off x="1714500" y="5334000"/>
            <a:ext cx="8763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Сильна статистична залежність не компенсує слабкого зв’язку між показником і теоретичним поняттям.</a:t>
            </a:r>
          </a:p>
        </p:txBody>
      </p:sp>
    </p:spTree>
    <p:extLst>
      <p:ext uri="{BB962C8B-B14F-4D97-AF65-F5344CB8AC3E}">
        <p14:creationId xmlns:p14="http://schemas.microsoft.com/office/powerpoint/2010/main" val="839042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8DEB9AA-1B18-4A9A-9102-535B2951A95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УЗГОДЖЕНІСТЬ ДОКАЗОВОГО ЛАНЦЮГА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2B2674E-4FD5-4554-8F77-B4FE53CDCA2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питання до обґрунтованого висновку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B399D8A-A64A-48DC-8A48-03934A9EB30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1AE9034-6B0A-4662-84AD-E0086B6ABA1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4DEB99F-16C8-403C-9D1C-744BCC4CA93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F76DD6B-BBC3-49C2-B552-BF546B46FFE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10126824-75C8-415C-9AB8-5E2F3296807A}"/>
              </a:ext>
            </a:extLst>
          </p:cNvPr>
          <p:cNvSpPr>
            <a:spLocks noGrp="1"/>
          </p:cNvSpPr>
          <p:nvPr/>
        </p:nvSpPr>
        <p:spPr>
          <a:xfrm>
            <a:off x="4286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B47BED1-5F05-4A96-AC43-97E987BC03F1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визначає тип відповіді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A8B3A0E9-8B08-42DB-AEF2-3C8021D13EB6}"/>
              </a:ext>
            </a:extLst>
          </p:cNvPr>
          <p:cNvCxnSpPr/>
          <p:nvPr/>
        </p:nvCxnSpPr>
        <p:spPr>
          <a:xfrm>
            <a:off x="24288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A0A37B43-8F6D-41EA-8E28-5E35AD9DFBB3}"/>
              </a:ext>
            </a:extLst>
          </p:cNvPr>
          <p:cNvSpPr>
            <a:spLocks noGrp="1"/>
          </p:cNvSpPr>
          <p:nvPr/>
        </p:nvSpPr>
        <p:spPr>
          <a:xfrm>
            <a:off x="27717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8F877AA-98BC-4D02-BF8A-380DD65AF813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створює процедуру аналізу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FD601312-EAC6-4D55-8CEF-5DC85B5E30CF}"/>
              </a:ext>
            </a:extLst>
          </p:cNvPr>
          <p:cNvCxnSpPr/>
          <p:nvPr/>
        </p:nvCxnSpPr>
        <p:spPr>
          <a:xfrm>
            <a:off x="47720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743F3E43-3BDD-4E9C-8CBE-E13AD4527300}"/>
              </a:ext>
            </a:extLst>
          </p:cNvPr>
          <p:cNvSpPr>
            <a:spLocks noGrp="1"/>
          </p:cNvSpPr>
          <p:nvPr/>
        </p:nvSpPr>
        <p:spPr>
          <a:xfrm>
            <a:off x="51149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6827643-CC43-4760-8FB3-60C01EF8F471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підтримують або обмежують твердження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7003FF10-B847-48C8-9C9E-2ADE63312C54}"/>
              </a:ext>
            </a:extLst>
          </p:cNvPr>
          <p:cNvCxnSpPr/>
          <p:nvPr/>
        </p:nvCxnSpPr>
        <p:spPr>
          <a:xfrm>
            <a:off x="71151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A06781A8-C680-4138-8C92-F9BFF5914FC6}"/>
              </a:ext>
            </a:extLst>
          </p:cNvPr>
          <p:cNvSpPr>
            <a:spLocks noGrp="1"/>
          </p:cNvSpPr>
          <p:nvPr/>
        </p:nvSpPr>
        <p:spPr>
          <a:xfrm>
            <a:off x="74580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6E9AAB4-89CB-409E-B3B3-54027571CF5A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пов’язує результат із теорією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6A9296B2-EDB3-425D-A2E4-5F7BB7CACDB0}"/>
              </a:ext>
            </a:extLst>
          </p:cNvPr>
          <p:cNvCxnSpPr/>
          <p:nvPr/>
        </p:nvCxnSpPr>
        <p:spPr>
          <a:xfrm>
            <a:off x="94583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AECFE2E9-94DB-44BE-9100-FAD7B416FC76}"/>
              </a:ext>
            </a:extLst>
          </p:cNvPr>
          <p:cNvSpPr>
            <a:spLocks noGrp="1"/>
          </p:cNvSpPr>
          <p:nvPr/>
        </p:nvSpPr>
        <p:spPr>
          <a:xfrm>
            <a:off x="98012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5EDFEE3-4494-4583-94F9-6AF03245229E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відповідає питанню в межах доказів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2465DD52-0B6A-42DF-B4FA-D725F185F1E0}"/>
              </a:ext>
            </a:extLst>
          </p:cNvPr>
          <p:cNvSpPr>
            <a:spLocks noGrp="1"/>
          </p:cNvSpPr>
          <p:nvPr/>
        </p:nvSpPr>
        <p:spPr>
          <a:xfrm>
            <a:off x="1619250" y="4333875"/>
            <a:ext cx="8953500" cy="876300"/>
          </a:xfrm>
          <a:prstGeom prst="roundRect">
            <a:avLst>
              <a:gd name="adj" fmla="val 869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Логічна узгодженість означає, що кожен наступний елемент використовує результат попереднього та не розширює твердження без додаткових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1259048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229C59C-CCCF-478B-ACC9-797D31C64F1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УЗГОДЖЕНІСТЬ ДОКАЗОВОГО ЛАНЦЮГА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C25FC01-1C65-4BF0-B68A-355E8779C31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Приклад логіки емпіричної перевірки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A332DAD-0A9C-412C-8F1B-68743C4ABDA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8DE658F-BC50-4F12-B056-920D1395B07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927FD90-393A-45AD-BDDA-2840B49BD2F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C4F475F-DDD2-4271-9B56-5C0361D0697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4FA0730-5AE9-4577-A396-2169E9317550}"/>
              </a:ext>
            </a:extLst>
          </p:cNvPr>
          <p:cNvSpPr>
            <a:spLocks noGrp="1"/>
          </p:cNvSpPr>
          <p:nvPr/>
        </p:nvSpPr>
        <p:spPr>
          <a:xfrm>
            <a:off x="742950" y="15621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AFA84A8-1175-4FD4-A634-ABFFD1A2E077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F948192-E6FD-4735-AC08-283701F7D890}"/>
              </a:ext>
            </a:extLst>
          </p:cNvPr>
          <p:cNvSpPr>
            <a:spLocks noGrp="1"/>
          </p:cNvSpPr>
          <p:nvPr/>
        </p:nvSpPr>
        <p:spPr>
          <a:xfrm>
            <a:off x="4143375" y="1504950"/>
            <a:ext cx="7000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якість митного адміністрування пов’язана зі швидкістю відновлення експорту?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FA141477-D882-4C28-8F85-20310AF81809}"/>
              </a:ext>
            </a:extLst>
          </p:cNvPr>
          <p:cNvSpPr>
            <a:spLocks noGrp="1"/>
          </p:cNvSpPr>
          <p:nvPr/>
        </p:nvSpPr>
        <p:spPr>
          <a:xfrm>
            <a:off x="1476375" y="217170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145239F-B4AC-43C2-A3F4-744CE3E20184}"/>
              </a:ext>
            </a:extLst>
          </p:cNvPr>
          <p:cNvSpPr>
            <a:spLocks noGrp="1"/>
          </p:cNvSpPr>
          <p:nvPr/>
        </p:nvSpPr>
        <p:spPr>
          <a:xfrm>
            <a:off x="742950" y="242887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E22EDCE-2035-40F3-84CF-4F4B80E935D1}"/>
              </a:ext>
            </a:extLst>
          </p:cNvPr>
          <p:cNvSpPr>
            <a:spLocks noGrp="1"/>
          </p:cNvSpPr>
          <p:nvPr/>
        </p:nvSpPr>
        <p:spPr>
          <a:xfrm>
            <a:off x="1476375" y="2371725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ГІПОТЕЗА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21BC43D-32D9-45B7-BB4E-B302D4653358}"/>
              </a:ext>
            </a:extLst>
          </p:cNvPr>
          <p:cNvSpPr>
            <a:spLocks noGrp="1"/>
          </p:cNvSpPr>
          <p:nvPr/>
        </p:nvSpPr>
        <p:spPr>
          <a:xfrm>
            <a:off x="4143375" y="2371725"/>
            <a:ext cx="7000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Вища якість адміністрування пов’язана зі швидшим відновленням за зіставних умов.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3475A68A-6EAB-49F3-8E86-857B463FED0D}"/>
              </a:ext>
            </a:extLst>
          </p:cNvPr>
          <p:cNvSpPr>
            <a:spLocks noGrp="1"/>
          </p:cNvSpPr>
          <p:nvPr/>
        </p:nvSpPr>
        <p:spPr>
          <a:xfrm>
            <a:off x="1476375" y="3038475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B09475B-7DBB-40F1-A6EC-441F9FBEF3C8}"/>
              </a:ext>
            </a:extLst>
          </p:cNvPr>
          <p:cNvSpPr>
            <a:spLocks noGrp="1"/>
          </p:cNvSpPr>
          <p:nvPr/>
        </p:nvSpPr>
        <p:spPr>
          <a:xfrm>
            <a:off x="742950" y="32956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A2E0B6C-385E-43D6-BC36-C0530C23F5C4}"/>
              </a:ext>
            </a:extLst>
          </p:cNvPr>
          <p:cNvSpPr>
            <a:spLocks noGrp="1"/>
          </p:cNvSpPr>
          <p:nvPr/>
        </p:nvSpPr>
        <p:spPr>
          <a:xfrm>
            <a:off x="1476375" y="3238500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ОПЕРАЦІОНАЛІЗАЦІЯ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5D9BE6E-2896-4698-BD0A-E8224B68EB9C}"/>
              </a:ext>
            </a:extLst>
          </p:cNvPr>
          <p:cNvSpPr>
            <a:spLocks noGrp="1"/>
          </p:cNvSpPr>
          <p:nvPr/>
        </p:nvSpPr>
        <p:spPr>
          <a:xfrm>
            <a:off x="4143375" y="3238500"/>
            <a:ext cx="7000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Якість процедур та тривалість повернення експорту до визначеного базового рівня.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D3CB310-33EA-4FC9-BB49-ECC92D5C2E0E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789E2A8-F8EE-4804-A1EF-E6BCE73983D7}"/>
              </a:ext>
            </a:extLst>
          </p:cNvPr>
          <p:cNvSpPr>
            <a:spLocks noGrp="1"/>
          </p:cNvSpPr>
          <p:nvPr/>
        </p:nvSpPr>
        <p:spPr>
          <a:xfrm>
            <a:off x="742950" y="4162425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0579DC4-AAA1-4C0E-9304-ECAF86D41732}"/>
              </a:ext>
            </a:extLst>
          </p:cNvPr>
          <p:cNvSpPr>
            <a:spLocks noGrp="1"/>
          </p:cNvSpPr>
          <p:nvPr/>
        </p:nvSpPr>
        <p:spPr>
          <a:xfrm>
            <a:off x="1476375" y="4105275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 І ДОКАЗИ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50D62C2-1DEA-41AC-954A-640B54E8C06A}"/>
              </a:ext>
            </a:extLst>
          </p:cNvPr>
          <p:cNvSpPr>
            <a:spLocks noGrp="1"/>
          </p:cNvSpPr>
          <p:nvPr/>
        </p:nvSpPr>
        <p:spPr>
          <a:xfrm>
            <a:off x="4143375" y="4105275"/>
            <a:ext cx="7000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Порівняння зіставних випадків, аналіз часової динаміки та перевірка альтернативних чинників.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FDD38780-AF2D-41DC-956F-27DEE3FDF9E1}"/>
              </a:ext>
            </a:extLst>
          </p:cNvPr>
          <p:cNvSpPr>
            <a:spLocks noGrp="1"/>
          </p:cNvSpPr>
          <p:nvPr/>
        </p:nvSpPr>
        <p:spPr>
          <a:xfrm>
            <a:off x="1476375" y="4772025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C8BFD4E-412D-4FF9-B35D-29052498DD99}"/>
              </a:ext>
            </a:extLst>
          </p:cNvPr>
          <p:cNvSpPr>
            <a:spLocks noGrp="1"/>
          </p:cNvSpPr>
          <p:nvPr/>
        </p:nvSpPr>
        <p:spPr>
          <a:xfrm>
            <a:off x="742950" y="502920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6AFFD52-FDB8-4132-9982-C3A9378434BB}"/>
              </a:ext>
            </a:extLst>
          </p:cNvPr>
          <p:cNvSpPr>
            <a:spLocks noGrp="1"/>
          </p:cNvSpPr>
          <p:nvPr/>
        </p:nvSpPr>
        <p:spPr>
          <a:xfrm>
            <a:off x="1476375" y="4972050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ДОПУСТИМИЙ ВИСНОВОК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2792736-FB7E-4CF1-BF1C-26CC0CF90E4B}"/>
              </a:ext>
            </a:extLst>
          </p:cNvPr>
          <p:cNvSpPr>
            <a:spLocks noGrp="1"/>
          </p:cNvSpPr>
          <p:nvPr/>
        </p:nvSpPr>
        <p:spPr>
          <a:xfrm>
            <a:off x="4143375" y="4972050"/>
            <a:ext cx="70008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Визначається характер зв’язку та межі його інтерпретації без автоматичного твердження про причинність.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C4640EB6-E7E3-4691-B09A-55F6145D8AE3}"/>
              </a:ext>
            </a:extLst>
          </p:cNvPr>
          <p:cNvSpPr>
            <a:spLocks noGrp="1"/>
          </p:cNvSpPr>
          <p:nvPr/>
        </p:nvSpPr>
        <p:spPr>
          <a:xfrm>
            <a:off x="1476375" y="563880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59032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26003A5-B4E9-4291-8B50-511ED381D98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УЗГОДЖЕНІСТЬ ДОКАЗОВОГО ЛАНЦЮГА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0BBB5B3-40E9-413E-93BB-AF8AA24DD0E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Аудит логічної узгодженості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2361B56-C2B4-4326-A0BB-2753EFC2DFD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87F04DB-7A10-4358-96C5-AF40D949635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3F285D7-B3F2-4FC6-943E-4E7898252F1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3CBECA1-06F8-4E43-9EA6-1AE5E01A97B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0C993D2B-7875-4465-BF66-D42B54BC61BA}"/>
              </a:ext>
            </a:extLst>
          </p:cNvPr>
          <p:cNvGraphicFramePr/>
          <p:nvPr/>
        </p:nvGraphicFramePr>
        <p:xfrm>
          <a:off x="619125" y="1571625"/>
          <a:ext cx="10953750" cy="414337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563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 неузгодженості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і мета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описує мета результат, потрібний для відповіді на питання?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 ширша за питання або орієнтована на інший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Завдання і методи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має кожне завдання процедуру виконання та очікуваний результат?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Завдання не підтримані методами або не ведуть до мети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 і показники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відображають показники усі поняття та умови гіпотези?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Вимірюється лише частина припущення або інше явище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 і докази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дає метод саме той тип доказів, який потрібний для твердження?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Описові дані використовуються для причинного висновку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Докази і висновки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не виходить висновок за межі вибірки, періоду та якості даних?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 узагальнення перевищує доказові можливості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93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08ED9E8-644F-40D2-A034-12F645BBC38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62A0BC3-6F68-4733-BABC-82914A8A7A7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1B3E3AA-6236-420C-88CD-4D376439331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ABAD01B-1F35-4758-8E72-D187E3EB0F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55C57A3-3932-4CB2-9219-7B410B5160D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54A4160-4A8C-42C5-8D3D-9576C16B800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41E4FBC-F9A7-45CC-A4EC-137C45C06CA0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F3ADDEBF-6BF1-4E20-8AA7-FEFB83741CDC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279F9D6-678D-4837-B68A-FC39C2D8E6CA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Creswell J. W., Creswell J. D. Research Design: Qualitative, Quantitative, and Mixed Methods Approaches. 6th ed. SAGE, 2023.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Saunders M. N. K., Lewis P., Thornhill A. Research Methods for Business Students. 9th ed. Pearson, 2024.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Babbie E. The Practice of Social Research. 15th ed. Cengage, 2020.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Popper K. The Logic of Scientific Discovery. 2nd ed. Routledge, 2002.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E09811C-3A4D-49EB-B930-96396AE9E0C7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Adcock R., Collier D. Measurement Validity: A Shared Standard for Qualitative and Quantitative Research. American Political Science Review. 2001. Vol. 95, No. 3. P. 529–546. DOI: 10.1017/S0003055401003100.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Goertz G. Social Science Concepts: A User’s Guide. Princeton University Press, 2006.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Kellstedt P. M., Whitten G. D. The Fundamentals of Political Science Research. 3rd ed. Cambridge University Press, 2018.</a:t>
            </a:r>
          </a:p>
        </p:txBody>
      </p:sp>
    </p:spTree>
    <p:extLst>
      <p:ext uri="{BB962C8B-B14F-4D97-AF65-F5344CB8AC3E}">
        <p14:creationId xmlns:p14="http://schemas.microsoft.com/office/powerpoint/2010/main" val="148822088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1700</Words>
  <Application>Microsoft Office PowerPoint</Application>
  <DocSecurity>0</DocSecurity>
  <PresentationFormat>Широкий екран</PresentationFormat>
  <Paragraphs>326</Paragraphs>
  <Slides>20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6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2026-10-15T11:20:38Z</dcterms:modified>
</cp:coreProperties>
</file>