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9D634-70E0-489C-9F1F-B7CCCD584D0B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F5CEA-E43F-4DA6-82E5-13904C4C19B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1759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295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2F99E5C-6846-434C-8C6B-3CCA8944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5BEBAC12-E3A0-4AE1-9346-6320F4153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FEDCFEE-D6F5-4B94-A07C-ED4DE9398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E4CE43B-02C4-4400-9799-EB1BE218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E5C4F7FF-0644-4282-BFF6-0D5525F5F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86C472F-E556-4042-9794-3507F0CA7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FF3B68A5-1656-4876-8E35-44222FEB3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8E4E0050-B59C-4472-8EB8-737918AC35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AE39069-F80D-4A3A-A192-C6653914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934B530-3792-4566-B938-B1DECE18F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7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Застосування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інструментів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штучного </a:t>
            </a:r>
            <a:r>
              <a:rPr lang="ru-RU" sz="3600" b="1" dirty="0" err="1" smtClean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інтелекту</a:t>
            </a:r>
            <a:r>
              <a:rPr lang="ru-RU" sz="3600" b="1" dirty="0" smtClean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в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наукових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дослідженнях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15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0556AA6-89EF-4894-9C2E-625920ECBCF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75E5EB2-4E01-4DBF-9FF9-B58AA9AF0C3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D461E2A-6584-4C09-9CB0-78A23E155DF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B99BF28-1953-4757-94FE-2EFCD5D77C0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3A91FEE-0F1C-4406-B36F-114C99D7682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703DDAF-E6D1-42CA-B4DF-04072D4E9DE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43952A82-CC1E-4833-AAB2-78BB94A34C9F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C9E4C65-E6A6-44BC-9538-6AC58EC15688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FD28340-B370-4DE7-82E0-58F5A336FC71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Допоміжні функції ШІ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4D5B6CA-123A-44D1-8C4F-5BB7F4C579A4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Визначення завдань, у яких інструмент посилює роботу дослідника, не підмінюючи її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2BD23F4D-2846-4011-AE92-97502E14D8CD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4D40487-21BB-4622-9EE8-F91B8185CE1D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AF9F62A-AE60-4AE3-BF2B-C91FA6395C2C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результатів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6C1CACB-2461-49C9-A2CC-73EEF21D9F1F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Верифікація тверджень, посилань, даних, коду та аналітичних висновків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6D8736CA-79F2-4FFA-B28D-C93BEF70B7C9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42E2C5F-3EB2-41E0-8CA9-D3E998CE7D62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D82C0C8-F84D-4AB2-8378-A0134166ECC7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Ризики використання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8742A71-6FD2-4CDE-8FFC-22A5596410C1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Розпізнавання вигаданого змісту, упереджень, витоку даних і втрати авторського внеску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133189D-E72C-46B9-9FAF-CFFAF15CDDED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318BAFB-B958-4160-B8AE-3ED3A889A6AA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01532B7-458C-47FC-AB3C-416BD4CFF0B4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Прозорість і відповідальність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43FC554-E566-4ED4-B084-12E27D62ADFA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Документування ролі інструменту та збереження відповідальності людини за результат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0D99F618-3F38-4259-B5E8-57D2D7D885C3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застосовувати ШІ як контрольований допоміжний інструмент із перевірюваним походженням інформації та збереженням авторської відповідальності.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119770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EA82630-9C6A-4330-8949-830A298B980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DEFDABF-F1CC-4877-96A5-CC3032DECEC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Людиноцентрична модель використання ШІ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65E39F8-F326-48AB-9C27-15F9064DA92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F2C2BF0-5CF1-43E9-A0F9-3F59C7AF267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BE2F36B-6580-4886-822B-C738E6870C1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7EEC1D3-B042-4B59-A525-881B7E3F3B2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F6793B1-A627-48FC-8598-EB589399A37B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571750" cy="1524000"/>
          </a:xfrm>
          <a:prstGeom prst="roundRect">
            <a:avLst>
              <a:gd name="adj" fmla="val 5000"/>
            </a:avLst>
          </a:prstGeom>
          <a:solidFill>
            <a:srgbClr val="102A43"/>
          </a:solidFill>
          <a:ln w="15240">
            <a:solidFill>
              <a:srgbClr val="102A4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6A3E740-3252-4850-8EDD-D53F894AC956}"/>
              </a:ext>
            </a:extLst>
          </p:cNvPr>
          <p:cNvSpPr>
            <a:spLocks noGrp="1"/>
          </p:cNvSpPr>
          <p:nvPr/>
        </p:nvSpPr>
        <p:spPr>
          <a:xfrm>
            <a:off x="1457325" y="1600200"/>
            <a:ext cx="571500" cy="45720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320B983-4072-4DD3-8209-42354D2B341A}"/>
              </a:ext>
            </a:extLst>
          </p:cNvPr>
          <p:cNvSpPr>
            <a:spLocks noGrp="1"/>
          </p:cNvSpPr>
          <p:nvPr/>
        </p:nvSpPr>
        <p:spPr>
          <a:xfrm>
            <a:off x="628650" y="2143125"/>
            <a:ext cx="2228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ДОСЛІДНИК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66892BA-1322-410B-B591-69A23A49F152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21145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визначає проблему, критерії якості та межі допустимого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328D150E-186A-4249-A968-15EF6C37F3D2}"/>
              </a:ext>
            </a:extLst>
          </p:cNvPr>
          <p:cNvSpPr>
            <a:spLocks noGrp="1"/>
          </p:cNvSpPr>
          <p:nvPr/>
        </p:nvSpPr>
        <p:spPr>
          <a:xfrm>
            <a:off x="302895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2" name="Округлений прямокутник 11">
            <a:extLst>
              <a:ext uri="{FF2B5EF4-FFF2-40B4-BE49-F238E27FC236}">
                <a16:creationId xmlns:a16="http://schemas.microsoft.com/office/drawing/2014/main" id="{701609E3-6E1D-4F32-9A5B-CCCFB1060942}"/>
              </a:ext>
            </a:extLst>
          </p:cNvPr>
          <p:cNvSpPr>
            <a:spLocks noGrp="1"/>
          </p:cNvSpPr>
          <p:nvPr/>
        </p:nvSpPr>
        <p:spPr>
          <a:xfrm>
            <a:off x="3362325" y="1952625"/>
            <a:ext cx="2571750" cy="1524000"/>
          </a:xfrm>
          <a:prstGeom prst="roundRect">
            <a:avLst>
              <a:gd name="adj" fmla="val 5000"/>
            </a:avLst>
          </a:prstGeom>
          <a:solidFill>
            <a:srgbClr val="EAF2F8"/>
          </a:solidFill>
          <a:ln w="15240">
            <a:solidFill>
              <a:srgbClr val="5C9BC6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897010F1-E26A-4A8F-852C-4FFDB1E273F9}"/>
              </a:ext>
            </a:extLst>
          </p:cNvPr>
          <p:cNvSpPr>
            <a:spLocks noGrp="1"/>
          </p:cNvSpPr>
          <p:nvPr/>
        </p:nvSpPr>
        <p:spPr>
          <a:xfrm>
            <a:off x="4362450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F7C66EE-9B5B-4D90-B047-431F8EA7BBEF}"/>
              </a:ext>
            </a:extLst>
          </p:cNvPr>
          <p:cNvSpPr>
            <a:spLocks noGrp="1"/>
          </p:cNvSpPr>
          <p:nvPr/>
        </p:nvSpPr>
        <p:spPr>
          <a:xfrm>
            <a:off x="3533775" y="2143125"/>
            <a:ext cx="2228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ШІ-ІНСТРУМЕНТ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8A43089-C161-489F-A204-3A50A302532B}"/>
              </a:ext>
            </a:extLst>
          </p:cNvPr>
          <p:cNvSpPr>
            <a:spLocks noGrp="1"/>
          </p:cNvSpPr>
          <p:nvPr/>
        </p:nvSpPr>
        <p:spPr>
          <a:xfrm>
            <a:off x="3590925" y="2647950"/>
            <a:ext cx="21145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прискорює окремі операції та пропонує чернеткові варіанти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0472CD9C-FAB0-40E3-BAE3-78FD33CA7EBB}"/>
              </a:ext>
            </a:extLst>
          </p:cNvPr>
          <p:cNvSpPr>
            <a:spLocks noGrp="1"/>
          </p:cNvSpPr>
          <p:nvPr/>
        </p:nvSpPr>
        <p:spPr>
          <a:xfrm>
            <a:off x="5934075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4AE71131-0B47-41AB-8AA0-8B63A5612EBB}"/>
              </a:ext>
            </a:extLst>
          </p:cNvPr>
          <p:cNvSpPr>
            <a:spLocks noGrp="1"/>
          </p:cNvSpPr>
          <p:nvPr/>
        </p:nvSpPr>
        <p:spPr>
          <a:xfrm>
            <a:off x="6267450" y="1952625"/>
            <a:ext cx="2571750" cy="1524000"/>
          </a:xfrm>
          <a:prstGeom prst="roundRect">
            <a:avLst>
              <a:gd name="adj" fmla="val 5000"/>
            </a:avLst>
          </a:prstGeom>
          <a:solidFill>
            <a:srgbClr val="FBF3E5"/>
          </a:solidFill>
          <a:ln w="15240">
            <a:solidFill>
              <a:srgbClr val="A66A18"/>
            </a:solidFill>
            <a:prstDash val="solid"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7EEEF6F-928A-48CF-8EB8-EFAAD02B2FDD}"/>
              </a:ext>
            </a:extLst>
          </p:cNvPr>
          <p:cNvSpPr>
            <a:spLocks noGrp="1"/>
          </p:cNvSpPr>
          <p:nvPr/>
        </p:nvSpPr>
        <p:spPr>
          <a:xfrm>
            <a:off x="7267575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45F53AC-A3F9-4253-98D2-3DE0AAEFCAAF}"/>
              </a:ext>
            </a:extLst>
          </p:cNvPr>
          <p:cNvSpPr>
            <a:spLocks noGrp="1"/>
          </p:cNvSpPr>
          <p:nvPr/>
        </p:nvSpPr>
        <p:spPr>
          <a:xfrm>
            <a:off x="6438900" y="2143125"/>
            <a:ext cx="2228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ПЕРЕВІРКА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A4D572A-7577-4BB8-87F2-0E30B720E566}"/>
              </a:ext>
            </a:extLst>
          </p:cNvPr>
          <p:cNvSpPr>
            <a:spLocks noGrp="1"/>
          </p:cNvSpPr>
          <p:nvPr/>
        </p:nvSpPr>
        <p:spPr>
          <a:xfrm>
            <a:off x="6496050" y="2647950"/>
            <a:ext cx="21145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зіставляє результат із першоджерелом, даними та методом</a:t>
            </a:r>
          </a:p>
        </p:txBody>
      </p:sp>
      <p:sp>
        <p:nvSpPr>
          <p:cNvPr id="21" name="Пряма сполучна лінія 20">
            <a:extLst>
              <a:ext uri="{FF2B5EF4-FFF2-40B4-BE49-F238E27FC236}">
                <a16:creationId xmlns:a16="http://schemas.microsoft.com/office/drawing/2014/main" id="{CF89E08D-5401-46B3-836F-ED12539C35FE}"/>
              </a:ext>
            </a:extLst>
          </p:cNvPr>
          <p:cNvSpPr>
            <a:spLocks noGrp="1"/>
          </p:cNvSpPr>
          <p:nvPr/>
        </p:nvSpPr>
        <p:spPr>
          <a:xfrm>
            <a:off x="8839200" y="2714625"/>
            <a:ext cx="333375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555AD1F3-72D7-4CEF-87B5-C525FDF989D5}"/>
              </a:ext>
            </a:extLst>
          </p:cNvPr>
          <p:cNvSpPr>
            <a:spLocks noGrp="1"/>
          </p:cNvSpPr>
          <p:nvPr/>
        </p:nvSpPr>
        <p:spPr>
          <a:xfrm>
            <a:off x="9172575" y="1952625"/>
            <a:ext cx="2571750" cy="1524000"/>
          </a:xfrm>
          <a:prstGeom prst="roundRect">
            <a:avLst>
              <a:gd name="adj" fmla="val 5000"/>
            </a:avLst>
          </a:prstGeom>
          <a:solidFill>
            <a:srgbClr val="EAF5F1"/>
          </a:solidFill>
          <a:ln w="15240">
            <a:solidFill>
              <a:srgbClr val="2E7D6B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7FFD5C9A-ED8D-4717-8ADB-167DC0938A35}"/>
              </a:ext>
            </a:extLst>
          </p:cNvPr>
          <p:cNvSpPr>
            <a:spLocks noGrp="1"/>
          </p:cNvSpPr>
          <p:nvPr/>
        </p:nvSpPr>
        <p:spPr>
          <a:xfrm>
            <a:off x="10172700" y="1600200"/>
            <a:ext cx="571500" cy="45720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5ED57AD-E3C5-4169-B976-3E51D7E39C1E}"/>
              </a:ext>
            </a:extLst>
          </p:cNvPr>
          <p:cNvSpPr>
            <a:spLocks noGrp="1"/>
          </p:cNvSpPr>
          <p:nvPr/>
        </p:nvSpPr>
        <p:spPr>
          <a:xfrm>
            <a:off x="9344025" y="2143125"/>
            <a:ext cx="2228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АВТОРСЬКЕ РІШЕННЯ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4FEB4FB-00BB-4A92-A96F-BB86BFAE49A1}"/>
              </a:ext>
            </a:extLst>
          </p:cNvPr>
          <p:cNvSpPr>
            <a:spLocks noGrp="1"/>
          </p:cNvSpPr>
          <p:nvPr/>
        </p:nvSpPr>
        <p:spPr>
          <a:xfrm>
            <a:off x="9401175" y="2647950"/>
            <a:ext cx="21145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приймає, змінює або відхиляє результат інструменту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1966E0A6-B3E2-439F-8A0F-7FECDE9E2773}"/>
              </a:ext>
            </a:extLst>
          </p:cNvPr>
          <p:cNvSpPr>
            <a:spLocks noGrp="1"/>
          </p:cNvSpPr>
          <p:nvPr/>
        </p:nvSpPr>
        <p:spPr>
          <a:xfrm>
            <a:off x="1381125" y="4495800"/>
            <a:ext cx="9429750" cy="914400"/>
          </a:xfrm>
          <a:prstGeom prst="roundRect">
            <a:avLst>
              <a:gd name="adj" fmla="val 8333"/>
            </a:avLst>
          </a:prstGeom>
          <a:solidFill>
            <a:srgbClr val="F4F8FB"/>
          </a:solidFill>
          <a:ln w="12383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ШІ не має дослідницького наміру, не несе відповідальності й не може бути джерелом доказу. Доказом є верифіковане першоджерело, дані або відтворювана процедура.</a:t>
            </a:r>
          </a:p>
        </p:txBody>
      </p:sp>
    </p:spTree>
    <p:extLst>
      <p:ext uri="{BB962C8B-B14F-4D97-AF65-F5344CB8AC3E}">
        <p14:creationId xmlns:p14="http://schemas.microsoft.com/office/powerpoint/2010/main" val="118917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4236EB8-146D-4E3D-B61A-D7BDE5782BF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ДОПОМІЖНІ ФУНКЦІЇ ШІ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36E701A-97E8-407C-83BE-23149D631AD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ШІ в циклі наукового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657982A-1686-458C-AD2E-C52D8A1DAA3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ACAF3F2-4B28-4796-BFB5-91CFDB14043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B585CE6-AF04-46CF-81DE-00048B3883F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907B1D-E629-4337-8965-F0BC19E7AFC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C4158333-4E39-49E4-AEE5-87F01DFD056E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Етап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Доцільна допоміжна функція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інструменту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Обов’язковий контроль дослідника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Пошук джерел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розширення ключових слів і пошукових комбінацій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варіанти запитів і перелік кандидатів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пошук запису в базі, DOI та повного тексту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Огляд літератури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попередня класифікація й виділення тем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чернеткова матриця підходів і результатів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звірка кожної позиції з оригіналом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Опрацювання даних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пояснення коду, синтаксису або способу перетворення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чернетка команди, алгоритму чи опису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тестування, відтворення й перевірка припущень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Підготовка тексту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структурування авторського матеріалу й мовне редагування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варіант структури або редакційна пропозиція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збереження змісту, авторського голосу та посилань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Представлення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варіанти композиції, підписів і доступного опису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чернетка слайда, таблиці або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перевіреним даним і відсутність вигаданих елементів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C9D4234-DF3F-4F51-AC1D-9341FDCBE4D6}"/>
              </a:ext>
            </a:extLst>
          </p:cNvPr>
          <p:cNvSpPr>
            <a:spLocks noGrp="1"/>
          </p:cNvSpPr>
          <p:nvPr/>
        </p:nvSpPr>
        <p:spPr>
          <a:xfrm>
            <a:off x="1524000" y="5772150"/>
            <a:ext cx="914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Правило пропорційності: що вищий вплив операції на висновок, то сильнішими мають бути людський контроль, документування та незалежна перевірка.</a:t>
            </a:r>
          </a:p>
        </p:txBody>
      </p:sp>
    </p:spTree>
    <p:extLst>
      <p:ext uri="{BB962C8B-B14F-4D97-AF65-F5344CB8AC3E}">
        <p14:creationId xmlns:p14="http://schemas.microsoft.com/office/powerpoint/2010/main" val="1897526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354A14B-3765-44DC-96E0-FE6A4E7EF38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ПОШУК ТА ОГЛЯД ЛІТЕРАТУРИ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03F1462-4F78-457B-8798-7E4C7007640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ШІ-підказки до верифікованого джерела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5157E7F-9340-4989-8126-5A589B386F7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7D1CD08-879C-4E8E-A4C0-4B4B1ADCD77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6EB13AC-E7BE-47CD-A346-2BE1F172F90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5DF8C53-DABA-4E97-BFC0-2734BCD84BE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332B928-E5B9-4820-A9CC-AF2E76CA3D61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DAA090FE-B211-43B3-87E4-F21A12C80BFC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CC5C2CC-5D32-4ABE-A1F5-D17164B62596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ПОШУКОВЕ 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B493925-40AF-4458-A99A-1A5DF85C4D29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поняття, синоніми, межі періоду та об’єкта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251CC76-F7BC-473D-8F5D-11CA7E604880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5A70EB56-6890-46A9-8621-8E947A14F07C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7D2D6B7-FCC9-4735-8E39-AEB37B6FA361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ШІ-ПІДКАЗКА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F9B977A-A017-4063-9FE2-33F9CCD05171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ключові слова, терміни суміжних дискусій, можливі автори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3177C6F-40F0-4FD1-A25C-8E52E337BE07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00240DDA-6FF4-4680-A32B-D058D30B8D2A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2C7B819-9545-4B22-883C-2EB186189908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БАЗА ДАНИХ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C49C6A1-664F-461D-86C5-50D86FC6D802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пошук у Scopus, Web of Science, репозитаріях і каталогах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AB65021-7B54-4E38-8F60-4DD5ACE3B3F7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9B798267-F4D5-48C1-A7B0-B597EA6BA9A9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A06B69D-C777-4C2E-A614-19357B25DC4A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ІДЕНТИФІКАЦІЯ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3920D7A-79AA-4168-8FEC-97564E00D5ED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назва, автори, видання, рік, DOI або стабільна адреса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2F43D34-194E-4AD6-8785-78A52221C9E4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E800F99-8F34-4652-94B0-12CB6B9BE1E0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ПОВНИЙ ТЕКСТ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B6188A9-DE41-47AD-B31E-673378013CCB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читання мети, методу, вибірки, результатів та обмежень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980DB62D-7815-4BA0-B7AA-AF36A49F9EB4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9429750" cy="876300"/>
          </a:xfrm>
          <a:prstGeom prst="roundRect">
            <a:avLst>
              <a:gd name="adj" fmla="val 8696"/>
            </a:avLst>
          </a:prstGeom>
          <a:solidFill>
            <a:srgbClr val="EAF5F1"/>
          </a:solidFill>
          <a:ln w="12383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Посилання, запропоноване ШІ, є лише пошуковою гіпотезою. До огляду літератури воно включається після підтвердження бібліографічного запису та опрацювання оригінального тексту.</a:t>
            </a:r>
          </a:p>
        </p:txBody>
      </p:sp>
    </p:spTree>
    <p:extLst>
      <p:ext uri="{BB962C8B-B14F-4D97-AF65-F5344CB8AC3E}">
        <p14:creationId xmlns:p14="http://schemas.microsoft.com/office/powerpoint/2010/main" val="1927465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25D974-1B87-411E-AAF1-36E17C1FC7B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ОПРАЦЮВАННЯ ЛІТЕРАТУРИ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D843A91-83B4-4A79-86CC-F1CB4D75558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Контрольована екстракція доказів із джерел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66C6E86-D9D2-4EB8-ADFE-B4EE70CCB23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09EED09-9A29-48E4-8B77-3DB291D6328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6ED25D9-ABCC-4287-9CDE-9E90943AB29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8AE2C4C-443B-4488-A7F2-DEA859B9260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81670656-63C8-4FEB-B89A-102A9BA748B7}"/>
              </a:ext>
            </a:extLst>
          </p:cNvPr>
          <p:cNvGraphicFramePr/>
          <p:nvPr/>
        </p:nvGraphicFramePr>
        <p:xfrm>
          <a:off x="428625" y="1524000"/>
          <a:ext cx="11334750" cy="39052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Поле аналітичної матриці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може запропонувати ШІ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перевіряє дослідник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Фіксація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питання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чернеткове формулювання центральної проблеми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меті та фактичному змісту статті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дослівне або коректно перефразоване положення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і дані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попереднє виділення дизайну, вибірки та показників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точність термінів, одиниць аналізу й часових меж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сторінка, таблиця або розділ першоджерела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стисле резюме висновку авторів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відмінність між результатом, інтерпретацією та рекомендацією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авторське формулювання без доданих тверджень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пошук застережень та умов застосування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названі авторами та чи випливають із дизайну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перелік обмежень із посиланням на місце в тексті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DEC24FC-854A-487D-A1B2-8C6DE61E3078}"/>
              </a:ext>
            </a:extLst>
          </p:cNvPr>
          <p:cNvSpPr>
            <a:spLocks noGrp="1"/>
          </p:cNvSpPr>
          <p:nvPr/>
        </p:nvSpPr>
        <p:spPr>
          <a:xfrm>
            <a:off x="1809750" y="5638800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Мінімальна одиниця простежуваності: твердження → конкретне джерело → місце у джерелі → перевірене авторське формулювання.</a:t>
            </a:r>
          </a:p>
        </p:txBody>
      </p:sp>
    </p:spTree>
    <p:extLst>
      <p:ext uri="{BB962C8B-B14F-4D97-AF65-F5344CB8AC3E}">
        <p14:creationId xmlns:p14="http://schemas.microsoft.com/office/powerpoint/2010/main" val="261292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E9177D8-F42A-45ED-9DEA-73C5483D1F8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ОПРАЦЮВАННЯ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A8C5B8C-CDCE-4B2D-8CFB-327E40AF2A8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ШІ як помічник у роботі з даними та кодом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EAE49D8-B331-42D3-9E20-E7D09ED04B4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5E74B04-C855-4545-B6D1-CC45471815E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3B30768-3F91-4AAA-B74D-801126A970C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529CFCD-AF35-48AA-BBC8-6051F20C51A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717DBD4-94AE-423E-8913-AA8B84B15D79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7B22E3D-B206-42BE-B854-8095302898D6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B773A5A-A6D0-41B0-A08E-E2F99984B69E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 ПЕРЕДАЧІ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FA558FF-E78F-4C88-93FF-CBD00938F9BE}"/>
              </a:ext>
            </a:extLst>
          </p:cNvPr>
          <p:cNvSpPr>
            <a:spLocks noGrp="1"/>
          </p:cNvSpPr>
          <p:nvPr/>
        </p:nvSpPr>
        <p:spPr>
          <a:xfrm>
            <a:off x="1409700" y="2362200"/>
            <a:ext cx="241935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Класифікувати дані; вилучити персональні й конфіденційні відомості; визначити очікуваний результат та контрольний приклад.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9E5EC41D-3681-4EA0-906A-6EC2A114DDC6}"/>
              </a:ext>
            </a:extLst>
          </p:cNvPr>
          <p:cNvSpPr>
            <a:spLocks noGrp="1"/>
          </p:cNvSpPr>
          <p:nvPr/>
        </p:nvSpPr>
        <p:spPr>
          <a:xfrm>
            <a:off x="4429125" y="161925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FBC52D3-98A6-4A70-871B-D8F0D002301D}"/>
              </a:ext>
            </a:extLst>
          </p:cNvPr>
          <p:cNvSpPr>
            <a:spLocks noGrp="1"/>
          </p:cNvSpPr>
          <p:nvPr/>
        </p:nvSpPr>
        <p:spPr>
          <a:xfrm>
            <a:off x="4600575" y="1771650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2A0327F-61F1-4AC6-A528-B33FD026937F}"/>
              </a:ext>
            </a:extLst>
          </p:cNvPr>
          <p:cNvSpPr>
            <a:spLocks noGrp="1"/>
          </p:cNvSpPr>
          <p:nvPr/>
        </p:nvSpPr>
        <p:spPr>
          <a:xfrm>
            <a:off x="5172075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ПІД ЧАС РОБОТИ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404FA3A-86E9-463D-84E2-4F94448D6E1A}"/>
              </a:ext>
            </a:extLst>
          </p:cNvPr>
          <p:cNvSpPr>
            <a:spLocks noGrp="1"/>
          </p:cNvSpPr>
          <p:nvPr/>
        </p:nvSpPr>
        <p:spPr>
          <a:xfrm>
            <a:off x="5172075" y="2362200"/>
            <a:ext cx="241935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Фіксувати запит і версію інструменту; просити пояснення коду; виконувати команди в контрольованому середовищі.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87348073-A366-4CB1-94D3-D5FFFA8382A3}"/>
              </a:ext>
            </a:extLst>
          </p:cNvPr>
          <p:cNvSpPr>
            <a:spLocks noGrp="1"/>
          </p:cNvSpPr>
          <p:nvPr/>
        </p:nvSpPr>
        <p:spPr>
          <a:xfrm>
            <a:off x="8191500" y="1619250"/>
            <a:ext cx="3333750" cy="2857500"/>
          </a:xfrm>
          <a:prstGeom prst="roundRect">
            <a:avLst>
              <a:gd name="adj" fmla="val 266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4E43A3C-408A-4CFD-956B-A7B0235595E3}"/>
              </a:ext>
            </a:extLst>
          </p:cNvPr>
          <p:cNvSpPr>
            <a:spLocks noGrp="1"/>
          </p:cNvSpPr>
          <p:nvPr/>
        </p:nvSpPr>
        <p:spPr>
          <a:xfrm>
            <a:off x="8362950" y="177165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ADD0928-4DCE-4944-93C9-61B3A23FFAD4}"/>
              </a:ext>
            </a:extLst>
          </p:cNvPr>
          <p:cNvSpPr>
            <a:spLocks noGrp="1"/>
          </p:cNvSpPr>
          <p:nvPr/>
        </p:nvSpPr>
        <p:spPr>
          <a:xfrm>
            <a:off x="8934450" y="1752600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ПІСЛЯ ОТРИМАННЯ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F306332-901F-4372-AE95-C1AC113A3B64}"/>
              </a:ext>
            </a:extLst>
          </p:cNvPr>
          <p:cNvSpPr>
            <a:spLocks noGrp="1"/>
          </p:cNvSpPr>
          <p:nvPr/>
        </p:nvSpPr>
        <p:spPr>
          <a:xfrm>
            <a:off x="8934450" y="2362200"/>
            <a:ext cx="2419350" cy="1981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Перевірити синтаксис і логіку; протестувати на відомих даних; порівняти з незалежним розрахунком; зберегти відтворюваний скрипт.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BC04A431-56A9-4F55-BFB0-D18B18EAF7D4}"/>
              </a:ext>
            </a:extLst>
          </p:cNvPr>
          <p:cNvSpPr>
            <a:spLocks noGrp="1"/>
          </p:cNvSpPr>
          <p:nvPr/>
        </p:nvSpPr>
        <p:spPr>
          <a:xfrm>
            <a:off x="1381125" y="5000625"/>
            <a:ext cx="94297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Згенерований код не є методом сам по собі. Методологічно значущими є описана процедура, обґрунтовані припущення, тестування та відтворюваний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1270388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693449E-6256-4A09-9D8A-8D5221D2E8C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ПРЕДСТАВЛЕННЯ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0BEEC0A-1DC7-4C24-8502-FEEF24FD1B4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Використання ШІ для структурування та візуалізації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A83429C-8743-440B-8BCA-7305F26FB3B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FFE0CE0-2368-458D-A528-4B66E62A61C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10607EF-7108-4651-B4FD-A9D12893516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702AD49-4A1F-4F1E-9E21-126F09614F3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0DA380FE-FBDE-46E8-938A-412AA4DC8FFB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B25692E-27EE-45B8-B74F-C1E68B96FA7B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328135C-2F75-4467-B82E-B57CBA0AAB42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67B3922-5441-4054-B348-2D76D3482DBE}"/>
              </a:ext>
            </a:extLst>
          </p:cNvPr>
          <p:cNvSpPr>
            <a:spLocks noGrp="1"/>
          </p:cNvSpPr>
          <p:nvPr/>
        </p:nvSpPr>
        <p:spPr>
          <a:xfrm>
            <a:off x="140970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варіанти послідовності викладу, заголовків і переходів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Контроль: перевірити логіку аргументації та відповідність меті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4AF55177-92CA-4ECC-84FD-85DA21B5F068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E56243B-037A-425F-922E-D66D5E21466A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7B53788-846B-4598-8D2D-58339EAC5C30}"/>
              </a:ext>
            </a:extLst>
          </p:cNvPr>
          <p:cNvSpPr>
            <a:spLocks noGrp="1"/>
          </p:cNvSpPr>
          <p:nvPr/>
        </p:nvSpPr>
        <p:spPr>
          <a:xfrm>
            <a:off x="683895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МОВНЕ РЕДАГУВАННЯ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83B9CBB-45D0-462F-958C-54939C704104}"/>
              </a:ext>
            </a:extLst>
          </p:cNvPr>
          <p:cNvSpPr>
            <a:spLocks noGrp="1"/>
          </p:cNvSpPr>
          <p:nvPr/>
        </p:nvSpPr>
        <p:spPr>
          <a:xfrm>
            <a:off x="6838950" y="2152650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скорочення, ясність формулювань, термінологічна узгодженість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Контроль: не допустити зміни значення, сили твердження або авторської позиції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FC0E8E32-EC4E-4C1D-A07A-C0B1534DAAE7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F1A8B1F-8870-41D4-B137-71348E3D84FA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35A01A9-60F1-4165-A652-53D15D33845D}"/>
              </a:ext>
            </a:extLst>
          </p:cNvPr>
          <p:cNvSpPr>
            <a:spLocks noGrp="1"/>
          </p:cNvSpPr>
          <p:nvPr/>
        </p:nvSpPr>
        <p:spPr>
          <a:xfrm>
            <a:off x="140970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ТАБЛИЦІ Й СХЕМИ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C56E2C2-9A4D-4594-A68C-B3F29E9DCD6D}"/>
              </a:ext>
            </a:extLst>
          </p:cNvPr>
          <p:cNvSpPr>
            <a:spLocks noGrp="1"/>
          </p:cNvSpPr>
          <p:nvPr/>
        </p:nvSpPr>
        <p:spPr>
          <a:xfrm>
            <a:off x="140970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варіанти композиції та підписів до вже перевірених даних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Контроль: звірити всі значення, категорії, одиниці виміру й джерела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DDE04EDF-86AE-455C-9FE8-FB27D3EFEBC7}"/>
              </a:ext>
            </a:extLst>
          </p:cNvPr>
          <p:cNvSpPr>
            <a:spLocks noGrp="1"/>
          </p:cNvSpPr>
          <p:nvPr/>
        </p:nvSpPr>
        <p:spPr>
          <a:xfrm>
            <a:off x="609600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67ADB17-0FE4-4A48-810A-7C9CF958427F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B813806-E01A-404F-BD0D-516E75A1EEB6}"/>
              </a:ext>
            </a:extLst>
          </p:cNvPr>
          <p:cNvSpPr>
            <a:spLocks noGrp="1"/>
          </p:cNvSpPr>
          <p:nvPr/>
        </p:nvSpPr>
        <p:spPr>
          <a:xfrm>
            <a:off x="683895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ІЛЮСТРАЦІЇ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9B52292-7944-494F-9071-5908CA3E90BD}"/>
              </a:ext>
            </a:extLst>
          </p:cNvPr>
          <p:cNvSpPr>
            <a:spLocks noGrp="1"/>
          </p:cNvSpPr>
          <p:nvPr/>
        </p:nvSpPr>
        <p:spPr>
          <a:xfrm>
            <a:off x="6838950" y="3914775"/>
            <a:ext cx="42291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допоміжні концептуальні образи та декоративні елементи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Контроль: позначити синтетичне походження і не подавати їх як емпіричний доказ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2A76175-844F-4C80-9E7B-3313C34FC675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Візуальна переконливість не компенсує слабкість доказів. Усі графічні елементи мають зберігати точність, контекст і простежуваність даних.</a:t>
            </a:r>
          </a:p>
        </p:txBody>
      </p:sp>
    </p:spTree>
    <p:extLst>
      <p:ext uri="{BB962C8B-B14F-4D97-AF65-F5344CB8AC3E}">
        <p14:creationId xmlns:p14="http://schemas.microsoft.com/office/powerpoint/2010/main" val="777226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36E5FAF-ACEA-4187-B77A-442C3ED9734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ПЕРЕВІРКА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D609F02-76FE-41B0-AC64-82C69B27205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верифікації результату ШІ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8073D24-A76D-4F24-8466-DBBD848C81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AD44F23-5458-47D5-A36B-BB3E5EE7237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D2C11C9-8725-4E46-849E-3B600257272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4B11019-E5F3-4573-B161-7F2D0EB850B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B6BF3111-0132-4B35-BB25-236917F4D2CE}"/>
              </a:ext>
            </a:extLst>
          </p:cNvPr>
          <p:cNvSpPr>
            <a:spLocks noGrp="1"/>
          </p:cNvSpPr>
          <p:nvPr/>
        </p:nvSpPr>
        <p:spPr>
          <a:xfrm>
            <a:off x="857250" y="1562100"/>
            <a:ext cx="2000250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ТВЕРДЖЕННЯ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92FB4085-2EF9-41F0-88FC-F70CBF56AACA}"/>
              </a:ext>
            </a:extLst>
          </p:cNvPr>
          <p:cNvSpPr>
            <a:spLocks noGrp="1"/>
          </p:cNvSpPr>
          <p:nvPr/>
        </p:nvSpPr>
        <p:spPr>
          <a:xfrm>
            <a:off x="3048000" y="15906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1F94986-5EBB-4231-8BCA-800F46445B13}"/>
              </a:ext>
            </a:extLst>
          </p:cNvPr>
          <p:cNvSpPr>
            <a:spLocks noGrp="1"/>
          </p:cNvSpPr>
          <p:nvPr/>
        </p:nvSpPr>
        <p:spPr>
          <a:xfrm>
            <a:off x="3714750" y="156210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виділити кожне фактичне або методологічне твердження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970A7AAE-F3FA-444A-8559-DA7A6642C03D}"/>
              </a:ext>
            </a:extLst>
          </p:cNvPr>
          <p:cNvSpPr>
            <a:spLocks noGrp="1"/>
          </p:cNvSpPr>
          <p:nvPr/>
        </p:nvSpPr>
        <p:spPr>
          <a:xfrm>
            <a:off x="857250" y="2305050"/>
            <a:ext cx="2000250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F470AF0-0622-4FA4-BFC9-61D27F140E6C}"/>
              </a:ext>
            </a:extLst>
          </p:cNvPr>
          <p:cNvSpPr>
            <a:spLocks noGrp="1"/>
          </p:cNvSpPr>
          <p:nvPr/>
        </p:nvSpPr>
        <p:spPr>
          <a:xfrm>
            <a:off x="3048000" y="23336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A7B00EB-3B1E-48A9-91D0-486F3EF34B19}"/>
              </a:ext>
            </a:extLst>
          </p:cNvPr>
          <p:cNvSpPr>
            <a:spLocks noGrp="1"/>
          </p:cNvSpPr>
          <p:nvPr/>
        </p:nvSpPr>
        <p:spPr>
          <a:xfrm>
            <a:off x="3714750" y="230505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знайти першоджерело, а не покладатися на відповідь інструменту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D3EAB753-648E-46F8-9003-D0E20B127997}"/>
              </a:ext>
            </a:extLst>
          </p:cNvPr>
          <p:cNvSpPr>
            <a:spLocks noGrp="1"/>
          </p:cNvSpPr>
          <p:nvPr/>
        </p:nvSpPr>
        <p:spPr>
          <a:xfrm>
            <a:off x="857250" y="3048000"/>
            <a:ext cx="2000250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AA6D3BA-8003-4D60-806E-3C19567FF645}"/>
              </a:ext>
            </a:extLst>
          </p:cNvPr>
          <p:cNvSpPr>
            <a:spLocks noGrp="1"/>
          </p:cNvSpPr>
          <p:nvPr/>
        </p:nvSpPr>
        <p:spPr>
          <a:xfrm>
            <a:off x="3048000" y="307657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7017C70-4032-4C10-A05D-AED1439359C6}"/>
              </a:ext>
            </a:extLst>
          </p:cNvPr>
          <p:cNvSpPr>
            <a:spLocks noGrp="1"/>
          </p:cNvSpPr>
          <p:nvPr/>
        </p:nvSpPr>
        <p:spPr>
          <a:xfrm>
            <a:off x="3714750" y="304800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звірити значення, одиниці, період, охоплення та версію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20DEBBA8-A7EF-4CF4-9F78-8DA773C08B3B}"/>
              </a:ext>
            </a:extLst>
          </p:cNvPr>
          <p:cNvSpPr>
            <a:spLocks noGrp="1"/>
          </p:cNvSpPr>
          <p:nvPr/>
        </p:nvSpPr>
        <p:spPr>
          <a:xfrm>
            <a:off x="857250" y="3790950"/>
            <a:ext cx="2000250" cy="457200"/>
          </a:xfrm>
          <a:prstGeom prst="roundRect">
            <a:avLst>
              <a:gd name="adj" fmla="val 16667"/>
            </a:avLst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ПРОЦЕДУРА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6B8857D9-0673-495C-92B2-5BAB96513B47}"/>
              </a:ext>
            </a:extLst>
          </p:cNvPr>
          <p:cNvSpPr>
            <a:spLocks noGrp="1"/>
          </p:cNvSpPr>
          <p:nvPr/>
        </p:nvSpPr>
        <p:spPr>
          <a:xfrm>
            <a:off x="3048000" y="3819525"/>
            <a:ext cx="400050" cy="400050"/>
          </a:xfrm>
          <a:prstGeom prst="ellipse">
            <a:avLst/>
          </a:prstGeom>
          <a:solidFill>
            <a:srgbClr val="FFFFFF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9954CBB-C709-44CB-AAEF-DAF20DFE4E16}"/>
              </a:ext>
            </a:extLst>
          </p:cNvPr>
          <p:cNvSpPr>
            <a:spLocks noGrp="1"/>
          </p:cNvSpPr>
          <p:nvPr/>
        </p:nvSpPr>
        <p:spPr>
          <a:xfrm>
            <a:off x="3714750" y="379095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відтворити розрахунок, код або логіку перетворення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7084EC48-80EE-47FF-A26E-CB69A79FA063}"/>
              </a:ext>
            </a:extLst>
          </p:cNvPr>
          <p:cNvSpPr>
            <a:spLocks noGrp="1"/>
          </p:cNvSpPr>
          <p:nvPr/>
        </p:nvSpPr>
        <p:spPr>
          <a:xfrm>
            <a:off x="857250" y="4533900"/>
            <a:ext cx="2000250" cy="457200"/>
          </a:xfrm>
          <a:prstGeom prst="roundRect">
            <a:avLst>
              <a:gd name="adj" fmla="val 16667"/>
            </a:avLst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EDE0B4D-93C0-42B7-B2CC-F143984BB73E}"/>
              </a:ext>
            </a:extLst>
          </p:cNvPr>
          <p:cNvSpPr>
            <a:spLocks noGrp="1"/>
          </p:cNvSpPr>
          <p:nvPr/>
        </p:nvSpPr>
        <p:spPr>
          <a:xfrm>
            <a:off x="3048000" y="456247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9AC0066-05FF-4288-ABC5-0B2E7B08FAA6}"/>
              </a:ext>
            </a:extLst>
          </p:cNvPr>
          <p:cNvSpPr>
            <a:spLocks noGrp="1"/>
          </p:cNvSpPr>
          <p:nvPr/>
        </p:nvSpPr>
        <p:spPr>
          <a:xfrm>
            <a:off x="3714750" y="4533900"/>
            <a:ext cx="7239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перевірити обмеження, винятки й можливі альтернативні пояснення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C13F5BA-130E-404D-855E-93D945259068}"/>
              </a:ext>
            </a:extLst>
          </p:cNvPr>
          <p:cNvSpPr>
            <a:spLocks noGrp="1"/>
          </p:cNvSpPr>
          <p:nvPr/>
        </p:nvSpPr>
        <p:spPr>
          <a:xfrm>
            <a:off x="1571625" y="5476875"/>
            <a:ext cx="9048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Публікується не відповідь ШІ, а результат, який дослідник перевірив, зрозумів і може самостійно обґрунтувати.</a:t>
            </a:r>
          </a:p>
        </p:txBody>
      </p:sp>
    </p:spTree>
    <p:extLst>
      <p:ext uri="{BB962C8B-B14F-4D97-AF65-F5344CB8AC3E}">
        <p14:creationId xmlns:p14="http://schemas.microsoft.com/office/powerpoint/2010/main" val="64677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90F4245-2FFA-42C4-8232-EDC4B14BAFE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ПЕРЕВІРКА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06BB000-56DA-4CB1-863B-E4A5BA47C54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Вигадані джерела, дані та пояснення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94F4458-9ED4-4893-836A-F3DC6A0C62A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C4A0123-5381-44A9-AEB5-912F177B658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D774FE6-D43C-4BA4-9127-B1BF23C6C3C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72A8341-44EA-443D-8F73-B7E80792EE1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29B769C-B336-41D9-ADD3-6A60F7E0DD07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Сигнал ризику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Типова помилка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Перевірочна 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 дослідника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Неповне посилання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реалістична назва статті або журналу без підтвердженого запису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пошук за DOI, назвою та авторами у науковій базі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використовувати до ідентифікації оригіналу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Точне число без контексту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вигадане або перенесене з іншого періоду 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відкрити таблицю першоджерела й перевірити метадані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зафіксувати значення разом з одиницею, періодом і джерелом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Надмірно впевнений висновок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причинне пояснення на основі кореляції або опису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зіставити твердження з дизайном і альтернативними поясненнями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послабити формулювання або провести додаткову перевірку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Правдоподібний переказ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поєднання положень різних джерел в одне неіснуюче твердження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кожен компонент за повним текстом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розділити твердження та оформити окремі посилання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832F661-E1B7-4F89-A94F-FD7269184813}"/>
              </a:ext>
            </a:extLst>
          </p:cNvPr>
          <p:cNvSpPr>
            <a:spLocks noGrp="1"/>
          </p:cNvSpPr>
          <p:nvPr/>
        </p:nvSpPr>
        <p:spPr>
          <a:xfrm>
            <a:off x="1666875" y="5772150"/>
            <a:ext cx="885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Стилістична впевненість відповіді не є показником її істинності. Перевірці підлягає кожний змістовий елемент, а не лише бібліографія.</a:t>
            </a:r>
          </a:p>
        </p:txBody>
      </p:sp>
    </p:spTree>
    <p:extLst>
      <p:ext uri="{BB962C8B-B14F-4D97-AF65-F5344CB8AC3E}">
        <p14:creationId xmlns:p14="http://schemas.microsoft.com/office/powerpoint/2010/main" val="497721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F5B03BA1-88B0-4432-9992-DFB3DF6A463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РИЗИКИ ВИКОРИСТАННЯ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05BF85A-1EAE-4FB9-9AB3-85432F2323B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Упередження та межі результату ШІ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E82EBA0-5D2D-4406-BC5C-78D1F65BB8D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BB4751B-91E7-411E-A4F1-44A6B399070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637E6D5-5E12-4B03-8503-1B9EFA5032E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205EA53-5E21-4FAD-B1D9-6BB39BA7A53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CB6158FF-71F0-4364-B7AE-44186C2FC34F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C0E10E9-8B12-44EC-8337-73250A985D20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E207DB9-CFB0-4B8B-BFA4-E19F8945E7F6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ДЖЕРЕЛЬНЕ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43AFCB1-4E08-4D83-9CAE-8C193CD637EA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нерівномірне представлення країн, мов, дисциплін і типів публікацій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21FE43D-B112-4E83-8A95-840CA9DA7F28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4A42235-222D-4458-A472-011A09A46B5B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3E93D942-D568-4DFF-8467-E09570006DD3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МОДЕЛЬНЕ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F0B2E66-3B11-4234-B49A-ED6A942AAFA5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невідомі навчальні дані, правила фільтрації та спосіб формування відповіді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A958F2D-934F-49EE-A37F-DBC875D0D8AE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B39ED45-FBE0-47FB-8FF7-4BB37C84231B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6DFA032-0CE9-4077-AC7F-DB87645B39E6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ФОРМУЛЮВАННЯ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624C2C1-CD5C-4084-95CD-3F2C3391469D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 залежить від запиту, контексту діалогу й прихованих інструкцій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5AB2F21C-9A80-47DD-97C9-4D0DC8D76231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1E2F522-5549-4EE4-B2B5-9FD97DF08C10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4879052-CCD1-463A-B8B0-E2F3939C78F3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АВТОМАТИЗАЦІЙНЕ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F2ACC1E4-67E9-451E-B86D-B786F0C1EB80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схильність людини приймати гладко сформульований результат без належної перевірки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69082A03-EC13-485E-9C33-F382105A6D5E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9F51CB2-04CE-41A4-9537-C6C866F6F140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6736FAA-0932-4B06-9BB2-BBE7B3C11DB7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ВІДТВОРЮВАНІСТЬ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A0C4032-05B6-4123-A7A7-321BDEA379B9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та сама операція може дати інший результат через оновлення моделі або випадковість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03A3331A-1093-4D80-B398-1CD3B19FAEC0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FDE035B-43BD-4052-8A1E-979ACF697BAB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19BBD877-A646-42BA-A00A-F7F086C8D7F6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НОРМАТИВНЕ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DEE62504-F55A-4920-850E-E1A32174E4AD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відповідь може непомітно містити ціннісні припущення або домінантну перспективу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ACE4FF21-8DBF-4852-9541-EFCDB3C68D43}"/>
              </a:ext>
            </a:extLst>
          </p:cNvPr>
          <p:cNvSpPr>
            <a:spLocks noGrp="1"/>
          </p:cNvSpPr>
          <p:nvPr/>
        </p:nvSpPr>
        <p:spPr>
          <a:xfrm>
            <a:off x="1428750" y="5619750"/>
            <a:ext cx="933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Спосіб контролю: варіювати запити, порівнювати відповіді, залучати незалежні джерела й фіксувати, які групи або перспективи можуть бути недостатньо представлені.</a:t>
            </a:r>
          </a:p>
        </p:txBody>
      </p:sp>
    </p:spTree>
    <p:extLst>
      <p:ext uri="{BB962C8B-B14F-4D97-AF65-F5344CB8AC3E}">
        <p14:creationId xmlns:p14="http://schemas.microsoft.com/office/powerpoint/2010/main" val="1462310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12A23FC-DD91-4974-972E-8541BD551F5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ЗАХИСТ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6D1C07C-3C73-4B34-9DAE-6ECDD84068D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Конфіденційність, персональні дані та інтелектуальна власність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C838251-294E-4A53-B897-B5EDDF874C4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D165DE6-7375-4ABB-BAC2-4E779822CF7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3BF716F-941F-41FC-AD78-5259CFD6793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E6BB60A-4504-444E-8529-FDAC7368313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D73D8F2-4C8F-44CC-BD17-18C8322BD711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Категорія матеріалу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Допустима 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Ключова умова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Відкриті дані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офіційна статистика або відкритий звіт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опрацювання відповідно до умов доступу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зберегти джерело, ліцензію та версію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Ліцензований матеріал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повний текст із передплатної бази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використання лише в межах дозволу платформи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завантажувати до стороннього сервісу без правової підстави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Неопублікований матеріал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чернетка статті, рукопис або рецензія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передавати публічному ШІ-сервісу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забезпечити конфіденційність та права авторів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Персональні або чутливі дані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інтерв’ю, анкети, ідентифікатори та комерційна інформація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вводити без належної правової, етичної та технічної процедури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мінімізація, деперсоналізація й захищене середовище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F9DF9AF-A3EE-4936-9BA0-D968E3CA745A}"/>
              </a:ext>
            </a:extLst>
          </p:cNvPr>
          <p:cNvSpPr>
            <a:spLocks noGrp="1"/>
          </p:cNvSpPr>
          <p:nvPr/>
        </p:nvSpPr>
        <p:spPr>
          <a:xfrm>
            <a:off x="1524000" y="5772150"/>
            <a:ext cx="914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Перед використанням інструменту потрібно з’ясувати, чи зберігаються введені дані, чи використовуються вони для навчання моделі та хто має до них доступ.</a:t>
            </a:r>
          </a:p>
        </p:txBody>
      </p:sp>
    </p:spTree>
    <p:extLst>
      <p:ext uri="{BB962C8B-B14F-4D97-AF65-F5344CB8AC3E}">
        <p14:creationId xmlns:p14="http://schemas.microsoft.com/office/powerpoint/2010/main" val="1708519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55FC63C-3C04-4AA3-A5DC-0025602740A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АКАДЕМІЧНА ДОБРОЧЕСНІСТЬ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AFF6473-5A9B-4B5F-A2B2-306C4D5C61A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Допоміжне використання та підміна авторського внеску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7F5AA98-0AA1-480A-9563-7973227A4B4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7BD206A-46A2-4A99-AAF1-06AB36D73BF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7248C6B-4A5F-4832-813C-817FC3F3E82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816B3BD-654A-4AAC-9CA0-2E6DAE3548C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8D22F0B3-4998-42C0-B046-FD49F14B559E}"/>
              </a:ext>
            </a:extLst>
          </p:cNvPr>
          <p:cNvGraphicFramePr/>
          <p:nvPr/>
        </p:nvGraphicFramePr>
        <p:xfrm>
          <a:off x="523875" y="1571625"/>
          <a:ext cx="11144250" cy="3667125"/>
        </p:xfrm>
        <a:graphic>
          <a:graphicData uri="http://schemas.openxmlformats.org/drawingml/2006/table">
            <a:tbl>
              <a:tblPr/>
              <a:tblGrid>
                <a:gridCol w="557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72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34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Допустиме допоміжне використання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Неприпустима підміна авторської роботи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розширення пошукової стратегії з подальшим самостійним добором і читанням джерел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створення огляду літератури без перевірки повних текстів і посилань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структурування власних нотаток, якщо зміст і логіку визначив дослідник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генерування аналітичного тексту, результатів або висновків і подання їх як власного внеску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мовне редагування авторського тексту без зміни змісту й аргументації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перефразування запозиченого тексту з метою приховати джерело або текстовий збіг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технічна допомога з кодом після тестування та повного розуміння процедури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використання неперевіреного коду або вигаданих даних для отримання бажаного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CEEC22E-401D-48A9-8A2F-56C2D86D936E}"/>
              </a:ext>
            </a:extLst>
          </p:cNvPr>
          <p:cNvSpPr>
            <a:spLocks noGrp="1"/>
          </p:cNvSpPr>
          <p:nvPr/>
        </p:nvSpPr>
        <p:spPr>
          <a:xfrm>
            <a:off x="1381125" y="5572125"/>
            <a:ext cx="9429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ШІ не може бути автором або нести відповідальність. Людина відповідає за оригінальність, правильність, належне цитування та етичність усього поданого матеріалу.</a:t>
            </a:r>
          </a:p>
        </p:txBody>
      </p:sp>
    </p:spTree>
    <p:extLst>
      <p:ext uri="{BB962C8B-B14F-4D97-AF65-F5344CB8AC3E}">
        <p14:creationId xmlns:p14="http://schemas.microsoft.com/office/powerpoint/2010/main" val="1826857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AFBCF44-41FF-4051-8120-3A791B8F387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ПРОЗОРІСТЬ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8CA06CD-5597-4A8C-B211-95CD3510B98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Документування використання ШІ в дослідженні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DEABFD9-8C55-4763-A873-268C295372D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3D1C8A6-D300-4CBB-9138-294E77F6B70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0599B45-2065-4308-B14F-04A1B79A8A6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E098637-1311-4C9E-8F32-31D4053A156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AE8620B0-B5EA-4AFB-BF10-9D5B225A06EF}"/>
              </a:ext>
            </a:extLst>
          </p:cNvPr>
          <p:cNvGraphicFramePr/>
          <p:nvPr/>
        </p:nvGraphicFramePr>
        <p:xfrm>
          <a:off x="428625" y="1524000"/>
          <a:ext cx="11334750" cy="3143250"/>
        </p:xfrm>
        <a:graphic>
          <a:graphicData uri="http://schemas.openxmlformats.org/drawingml/2006/table">
            <a:tbl>
              <a:tblPr/>
              <a:tblGrid>
                <a:gridCol w="276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6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87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 запису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фіксують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формулювання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Інструмент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назва, модель або версія, дата доступу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NotebookLM, доступ 12.10.2026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конкретна допоміжна операція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попереднє групування власних нотаток за тематичними блоками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Вхідні матеріали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 матеріалу без розкриття захищених даних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анонімізовані авторські виписки з перевірених джерел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Використаний 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яку частину пропозиції прийнято або змінено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структуру переглянуто, зміст сформульовано автором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підтверджено точність та самостійність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усі твердження звірено з першоджерелами; посилання оформлено автором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4B31CB2F-065D-475C-829E-FFA1ECEF9E03}"/>
              </a:ext>
            </a:extLst>
          </p:cNvPr>
          <p:cNvSpPr>
            <a:spLocks noGrp="1"/>
          </p:cNvSpPr>
          <p:nvPr/>
        </p:nvSpPr>
        <p:spPr>
          <a:xfrm>
            <a:off x="1000125" y="5000625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F4F8FB"/>
          </a:solidFill>
          <a:ln w="13335">
            <a:solidFill>
              <a:srgbClr val="5C9BC6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C291AA1-BC9E-4EB3-9A22-6AF1AC305F50}"/>
              </a:ext>
            </a:extLst>
          </p:cNvPr>
          <p:cNvSpPr>
            <a:spLocks noGrp="1"/>
          </p:cNvSpPr>
          <p:nvPr/>
        </p:nvSpPr>
        <p:spPr>
          <a:xfrm>
            <a:off x="1238250" y="514350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Зразок повідомлення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39E61E9-FFB5-4919-B462-28492FF865F1}"/>
              </a:ext>
            </a:extLst>
          </p:cNvPr>
          <p:cNvSpPr>
            <a:spLocks noGrp="1"/>
          </p:cNvSpPr>
          <p:nvPr/>
        </p:nvSpPr>
        <p:spPr>
          <a:xfrm>
            <a:off x="3476625" y="5095875"/>
            <a:ext cx="7429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«Інструмент ШІ використано для структурування авторських нотаток і мовного редагування. Зміст, джерела, аналітичні висновки та остаточні формулювання перевірено й визначено автором». Точний обсяг розкриття узгоджують із правилами курсу, установи або видання.</a:t>
            </a:r>
          </a:p>
        </p:txBody>
      </p:sp>
    </p:spTree>
    <p:extLst>
      <p:ext uri="{BB962C8B-B14F-4D97-AF65-F5344CB8AC3E}">
        <p14:creationId xmlns:p14="http://schemas.microsoft.com/office/powerpoint/2010/main" val="558883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B60276C5-FA41-45C9-A283-FC4002F45FC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BD74C18-3E34-4326-BBC7-7A8372F38CA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Принципи відповідального використання ШІ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375CBCD-3339-41AF-9B82-7912EB13BF0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FFB1DEF-A2CE-4FEA-9076-9A2DA1D38F9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C26155C-853A-463B-9739-EB316C14F02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E5DFED3-2221-4AEE-A289-AD0E558DFCC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51910D8-B996-434F-875A-E14CC14A5C12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96EE0FB-6E0C-4760-A993-9F1E722F26EB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ВИЗНАЧИТИ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A785548-3FC9-4D16-BF0F-C96617068C25}"/>
              </a:ext>
            </a:extLst>
          </p:cNvPr>
          <p:cNvSpPr>
            <a:spLocks noGrp="1"/>
          </p:cNvSpPr>
          <p:nvPr/>
        </p:nvSpPr>
        <p:spPr>
          <a:xfrm>
            <a:off x="3619500" y="15430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завдання, межі та критерії якості до застосування інструменту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D8138DD-1518-4A34-9C8F-A0186EA04392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31A45DB-08C1-491C-B86C-36B45974189A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ЗАХИСТИТИ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3BED852-00C3-4979-94AF-0B0F53DAECC9}"/>
              </a:ext>
            </a:extLst>
          </p:cNvPr>
          <p:cNvSpPr>
            <a:spLocks noGrp="1"/>
          </p:cNvSpPr>
          <p:nvPr/>
        </p:nvSpPr>
        <p:spPr>
          <a:xfrm>
            <a:off x="3619500" y="22860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конфіденційні, персональні й ліцензовані матеріали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11A38C2-C24C-41B5-BA7D-7AE5AEA057B4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4BAC4E5-6A0F-458F-9F9E-A381FD5E2CA7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2D105BA-E771-417A-A865-A14297343EBA}"/>
              </a:ext>
            </a:extLst>
          </p:cNvPr>
          <p:cNvSpPr>
            <a:spLocks noGrp="1"/>
          </p:cNvSpPr>
          <p:nvPr/>
        </p:nvSpPr>
        <p:spPr>
          <a:xfrm>
            <a:off x="3619500" y="30289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твердження, джерела, дані, код та межі інтерпретації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ECF1C7A-CE2B-4852-A5B2-37031AC0870A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DB6A789-40C3-405A-ACD8-85EA33A5CA1F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ЗАДОКУМЕНТУВАТИ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AE1A8AA-A6F4-4FC8-911A-A7A897CF3F0F}"/>
              </a:ext>
            </a:extLst>
          </p:cNvPr>
          <p:cNvSpPr>
            <a:spLocks noGrp="1"/>
          </p:cNvSpPr>
          <p:nvPr/>
        </p:nvSpPr>
        <p:spPr>
          <a:xfrm>
            <a:off x="3619500" y="377190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інструмент, мету, використаний результат і спосіб контролю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8AEDAB2-211C-4872-8C9E-264420129F29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D0019A6-5DA7-451D-A1F3-A76E4CC53219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190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ВІДПОВІДАТИ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1255D46-6A62-4CB8-B4AF-17BAE92C5FAB}"/>
              </a:ext>
            </a:extLst>
          </p:cNvPr>
          <p:cNvSpPr>
            <a:spLocks noGrp="1"/>
          </p:cNvSpPr>
          <p:nvPr/>
        </p:nvSpPr>
        <p:spPr>
          <a:xfrm>
            <a:off x="3619500" y="4514850"/>
            <a:ext cx="4524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 остаточний зміст, авторський внесок і наслідки використання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5AF2B048-9AA4-4D6C-95C8-3E929E7572A5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E4F555A-191B-42F8-8AA8-9B6BC953CAAD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7422B69-8428-4D4B-94B4-447D8C8AAA48}"/>
              </a:ext>
            </a:extLst>
          </p:cNvPr>
          <p:cNvSpPr>
            <a:spLocks noGrp="1"/>
          </p:cNvSpPr>
          <p:nvPr/>
        </p:nvSpPr>
        <p:spPr>
          <a:xfrm>
            <a:off x="8620125" y="2209800"/>
            <a:ext cx="266700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European Commission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Living Guidelines on the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Responsible Use of Generative AI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in Research, 3rd ed., 2026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UNESCO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Guidance for Generative AI in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Education and Research, 2023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ALLEA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The European Code of Conduct for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Research Integrity, 2023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ICMJE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Recommendations — Use of AI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in Publishing, 2026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F284721-8220-463A-BC39-B8BAF50D9DEC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ШІ може розширювати можливості дослідника, але наукова якість виникає лише там, де збережено методологічний контроль, простежуваність і людську відповідальність.</a:t>
            </a:r>
          </a:p>
        </p:txBody>
      </p:sp>
    </p:spTree>
    <p:extLst>
      <p:ext uri="{BB962C8B-B14F-4D97-AF65-F5344CB8AC3E}">
        <p14:creationId xmlns:p14="http://schemas.microsoft.com/office/powerpoint/2010/main" val="194575551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1646</Words>
  <Application>Microsoft Office PowerPoint</Application>
  <DocSecurity>0</DocSecurity>
  <PresentationFormat>Широкий екран</PresentationFormat>
  <Paragraphs>322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2</cp:revision>
  <dcterms:modified xsi:type="dcterms:W3CDTF">2026-10-15T11:30:56Z</dcterms:modified>
</cp:coreProperties>
</file>