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0" r:id="rId6"/>
    <p:sldId id="261" r:id="rId7"/>
    <p:sldId id="263" r:id="rId8"/>
    <p:sldId id="264" r:id="rId9"/>
    <p:sldId id="267" r:id="rId10"/>
    <p:sldId id="268" r:id="rId11"/>
    <p:sldId id="269" r:id="rId12"/>
    <p:sldId id="270" r:id="rId13"/>
    <p:sldId id="271" r:id="rId14"/>
    <p:sldId id="273" r:id="rId15"/>
    <p:sldId id="275" r:id="rId16"/>
    <p:sldId id="276" r:id="rId17"/>
    <p:sldId id="277" r:id="rId18"/>
    <p:sldId id="278" r:id="rId19"/>
    <p:sldId id="280" r:id="rId20"/>
    <p:sldId id="281" r:id="rId21"/>
    <p:sldId id="282" r:id="rId22"/>
    <p:sldId id="284" r:id="rId23"/>
    <p:sldId id="286" r:id="rId24"/>
    <p:sldId id="287" r:id="rId25"/>
    <p:sldId id="288" r:id="rId26"/>
    <p:sldId id="289" r:id="rId27"/>
    <p:sldId id="291" r:id="rId28"/>
    <p:sldId id="292" r:id="rId29"/>
    <p:sldId id="293" r:id="rId30"/>
    <p:sldId id="294" r:id="rId31"/>
    <p:sldId id="29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90" autoAdjust="0"/>
  </p:normalViewPr>
  <p:slideViewPr>
    <p:cSldViewPr snapToGrid="0">
      <p:cViewPr>
        <p:scale>
          <a:sx n="76" d="100"/>
          <a:sy n="76" d="100"/>
        </p:scale>
        <p:origin x="917"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D9A43-B26B-4778-9AF9-9651FEF09539}" type="datetimeFigureOut">
              <a:rPr lang="ru-RU" smtClean="0"/>
              <a:t>23.02.2026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955DF-17EE-473A-8547-7E616619DF76}" type="slidenum">
              <a:rPr lang="ru-RU" smtClean="0"/>
              <a:t>‹#›</a:t>
            </a:fld>
            <a:endParaRPr lang="ru-RU"/>
          </a:p>
        </p:txBody>
      </p:sp>
    </p:spTree>
    <p:extLst>
      <p:ext uri="{BB962C8B-B14F-4D97-AF65-F5344CB8AC3E}">
        <p14:creationId xmlns:p14="http://schemas.microsoft.com/office/powerpoint/2010/main" val="3763176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E7955DF-17EE-473A-8547-7E616619DF76}" type="slidenum">
              <a:rPr lang="ru-RU" smtClean="0"/>
              <a:t>22</a:t>
            </a:fld>
            <a:endParaRPr lang="ru-RU"/>
          </a:p>
        </p:txBody>
      </p:sp>
    </p:spTree>
    <p:extLst>
      <p:ext uri="{BB962C8B-B14F-4D97-AF65-F5344CB8AC3E}">
        <p14:creationId xmlns:p14="http://schemas.microsoft.com/office/powerpoint/2010/main" val="1165122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6AD749B6-625F-4577-9A7D-A2118036E23B}" type="datetimeFigureOut">
              <a:rPr lang="uk-UA" smtClean="0"/>
              <a:t>23.02.2026</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829D03D-4EFF-4D96-87B9-59A7A6360723}" type="slidenum">
              <a:rPr lang="uk-UA" smtClean="0"/>
              <a:t>‹#›</a:t>
            </a:fld>
            <a:endParaRPr lang="uk-UA"/>
          </a:p>
        </p:txBody>
      </p:sp>
    </p:spTree>
    <p:extLst>
      <p:ext uri="{BB962C8B-B14F-4D97-AF65-F5344CB8AC3E}">
        <p14:creationId xmlns:p14="http://schemas.microsoft.com/office/powerpoint/2010/main" val="520436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AD749B6-625F-4577-9A7D-A2118036E23B}" type="datetimeFigureOut">
              <a:rPr lang="uk-UA" smtClean="0"/>
              <a:t>23.02.2026</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29D03D-4EFF-4D96-87B9-59A7A6360723}" type="slidenum">
              <a:rPr lang="uk-UA" smtClean="0"/>
              <a:t>‹#›</a:t>
            </a:fld>
            <a:endParaRPr lang="uk-UA"/>
          </a:p>
        </p:txBody>
      </p:sp>
    </p:spTree>
    <p:extLst>
      <p:ext uri="{BB962C8B-B14F-4D97-AF65-F5344CB8AC3E}">
        <p14:creationId xmlns:p14="http://schemas.microsoft.com/office/powerpoint/2010/main" val="125924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AD749B6-625F-4577-9A7D-A2118036E23B}" type="datetimeFigureOut">
              <a:rPr lang="uk-UA" smtClean="0"/>
              <a:t>23.02.2026</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29D03D-4EFF-4D96-87B9-59A7A6360723}"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660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AD749B6-625F-4577-9A7D-A2118036E23B}" type="datetimeFigureOut">
              <a:rPr lang="uk-UA" smtClean="0"/>
              <a:t>23.02.2026</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29D03D-4EFF-4D96-87B9-59A7A6360723}" type="slidenum">
              <a:rPr lang="uk-UA" smtClean="0"/>
              <a:t>‹#›</a:t>
            </a:fld>
            <a:endParaRPr lang="uk-UA"/>
          </a:p>
        </p:txBody>
      </p:sp>
    </p:spTree>
    <p:extLst>
      <p:ext uri="{BB962C8B-B14F-4D97-AF65-F5344CB8AC3E}">
        <p14:creationId xmlns:p14="http://schemas.microsoft.com/office/powerpoint/2010/main" val="3908382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AD749B6-625F-4577-9A7D-A2118036E23B}" type="datetimeFigureOut">
              <a:rPr lang="uk-UA" smtClean="0"/>
              <a:t>23.02.2026</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29D03D-4EFF-4D96-87B9-59A7A6360723}"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362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AD749B6-625F-4577-9A7D-A2118036E23B}" type="datetimeFigureOut">
              <a:rPr lang="uk-UA" smtClean="0"/>
              <a:t>23.02.2026</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29D03D-4EFF-4D96-87B9-59A7A6360723}" type="slidenum">
              <a:rPr lang="uk-UA" smtClean="0"/>
              <a:t>‹#›</a:t>
            </a:fld>
            <a:endParaRPr lang="uk-UA"/>
          </a:p>
        </p:txBody>
      </p:sp>
    </p:spTree>
    <p:extLst>
      <p:ext uri="{BB962C8B-B14F-4D97-AF65-F5344CB8AC3E}">
        <p14:creationId xmlns:p14="http://schemas.microsoft.com/office/powerpoint/2010/main" val="2293460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AD749B6-625F-4577-9A7D-A2118036E23B}" type="datetimeFigureOut">
              <a:rPr lang="uk-UA" smtClean="0"/>
              <a:t>23.02.2026</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29D03D-4EFF-4D96-87B9-59A7A6360723}" type="slidenum">
              <a:rPr lang="uk-UA" smtClean="0"/>
              <a:t>‹#›</a:t>
            </a:fld>
            <a:endParaRPr lang="uk-UA"/>
          </a:p>
        </p:txBody>
      </p:sp>
    </p:spTree>
    <p:extLst>
      <p:ext uri="{BB962C8B-B14F-4D97-AF65-F5344CB8AC3E}">
        <p14:creationId xmlns:p14="http://schemas.microsoft.com/office/powerpoint/2010/main" val="1981322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AD749B6-625F-4577-9A7D-A2118036E23B}" type="datetimeFigureOut">
              <a:rPr lang="uk-UA" smtClean="0"/>
              <a:t>23.02.2026</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29D03D-4EFF-4D96-87B9-59A7A6360723}" type="slidenum">
              <a:rPr lang="uk-UA" smtClean="0"/>
              <a:t>‹#›</a:t>
            </a:fld>
            <a:endParaRPr lang="uk-UA"/>
          </a:p>
        </p:txBody>
      </p:sp>
    </p:spTree>
    <p:extLst>
      <p:ext uri="{BB962C8B-B14F-4D97-AF65-F5344CB8AC3E}">
        <p14:creationId xmlns:p14="http://schemas.microsoft.com/office/powerpoint/2010/main" val="201647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AD749B6-625F-4577-9A7D-A2118036E23B}" type="datetimeFigureOut">
              <a:rPr lang="uk-UA" smtClean="0"/>
              <a:t>23.02.2026</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29D03D-4EFF-4D96-87B9-59A7A6360723}" type="slidenum">
              <a:rPr lang="uk-UA" smtClean="0"/>
              <a:t>‹#›</a:t>
            </a:fld>
            <a:endParaRPr lang="uk-UA"/>
          </a:p>
        </p:txBody>
      </p:sp>
    </p:spTree>
    <p:extLst>
      <p:ext uri="{BB962C8B-B14F-4D97-AF65-F5344CB8AC3E}">
        <p14:creationId xmlns:p14="http://schemas.microsoft.com/office/powerpoint/2010/main" val="9770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AD749B6-625F-4577-9A7D-A2118036E23B}" type="datetimeFigureOut">
              <a:rPr lang="uk-UA" smtClean="0"/>
              <a:t>23.02.2026</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29D03D-4EFF-4D96-87B9-59A7A6360723}" type="slidenum">
              <a:rPr lang="uk-UA" smtClean="0"/>
              <a:t>‹#›</a:t>
            </a:fld>
            <a:endParaRPr lang="uk-UA"/>
          </a:p>
        </p:txBody>
      </p:sp>
    </p:spTree>
    <p:extLst>
      <p:ext uri="{BB962C8B-B14F-4D97-AF65-F5344CB8AC3E}">
        <p14:creationId xmlns:p14="http://schemas.microsoft.com/office/powerpoint/2010/main" val="3735780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6AD749B6-625F-4577-9A7D-A2118036E23B}" type="datetimeFigureOut">
              <a:rPr lang="uk-UA" smtClean="0"/>
              <a:t>23.02.2026</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829D03D-4EFF-4D96-87B9-59A7A6360723}" type="slidenum">
              <a:rPr lang="uk-UA" smtClean="0"/>
              <a:t>‹#›</a:t>
            </a:fld>
            <a:endParaRPr lang="uk-UA"/>
          </a:p>
        </p:txBody>
      </p:sp>
    </p:spTree>
    <p:extLst>
      <p:ext uri="{BB962C8B-B14F-4D97-AF65-F5344CB8AC3E}">
        <p14:creationId xmlns:p14="http://schemas.microsoft.com/office/powerpoint/2010/main" val="99373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6AD749B6-625F-4577-9A7D-A2118036E23B}" type="datetimeFigureOut">
              <a:rPr lang="uk-UA" smtClean="0"/>
              <a:t>23.02.2026</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829D03D-4EFF-4D96-87B9-59A7A6360723}" type="slidenum">
              <a:rPr lang="uk-UA" smtClean="0"/>
              <a:t>‹#›</a:t>
            </a:fld>
            <a:endParaRPr lang="uk-UA"/>
          </a:p>
        </p:txBody>
      </p:sp>
    </p:spTree>
    <p:extLst>
      <p:ext uri="{BB962C8B-B14F-4D97-AF65-F5344CB8AC3E}">
        <p14:creationId xmlns:p14="http://schemas.microsoft.com/office/powerpoint/2010/main" val="35238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6AD749B6-625F-4577-9A7D-A2118036E23B}" type="datetimeFigureOut">
              <a:rPr lang="uk-UA" smtClean="0"/>
              <a:t>23.02.2026</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829D03D-4EFF-4D96-87B9-59A7A6360723}" type="slidenum">
              <a:rPr lang="uk-UA" smtClean="0"/>
              <a:t>‹#›</a:t>
            </a:fld>
            <a:endParaRPr lang="uk-UA"/>
          </a:p>
        </p:txBody>
      </p:sp>
    </p:spTree>
    <p:extLst>
      <p:ext uri="{BB962C8B-B14F-4D97-AF65-F5344CB8AC3E}">
        <p14:creationId xmlns:p14="http://schemas.microsoft.com/office/powerpoint/2010/main" val="413453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749B6-625F-4577-9A7D-A2118036E23B}" type="datetimeFigureOut">
              <a:rPr lang="uk-UA" smtClean="0"/>
              <a:t>23.02.2026</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829D03D-4EFF-4D96-87B9-59A7A6360723}" type="slidenum">
              <a:rPr lang="uk-UA" smtClean="0"/>
              <a:t>‹#›</a:t>
            </a:fld>
            <a:endParaRPr lang="uk-UA"/>
          </a:p>
        </p:txBody>
      </p:sp>
    </p:spTree>
    <p:extLst>
      <p:ext uri="{BB962C8B-B14F-4D97-AF65-F5344CB8AC3E}">
        <p14:creationId xmlns:p14="http://schemas.microsoft.com/office/powerpoint/2010/main" val="1379006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AD749B6-625F-4577-9A7D-A2118036E23B}" type="datetimeFigureOut">
              <a:rPr lang="uk-UA" smtClean="0"/>
              <a:t>23.02.2026</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829D03D-4EFF-4D96-87B9-59A7A6360723}" type="slidenum">
              <a:rPr lang="uk-UA" smtClean="0"/>
              <a:t>‹#›</a:t>
            </a:fld>
            <a:endParaRPr lang="uk-UA"/>
          </a:p>
        </p:txBody>
      </p:sp>
    </p:spTree>
    <p:extLst>
      <p:ext uri="{BB962C8B-B14F-4D97-AF65-F5344CB8AC3E}">
        <p14:creationId xmlns:p14="http://schemas.microsoft.com/office/powerpoint/2010/main" val="283960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AD749B6-625F-4577-9A7D-A2118036E23B}" type="datetimeFigureOut">
              <a:rPr lang="uk-UA" smtClean="0"/>
              <a:t>23.02.2026</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29D03D-4EFF-4D96-87B9-59A7A6360723}" type="slidenum">
              <a:rPr lang="uk-UA" smtClean="0"/>
              <a:t>‹#›</a:t>
            </a:fld>
            <a:endParaRPr lang="uk-UA"/>
          </a:p>
        </p:txBody>
      </p:sp>
    </p:spTree>
    <p:extLst>
      <p:ext uri="{BB962C8B-B14F-4D97-AF65-F5344CB8AC3E}">
        <p14:creationId xmlns:p14="http://schemas.microsoft.com/office/powerpoint/2010/main" val="1579424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AD749B6-625F-4577-9A7D-A2118036E23B}" type="datetimeFigureOut">
              <a:rPr lang="uk-UA" smtClean="0"/>
              <a:t>23.02.2026</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829D03D-4EFF-4D96-87B9-59A7A6360723}" type="slidenum">
              <a:rPr lang="uk-UA" smtClean="0"/>
              <a:t>‹#›</a:t>
            </a:fld>
            <a:endParaRPr lang="uk-UA"/>
          </a:p>
        </p:txBody>
      </p:sp>
    </p:spTree>
    <p:extLst>
      <p:ext uri="{BB962C8B-B14F-4D97-AF65-F5344CB8AC3E}">
        <p14:creationId xmlns:p14="http://schemas.microsoft.com/office/powerpoint/2010/main" val="1370753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7D33D89-FC01-4C83-A965-EC1A2041EFB2}"/>
              </a:ext>
            </a:extLst>
          </p:cNvPr>
          <p:cNvSpPr>
            <a:spLocks noGrp="1"/>
          </p:cNvSpPr>
          <p:nvPr>
            <p:ph type="ctrTitle"/>
          </p:nvPr>
        </p:nvSpPr>
        <p:spPr/>
        <p:txBody>
          <a:bodyPr>
            <a:normAutofit fontScale="90000"/>
          </a:bodyPr>
          <a:lstStyle/>
          <a:p>
            <a:r>
              <a:rPr lang="uk-UA" dirty="0"/>
              <a:t>Управління обіговими активами торговельного підприємства. Частина 1.</a:t>
            </a:r>
          </a:p>
        </p:txBody>
      </p:sp>
      <p:sp>
        <p:nvSpPr>
          <p:cNvPr id="3" name="Підзаголовок 2">
            <a:extLst>
              <a:ext uri="{FF2B5EF4-FFF2-40B4-BE49-F238E27FC236}">
                <a16:creationId xmlns:a16="http://schemas.microsoft.com/office/drawing/2014/main" xmlns="" id="{462FEB9A-FA76-4AB6-87B8-C24E52554EFA}"/>
              </a:ext>
            </a:extLst>
          </p:cNvPr>
          <p:cNvSpPr>
            <a:spLocks noGrp="1"/>
          </p:cNvSpPr>
          <p:nvPr>
            <p:ph type="subTitle" idx="1"/>
          </p:nvPr>
        </p:nvSpPr>
        <p:spPr/>
        <p:txBody>
          <a:bodyPr/>
          <a:lstStyle/>
          <a:p>
            <a:r>
              <a:rPr lang="uk-UA" dirty="0"/>
              <a:t>Лекція з навчальної дисципліни «Економіка та управління в сфері торгівлі»</a:t>
            </a:r>
          </a:p>
        </p:txBody>
      </p:sp>
    </p:spTree>
    <p:extLst>
      <p:ext uri="{BB962C8B-B14F-4D97-AF65-F5344CB8AC3E}">
        <p14:creationId xmlns:p14="http://schemas.microsoft.com/office/powerpoint/2010/main" val="36438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7DC0406-E32A-48C9-8545-B303ACCAB662}"/>
              </a:ext>
            </a:extLst>
          </p:cNvPr>
          <p:cNvSpPr txBox="1"/>
          <p:nvPr/>
        </p:nvSpPr>
        <p:spPr>
          <a:xfrm>
            <a:off x="1605379" y="0"/>
            <a:ext cx="10033687" cy="3323987"/>
          </a:xfrm>
          <a:prstGeom prst="rect">
            <a:avLst/>
          </a:prstGeom>
          <a:noFill/>
        </p:spPr>
        <p:txBody>
          <a:bodyPr wrap="square">
            <a:spAutoFit/>
          </a:bodyPr>
          <a:lstStyle/>
          <a:p>
            <a:r>
              <a:rPr lang="uk-UA" sz="2800" b="1" dirty="0"/>
              <a:t>2. Стратегія управління обіговими активами: вихідні умови та порядок їх розробки</a:t>
            </a:r>
          </a:p>
          <a:p>
            <a:endParaRPr lang="uk-UA" sz="2800" dirty="0"/>
          </a:p>
          <a:p>
            <a:pPr algn="just"/>
            <a:r>
              <a:rPr lang="uk-UA" dirty="0" smtClean="0"/>
              <a:t>	Під </a:t>
            </a:r>
            <a:r>
              <a:rPr lang="uk-UA" b="1" i="1" dirty="0"/>
              <a:t>стратегією управління обіговими активами </a:t>
            </a:r>
            <a:r>
              <a:rPr lang="uk-UA" dirty="0"/>
              <a:t>торговельного підприємства прийнято розуміти цілеспрямований процес формування обсягу та складу обігових активів, який дозволяє забезпечити досягнення стратегічних цілей та завдань управління.</a:t>
            </a:r>
          </a:p>
          <a:p>
            <a:pPr algn="just"/>
            <a:r>
              <a:rPr lang="uk-UA" dirty="0" smtClean="0"/>
              <a:t>	Управління </a:t>
            </a:r>
            <a:r>
              <a:rPr lang="uk-UA" dirty="0"/>
              <a:t>обіговими активами торговельного підприємства здійснюється з метою досягнення певної системи цілей</a:t>
            </a:r>
            <a:r>
              <a:rPr lang="uk-UA" dirty="0" smtClean="0"/>
              <a:t>.</a:t>
            </a:r>
          </a:p>
          <a:p>
            <a:endParaRPr lang="uk-UA" dirty="0"/>
          </a:p>
        </p:txBody>
      </p:sp>
      <p:pic>
        <p:nvPicPr>
          <p:cNvPr id="4" name="Рисунок 3">
            <a:extLst>
              <a:ext uri="{FF2B5EF4-FFF2-40B4-BE49-F238E27FC236}">
                <a16:creationId xmlns:a16="http://schemas.microsoft.com/office/drawing/2014/main" xmlns="" id="{95E4B248-036E-461A-BA3A-650D78AF8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825" y="3046988"/>
            <a:ext cx="7928149" cy="3746501"/>
          </a:xfrm>
          <a:prstGeom prst="rect">
            <a:avLst/>
          </a:prstGeom>
        </p:spPr>
      </p:pic>
    </p:spTree>
    <p:extLst>
      <p:ext uri="{BB962C8B-B14F-4D97-AF65-F5344CB8AC3E}">
        <p14:creationId xmlns:p14="http://schemas.microsoft.com/office/powerpoint/2010/main" val="1401645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7A08FEB-E19F-4E7E-A5CC-C17D5AC195A7}"/>
              </a:ext>
            </a:extLst>
          </p:cNvPr>
          <p:cNvSpPr txBox="1"/>
          <p:nvPr/>
        </p:nvSpPr>
        <p:spPr>
          <a:xfrm>
            <a:off x="1905311" y="869925"/>
            <a:ext cx="9564129" cy="3416320"/>
          </a:xfrm>
          <a:prstGeom prst="rect">
            <a:avLst/>
          </a:prstGeom>
          <a:noFill/>
        </p:spPr>
        <p:txBody>
          <a:bodyPr wrap="square">
            <a:spAutoFit/>
          </a:bodyPr>
          <a:lstStyle/>
          <a:p>
            <a:pPr algn="just"/>
            <a:r>
              <a:rPr lang="uk-UA" b="1" dirty="0"/>
              <a:t>Сутність кожної мети управління полягає у наступному:</a:t>
            </a:r>
          </a:p>
          <a:p>
            <a:endParaRPr lang="uk-UA" dirty="0"/>
          </a:p>
          <a:p>
            <a:pPr marL="342900" indent="-342900" algn="just">
              <a:buAutoNum type="arabicPeriod"/>
            </a:pPr>
            <a:r>
              <a:rPr lang="uk-UA" b="1" dirty="0" smtClean="0"/>
              <a:t>Оптимізація </a:t>
            </a:r>
            <a:r>
              <a:rPr lang="uk-UA" b="1" dirty="0"/>
              <a:t>розміру обігових активів, що обслуговують господарські потреби підприємства. </a:t>
            </a:r>
            <a:endParaRPr lang="uk-UA" b="1" dirty="0" smtClean="0"/>
          </a:p>
          <a:p>
            <a:pPr algn="just"/>
            <a:endParaRPr lang="uk-UA" b="1" dirty="0" smtClean="0"/>
          </a:p>
          <a:p>
            <a:pPr algn="just"/>
            <a:r>
              <a:rPr lang="uk-UA" dirty="0" smtClean="0"/>
              <a:t>	Оскільки </a:t>
            </a:r>
            <a:r>
              <a:rPr lang="uk-UA" dirty="0"/>
              <a:t>економічні ресурси надаються підприємству на </a:t>
            </a:r>
            <a:r>
              <a:rPr lang="uk-UA" dirty="0" smtClean="0"/>
              <a:t>платній основі</a:t>
            </a:r>
            <a:r>
              <a:rPr lang="uk-UA" dirty="0"/>
              <a:t>, кожне підприємство зацікавлене в скороченні своїх фінансових потреб з метою мінімізації витрат на їх обслуговування. Це може бути досягнуто шляхом планування потреби підприємства в формуванні обігових активів, нормуванні обсягів окремих груп обігових активів, контролю за ступенем виконання розроблених планів і нормативів та організації роботи з виявлення можливостей скорочення потреби в обігових активах.</a:t>
            </a:r>
          </a:p>
        </p:txBody>
      </p:sp>
    </p:spTree>
    <p:extLst>
      <p:ext uri="{BB962C8B-B14F-4D97-AF65-F5344CB8AC3E}">
        <p14:creationId xmlns:p14="http://schemas.microsoft.com/office/powerpoint/2010/main" val="1672320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BC477C6-8DAF-42C9-925B-D6C47EA01702}"/>
              </a:ext>
            </a:extLst>
          </p:cNvPr>
          <p:cNvSpPr txBox="1"/>
          <p:nvPr/>
        </p:nvSpPr>
        <p:spPr>
          <a:xfrm>
            <a:off x="1692876" y="840485"/>
            <a:ext cx="9403491" cy="5355312"/>
          </a:xfrm>
          <a:prstGeom prst="rect">
            <a:avLst/>
          </a:prstGeom>
          <a:noFill/>
        </p:spPr>
        <p:txBody>
          <a:bodyPr wrap="square">
            <a:spAutoFit/>
          </a:bodyPr>
          <a:lstStyle/>
          <a:p>
            <a:pPr algn="just"/>
            <a:r>
              <a:rPr lang="uk-UA" b="1" dirty="0"/>
              <a:t>2. Прискорення швидкості кругообігу (або скорочення тривалості обороту) обігових активів.</a:t>
            </a:r>
          </a:p>
          <a:p>
            <a:endParaRPr lang="uk-UA" dirty="0" smtClean="0"/>
          </a:p>
          <a:p>
            <a:pPr algn="just"/>
            <a:r>
              <a:rPr lang="uk-UA" dirty="0" smtClean="0"/>
              <a:t>Потреба </a:t>
            </a:r>
            <a:r>
              <a:rPr lang="uk-UA" dirty="0"/>
              <a:t>підприємства в формуванні обігових активів (</a:t>
            </a:r>
            <a:r>
              <a:rPr lang="uk-UA" dirty="0" err="1"/>
              <a:t>ОАн</a:t>
            </a:r>
            <a:r>
              <a:rPr lang="uk-UA" dirty="0"/>
              <a:t>) залежить від обсягів товарообороту (Т), тривалості кругообігу (ТКОА) та тривалості періоду (Д). Кількісно ця залежність може бути описана так:</a:t>
            </a:r>
          </a:p>
          <a:p>
            <a:endParaRPr lang="uk-UA" dirty="0"/>
          </a:p>
          <a:p>
            <a:pPr algn="ctr"/>
            <a:r>
              <a:rPr lang="uk-UA" b="1" dirty="0" err="1"/>
              <a:t>ОАн</a:t>
            </a:r>
            <a:r>
              <a:rPr lang="uk-UA" b="1" dirty="0"/>
              <a:t> = Т*ТКОА/Д</a:t>
            </a:r>
          </a:p>
          <a:p>
            <a:pPr algn="ctr"/>
            <a:endParaRPr lang="uk-UA" dirty="0"/>
          </a:p>
          <a:p>
            <a:pPr algn="just"/>
            <a:r>
              <a:rPr lang="uk-UA" dirty="0"/>
              <a:t>Зростання обсягів діяльності потребує адекватного зростання потреби в обігових активах, і відповідно - витрат на їх формування. Протидією цьому є підвищення швидкості кругообігу, яке дозволяє скоротити потребу в обігових активах. </a:t>
            </a:r>
            <a:endParaRPr lang="uk-UA" dirty="0" smtClean="0"/>
          </a:p>
          <a:p>
            <a:pPr algn="just"/>
            <a:r>
              <a:rPr lang="uk-UA" dirty="0" smtClean="0"/>
              <a:t>Можливе </a:t>
            </a:r>
            <a:r>
              <a:rPr lang="uk-UA" dirty="0"/>
              <a:t>скорочення потреби підприємства (СОА) за рахунок прискорення швидкості кругообігу може бути обчислене так:</a:t>
            </a:r>
          </a:p>
          <a:p>
            <a:pPr algn="just"/>
            <a:endParaRPr lang="uk-UA" b="1" dirty="0"/>
          </a:p>
          <a:p>
            <a:pPr algn="ctr"/>
            <a:r>
              <a:rPr lang="uk-UA" b="1" dirty="0"/>
              <a:t>СОА = (</a:t>
            </a:r>
            <a:r>
              <a:rPr lang="uk-UA" b="1" dirty="0" err="1"/>
              <a:t>ТКОАф</a:t>
            </a:r>
            <a:r>
              <a:rPr lang="uk-UA" b="1" dirty="0"/>
              <a:t> - </a:t>
            </a:r>
            <a:r>
              <a:rPr lang="uk-UA" b="1" dirty="0" err="1"/>
              <a:t>ТКОАн</a:t>
            </a:r>
            <a:r>
              <a:rPr lang="uk-UA" b="1" dirty="0"/>
              <a:t>)*ТО/Д</a:t>
            </a:r>
          </a:p>
          <a:p>
            <a:pPr algn="just"/>
            <a:r>
              <a:rPr lang="uk-UA" dirty="0"/>
              <a:t>де </a:t>
            </a:r>
            <a:r>
              <a:rPr lang="uk-UA" dirty="0" err="1"/>
              <a:t>ТКОАф</a:t>
            </a:r>
            <a:r>
              <a:rPr lang="uk-UA" dirty="0"/>
              <a:t>  - </a:t>
            </a:r>
            <a:r>
              <a:rPr lang="uk-UA" dirty="0" smtClean="0"/>
              <a:t>фактичне значення періоду кругообігу активів,</a:t>
            </a:r>
            <a:r>
              <a:rPr lang="ru-RU" dirty="0" smtClean="0"/>
              <a:t> </a:t>
            </a:r>
            <a:r>
              <a:rPr lang="ru-RU" dirty="0"/>
              <a:t>в днях;</a:t>
            </a:r>
          </a:p>
          <a:p>
            <a:pPr algn="just"/>
            <a:r>
              <a:rPr lang="uk-UA" dirty="0"/>
              <a:t> </a:t>
            </a:r>
            <a:r>
              <a:rPr lang="uk-UA" dirty="0" err="1"/>
              <a:t>ТКОАн</a:t>
            </a:r>
            <a:r>
              <a:rPr lang="uk-UA" dirty="0"/>
              <a:t> - </a:t>
            </a:r>
            <a:r>
              <a:rPr lang="ru-RU" dirty="0"/>
              <a:t>оптимальна (нормативна) </a:t>
            </a:r>
            <a:r>
              <a:rPr lang="uk-UA" dirty="0" smtClean="0"/>
              <a:t>тривалість кругообігу</a:t>
            </a:r>
            <a:r>
              <a:rPr lang="ru-RU" dirty="0" smtClean="0"/>
              <a:t>, </a:t>
            </a:r>
            <a:r>
              <a:rPr lang="ru-RU" dirty="0"/>
              <a:t>в днях.</a:t>
            </a:r>
            <a:endParaRPr lang="uk-UA" dirty="0"/>
          </a:p>
        </p:txBody>
      </p:sp>
    </p:spTree>
    <p:extLst>
      <p:ext uri="{BB962C8B-B14F-4D97-AF65-F5344CB8AC3E}">
        <p14:creationId xmlns:p14="http://schemas.microsoft.com/office/powerpoint/2010/main" val="106429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EF7FE0B-7F14-43BB-A0C4-01537509954F}"/>
              </a:ext>
            </a:extLst>
          </p:cNvPr>
          <p:cNvSpPr txBox="1"/>
          <p:nvPr/>
        </p:nvSpPr>
        <p:spPr>
          <a:xfrm>
            <a:off x="1822310" y="671691"/>
            <a:ext cx="9514702" cy="6186309"/>
          </a:xfrm>
          <a:prstGeom prst="rect">
            <a:avLst/>
          </a:prstGeom>
          <a:noFill/>
        </p:spPr>
        <p:txBody>
          <a:bodyPr wrap="square">
            <a:spAutoFit/>
          </a:bodyPr>
          <a:lstStyle/>
          <a:p>
            <a:pPr algn="just"/>
            <a:r>
              <a:rPr lang="uk-UA" b="1" dirty="0"/>
              <a:t>3. Забезпечення поточної платоспроможності та ліквідності </a:t>
            </a:r>
            <a:r>
              <a:rPr lang="uk-UA" b="1" dirty="0" smtClean="0"/>
              <a:t>активів підприємства</a:t>
            </a:r>
            <a:r>
              <a:rPr lang="uk-UA" b="1" dirty="0"/>
              <a:t>.</a:t>
            </a:r>
          </a:p>
          <a:p>
            <a:pPr algn="just"/>
            <a:r>
              <a:rPr lang="uk-UA" dirty="0" smtClean="0"/>
              <a:t>	Одним </a:t>
            </a:r>
            <a:r>
              <a:rPr lang="uk-UA" dirty="0"/>
              <a:t>із вагомих завдань управління обіговими активами є забезпечення умов для стабільної платоспроможності підприємства протягом усього періоду його життєдіяльності. </a:t>
            </a:r>
            <a:endParaRPr lang="uk-UA" dirty="0" smtClean="0"/>
          </a:p>
          <a:p>
            <a:pPr algn="just"/>
            <a:r>
              <a:rPr lang="uk-UA" dirty="0"/>
              <a:t>	</a:t>
            </a:r>
            <a:r>
              <a:rPr lang="uk-UA" dirty="0" smtClean="0"/>
              <a:t>Під </a:t>
            </a:r>
            <a:r>
              <a:rPr lang="uk-UA" b="1" dirty="0"/>
              <a:t>платоспроможністю </a:t>
            </a:r>
            <a:r>
              <a:rPr lang="uk-UA" dirty="0"/>
              <a:t>розуміється можливість підприємства забезпечувати виконання всіх своїх платіжних зобов'язань для безперервного фінансування господарської діяльності підприємства.</a:t>
            </a:r>
          </a:p>
          <a:p>
            <a:pPr algn="just"/>
            <a:r>
              <a:rPr lang="uk-UA" dirty="0"/>
              <a:t>Стан поточної платоспроможності визначається обсягом грошових коштів, що знаходяться в розпорядженні підприємства на будь-яку дату порівняно з розміром платіжних зобов'язань та платежів, які на цю дату необхідно здійснити</a:t>
            </a:r>
            <a:r>
              <a:rPr lang="uk-UA" dirty="0" smtClean="0"/>
              <a:t>.</a:t>
            </a:r>
          </a:p>
          <a:p>
            <a:pPr algn="just"/>
            <a:r>
              <a:rPr lang="uk-UA" b="1" dirty="0" smtClean="0"/>
              <a:t>	Ліквідність</a:t>
            </a:r>
            <a:r>
              <a:rPr lang="uk-UA" dirty="0" smtClean="0"/>
              <a:t> </a:t>
            </a:r>
            <a:r>
              <a:rPr lang="uk-UA" dirty="0"/>
              <a:t>торговельного підприємства визначається можливістю та тривалістю перетворення в грошову форму всіх обігових активів, що є у підприємства для виконання зовнішніх зобов'язань.</a:t>
            </a:r>
          </a:p>
          <a:p>
            <a:pPr algn="just"/>
            <a:r>
              <a:rPr lang="uk-UA" dirty="0"/>
              <a:t>Стан ліквідності характеризує можливість виконання зобов'язань з повернення позикового капіталу за рахунок наявних обігових активів, та час, потрібний для цього.</a:t>
            </a:r>
          </a:p>
          <a:p>
            <a:pPr algn="just"/>
            <a:r>
              <a:rPr lang="uk-UA" dirty="0"/>
              <a:t>Управління ліквідністю та платоспроможністю відбувається шляхом дотримання певних пропорцій між обсягом формування матеріальних обігових активів, дебіторською заборгованістю та грошовими  коштами підприємства.</a:t>
            </a:r>
          </a:p>
          <a:p>
            <a:pPr algn="just"/>
            <a:endParaRPr lang="uk-UA" dirty="0" smtClean="0"/>
          </a:p>
          <a:p>
            <a:pPr algn="just"/>
            <a:endParaRPr lang="uk-UA" dirty="0"/>
          </a:p>
        </p:txBody>
      </p:sp>
    </p:spTree>
    <p:extLst>
      <p:ext uri="{BB962C8B-B14F-4D97-AF65-F5344CB8AC3E}">
        <p14:creationId xmlns:p14="http://schemas.microsoft.com/office/powerpoint/2010/main" val="4037674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E698897-FA82-4A4E-B921-CA85EC070527}"/>
              </a:ext>
            </a:extLst>
          </p:cNvPr>
          <p:cNvSpPr txBox="1"/>
          <p:nvPr/>
        </p:nvSpPr>
        <p:spPr>
          <a:xfrm>
            <a:off x="1649896" y="309591"/>
            <a:ext cx="10191122" cy="6463308"/>
          </a:xfrm>
          <a:prstGeom prst="rect">
            <a:avLst/>
          </a:prstGeom>
          <a:noFill/>
        </p:spPr>
        <p:txBody>
          <a:bodyPr wrap="square">
            <a:spAutoFit/>
          </a:bodyPr>
          <a:lstStyle/>
          <a:p>
            <a:pPr algn="just"/>
            <a:r>
              <a:rPr lang="uk-UA" b="1" dirty="0"/>
              <a:t>4. Підвищення прибутковості використання обігових активів</a:t>
            </a:r>
            <a:r>
              <a:rPr lang="uk-UA" b="1" dirty="0" smtClean="0"/>
              <a:t>.</a:t>
            </a:r>
          </a:p>
          <a:p>
            <a:pPr algn="just"/>
            <a:endParaRPr lang="uk-UA" b="1" dirty="0"/>
          </a:p>
          <a:p>
            <a:pPr algn="just"/>
            <a:r>
              <a:rPr lang="uk-UA" dirty="0"/>
              <a:t>Будь-яке підприємство зацікавлене в зростанні доходу (прибутку), який отримується, зокрема за рахунок ефективного використання обігового капіталу. </a:t>
            </a:r>
            <a:endParaRPr lang="uk-UA" dirty="0" smtClean="0"/>
          </a:p>
          <a:p>
            <a:pPr algn="just"/>
            <a:r>
              <a:rPr lang="uk-UA" i="1" dirty="0" smtClean="0"/>
              <a:t>Досягнення </a:t>
            </a:r>
            <a:r>
              <a:rPr lang="uk-UA" i="1" dirty="0"/>
              <a:t>цього завдання потребує:</a:t>
            </a:r>
          </a:p>
          <a:p>
            <a:pPr algn="just"/>
            <a:r>
              <a:rPr lang="uk-UA" dirty="0"/>
              <a:t>- дослідження кожного етапу кругообігу активів для визначення понаднормативних активів, активів, що не використовуються в господарському обігові або проносять збитки;</a:t>
            </a:r>
          </a:p>
          <a:p>
            <a:pPr algn="just"/>
            <a:r>
              <a:rPr lang="uk-UA" dirty="0"/>
              <a:t>- розробку та реалізацію програми ліквідації виявлених активів та вивільнення грошових коштів, що в них вкладені;</a:t>
            </a:r>
          </a:p>
          <a:p>
            <a:pPr marL="285750" indent="-285750" algn="just">
              <a:buFontTx/>
              <a:buChar char="-"/>
            </a:pPr>
            <a:r>
              <a:rPr lang="uk-UA" dirty="0" smtClean="0"/>
              <a:t>включення </a:t>
            </a:r>
            <a:r>
              <a:rPr lang="uk-UA" dirty="0"/>
              <a:t>"мертвого капіталу" до роботи</a:t>
            </a:r>
            <a:r>
              <a:rPr lang="uk-UA" dirty="0" smtClean="0"/>
              <a:t>.</a:t>
            </a:r>
          </a:p>
          <a:p>
            <a:pPr algn="just"/>
            <a:endParaRPr lang="uk-UA" dirty="0" smtClean="0"/>
          </a:p>
          <a:p>
            <a:r>
              <a:rPr lang="uk-UA" b="1" dirty="0"/>
              <a:t>5. Забезпечення інфляційної захищеності обігових активів</a:t>
            </a:r>
            <a:r>
              <a:rPr lang="uk-UA" b="1" dirty="0" smtClean="0"/>
              <a:t>.</a:t>
            </a:r>
          </a:p>
          <a:p>
            <a:endParaRPr lang="uk-UA" b="1" dirty="0"/>
          </a:p>
          <a:p>
            <a:pPr algn="just"/>
            <a:r>
              <a:rPr lang="uk-UA" dirty="0"/>
              <a:t>Вагомим недоліком обігових активів є їх інфляційна незахищеність, перш за все, монетарних активів (грошових коштів, дебіторської заборгованості покупців тощо). Гроші, авансовані в формування немонетарних обігових активів (товарних та інших матеріальних запасів, дебіторської заборгованості постачальників) також певною мірою страждають від інфляції, але рівень інфляційних втрат порівняно менший.</a:t>
            </a:r>
          </a:p>
          <a:p>
            <a:pPr algn="just"/>
            <a:r>
              <a:rPr lang="uk-UA" dirty="0"/>
              <a:t>Забезпечення інфляційної захищеності обігових активів потребує, з одного боку, підтримання певних пропорцій між обсягом монетарних та немонетарних активів, з другого - розробки та впровадження спеціальних інструментів захисту обігових активів від інфляції</a:t>
            </a:r>
            <a:r>
              <a:rPr lang="uk-UA" dirty="0" smtClean="0"/>
              <a:t>.</a:t>
            </a:r>
            <a:endParaRPr lang="uk-UA" dirty="0"/>
          </a:p>
        </p:txBody>
      </p:sp>
    </p:spTree>
    <p:extLst>
      <p:ext uri="{BB962C8B-B14F-4D97-AF65-F5344CB8AC3E}">
        <p14:creationId xmlns:p14="http://schemas.microsoft.com/office/powerpoint/2010/main" val="3888192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22E99D3-0858-4FCB-8778-6AFEF0AB3F1E}"/>
              </a:ext>
            </a:extLst>
          </p:cNvPr>
          <p:cNvSpPr txBox="1"/>
          <p:nvPr/>
        </p:nvSpPr>
        <p:spPr>
          <a:xfrm>
            <a:off x="1649559" y="739602"/>
            <a:ext cx="9544305" cy="5355312"/>
          </a:xfrm>
          <a:prstGeom prst="rect">
            <a:avLst/>
          </a:prstGeom>
          <a:noFill/>
        </p:spPr>
        <p:txBody>
          <a:bodyPr wrap="square">
            <a:spAutoFit/>
          </a:bodyPr>
          <a:lstStyle/>
          <a:p>
            <a:r>
              <a:rPr lang="uk-UA" b="1" dirty="0"/>
              <a:t>6. Зниження вартості формування обігових активів</a:t>
            </a:r>
            <a:r>
              <a:rPr lang="uk-UA" b="1" dirty="0" smtClean="0"/>
              <a:t>.</a:t>
            </a:r>
          </a:p>
          <a:p>
            <a:endParaRPr lang="uk-UA" b="1" dirty="0"/>
          </a:p>
          <a:p>
            <a:pPr algn="just"/>
            <a:r>
              <a:rPr lang="uk-UA" dirty="0" smtClean="0"/>
              <a:t>	Формування </a:t>
            </a:r>
            <a:r>
              <a:rPr lang="uk-UA" dirty="0"/>
              <a:t>обігових активів проводиться за рахунок різних джерел фінансування, що є в розпорядженні підприємства. Оскільки кожне з них має свою вартість залучення, підприємство ставить за мету мінімізацію витрат за рахунок управління структурою фінансування обігових активів.</a:t>
            </a:r>
          </a:p>
          <a:p>
            <a:pPr algn="just"/>
            <a:r>
              <a:rPr lang="uk-UA" dirty="0" smtClean="0"/>
              <a:t>	Це </a:t>
            </a:r>
            <a:r>
              <a:rPr lang="uk-UA" dirty="0"/>
              <a:t>досягається за рахунок визначення джерел фінансування та підтримання певних пропорцій їх використання.</a:t>
            </a:r>
          </a:p>
          <a:p>
            <a:pPr algn="just"/>
            <a:r>
              <a:rPr lang="uk-UA" dirty="0" smtClean="0"/>
              <a:t>	Особливе </a:t>
            </a:r>
            <a:r>
              <a:rPr lang="uk-UA" dirty="0"/>
              <a:t>значення для фінансової стійкості та платоспроможності торговельного підприємства має наявність власних обігових активів, тобто обігових активів, що формуються за рахунок власних джерел фінансування</a:t>
            </a:r>
            <a:r>
              <a:rPr lang="uk-UA" dirty="0" smtClean="0"/>
              <a:t>.</a:t>
            </a:r>
          </a:p>
          <a:p>
            <a:pPr algn="just"/>
            <a:r>
              <a:rPr lang="uk-UA" dirty="0" smtClean="0"/>
              <a:t>Розмір власних обігових активів визначається </a:t>
            </a:r>
            <a:r>
              <a:rPr lang="ru-RU" dirty="0" smtClean="0"/>
              <a:t>так</a:t>
            </a:r>
            <a:r>
              <a:rPr lang="ru-RU" dirty="0"/>
              <a:t>: </a:t>
            </a:r>
            <a:endParaRPr lang="ru-RU" dirty="0" smtClean="0"/>
          </a:p>
          <a:p>
            <a:pPr algn="just"/>
            <a:endParaRPr lang="ru-RU" dirty="0" smtClean="0"/>
          </a:p>
          <a:p>
            <a:pPr algn="ctr"/>
            <a:r>
              <a:rPr lang="ru-RU" b="1" dirty="0" smtClean="0"/>
              <a:t>ВОА </a:t>
            </a:r>
            <a:r>
              <a:rPr lang="ru-RU" b="1" dirty="0"/>
              <a:t>= ВК + ДП - ПА</a:t>
            </a:r>
            <a:r>
              <a:rPr lang="ru-RU" b="1" dirty="0" smtClean="0"/>
              <a:t>,</a:t>
            </a:r>
          </a:p>
          <a:p>
            <a:pPr algn="ctr"/>
            <a:endParaRPr lang="ru-RU" b="1" dirty="0" smtClean="0"/>
          </a:p>
          <a:p>
            <a:pPr algn="just"/>
            <a:r>
              <a:rPr lang="ru-RU" dirty="0"/>
              <a:t>де ВК - </a:t>
            </a:r>
            <a:r>
              <a:rPr lang="uk-UA" dirty="0" smtClean="0"/>
              <a:t>власний капітал (1 розділ пасиву балансу); </a:t>
            </a:r>
          </a:p>
          <a:p>
            <a:pPr algn="just"/>
            <a:r>
              <a:rPr lang="uk-UA" dirty="0" smtClean="0"/>
              <a:t>ДП - довгострокові пасиви (2 розділ пасиву балансу); </a:t>
            </a:r>
          </a:p>
          <a:p>
            <a:pPr algn="just"/>
            <a:r>
              <a:rPr lang="uk-UA" dirty="0" smtClean="0"/>
              <a:t>ПА - </a:t>
            </a:r>
            <a:r>
              <a:rPr lang="uk-UA" dirty="0" err="1" smtClean="0"/>
              <a:t>позаобігові</a:t>
            </a:r>
            <a:r>
              <a:rPr lang="uk-UA" dirty="0" smtClean="0"/>
              <a:t> активи (1 розділ активу балансу</a:t>
            </a:r>
            <a:r>
              <a:rPr lang="ru-RU" dirty="0" smtClean="0"/>
              <a:t>). </a:t>
            </a:r>
            <a:endParaRPr lang="ru-RU" b="1" dirty="0" smtClean="0"/>
          </a:p>
          <a:p>
            <a:pPr algn="ctr"/>
            <a:endParaRPr lang="uk-UA" b="1" dirty="0"/>
          </a:p>
        </p:txBody>
      </p:sp>
    </p:spTree>
    <p:extLst>
      <p:ext uri="{BB962C8B-B14F-4D97-AF65-F5344CB8AC3E}">
        <p14:creationId xmlns:p14="http://schemas.microsoft.com/office/powerpoint/2010/main" val="3861848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243020-2A01-45BC-AD63-2FC42F070E97}"/>
              </a:ext>
            </a:extLst>
          </p:cNvPr>
          <p:cNvSpPr txBox="1"/>
          <p:nvPr/>
        </p:nvSpPr>
        <p:spPr>
          <a:xfrm>
            <a:off x="1730489" y="831057"/>
            <a:ext cx="9523666" cy="923330"/>
          </a:xfrm>
          <a:prstGeom prst="rect">
            <a:avLst/>
          </a:prstGeom>
          <a:noFill/>
        </p:spPr>
        <p:txBody>
          <a:bodyPr wrap="square">
            <a:spAutoFit/>
          </a:bodyPr>
          <a:lstStyle/>
          <a:p>
            <a:pPr algn="just"/>
            <a:r>
              <a:rPr lang="uk-UA" dirty="0" smtClean="0"/>
              <a:t>Для контролю за ступенем досягнення означеної системи цілей управління обіговими активами підприємства проводять групування обігових активів відповідно до мети управління </a:t>
            </a:r>
            <a:r>
              <a:rPr lang="ru-RU" dirty="0" smtClean="0"/>
              <a:t>ними</a:t>
            </a:r>
            <a:r>
              <a:rPr lang="ru-RU" dirty="0"/>
              <a:t>.</a:t>
            </a:r>
            <a:endParaRPr lang="uk-UA" dirty="0"/>
          </a:p>
        </p:txBody>
      </p:sp>
      <p:pic>
        <p:nvPicPr>
          <p:cNvPr id="4" name="Рисунок 3">
            <a:extLst>
              <a:ext uri="{FF2B5EF4-FFF2-40B4-BE49-F238E27FC236}">
                <a16:creationId xmlns:a16="http://schemas.microsoft.com/office/drawing/2014/main" xmlns="" id="{B57B757F-ECD1-4081-974D-0D1412CB3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171" y="1754387"/>
            <a:ext cx="10242660" cy="4847380"/>
          </a:xfrm>
          <a:prstGeom prst="rect">
            <a:avLst/>
          </a:prstGeom>
        </p:spPr>
      </p:pic>
      <p:sp>
        <p:nvSpPr>
          <p:cNvPr id="2" name="Прямоугольник 1"/>
          <p:cNvSpPr/>
          <p:nvPr/>
        </p:nvSpPr>
        <p:spPr>
          <a:xfrm>
            <a:off x="4210259" y="80387"/>
            <a:ext cx="7981741" cy="529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Класифікація обігових активів з точки зору їх відповідності стратегічним завданням управління</a:t>
            </a:r>
          </a:p>
        </p:txBody>
      </p:sp>
    </p:spTree>
    <p:extLst>
      <p:ext uri="{BB962C8B-B14F-4D97-AF65-F5344CB8AC3E}">
        <p14:creationId xmlns:p14="http://schemas.microsoft.com/office/powerpoint/2010/main" val="1852025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EF3BA49C-4DED-4B33-BD5E-6F8B411A4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276" y="924449"/>
            <a:ext cx="9984284" cy="5436158"/>
          </a:xfrm>
          <a:prstGeom prst="rect">
            <a:avLst/>
          </a:prstGeom>
        </p:spPr>
      </p:pic>
    </p:spTree>
    <p:extLst>
      <p:ext uri="{BB962C8B-B14F-4D97-AF65-F5344CB8AC3E}">
        <p14:creationId xmlns:p14="http://schemas.microsoft.com/office/powerpoint/2010/main" val="2431144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C66ADEF-DDF6-45D5-B774-D9D6F809356A}"/>
              </a:ext>
            </a:extLst>
          </p:cNvPr>
          <p:cNvSpPr txBox="1"/>
          <p:nvPr/>
        </p:nvSpPr>
        <p:spPr>
          <a:xfrm>
            <a:off x="1619681" y="117693"/>
            <a:ext cx="10227326" cy="6740307"/>
          </a:xfrm>
          <a:prstGeom prst="rect">
            <a:avLst/>
          </a:prstGeom>
          <a:noFill/>
        </p:spPr>
        <p:txBody>
          <a:bodyPr wrap="square">
            <a:spAutoFit/>
          </a:bodyPr>
          <a:lstStyle/>
          <a:p>
            <a:pPr algn="just"/>
            <a:r>
              <a:rPr lang="uk-UA" dirty="0" smtClean="0"/>
              <a:t>Визначення мети та завдань управління є </a:t>
            </a:r>
            <a:r>
              <a:rPr lang="uk-UA" b="1" dirty="0" smtClean="0"/>
              <a:t>1 етапом розробки стратегії управління обіговими активами.</a:t>
            </a:r>
          </a:p>
          <a:p>
            <a:pPr algn="just"/>
            <a:endParaRPr lang="uk-UA" b="1" dirty="0" smtClean="0"/>
          </a:p>
          <a:p>
            <a:pPr algn="just"/>
            <a:r>
              <a:rPr lang="uk-UA" b="1" dirty="0" smtClean="0"/>
              <a:t>2 етап - </a:t>
            </a:r>
            <a:r>
              <a:rPr lang="uk-UA" dirty="0" smtClean="0"/>
              <a:t>формування інформаційної бази управлінських рішень, тобто збір та систематизація матеріалів стосовно наявності обігових активів та умов їх </a:t>
            </a:r>
            <a:r>
              <a:rPr lang="uk-UA" dirty="0" err="1" smtClean="0"/>
              <a:t>кругообороту</a:t>
            </a:r>
            <a:r>
              <a:rPr lang="uk-UA" dirty="0" smtClean="0"/>
              <a:t>;</a:t>
            </a:r>
          </a:p>
          <a:p>
            <a:pPr algn="just"/>
            <a:endParaRPr lang="uk-UA" dirty="0" smtClean="0"/>
          </a:p>
          <a:p>
            <a:pPr algn="just"/>
            <a:r>
              <a:rPr lang="uk-UA" b="1" dirty="0" smtClean="0"/>
              <a:t>3 етап - </a:t>
            </a:r>
            <a:r>
              <a:rPr lang="uk-UA" dirty="0" smtClean="0"/>
              <a:t>аналіз стану та ефективності управління обіговими активами, метою якого є визначення основних тенденцій, притаманних процесу формування та </a:t>
            </a:r>
            <a:r>
              <a:rPr lang="uk-UA" dirty="0" err="1" smtClean="0"/>
              <a:t>кругообороту</a:t>
            </a:r>
            <a:r>
              <a:rPr lang="uk-UA" dirty="0" smtClean="0"/>
              <a:t> обігових активів, виявлення факторів, що позитивно та негативно впливають на них, визначення ступеня ефективності прийнятої системи управління обіговими</a:t>
            </a:r>
            <a:r>
              <a:rPr lang="ru-RU" dirty="0" smtClean="0"/>
              <a:t> </a:t>
            </a:r>
            <a:r>
              <a:rPr lang="ru-RU" dirty="0"/>
              <a:t>активами</a:t>
            </a:r>
            <a:r>
              <a:rPr lang="ru-RU" dirty="0" smtClean="0"/>
              <a:t>.</a:t>
            </a:r>
          </a:p>
          <a:p>
            <a:pPr algn="just"/>
            <a:endParaRPr lang="ru-RU" dirty="0" smtClean="0"/>
          </a:p>
          <a:p>
            <a:r>
              <a:rPr lang="uk-UA" b="1" dirty="0"/>
              <a:t>4 етап </a:t>
            </a:r>
            <a:r>
              <a:rPr lang="uk-UA" dirty="0"/>
              <a:t>- розробка плану-прогнозу потреби в обігових активах на наступний період та визначення джерел фінансування цієї потреби.</a:t>
            </a:r>
          </a:p>
          <a:p>
            <a:endParaRPr lang="uk-UA" dirty="0"/>
          </a:p>
          <a:p>
            <a:r>
              <a:rPr lang="uk-UA" b="1" dirty="0"/>
              <a:t>5 етап </a:t>
            </a:r>
            <a:r>
              <a:rPr lang="uk-UA" dirty="0"/>
              <a:t>- розробка політики управління окремими групами активів для досягнення стратегічних цілей управління, визначення та впровадження в практику діяльності підприємства фінансових інструментів управління окремими видами активів.</a:t>
            </a:r>
          </a:p>
          <a:p>
            <a:endParaRPr lang="uk-UA" dirty="0"/>
          </a:p>
          <a:p>
            <a:r>
              <a:rPr lang="uk-UA" b="1" dirty="0"/>
              <a:t>6 етап </a:t>
            </a:r>
            <a:r>
              <a:rPr lang="uk-UA" dirty="0"/>
              <a:t>- експертиза розробленого плану формування та політики управління активами з точки зору досягнення стратегічних цілей управління.</a:t>
            </a:r>
          </a:p>
          <a:p>
            <a:endParaRPr lang="uk-UA" dirty="0"/>
          </a:p>
          <a:p>
            <a:r>
              <a:rPr lang="uk-UA" b="1" dirty="0"/>
              <a:t>7 етап </a:t>
            </a:r>
            <a:r>
              <a:rPr lang="uk-UA" dirty="0"/>
              <a:t>- оперативне управління процесом формування та кругообігу обігових активів.</a:t>
            </a:r>
          </a:p>
          <a:p>
            <a:pPr algn="just"/>
            <a:endParaRPr lang="uk-UA" dirty="0"/>
          </a:p>
        </p:txBody>
      </p:sp>
    </p:spTree>
    <p:extLst>
      <p:ext uri="{BB962C8B-B14F-4D97-AF65-F5344CB8AC3E}">
        <p14:creationId xmlns:p14="http://schemas.microsoft.com/office/powerpoint/2010/main" val="402190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71B3F38-E5ED-4ED5-837C-7F87688CDD66}"/>
              </a:ext>
            </a:extLst>
          </p:cNvPr>
          <p:cNvSpPr txBox="1"/>
          <p:nvPr/>
        </p:nvSpPr>
        <p:spPr>
          <a:xfrm>
            <a:off x="1966489" y="657457"/>
            <a:ext cx="9146988" cy="4555093"/>
          </a:xfrm>
          <a:prstGeom prst="rect">
            <a:avLst/>
          </a:prstGeom>
          <a:noFill/>
        </p:spPr>
        <p:txBody>
          <a:bodyPr wrap="square">
            <a:spAutoFit/>
          </a:bodyPr>
          <a:lstStyle/>
          <a:p>
            <a:pPr algn="just"/>
            <a:r>
              <a:rPr lang="uk-UA" sz="2800" b="1" dirty="0"/>
              <a:t>3. Аналіз обігових активів торговельного підприємства</a:t>
            </a:r>
          </a:p>
          <a:p>
            <a:endParaRPr lang="uk-UA" dirty="0"/>
          </a:p>
          <a:p>
            <a:pPr algn="just"/>
            <a:r>
              <a:rPr lang="uk-UA" dirty="0" smtClean="0"/>
              <a:t>	Важливим </a:t>
            </a:r>
            <a:r>
              <a:rPr lang="uk-UA" dirty="0"/>
              <a:t>етапом обґрунтування стратегії управління обіговими активами торговельного підприємства є </a:t>
            </a:r>
            <a:r>
              <a:rPr lang="uk-UA" b="1" i="1" dirty="0"/>
              <a:t>аналіз сучасного стану та ефективності управління ними.</a:t>
            </a:r>
          </a:p>
          <a:p>
            <a:pPr algn="just"/>
            <a:endParaRPr lang="uk-UA" b="1" dirty="0"/>
          </a:p>
          <a:p>
            <a:pPr algn="just"/>
            <a:r>
              <a:rPr lang="uk-UA" b="1" dirty="0" smtClean="0"/>
              <a:t>	Інформаційною </a:t>
            </a:r>
            <a:r>
              <a:rPr lang="uk-UA" b="1" dirty="0"/>
              <a:t>базою </a:t>
            </a:r>
            <a:r>
              <a:rPr lang="uk-UA" dirty="0"/>
              <a:t>проведення цієї роботи є інформація, наведена у формах бухгалтерської звітності №1 "Баланс", №2 "Звіт про фінансові результати та їх використання", статистичної звітності № З - торг. "Звіт про товарооборот</a:t>
            </a:r>
            <a:r>
              <a:rPr lang="uk-UA" dirty="0" smtClean="0"/>
              <a:t>".</a:t>
            </a:r>
          </a:p>
          <a:p>
            <a:pPr algn="just"/>
            <a:r>
              <a:rPr lang="uk-UA" dirty="0"/>
              <a:t>	</a:t>
            </a:r>
            <a:r>
              <a:rPr lang="uk-UA" dirty="0" smtClean="0"/>
              <a:t>Попри </a:t>
            </a:r>
            <a:r>
              <a:rPr lang="uk-UA" dirty="0"/>
              <a:t>те використовується оперативна інформація про склад товарообороту за формами розрахунку, склад дебіторів, обсяги, термін та причини виникнення дебіторської заборгованості, достатність формування товарних запасів, рух грошових коштів тощо.</a:t>
            </a:r>
          </a:p>
        </p:txBody>
      </p:sp>
    </p:spTree>
    <p:extLst>
      <p:ext uri="{BB962C8B-B14F-4D97-AF65-F5344CB8AC3E}">
        <p14:creationId xmlns:p14="http://schemas.microsoft.com/office/powerpoint/2010/main" val="328633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7D48C04-8DA6-4EA4-A8C9-40FC80EF1440}"/>
              </a:ext>
            </a:extLst>
          </p:cNvPr>
          <p:cNvSpPr txBox="1"/>
          <p:nvPr/>
        </p:nvSpPr>
        <p:spPr>
          <a:xfrm>
            <a:off x="2271584" y="1894862"/>
            <a:ext cx="8587946" cy="2585323"/>
          </a:xfrm>
          <a:prstGeom prst="rect">
            <a:avLst/>
          </a:prstGeom>
          <a:noFill/>
        </p:spPr>
        <p:txBody>
          <a:bodyPr wrap="square">
            <a:spAutoFit/>
          </a:bodyPr>
          <a:lstStyle/>
          <a:p>
            <a:pPr algn="ctr"/>
            <a:r>
              <a:rPr lang="uk-UA" b="1" dirty="0"/>
              <a:t>ПЛАН</a:t>
            </a:r>
          </a:p>
          <a:p>
            <a:r>
              <a:rPr lang="uk-UA" b="1" dirty="0"/>
              <a:t>1. Обігові активи торговельного підприємства, характеристика їх складу та особливостей кругообігу</a:t>
            </a:r>
          </a:p>
          <a:p>
            <a:r>
              <a:rPr lang="uk-UA" b="1" dirty="0"/>
              <a:t>2. Стратегія управління обіговими активами: вихідні умови та порядок її розробки</a:t>
            </a:r>
          </a:p>
          <a:p>
            <a:r>
              <a:rPr lang="uk-UA" b="1" dirty="0"/>
              <a:t>3. Аналіз обігових активів торговельного підприємства</a:t>
            </a:r>
          </a:p>
          <a:p>
            <a:r>
              <a:rPr lang="uk-UA" dirty="0"/>
              <a:t>4. Планування потреби підприємства в формуванні обігових активів</a:t>
            </a:r>
          </a:p>
          <a:p>
            <a:r>
              <a:rPr lang="uk-UA" dirty="0"/>
              <a:t>5. Управління дебіторською заборгованістю торговельного підприємства</a:t>
            </a:r>
          </a:p>
          <a:p>
            <a:r>
              <a:rPr lang="uk-UA" dirty="0"/>
              <a:t>6. Управління грошовими коштами торговельного підприємства</a:t>
            </a:r>
          </a:p>
        </p:txBody>
      </p:sp>
    </p:spTree>
    <p:extLst>
      <p:ext uri="{BB962C8B-B14F-4D97-AF65-F5344CB8AC3E}">
        <p14:creationId xmlns:p14="http://schemas.microsoft.com/office/powerpoint/2010/main" val="725447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025119B-18FD-41B8-B7EB-1BCD941B5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329" y="617843"/>
            <a:ext cx="7837714" cy="6135217"/>
          </a:xfrm>
          <a:prstGeom prst="rect">
            <a:avLst/>
          </a:prstGeom>
        </p:spPr>
      </p:pic>
      <p:sp>
        <p:nvSpPr>
          <p:cNvPr id="2" name="Прямоугольник 1"/>
          <p:cNvSpPr/>
          <p:nvPr/>
        </p:nvSpPr>
        <p:spPr>
          <a:xfrm>
            <a:off x="4340889" y="0"/>
            <a:ext cx="7767375" cy="411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Послідовність аналізу обігових активів:</a:t>
            </a:r>
            <a:endParaRPr lang="ru-RU" dirty="0"/>
          </a:p>
        </p:txBody>
      </p:sp>
    </p:spTree>
    <p:extLst>
      <p:ext uri="{BB962C8B-B14F-4D97-AF65-F5344CB8AC3E}">
        <p14:creationId xmlns:p14="http://schemas.microsoft.com/office/powerpoint/2010/main" val="1024261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5B1A51D-5F9B-4934-92E2-26EF0C7DC9C2}"/>
              </a:ext>
            </a:extLst>
          </p:cNvPr>
          <p:cNvSpPr txBox="1"/>
          <p:nvPr/>
        </p:nvSpPr>
        <p:spPr>
          <a:xfrm>
            <a:off x="2051221" y="617495"/>
            <a:ext cx="9102449" cy="3970318"/>
          </a:xfrm>
          <a:prstGeom prst="rect">
            <a:avLst/>
          </a:prstGeom>
          <a:noFill/>
        </p:spPr>
        <p:txBody>
          <a:bodyPr wrap="square">
            <a:spAutoFit/>
          </a:bodyPr>
          <a:lstStyle/>
          <a:p>
            <a:pPr algn="just"/>
            <a:r>
              <a:rPr lang="uk-UA" b="1" i="1" dirty="0" smtClean="0"/>
              <a:t>	На </a:t>
            </a:r>
            <a:r>
              <a:rPr lang="uk-UA" b="1" i="1" dirty="0"/>
              <a:t>першому етапі </a:t>
            </a:r>
            <a:r>
              <a:rPr lang="uk-UA" dirty="0"/>
              <a:t>необхідно оцінити загальний розмір </a:t>
            </a:r>
            <a:r>
              <a:rPr lang="uk-UA" dirty="0" smtClean="0"/>
              <a:t>обігових активів </a:t>
            </a:r>
            <a:r>
              <a:rPr lang="uk-UA" dirty="0"/>
              <a:t>підприємства та проаналізувати зміну їх обсягу </a:t>
            </a:r>
            <a:r>
              <a:rPr lang="uk-UA" dirty="0" smtClean="0"/>
              <a:t>впродовж звітного </a:t>
            </a:r>
            <a:r>
              <a:rPr lang="uk-UA" dirty="0"/>
              <a:t>періоду. При проведені цієї роботи визначається також питома вага обігових активів в загальному обсязі майна та її зміна протягом періоду. Співставлення темпів росту обігових активів з </a:t>
            </a:r>
            <a:r>
              <a:rPr lang="uk-UA" dirty="0" smtClean="0"/>
              <a:t>темпами інфляції </a:t>
            </a:r>
            <a:r>
              <a:rPr lang="uk-UA" dirty="0"/>
              <a:t>дозволяє визначити номінальний та реальний приріст обігового капіталу підприємства</a:t>
            </a:r>
            <a:r>
              <a:rPr lang="uk-UA" dirty="0" smtClean="0"/>
              <a:t>.</a:t>
            </a:r>
          </a:p>
          <a:p>
            <a:pPr algn="just"/>
            <a:endParaRPr lang="uk-UA" dirty="0" smtClean="0"/>
          </a:p>
          <a:p>
            <a:pPr algn="just"/>
            <a:r>
              <a:rPr lang="uk-UA" b="1" dirty="0" smtClean="0"/>
              <a:t>	</a:t>
            </a:r>
            <a:r>
              <a:rPr lang="uk-UA" b="1" i="1" dirty="0" smtClean="0"/>
              <a:t>На </a:t>
            </a:r>
            <a:r>
              <a:rPr lang="uk-UA" b="1" i="1" dirty="0"/>
              <a:t>другому етапі </a:t>
            </a:r>
            <a:r>
              <a:rPr lang="uk-UA" dirty="0"/>
              <a:t>аналізу проводиться дослідження структури обігових активів підприємства за видами активів, а також інших класифікаційних ознак, розглянутих нами вище (прибутковості, швидкості обертання, платоспроможності, інфляційної захищеності тощо). Це дозволяє оцінити основні тенденції в зміні складу обігових активів та ступінь досягнення відповідних цілей управління.</a:t>
            </a:r>
          </a:p>
          <a:p>
            <a:pPr algn="just"/>
            <a:endParaRPr lang="uk-UA" dirty="0"/>
          </a:p>
        </p:txBody>
      </p:sp>
    </p:spTree>
    <p:extLst>
      <p:ext uri="{BB962C8B-B14F-4D97-AF65-F5344CB8AC3E}">
        <p14:creationId xmlns:p14="http://schemas.microsoft.com/office/powerpoint/2010/main" val="1441681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5E4FFF1-6EB3-4ECF-ACFD-CFE46FBBB1EC}"/>
              </a:ext>
            </a:extLst>
          </p:cNvPr>
          <p:cNvSpPr txBox="1"/>
          <p:nvPr/>
        </p:nvSpPr>
        <p:spPr>
          <a:xfrm>
            <a:off x="1547447" y="0"/>
            <a:ext cx="10450286" cy="6463308"/>
          </a:xfrm>
          <a:prstGeom prst="rect">
            <a:avLst/>
          </a:prstGeom>
          <a:noFill/>
        </p:spPr>
        <p:txBody>
          <a:bodyPr wrap="square">
            <a:spAutoFit/>
          </a:bodyPr>
          <a:lstStyle/>
          <a:p>
            <a:pPr algn="just"/>
            <a:r>
              <a:rPr lang="uk-UA" dirty="0"/>
              <a:t>В ході проведення </a:t>
            </a:r>
            <a:r>
              <a:rPr lang="uk-UA" b="1" i="1" dirty="0"/>
              <a:t>третього етапу аналізу </a:t>
            </a:r>
            <a:r>
              <a:rPr lang="uk-UA" dirty="0"/>
              <a:t>необхідно кількісно оцінити вплив факторів, що обумовлюють зміни в обсязі обігових активів підприємства.</a:t>
            </a:r>
          </a:p>
          <a:p>
            <a:pPr algn="just"/>
            <a:endParaRPr lang="uk-UA" dirty="0"/>
          </a:p>
          <a:p>
            <a:pPr algn="just"/>
            <a:r>
              <a:rPr lang="uk-UA" dirty="0"/>
              <a:t>Найважливішими факторами, вплив яких можна оцінити кількісно, є обсяг та склад товарообороту, склад операцій із закупівлі товарів, швидкість обертання, структура обігових активів.</a:t>
            </a:r>
          </a:p>
          <a:p>
            <a:pPr algn="just"/>
            <a:endParaRPr lang="uk-UA" dirty="0"/>
          </a:p>
          <a:p>
            <a:pPr algn="just"/>
            <a:r>
              <a:rPr lang="uk-UA" dirty="0"/>
              <a:t>Кількісна оцінка впливу таких факторів, як обсяг товарообороту та швидкість обертання, може бути проведена на базі застосування методу ланцюгових підстановок, або на основі кореляційно-регресивного аналізу.</a:t>
            </a:r>
          </a:p>
          <a:p>
            <a:pPr algn="just"/>
            <a:endParaRPr lang="uk-UA" dirty="0"/>
          </a:p>
          <a:p>
            <a:pPr algn="just"/>
            <a:r>
              <a:rPr lang="uk-UA" dirty="0"/>
              <a:t>Для оцінки впливу на обсяг обігових активів змін в структурі обігових активів, складі товарообороту, характері закупівельних операцій може застосовуватися метод відсоткових чисел</a:t>
            </a:r>
            <a:r>
              <a:rPr lang="uk-UA" dirty="0" smtClean="0"/>
              <a:t>.</a:t>
            </a:r>
          </a:p>
          <a:p>
            <a:pPr algn="just"/>
            <a:endParaRPr lang="uk-UA" dirty="0" smtClean="0"/>
          </a:p>
          <a:p>
            <a:pPr algn="just"/>
            <a:r>
              <a:rPr lang="uk-UA" dirty="0"/>
              <a:t>На </a:t>
            </a:r>
            <a:r>
              <a:rPr lang="uk-UA" b="1" dirty="0"/>
              <a:t>четвертому етапі аналізу </a:t>
            </a:r>
            <a:r>
              <a:rPr lang="uk-UA" dirty="0"/>
              <a:t>необхідно оцінити зміни в складі джерел фінансування обігових активів підприємства. Для цього обчислюється обсяг власних обігових активів підприємства та порівнюється з відповідним показником за попередній період.</a:t>
            </a:r>
          </a:p>
          <a:p>
            <a:pPr algn="just"/>
            <a:endParaRPr lang="uk-UA" dirty="0"/>
          </a:p>
          <a:p>
            <a:pPr algn="just"/>
            <a:r>
              <a:rPr lang="uk-UA" dirty="0"/>
              <a:t>Питома вага власних джерел фінансування обігових активів використовується підприємством для оцінки ступеня фінансової </a:t>
            </a:r>
            <a:r>
              <a:rPr lang="uk-UA" dirty="0" smtClean="0"/>
              <a:t>стійкості підприємства</a:t>
            </a:r>
            <a:r>
              <a:rPr lang="uk-UA" dirty="0"/>
              <a:t>, його незалежності від зовнішніх джерел </a:t>
            </a:r>
            <a:r>
              <a:rPr lang="uk-UA" dirty="0" smtClean="0"/>
              <a:t>фінансування. Бачиться </a:t>
            </a:r>
            <a:r>
              <a:rPr lang="uk-UA" dirty="0"/>
              <a:t>доцільною розробка шахового балансу складу обігових активів та джерел їх фінансування</a:t>
            </a:r>
            <a:r>
              <a:rPr lang="uk-UA" dirty="0" smtClean="0"/>
              <a:t>.</a:t>
            </a:r>
            <a:endParaRPr lang="uk-UA" dirty="0"/>
          </a:p>
        </p:txBody>
      </p:sp>
    </p:spTree>
    <p:extLst>
      <p:ext uri="{BB962C8B-B14F-4D97-AF65-F5344CB8AC3E}">
        <p14:creationId xmlns:p14="http://schemas.microsoft.com/office/powerpoint/2010/main" val="2217901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90F2692-8207-485E-A256-B80CFCC7D830}"/>
              </a:ext>
            </a:extLst>
          </p:cNvPr>
          <p:cNvSpPr txBox="1"/>
          <p:nvPr/>
        </p:nvSpPr>
        <p:spPr>
          <a:xfrm>
            <a:off x="2059912" y="704953"/>
            <a:ext cx="9329351" cy="4247317"/>
          </a:xfrm>
          <a:prstGeom prst="rect">
            <a:avLst/>
          </a:prstGeom>
          <a:noFill/>
        </p:spPr>
        <p:txBody>
          <a:bodyPr wrap="square">
            <a:spAutoFit/>
          </a:bodyPr>
          <a:lstStyle/>
          <a:p>
            <a:pPr algn="just"/>
            <a:r>
              <a:rPr lang="uk-UA" dirty="0"/>
              <a:t>На </a:t>
            </a:r>
            <a:r>
              <a:rPr lang="uk-UA" b="1" i="1" dirty="0"/>
              <a:t>п'ятому етапі </a:t>
            </a:r>
            <a:r>
              <a:rPr lang="uk-UA" dirty="0"/>
              <a:t>необхідно проаналізувати джерела формування </a:t>
            </a:r>
            <a:r>
              <a:rPr lang="uk-UA" dirty="0" smtClean="0"/>
              <a:t>та напрямки </a:t>
            </a:r>
            <a:r>
              <a:rPr lang="uk-UA" dirty="0"/>
              <a:t>використання обігових коштів торговельного підприємства</a:t>
            </a:r>
            <a:r>
              <a:rPr lang="uk-UA" dirty="0" smtClean="0"/>
              <a:t>.</a:t>
            </a:r>
          </a:p>
          <a:p>
            <a:pPr algn="just"/>
            <a:endParaRPr lang="uk-UA" dirty="0"/>
          </a:p>
          <a:p>
            <a:pPr algn="just"/>
            <a:r>
              <a:rPr lang="uk-UA" dirty="0"/>
              <a:t>Проведення такого аналізу дозволяє з одного боку, визначити стабільність окремих джерел формування обігових активів з точки зору можливості їх використання в майбутньому, з другого - виявити на фінансування яких програм витрачені кошти, чи є це використання доцільним та чи збережеться в майбутньому структура використання коштів, що склалася</a:t>
            </a:r>
            <a:r>
              <a:rPr lang="uk-UA" dirty="0" smtClean="0"/>
              <a:t>.</a:t>
            </a:r>
          </a:p>
          <a:p>
            <a:pPr algn="just"/>
            <a:endParaRPr lang="uk-UA" dirty="0" smtClean="0"/>
          </a:p>
          <a:p>
            <a:pPr algn="just"/>
            <a:r>
              <a:rPr lang="ru-RU" dirty="0"/>
              <a:t>На </a:t>
            </a:r>
            <a:r>
              <a:rPr lang="uk-UA" b="1" i="1" dirty="0" smtClean="0"/>
              <a:t>шостому етапі </a:t>
            </a:r>
            <a:r>
              <a:rPr lang="uk-UA" dirty="0" smtClean="0"/>
              <a:t>аналітичної роботи здійснюється розрахунок та проводиться діагностика ефективності управління обіговими активами підприємства</a:t>
            </a:r>
            <a:r>
              <a:rPr lang="ru-RU" dirty="0" smtClean="0"/>
              <a:t>.</a:t>
            </a:r>
            <a:endParaRPr lang="ru-RU" dirty="0"/>
          </a:p>
          <a:p>
            <a:endParaRPr lang="ru-RU" dirty="0"/>
          </a:p>
          <a:p>
            <a:r>
              <a:rPr lang="ru-RU" dirty="0"/>
              <a:t>Для </a:t>
            </a:r>
            <a:r>
              <a:rPr lang="uk-UA" dirty="0" smtClean="0"/>
              <a:t>проведення цієї роботи використовується </a:t>
            </a:r>
            <a:r>
              <a:rPr lang="ru-RU" dirty="0" smtClean="0"/>
              <a:t>система </a:t>
            </a:r>
            <a:r>
              <a:rPr lang="uk-UA" dirty="0" smtClean="0"/>
              <a:t>спеціальних показників та коефіцієнтів, загальна характеристика яких наведена у таблиці</a:t>
            </a:r>
            <a:r>
              <a:rPr lang="ru-RU" dirty="0"/>
              <a:t> </a:t>
            </a:r>
            <a:r>
              <a:rPr lang="ru-RU" dirty="0" err="1" smtClean="0"/>
              <a:t>нижче</a:t>
            </a:r>
            <a:r>
              <a:rPr lang="ru-RU" dirty="0" smtClean="0"/>
              <a:t>.</a:t>
            </a:r>
            <a:endParaRPr lang="uk-UA" dirty="0"/>
          </a:p>
          <a:p>
            <a:pPr algn="just"/>
            <a:endParaRPr lang="uk-UA" dirty="0"/>
          </a:p>
        </p:txBody>
      </p:sp>
    </p:spTree>
    <p:extLst>
      <p:ext uri="{BB962C8B-B14F-4D97-AF65-F5344CB8AC3E}">
        <p14:creationId xmlns:p14="http://schemas.microsoft.com/office/powerpoint/2010/main" val="3090237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E992A33-2C35-46EE-A5A2-A19F6230D3AE}"/>
              </a:ext>
            </a:extLst>
          </p:cNvPr>
          <p:cNvSpPr txBox="1"/>
          <p:nvPr/>
        </p:nvSpPr>
        <p:spPr>
          <a:xfrm>
            <a:off x="1958612" y="767983"/>
            <a:ext cx="9477632" cy="4524315"/>
          </a:xfrm>
          <a:prstGeom prst="rect">
            <a:avLst/>
          </a:prstGeom>
          <a:noFill/>
        </p:spPr>
        <p:txBody>
          <a:bodyPr wrap="square">
            <a:spAutoFit/>
          </a:bodyPr>
          <a:lstStyle/>
          <a:p>
            <a:pPr algn="just"/>
            <a:r>
              <a:rPr lang="uk-UA" b="1" i="1" dirty="0"/>
              <a:t>Основними джерелами збільшення розміру обігових коштів торговельного підприємства є:</a:t>
            </a:r>
          </a:p>
          <a:p>
            <a:endParaRPr lang="uk-UA" dirty="0"/>
          </a:p>
          <a:p>
            <a:pPr algn="just"/>
            <a:r>
              <a:rPr lang="uk-UA" dirty="0"/>
              <a:t>1. Прибуток, який спрямовується на приріст власного обігового капіталу (</a:t>
            </a:r>
            <a:r>
              <a:rPr lang="uk-UA" dirty="0" err="1"/>
              <a:t>реінвестується</a:t>
            </a:r>
            <a:r>
              <a:rPr lang="uk-UA" dirty="0"/>
              <a:t> в розвиток підприємства).</a:t>
            </a:r>
          </a:p>
          <a:p>
            <a:pPr algn="just"/>
            <a:endParaRPr lang="uk-UA" dirty="0"/>
          </a:p>
          <a:p>
            <a:pPr algn="just"/>
            <a:r>
              <a:rPr lang="uk-UA" dirty="0"/>
              <a:t>2. Продаж </a:t>
            </a:r>
            <a:r>
              <a:rPr lang="uk-UA" dirty="0" err="1"/>
              <a:t>позаобігових</a:t>
            </a:r>
            <a:r>
              <a:rPr lang="uk-UA" dirty="0"/>
              <a:t> активів або закінчення терміну довгострокового фінансового інвестування.</a:t>
            </a:r>
          </a:p>
          <a:p>
            <a:pPr algn="just"/>
            <a:endParaRPr lang="uk-UA" dirty="0"/>
          </a:p>
          <a:p>
            <a:pPr algn="just"/>
            <a:r>
              <a:rPr lang="uk-UA" dirty="0"/>
              <a:t>3. Отримання кредитних ресурсів або зростання кредиторської заборгованості.</a:t>
            </a:r>
          </a:p>
          <a:p>
            <a:pPr algn="just"/>
            <a:endParaRPr lang="uk-UA" dirty="0"/>
          </a:p>
          <a:p>
            <a:pPr algn="just"/>
            <a:r>
              <a:rPr lang="uk-UA" dirty="0"/>
              <a:t>4. Приріст статутного фонду підприємства, який сплачено грошовими коштами або короткостроковими цінними паперами.</a:t>
            </a:r>
          </a:p>
          <a:p>
            <a:pPr algn="just"/>
            <a:endParaRPr lang="uk-UA" dirty="0"/>
          </a:p>
          <a:p>
            <a:pPr algn="just"/>
            <a:r>
              <a:rPr lang="uk-UA" dirty="0"/>
              <a:t>5. Приріст фонду дооцінки вартості товарно-матеріальних </a:t>
            </a:r>
            <a:r>
              <a:rPr lang="uk-UA" dirty="0" err="1"/>
              <a:t>коштовностей</a:t>
            </a:r>
            <a:r>
              <a:rPr lang="uk-UA" dirty="0"/>
              <a:t>, який спрямовується на поповнення власних обігових коштів.</a:t>
            </a:r>
          </a:p>
        </p:txBody>
      </p:sp>
    </p:spTree>
    <p:extLst>
      <p:ext uri="{BB962C8B-B14F-4D97-AF65-F5344CB8AC3E}">
        <p14:creationId xmlns:p14="http://schemas.microsoft.com/office/powerpoint/2010/main" val="2192260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E7A32F9-2229-4C27-8C69-E0E428DE7020}"/>
              </a:ext>
            </a:extLst>
          </p:cNvPr>
          <p:cNvSpPr txBox="1"/>
          <p:nvPr/>
        </p:nvSpPr>
        <p:spPr>
          <a:xfrm>
            <a:off x="2064394" y="738478"/>
            <a:ext cx="8946291" cy="2862322"/>
          </a:xfrm>
          <a:prstGeom prst="rect">
            <a:avLst/>
          </a:prstGeom>
          <a:noFill/>
        </p:spPr>
        <p:txBody>
          <a:bodyPr wrap="square">
            <a:spAutoFit/>
          </a:bodyPr>
          <a:lstStyle/>
          <a:p>
            <a:r>
              <a:rPr lang="uk-UA" b="1" dirty="0"/>
              <a:t>Основними напрямками використання обігових коштів, що призводять до зменшення їх розміру, є:</a:t>
            </a:r>
          </a:p>
          <a:p>
            <a:endParaRPr lang="uk-UA" b="1" dirty="0"/>
          </a:p>
          <a:p>
            <a:pPr algn="just"/>
            <a:r>
              <a:rPr lang="uk-UA" dirty="0"/>
              <a:t>1. Фінансування приросту </a:t>
            </a:r>
            <a:r>
              <a:rPr lang="uk-UA" dirty="0" err="1"/>
              <a:t>позаобігових</a:t>
            </a:r>
            <a:r>
              <a:rPr lang="uk-UA" dirty="0"/>
              <a:t> активів.</a:t>
            </a:r>
          </a:p>
          <a:p>
            <a:pPr algn="just"/>
            <a:endParaRPr lang="uk-UA" dirty="0"/>
          </a:p>
          <a:p>
            <a:pPr algn="just"/>
            <a:r>
              <a:rPr lang="uk-UA" dirty="0"/>
              <a:t>2. Погашення зовнішньої заборгованості або зниження її обсягів.</a:t>
            </a:r>
          </a:p>
          <a:p>
            <a:pPr algn="just"/>
            <a:endParaRPr lang="uk-UA" dirty="0"/>
          </a:p>
          <a:p>
            <a:pPr algn="just"/>
            <a:r>
              <a:rPr lang="uk-UA" dirty="0"/>
              <a:t>3. Використання коштів фондів цільового призначення (фонду заохочення, соціального розвитку, виплати дивідендів тощо) на фінансування певних заходів, передбачених кошторисами витрат ідах фондів.</a:t>
            </a:r>
          </a:p>
        </p:txBody>
      </p:sp>
    </p:spTree>
    <p:extLst>
      <p:ext uri="{BB962C8B-B14F-4D97-AF65-F5344CB8AC3E}">
        <p14:creationId xmlns:p14="http://schemas.microsoft.com/office/powerpoint/2010/main" val="4032454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EC5F25E-5BF5-494F-A871-8975BB0DE8A5}"/>
              </a:ext>
            </a:extLst>
          </p:cNvPr>
          <p:cNvSpPr txBox="1"/>
          <p:nvPr/>
        </p:nvSpPr>
        <p:spPr>
          <a:xfrm>
            <a:off x="1591961" y="1095287"/>
            <a:ext cx="9300451" cy="4247317"/>
          </a:xfrm>
          <a:prstGeom prst="rect">
            <a:avLst/>
          </a:prstGeom>
          <a:noFill/>
        </p:spPr>
        <p:txBody>
          <a:bodyPr wrap="square">
            <a:spAutoFit/>
          </a:bodyPr>
          <a:lstStyle/>
          <a:p>
            <a:r>
              <a:rPr lang="uk-UA" b="1" dirty="0" smtClean="0"/>
              <a:t>Проведення аналізу джерел та напрямків використання коштів передбачає</a:t>
            </a:r>
            <a:r>
              <a:rPr lang="ru-RU" b="1" dirty="0" smtClean="0"/>
              <a:t>:</a:t>
            </a:r>
            <a:endParaRPr lang="ru-RU" b="1" dirty="0"/>
          </a:p>
          <a:p>
            <a:endParaRPr lang="ru-RU" b="1" dirty="0"/>
          </a:p>
          <a:p>
            <a:r>
              <a:rPr lang="uk-UA" dirty="0"/>
              <a:t>1. Визначення змін в обсязі обігових коштів торговельного підприємства.</a:t>
            </a:r>
          </a:p>
          <a:p>
            <a:endParaRPr lang="uk-UA" dirty="0"/>
          </a:p>
          <a:p>
            <a:r>
              <a:rPr lang="uk-UA" dirty="0"/>
              <a:t>2. Визначення переліку можливих джерел приросту обігових коштів та напрямків використання обігових коштів.</a:t>
            </a:r>
          </a:p>
          <a:p>
            <a:endParaRPr lang="uk-UA" dirty="0"/>
          </a:p>
          <a:p>
            <a:r>
              <a:rPr lang="uk-UA" dirty="0"/>
              <a:t>3. Визначення обсягу та питомої ваги в загальному обсязі окремого джерела та напрямку використання обігових коштів.</a:t>
            </a:r>
          </a:p>
          <a:p>
            <a:endParaRPr lang="uk-UA" dirty="0"/>
          </a:p>
          <a:p>
            <a:r>
              <a:rPr lang="uk-UA" dirty="0"/>
              <a:t>4. Групування джерел формування та напрямків використання коштів залежно від ступеня їх значущості (питомої ваги в загальному обсязі).</a:t>
            </a:r>
          </a:p>
          <a:p>
            <a:endParaRPr lang="uk-UA" dirty="0"/>
          </a:p>
          <a:p>
            <a:r>
              <a:rPr lang="uk-UA" dirty="0"/>
              <a:t>5. Оцінку ступеня сталості окремих джерел формування та напрямків використання коштів.</a:t>
            </a:r>
          </a:p>
        </p:txBody>
      </p:sp>
    </p:spTree>
    <p:extLst>
      <p:ext uri="{BB962C8B-B14F-4D97-AF65-F5344CB8AC3E}">
        <p14:creationId xmlns:p14="http://schemas.microsoft.com/office/powerpoint/2010/main" val="945008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A035EA32-7900-4352-AC6E-A6C90E7D0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804" y="672291"/>
            <a:ext cx="9606284" cy="6185709"/>
          </a:xfrm>
          <a:prstGeom prst="rect">
            <a:avLst/>
          </a:prstGeom>
        </p:spPr>
      </p:pic>
      <p:sp>
        <p:nvSpPr>
          <p:cNvPr id="2" name="Прямоугольник 1"/>
          <p:cNvSpPr/>
          <p:nvPr/>
        </p:nvSpPr>
        <p:spPr>
          <a:xfrm>
            <a:off x="2049803" y="0"/>
            <a:ext cx="9535945" cy="672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Показники ефективності обіговими коштами підприємства</a:t>
            </a:r>
            <a:endParaRPr lang="ru-RU" dirty="0"/>
          </a:p>
        </p:txBody>
      </p:sp>
    </p:spTree>
    <p:extLst>
      <p:ext uri="{BB962C8B-B14F-4D97-AF65-F5344CB8AC3E}">
        <p14:creationId xmlns:p14="http://schemas.microsoft.com/office/powerpoint/2010/main" val="2106224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5014C277-61A4-415B-A311-A6D0E4C6F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303" y="149544"/>
            <a:ext cx="9196639" cy="6558911"/>
          </a:xfrm>
          <a:prstGeom prst="rect">
            <a:avLst/>
          </a:prstGeom>
        </p:spPr>
      </p:pic>
    </p:spTree>
    <p:extLst>
      <p:ext uri="{BB962C8B-B14F-4D97-AF65-F5344CB8AC3E}">
        <p14:creationId xmlns:p14="http://schemas.microsoft.com/office/powerpoint/2010/main" val="3312277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4E277DBF-922A-4B79-B83B-8405FC2B7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543" y="1025145"/>
            <a:ext cx="9537979" cy="4807709"/>
          </a:xfrm>
          <a:prstGeom prst="rect">
            <a:avLst/>
          </a:prstGeom>
        </p:spPr>
      </p:pic>
    </p:spTree>
    <p:extLst>
      <p:ext uri="{BB962C8B-B14F-4D97-AF65-F5344CB8AC3E}">
        <p14:creationId xmlns:p14="http://schemas.microsoft.com/office/powerpoint/2010/main" val="3001536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6EA844-C9FF-4982-A1CC-8370AE9EE4D8}"/>
              </a:ext>
            </a:extLst>
          </p:cNvPr>
          <p:cNvSpPr txBox="1"/>
          <p:nvPr/>
        </p:nvSpPr>
        <p:spPr>
          <a:xfrm>
            <a:off x="1653309" y="1032465"/>
            <a:ext cx="9892146" cy="3600986"/>
          </a:xfrm>
          <a:prstGeom prst="rect">
            <a:avLst/>
          </a:prstGeom>
          <a:noFill/>
        </p:spPr>
        <p:txBody>
          <a:bodyPr wrap="square">
            <a:spAutoFit/>
          </a:bodyPr>
          <a:lstStyle/>
          <a:p>
            <a:pPr algn="just"/>
            <a:r>
              <a:rPr lang="ru-RU" sz="2800" b="1" dirty="0"/>
              <a:t>1. </a:t>
            </a:r>
            <a:r>
              <a:rPr lang="uk-UA" sz="2800" b="1" dirty="0" smtClean="0"/>
              <a:t>Обігові активи торговельного підприємства, характеристика їх складу та особливостей кругообігу</a:t>
            </a:r>
          </a:p>
          <a:p>
            <a:endParaRPr lang="uk-UA" dirty="0" smtClean="0"/>
          </a:p>
          <a:p>
            <a:endParaRPr lang="uk-UA" dirty="0" smtClean="0"/>
          </a:p>
          <a:p>
            <a:pPr algn="just"/>
            <a:r>
              <a:rPr lang="uk-UA" b="1" i="1" dirty="0" smtClean="0"/>
              <a:t>Обігові активи торговельного підприємства</a:t>
            </a:r>
            <a:r>
              <a:rPr lang="uk-UA" dirty="0" smtClean="0"/>
              <a:t> - це сукупність матеріальних та грошових цінностей (економічних ресурсів) підприємства, що знаходяться в постійному </a:t>
            </a:r>
            <a:r>
              <a:rPr lang="uk-UA" dirty="0" err="1" smtClean="0"/>
              <a:t>кругообороті</a:t>
            </a:r>
            <a:r>
              <a:rPr lang="uk-UA" dirty="0" smtClean="0"/>
              <a:t>, змінюють свою матеріальну форму протягом одного операційного циклу та в повному обсязі </a:t>
            </a:r>
            <a:r>
              <a:rPr lang="uk-UA" dirty="0" err="1" smtClean="0"/>
              <a:t>переносять</a:t>
            </a:r>
            <a:r>
              <a:rPr lang="uk-UA" dirty="0" smtClean="0"/>
              <a:t> свою вартість на товари, що реалізує підприємство</a:t>
            </a:r>
            <a:r>
              <a:rPr lang="ru-RU" dirty="0" smtClean="0"/>
              <a:t>.</a:t>
            </a:r>
          </a:p>
          <a:p>
            <a:pPr algn="just"/>
            <a:r>
              <a:rPr lang="ru-RU" dirty="0"/>
              <a:t>Склад </a:t>
            </a:r>
            <a:r>
              <a:rPr lang="uk-UA" dirty="0" smtClean="0"/>
              <a:t>обігових активів торговельного підприємства наведено далі </a:t>
            </a:r>
            <a:r>
              <a:rPr lang="ru-RU" dirty="0" smtClean="0"/>
              <a:t>на рисунку.</a:t>
            </a:r>
            <a:endParaRPr lang="uk-UA" dirty="0"/>
          </a:p>
        </p:txBody>
      </p:sp>
    </p:spTree>
    <p:extLst>
      <p:ext uri="{BB962C8B-B14F-4D97-AF65-F5344CB8AC3E}">
        <p14:creationId xmlns:p14="http://schemas.microsoft.com/office/powerpoint/2010/main" val="96022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D3D28D26-EF4B-4AD7-A185-349152616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385" y="911887"/>
            <a:ext cx="9792427" cy="5034225"/>
          </a:xfrm>
          <a:prstGeom prst="rect">
            <a:avLst/>
          </a:prstGeom>
        </p:spPr>
      </p:pic>
    </p:spTree>
    <p:extLst>
      <p:ext uri="{BB962C8B-B14F-4D97-AF65-F5344CB8AC3E}">
        <p14:creationId xmlns:p14="http://schemas.microsoft.com/office/powerpoint/2010/main" val="7045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EDD22BD7-CB68-4003-A403-B1325D54E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031" y="118068"/>
            <a:ext cx="9845767" cy="4142433"/>
          </a:xfrm>
          <a:prstGeom prst="rect">
            <a:avLst/>
          </a:prstGeom>
        </p:spPr>
      </p:pic>
      <p:sp>
        <p:nvSpPr>
          <p:cNvPr id="2" name="Прямоугольник 1"/>
          <p:cNvSpPr/>
          <p:nvPr/>
        </p:nvSpPr>
        <p:spPr>
          <a:xfrm>
            <a:off x="1750031" y="4393702"/>
            <a:ext cx="10026637" cy="2308324"/>
          </a:xfrm>
          <a:prstGeom prst="rect">
            <a:avLst/>
          </a:prstGeom>
        </p:spPr>
        <p:txBody>
          <a:bodyPr wrap="square">
            <a:spAutoFit/>
          </a:bodyPr>
          <a:lstStyle/>
          <a:p>
            <a:pPr algn="just"/>
            <a:r>
              <a:rPr lang="uk-UA" dirty="0"/>
              <a:t>Означені показники розраховуються та аналізуються в динаміці </a:t>
            </a:r>
            <a:r>
              <a:rPr lang="uk-UA" dirty="0" smtClean="0"/>
              <a:t>з використанням </a:t>
            </a:r>
            <a:r>
              <a:rPr lang="uk-UA" dirty="0"/>
              <a:t>рекомендацій та їх нормативних (орієнтовних) значень. Слід зауважити, що наведені нормативні значення можуть використовуватися лише як орієнтовні, оскільки вони запозичені з літературних джерел та не диференційовані по галузях народного господарства. Більшу аналітичну цінність має вивчення напрямку зміни окремих показників порівняно з попереднім періодом та середньогалузевим значенням показників.</a:t>
            </a:r>
          </a:p>
          <a:p>
            <a:pPr algn="just"/>
            <a:endParaRPr lang="uk-UA" dirty="0"/>
          </a:p>
        </p:txBody>
      </p:sp>
    </p:spTree>
    <p:extLst>
      <p:ext uri="{BB962C8B-B14F-4D97-AF65-F5344CB8AC3E}">
        <p14:creationId xmlns:p14="http://schemas.microsoft.com/office/powerpoint/2010/main" val="178534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10E583E6-1DEA-4E8A-A0F4-398A6AF38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479" y="910044"/>
            <a:ext cx="9274628" cy="5869186"/>
          </a:xfrm>
          <a:prstGeom prst="rect">
            <a:avLst/>
          </a:prstGeom>
        </p:spPr>
      </p:pic>
      <p:sp>
        <p:nvSpPr>
          <p:cNvPr id="2" name="Прямоугольник 1"/>
          <p:cNvSpPr/>
          <p:nvPr/>
        </p:nvSpPr>
        <p:spPr>
          <a:xfrm>
            <a:off x="3648364" y="0"/>
            <a:ext cx="8543636" cy="581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Склад обігових активів торговельного підприємства </a:t>
            </a:r>
            <a:endParaRPr lang="uk-UA" dirty="0"/>
          </a:p>
        </p:txBody>
      </p:sp>
    </p:spTree>
    <p:extLst>
      <p:ext uri="{BB962C8B-B14F-4D97-AF65-F5344CB8AC3E}">
        <p14:creationId xmlns:p14="http://schemas.microsoft.com/office/powerpoint/2010/main" val="6587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4D5AC9F-C82A-408E-828E-F3B20B59615F}"/>
              </a:ext>
            </a:extLst>
          </p:cNvPr>
          <p:cNvSpPr txBox="1"/>
          <p:nvPr/>
        </p:nvSpPr>
        <p:spPr>
          <a:xfrm>
            <a:off x="1832544" y="991090"/>
            <a:ext cx="9366422" cy="3693319"/>
          </a:xfrm>
          <a:prstGeom prst="rect">
            <a:avLst/>
          </a:prstGeom>
          <a:noFill/>
        </p:spPr>
        <p:txBody>
          <a:bodyPr wrap="square">
            <a:spAutoFit/>
          </a:bodyPr>
          <a:lstStyle/>
          <a:p>
            <a:pPr algn="just"/>
            <a:r>
              <a:rPr lang="uk-UA" dirty="0" smtClean="0"/>
              <a:t>	Під </a:t>
            </a:r>
            <a:r>
              <a:rPr lang="uk-UA" b="1" i="1" dirty="0" smtClean="0"/>
              <a:t>циклом кругообігу обігових активів </a:t>
            </a:r>
            <a:r>
              <a:rPr lang="uk-UA" dirty="0" smtClean="0"/>
              <a:t>торговельного підприємства прийнято розуміти процес зміни їх матеріально-речової форми, що систематично повторюється. </a:t>
            </a:r>
            <a:r>
              <a:rPr lang="uk-UA" dirty="0" err="1" smtClean="0"/>
              <a:t>Кругооборот</a:t>
            </a:r>
            <a:r>
              <a:rPr lang="uk-UA" dirty="0" smtClean="0"/>
              <a:t> обігових активів обумовлений зміною матеріально-речової форми активів в процесі обслуговування потреб торговельного підприємства та проведення торгово-технологічних операцій.</a:t>
            </a:r>
          </a:p>
          <a:p>
            <a:pPr algn="just"/>
            <a:r>
              <a:rPr lang="uk-UA" dirty="0" smtClean="0"/>
              <a:t>Характер та основні стадії зображені на рисунку.</a:t>
            </a:r>
          </a:p>
          <a:p>
            <a:pPr algn="just"/>
            <a:endParaRPr lang="uk-UA" dirty="0" smtClean="0"/>
          </a:p>
          <a:p>
            <a:pPr algn="just"/>
            <a:r>
              <a:rPr lang="uk-UA" dirty="0" smtClean="0"/>
              <a:t>	Особливістю </a:t>
            </a:r>
            <a:r>
              <a:rPr lang="uk-UA" dirty="0"/>
              <a:t>кругообігу обігових активів торговельного підприємства є відсутність </a:t>
            </a:r>
            <a:r>
              <a:rPr lang="uk-UA" b="1" i="1" dirty="0"/>
              <a:t>виробничої стадії</a:t>
            </a:r>
            <a:r>
              <a:rPr lang="uk-UA" dirty="0"/>
              <a:t>, тобто сукупності операцій, що пов'язані з придбанням та використанням матеріально-технічних ресурсів, виготовленням продукції підприємства. Це об'єктивно обумовлює більш високу швидкість процесу кругообігу, притаманного торговельній діяльності.</a:t>
            </a:r>
          </a:p>
          <a:p>
            <a:pPr algn="just"/>
            <a:endParaRPr lang="uk-UA" dirty="0"/>
          </a:p>
        </p:txBody>
      </p:sp>
    </p:spTree>
    <p:extLst>
      <p:ext uri="{BB962C8B-B14F-4D97-AF65-F5344CB8AC3E}">
        <p14:creationId xmlns:p14="http://schemas.microsoft.com/office/powerpoint/2010/main" val="2784218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680DCCE3-FB98-48A9-8F76-140E9E476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109" y="1594088"/>
            <a:ext cx="9451949" cy="4233955"/>
          </a:xfrm>
          <a:prstGeom prst="rect">
            <a:avLst/>
          </a:prstGeom>
        </p:spPr>
      </p:pic>
      <p:sp>
        <p:nvSpPr>
          <p:cNvPr id="2" name="Прямоугольник 1"/>
          <p:cNvSpPr/>
          <p:nvPr/>
        </p:nvSpPr>
        <p:spPr>
          <a:xfrm>
            <a:off x="4747491" y="0"/>
            <a:ext cx="7444509"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Цикл кругообороту обігових коштів</a:t>
            </a:r>
          </a:p>
        </p:txBody>
      </p:sp>
    </p:spTree>
    <p:extLst>
      <p:ext uri="{BB962C8B-B14F-4D97-AF65-F5344CB8AC3E}">
        <p14:creationId xmlns:p14="http://schemas.microsoft.com/office/powerpoint/2010/main" val="1915737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0B1E88-7C3B-496D-9110-33428B095D39}"/>
              </a:ext>
            </a:extLst>
          </p:cNvPr>
          <p:cNvSpPr txBox="1"/>
          <p:nvPr/>
        </p:nvSpPr>
        <p:spPr>
          <a:xfrm>
            <a:off x="1890583" y="1361466"/>
            <a:ext cx="9576487" cy="3693319"/>
          </a:xfrm>
          <a:prstGeom prst="rect">
            <a:avLst/>
          </a:prstGeom>
          <a:noFill/>
        </p:spPr>
        <p:txBody>
          <a:bodyPr wrap="square">
            <a:spAutoFit/>
          </a:bodyPr>
          <a:lstStyle/>
          <a:p>
            <a:pPr algn="just"/>
            <a:r>
              <a:rPr lang="uk-UA" b="1" dirty="0"/>
              <a:t>Розглянемо сутність кожної стадії процесу кругообігу більш детально.</a:t>
            </a:r>
          </a:p>
          <a:p>
            <a:pPr algn="just"/>
            <a:endParaRPr lang="uk-UA" b="1" dirty="0"/>
          </a:p>
          <a:p>
            <a:pPr algn="just"/>
            <a:r>
              <a:rPr lang="uk-UA" dirty="0" smtClean="0"/>
              <a:t>	Вихідною </a:t>
            </a:r>
            <a:r>
              <a:rPr lang="uk-UA" dirty="0"/>
              <a:t>умовою початку проведення діяльності торговельного підприємства є наявність певної суми </a:t>
            </a:r>
            <a:r>
              <a:rPr lang="uk-UA" b="1" i="1" dirty="0"/>
              <a:t>грошових коштів (ГК), </a:t>
            </a:r>
            <a:r>
              <a:rPr lang="uk-UA" dirty="0"/>
              <a:t>які спрямовуються на придбання товарів та інших матеріальних цінностей, що необхідні торговельному підприємству.</a:t>
            </a:r>
          </a:p>
          <a:p>
            <a:pPr algn="just"/>
            <a:endParaRPr lang="uk-UA" dirty="0"/>
          </a:p>
          <a:p>
            <a:pPr algn="just"/>
            <a:r>
              <a:rPr lang="uk-UA" dirty="0" smtClean="0"/>
              <a:t>	Придбання товарів та інших матеріальних цінностей (далі - матеріальних активів) може проводитися на різних умовах оплати їх вартості. При проведенні оплати за фактом поставки матеріальних активів на торговельне підприємство його грошові кошти трансформуються в </a:t>
            </a:r>
            <a:r>
              <a:rPr lang="uk-UA" i="1" dirty="0" smtClean="0"/>
              <a:t>запаси товарних та матеріальних </a:t>
            </a:r>
            <a:r>
              <a:rPr lang="uk-UA" i="1" dirty="0" err="1" smtClean="0"/>
              <a:t>ціннностей</a:t>
            </a:r>
            <a:r>
              <a:rPr lang="uk-UA" dirty="0" smtClean="0"/>
              <a:t>, які знаходяться в розпорядженні підприємства та є основою для досягнення запланованих обсягів </a:t>
            </a:r>
            <a:r>
              <a:rPr lang="ru-RU" dirty="0" smtClean="0"/>
              <a:t>товарообороту</a:t>
            </a:r>
            <a:r>
              <a:rPr lang="ru-RU" dirty="0"/>
              <a:t>.</a:t>
            </a:r>
            <a:endParaRPr lang="uk-UA" dirty="0"/>
          </a:p>
        </p:txBody>
      </p:sp>
    </p:spTree>
    <p:extLst>
      <p:ext uri="{BB962C8B-B14F-4D97-AF65-F5344CB8AC3E}">
        <p14:creationId xmlns:p14="http://schemas.microsoft.com/office/powerpoint/2010/main" val="147996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E926BC5-82A8-4B97-87D0-BEC420C572A0}"/>
              </a:ext>
            </a:extLst>
          </p:cNvPr>
          <p:cNvSpPr txBox="1"/>
          <p:nvPr/>
        </p:nvSpPr>
        <p:spPr>
          <a:xfrm>
            <a:off x="1752287" y="187527"/>
            <a:ext cx="9848586" cy="6463308"/>
          </a:xfrm>
          <a:prstGeom prst="rect">
            <a:avLst/>
          </a:prstGeom>
          <a:noFill/>
        </p:spPr>
        <p:txBody>
          <a:bodyPr wrap="square">
            <a:spAutoFit/>
          </a:bodyPr>
          <a:lstStyle/>
          <a:p>
            <a:pPr algn="just"/>
            <a:r>
              <a:rPr lang="uk-UA" dirty="0" smtClean="0"/>
              <a:t>	Якщо </a:t>
            </a:r>
            <a:r>
              <a:rPr lang="uk-UA" dirty="0"/>
              <a:t>ж торговельне підприємство здійснює авансову оплату, то </a:t>
            </a:r>
            <a:r>
              <a:rPr lang="uk-UA" dirty="0" smtClean="0"/>
              <a:t> утворюється </a:t>
            </a:r>
            <a:r>
              <a:rPr lang="uk-UA" b="1" i="1" dirty="0"/>
              <a:t>дебіторська заборгованість постачальників</a:t>
            </a:r>
            <a:r>
              <a:rPr lang="uk-UA" dirty="0"/>
              <a:t>, </a:t>
            </a:r>
            <a:r>
              <a:rPr lang="uk-UA" dirty="0" smtClean="0"/>
              <a:t>яка через </a:t>
            </a:r>
            <a:r>
              <a:rPr lang="uk-UA" dirty="0"/>
              <a:t>певний термін часу (обумовлений договірними умовами ) </a:t>
            </a:r>
            <a:r>
              <a:rPr lang="uk-UA" dirty="0" smtClean="0"/>
              <a:t>має бути </a:t>
            </a:r>
            <a:r>
              <a:rPr lang="uk-UA" dirty="0"/>
              <a:t>погашена в матеріальній формі шляхом поставки </a:t>
            </a:r>
            <a:r>
              <a:rPr lang="uk-UA" dirty="0" smtClean="0"/>
              <a:t>відповідних матеріальних </a:t>
            </a:r>
            <a:r>
              <a:rPr lang="uk-UA" dirty="0"/>
              <a:t>активів</a:t>
            </a:r>
            <a:r>
              <a:rPr lang="uk-UA" dirty="0" smtClean="0"/>
              <a:t>.</a:t>
            </a:r>
          </a:p>
          <a:p>
            <a:pPr algn="just"/>
            <a:r>
              <a:rPr lang="uk-UA" dirty="0" smtClean="0"/>
              <a:t>	Вартість </a:t>
            </a:r>
            <a:r>
              <a:rPr lang="uk-UA" dirty="0"/>
              <a:t>товарних запасів в процесі зберігання змінюється </a:t>
            </a:r>
            <a:r>
              <a:rPr lang="uk-UA" dirty="0" smtClean="0"/>
              <a:t>на розмір </a:t>
            </a:r>
            <a:r>
              <a:rPr lang="uk-UA" dirty="0"/>
              <a:t>незавершеного виробництва, яке в торгівлі утворюється у вигляді </a:t>
            </a:r>
            <a:r>
              <a:rPr lang="uk-UA" i="1" dirty="0"/>
              <a:t>витрат обігу на залишок товарів</a:t>
            </a:r>
            <a:r>
              <a:rPr lang="uk-UA" dirty="0"/>
              <a:t>. До їх складу входять витрати на транспортування, зберігання та передпродажну підготовку товарів</a:t>
            </a:r>
            <a:r>
              <a:rPr lang="uk-UA" dirty="0" smtClean="0"/>
              <a:t>.</a:t>
            </a:r>
          </a:p>
          <a:p>
            <a:pPr algn="just"/>
            <a:r>
              <a:rPr lang="uk-UA" dirty="0" smtClean="0"/>
              <a:t>	Реалізація </a:t>
            </a:r>
            <a:r>
              <a:rPr lang="uk-UA" dirty="0"/>
              <a:t>товарів також може передбачати дві форми оплати: </a:t>
            </a:r>
            <a:r>
              <a:rPr lang="uk-UA" dirty="0" smtClean="0"/>
              <a:t>за фактом </a:t>
            </a:r>
            <a:r>
              <a:rPr lang="uk-UA" dirty="0"/>
              <a:t>продажу або з відстрочкою платні.</a:t>
            </a:r>
          </a:p>
          <a:p>
            <a:endParaRPr lang="uk-UA" dirty="0"/>
          </a:p>
          <a:p>
            <a:pPr algn="just"/>
            <a:r>
              <a:rPr lang="uk-UA" dirty="0"/>
              <a:t>У першому випадку цикл руху обігових активів на цьому закінчується — авансовані гроші знову приймають грошову форму. Залежно від цільової функції діяльності мають створюватися умови для досягнення рівності між обсягом авансованих та повернених грошей (самоокупність) або зростання грошових коштів за результатами закінчення кожного операційного циклу (самофінансування).</a:t>
            </a:r>
          </a:p>
          <a:p>
            <a:pPr algn="just"/>
            <a:endParaRPr lang="uk-UA" dirty="0"/>
          </a:p>
          <a:p>
            <a:pPr algn="just"/>
            <a:r>
              <a:rPr lang="uk-UA" dirty="0"/>
              <a:t>При реалізації товарів на умовах відстрочки платні (</a:t>
            </a:r>
            <a:r>
              <a:rPr lang="uk-UA" dirty="0" smtClean="0"/>
              <a:t>комерційний або </a:t>
            </a:r>
            <a:r>
              <a:rPr lang="uk-UA" dirty="0"/>
              <a:t>споживчий кредит) матеріальні обігові активи </a:t>
            </a:r>
            <a:r>
              <a:rPr lang="uk-UA" dirty="0" smtClean="0"/>
              <a:t>трансформуються в </a:t>
            </a:r>
            <a:r>
              <a:rPr lang="uk-UA" i="1" dirty="0"/>
              <a:t>дебіторську заборгованість покупців</a:t>
            </a:r>
            <a:r>
              <a:rPr lang="uk-UA" dirty="0"/>
              <a:t>. Закінчення циклу кругообігу відбувається тільки при погашенні заборгованості, що виникла, в грошовій формі.</a:t>
            </a:r>
          </a:p>
          <a:p>
            <a:pPr algn="just"/>
            <a:endParaRPr lang="uk-UA" dirty="0"/>
          </a:p>
          <a:p>
            <a:endParaRPr lang="uk-UA" dirty="0"/>
          </a:p>
        </p:txBody>
      </p:sp>
    </p:spTree>
    <p:extLst>
      <p:ext uri="{BB962C8B-B14F-4D97-AF65-F5344CB8AC3E}">
        <p14:creationId xmlns:p14="http://schemas.microsoft.com/office/powerpoint/2010/main" val="3619106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9A150AC-203C-4D00-A8AA-EC0B32286F9D}"/>
              </a:ext>
            </a:extLst>
          </p:cNvPr>
          <p:cNvSpPr txBox="1"/>
          <p:nvPr/>
        </p:nvSpPr>
        <p:spPr>
          <a:xfrm>
            <a:off x="1964724" y="889843"/>
            <a:ext cx="9192803" cy="5078313"/>
          </a:xfrm>
          <a:prstGeom prst="rect">
            <a:avLst/>
          </a:prstGeom>
          <a:noFill/>
        </p:spPr>
        <p:txBody>
          <a:bodyPr wrap="square">
            <a:spAutoFit/>
          </a:bodyPr>
          <a:lstStyle/>
          <a:p>
            <a:pPr algn="just"/>
            <a:r>
              <a:rPr lang="uk-UA" dirty="0" smtClean="0"/>
              <a:t>	Проведення </a:t>
            </a:r>
            <a:r>
              <a:rPr lang="uk-UA" dirty="0"/>
              <a:t>діяльності торговельного підприємства обумовлює виникнення також </a:t>
            </a:r>
            <a:r>
              <a:rPr lang="uk-UA" b="1" i="1" dirty="0"/>
              <a:t>інших видів дебіторської заборгованості </a:t>
            </a:r>
            <a:r>
              <a:rPr lang="uk-UA" dirty="0"/>
              <a:t>(перед </a:t>
            </a:r>
            <a:r>
              <a:rPr lang="uk-UA" dirty="0" smtClean="0"/>
              <a:t>робітниками, бюджетом, фондами соціального страхування), що в свою чергу обумовлено існуючим порядком проведення відповідних розрахунків.</a:t>
            </a:r>
          </a:p>
          <a:p>
            <a:pPr algn="just"/>
            <a:endParaRPr lang="ru-RU" dirty="0"/>
          </a:p>
          <a:p>
            <a:pPr algn="just"/>
            <a:r>
              <a:rPr lang="uk-UA" dirty="0" smtClean="0"/>
              <a:t>	По </a:t>
            </a:r>
            <a:r>
              <a:rPr lang="uk-UA" dirty="0"/>
              <a:t>закінченні кожного циклу кругообігу обігових активів розглядається питання стосовно обсягів авансування на наступний період та використання приросту грошових коштів, отриманих за результатами даного циклу кругообігу. Якщо потреба в формуванні обігових активів залишається незмінною, а джерела її фінансування зростають, торговельне підприємство здійснює </a:t>
            </a:r>
            <a:r>
              <a:rPr lang="uk-UA" i="1" dirty="0"/>
              <a:t>короткострокові </a:t>
            </a:r>
            <a:r>
              <a:rPr lang="uk-UA" i="1" dirty="0" smtClean="0"/>
              <a:t>фінансові вкладення</a:t>
            </a:r>
            <a:r>
              <a:rPr lang="uk-UA" dirty="0"/>
              <a:t>. Вони можуть мати короткостроковий характер (при сезонних коливаннях обсягів реалізації товарів і відповідно до потреб в обігових активах) або формуватися постійно (як форма розміщення резервного фонду підприємства тощо).</a:t>
            </a:r>
          </a:p>
          <a:p>
            <a:pPr algn="just"/>
            <a:endParaRPr lang="uk-UA" dirty="0"/>
          </a:p>
          <a:p>
            <a:pPr algn="just"/>
            <a:r>
              <a:rPr lang="uk-UA" dirty="0" smtClean="0"/>
              <a:t>	Сутність </a:t>
            </a:r>
            <a:r>
              <a:rPr lang="uk-UA" dirty="0"/>
              <a:t>та особливості кругообігу обігових активів торговельного підприємства обумовлюють завдання та інструменти </a:t>
            </a:r>
            <a:r>
              <a:rPr lang="uk-UA" dirty="0" smtClean="0"/>
              <a:t>управління, необхідні </a:t>
            </a:r>
            <a:r>
              <a:rPr lang="uk-UA" dirty="0"/>
              <a:t>для практичної діяльності підприємств.</a:t>
            </a:r>
          </a:p>
        </p:txBody>
      </p:sp>
    </p:spTree>
    <p:extLst>
      <p:ext uri="{BB962C8B-B14F-4D97-AF65-F5344CB8AC3E}">
        <p14:creationId xmlns:p14="http://schemas.microsoft.com/office/powerpoint/2010/main" val="3728258211"/>
      </p:ext>
    </p:extLst>
  </p:cSld>
  <p:clrMapOvr>
    <a:masterClrMapping/>
  </p:clrMapOvr>
</p:sld>
</file>

<file path=ppt/theme/theme1.xml><?xml version="1.0" encoding="utf-8"?>
<a:theme xmlns:a="http://schemas.openxmlformats.org/drawingml/2006/main" name="Віхоть">
  <a:themeElements>
    <a:clrScheme name="Віхоть">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Віхоть">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іхоть">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345</TotalTime>
  <Words>1311</Words>
  <Application>Microsoft Office PowerPoint</Application>
  <PresentationFormat>Широкоэкранный</PresentationFormat>
  <Paragraphs>164</Paragraphs>
  <Slides>31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31</vt:i4>
      </vt:variant>
    </vt:vector>
  </HeadingPairs>
  <TitlesOfParts>
    <vt:vector size="36" baseType="lpstr">
      <vt:lpstr>Arial</vt:lpstr>
      <vt:lpstr>Calibri</vt:lpstr>
      <vt:lpstr>Century Gothic</vt:lpstr>
      <vt:lpstr>Wingdings 3</vt:lpstr>
      <vt:lpstr>Віхоть</vt:lpstr>
      <vt:lpstr>Управління обіговими активами торговельного підприємства. Частина 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Управління обіговими активами торговельного підприємства. Частина 1.</dc:title>
  <dc:creator>Катерина Бужимська</dc:creator>
  <cp:lastModifiedBy>Asus</cp:lastModifiedBy>
  <cp:revision>42</cp:revision>
  <dcterms:created xsi:type="dcterms:W3CDTF">2021-03-31T02:15:25Z</dcterms:created>
  <dcterms:modified xsi:type="dcterms:W3CDTF">2026-02-23T11:23:03Z</dcterms:modified>
</cp:coreProperties>
</file>