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77" r:id="rId10"/>
    <p:sldId id="278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9" r:id="rId22"/>
    <p:sldId id="274" r:id="rId23"/>
    <p:sldId id="280" r:id="rId24"/>
    <p:sldId id="275" r:id="rId25"/>
    <p:sldId id="276" r:id="rId26"/>
    <p:sldId id="281" r:id="rId2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2" d="100"/>
          <a:sy n="62" d="100"/>
        </p:scale>
        <p:origin x="804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9144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9144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9144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9144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9144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9144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56F2255E-99E6-46DB-8DB1-4031C21ECF4A}"/>
              </a:ext>
            </a:extLst>
          </p:cNvPr>
          <p:cNvSpPr>
            <a:spLocks noGrp="1"/>
          </p:cNvSpPr>
          <p:nvPr/>
        </p:nvSpPr>
        <p:spPr>
          <a:xfrm>
            <a:off x="731520" y="1874520"/>
            <a:ext cx="6766560" cy="19202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4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Найяскравіші постаті українського козацтва</a:t>
            </a:r>
            <a:endParaRPr sz="430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5397B3AB-BF1C-4CD8-8019-D3C03A2C7CD7}"/>
              </a:ext>
            </a:extLst>
          </p:cNvPr>
          <p:cNvSpPr>
            <a:spLocks noGrp="1"/>
          </p:cNvSpPr>
          <p:nvPr/>
        </p:nvSpPr>
        <p:spPr>
          <a:xfrm>
            <a:off x="758952" y="4142232"/>
            <a:ext cx="6217920" cy="6858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endParaRPr sz="2100" dirty="0"/>
          </a:p>
        </p:txBody>
      </p:sp>
    </p:spTree>
    <p:extLst>
      <p:ext uri="{BB962C8B-B14F-4D97-AF65-F5344CB8AC3E}">
        <p14:creationId xmlns:p14="http://schemas.microsoft.com/office/powerpoint/2010/main" val="5473641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B98EEE2-55CF-49EB-99B1-71910765712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C49E32B-2448-4158-87AB-645EF535E0A3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 algn="ctr">
              <a:buNone/>
            </a:pPr>
            <a:r>
              <a:rPr sz="34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Козацька</a:t>
            </a:r>
            <a:r>
              <a:rPr sz="34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34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доба</a:t>
            </a:r>
            <a:r>
              <a:rPr sz="34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в </a:t>
            </a:r>
            <a:r>
              <a:rPr sz="34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датах</a:t>
            </a:r>
            <a:endParaRPr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78A6908-3FB9-457C-B77A-0E2E7F2AEB0D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40B99D0-30AD-4B54-BB77-0C6566FA73EE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02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F567DBD-AEA8-4E7D-B513-732230585507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7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Постаті, події та політичні рішення</a:t>
            </a:r>
            <a:endParaRPr sz="2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C4726415-BD63-430C-B3AB-39341AF72AF5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1550-ті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C560318-C202-42BA-BD25-9ABF22790869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Укріплення Дмитра Вишневецького на Малій Хортиці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FFCF1BF-936C-4814-BFB7-FFCB66B93A1B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1648–1657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0BD72E08-E906-4279-8FA1-99BB05EE8124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Національно-визвольна війна та становлення Гетьманщини</a:t>
            </a:r>
            <a:endParaRPr sz="2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43C8D494-C050-4922-9238-53293DD54415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1657–1687</a:t>
            </a:r>
            <a:endParaRPr sz="2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4D34B69-A114-4B7B-89CA-AD8D07FD1F67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Руїна: боротьба за владу й розділення українських земель</a:t>
            </a:r>
            <a:endParaRPr sz="22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50FB71D3-D76C-408E-B053-7C439F1B30F8}"/>
              </a:ext>
            </a:extLst>
          </p:cNvPr>
          <p:cNvSpPr>
            <a:spLocks noGrp="1"/>
          </p:cNvSpPr>
          <p:nvPr/>
        </p:nvSpPr>
        <p:spPr>
          <a:xfrm>
            <a:off x="731520" y="5202936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1709–1775</a:t>
            </a:r>
            <a:endParaRPr sz="24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9A21BD7F-D22C-47BB-B2FA-6B9A304B75D3}"/>
              </a:ext>
            </a:extLst>
          </p:cNvPr>
          <p:cNvSpPr>
            <a:spLocks noGrp="1"/>
          </p:cNvSpPr>
          <p:nvPr/>
        </p:nvSpPr>
        <p:spPr>
          <a:xfrm>
            <a:off x="3703320" y="5202936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Після 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поразки під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Полтав</a:t>
            </a:r>
            <a:r>
              <a:rPr lang="uk-UA"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ою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автономія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слабшає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;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російська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влада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руйнує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Січ</a:t>
            </a:r>
            <a:endParaRPr sz="2200" dirty="0"/>
          </a:p>
        </p:txBody>
      </p:sp>
      <p:sp>
        <p:nvSpPr>
          <p:cNvPr id="15" name="Text 13">
            <a:extLst>
              <a:ext uri="{FF2B5EF4-FFF2-40B4-BE49-F238E27FC236}">
                <a16:creationId xmlns:a16="http://schemas.microsoft.com/office/drawing/2014/main" id="{4F0C2A0C-919C-49D7-9FB2-A66DDAE4CA4F}"/>
              </a:ext>
            </a:extLst>
          </p:cNvPr>
          <p:cNvSpPr>
            <a:spLocks noGrp="1"/>
          </p:cNvSpPr>
          <p:nvPr/>
        </p:nvSpPr>
        <p:spPr>
          <a:xfrm>
            <a:off x="731520" y="5779008"/>
            <a:ext cx="10698480" cy="42062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800">
                <a:solidFill>
                  <a:srgbClr val="627080"/>
                </a:solidFill>
                <a:latin typeface="Aptos"/>
                <a:ea typeface="Aptos"/>
                <a:cs typeface="Aptos"/>
              </a:rPr>
              <a:t>Дати допомагають простежити зміну ролі козацтва від військової спільноти до державотворчої сили.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5713883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0D16E4D-E377-4D3E-ABD0-5739D028D96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4DC2A7B-365C-44FF-8A22-9AF8E8B748DB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Дмитро Вишневецький (Байда)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0F5C97B2-627B-44B7-8B3D-03A38383727E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бл. 1516–1563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BCDC1B2-9091-4325-89F0-35F0B5EA592F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0610069-F8EF-4826-920C-C31A62A30F1A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03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BCABA8F-BE63-4767-A3CD-66CA7836A9E9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D0FD0F0-B3AB-4BCB-ABF1-47B4FD9B570E}"/>
              </a:ext>
            </a:extLst>
          </p:cNvPr>
          <p:cNvSpPr>
            <a:spLocks noGrp="1"/>
          </p:cNvSpPr>
          <p:nvPr/>
        </p:nvSpPr>
        <p:spPr>
          <a:xfrm>
            <a:off x="4315968" y="1444752"/>
            <a:ext cx="6903720" cy="8046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Один із перших організаторів запорозького козацтва.</a:t>
            </a:r>
            <a:endParaRPr sz="26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2107876-B338-414F-A607-498D218A7B7B}"/>
              </a:ext>
            </a:extLst>
          </p:cNvPr>
          <p:cNvSpPr>
            <a:spLocks noGrp="1"/>
          </p:cNvSpPr>
          <p:nvPr/>
        </p:nvSpPr>
        <p:spPr>
          <a:xfrm>
            <a:off x="4334256" y="2395728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У 1550-х укріпив Малу Хортицю.</a:t>
            </a:r>
            <a:endParaRPr sz="22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70E34048-EC20-4D53-B500-D71E6388F4EE}"/>
              </a:ext>
            </a:extLst>
          </p:cNvPr>
          <p:cNvSpPr>
            <a:spLocks noGrp="1"/>
          </p:cNvSpPr>
          <p:nvPr/>
        </p:nvSpPr>
        <p:spPr>
          <a:xfrm>
            <a:off x="4334256" y="3182112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Організовував походи проти татар і османів.</a:t>
            </a:r>
            <a:endParaRPr sz="22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4A57223F-BB43-46DB-B19A-D2B24DD631DC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Загинув у полоні Османської імперії.</a:t>
            </a:r>
            <a:endParaRPr sz="22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1F9B4473-5246-4982-81AD-BCF63C0C9DAC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Мала Хортиця стала одним із прототипів Запорозької Січі.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4492439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3F966050-773B-4EB1-A579-3AA065979A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C6AC19A1-4F3C-49BF-8831-4366E8DD3EB9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Петро Конашевич-Сагайдачний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3B8EF3D-9797-421C-AB31-32C023578236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бл. 1582–1622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623F919-1900-4417-A089-D652B9C505BB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E8B6FB4-C495-4C96-BD72-4F6595FB6BC6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04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50178ECD-F25C-4BF2-A70F-FBC932405E65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9731CDA4-B093-4EFE-BAC4-453A74B3C3AD}"/>
              </a:ext>
            </a:extLst>
          </p:cNvPr>
          <p:cNvSpPr>
            <a:spLocks noGrp="1"/>
          </p:cNvSpPr>
          <p:nvPr/>
        </p:nvSpPr>
        <p:spPr>
          <a:xfrm>
            <a:off x="4315968" y="1444752"/>
            <a:ext cx="6903720" cy="8046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Гетьман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і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полководець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початку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XVII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ст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.</a:t>
            </a:r>
            <a:endParaRPr sz="2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1D742C4D-C5B9-4662-8F8E-49A0CCF54ACE}"/>
              </a:ext>
            </a:extLst>
          </p:cNvPr>
          <p:cNvSpPr>
            <a:spLocks noGrp="1"/>
          </p:cNvSpPr>
          <p:nvPr/>
        </p:nvSpPr>
        <p:spPr>
          <a:xfrm>
            <a:off x="4334256" y="2395728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Очолював морські походи козаків.</a:t>
            </a:r>
            <a:endParaRPr sz="22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B26F5439-E44B-418C-BBF6-2A55B45068BE}"/>
              </a:ext>
            </a:extLst>
          </p:cNvPr>
          <p:cNvSpPr>
            <a:spLocks noGrp="1"/>
          </p:cNvSpPr>
          <p:nvPr/>
        </p:nvSpPr>
        <p:spPr>
          <a:xfrm>
            <a:off x="4334256" y="3182112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У 1621 році відіграв важливу роль у Хотинській битві.</a:t>
            </a:r>
            <a:endParaRPr sz="22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6CFABCBF-C092-4369-B109-2D18A91EDAEF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Підтримував Київське братство й православну освіту.</a:t>
            </a:r>
            <a:endParaRPr sz="22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64B74AF-1E25-440B-A6CA-E6789DC03904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Поєднав військове лідерство з підтримкою культури.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65806495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9D7D8DB-FD0F-4F62-B3E4-9AA7A01B72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AF7BFFBE-764B-47A1-8EEF-1ADB36226C76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Богдан Хмельницький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5F675A29-D957-4737-B7B1-BC2789745258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бл. 1595–1657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F415777B-9FED-425D-842A-56F591028CA4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B6CE25A-C1E9-4443-A01F-57A2BA26C5E7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05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49357DC4-43B3-4809-A4F3-160284832236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597553E5-15F5-4D73-9D7E-0199954088A3}"/>
              </a:ext>
            </a:extLst>
          </p:cNvPr>
          <p:cNvSpPr>
            <a:spLocks noGrp="1"/>
          </p:cNvSpPr>
          <p:nvPr/>
        </p:nvSpPr>
        <p:spPr>
          <a:xfrm>
            <a:off x="4315968" y="1042416"/>
            <a:ext cx="6903720" cy="1078989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Очолив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Національно-визвольну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війну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1648–1657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років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.</a:t>
            </a:r>
            <a:endParaRPr sz="2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44798C8F-0C66-4066-9C2F-4CA97FF5E6CB}"/>
              </a:ext>
            </a:extLst>
          </p:cNvPr>
          <p:cNvSpPr>
            <a:spLocks noGrp="1"/>
          </p:cNvSpPr>
          <p:nvPr/>
        </p:nvSpPr>
        <p:spPr>
          <a:xfrm>
            <a:off x="4334256" y="2249424"/>
            <a:ext cx="6839712" cy="804672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85000" lnSpcReduction="20000"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lang="uk-UA"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Фаховий і талановитий стратег, під його керівництвом п</a:t>
            </a:r>
            <a:r>
              <a:rPr sz="24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еремоги</a:t>
            </a:r>
            <a:r>
              <a:rPr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lang="uk-UA"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козаків </a:t>
            </a:r>
            <a:r>
              <a:rPr sz="24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під</a:t>
            </a:r>
            <a:r>
              <a:rPr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4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Жовтими</a:t>
            </a:r>
            <a:r>
              <a:rPr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4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Водами</a:t>
            </a:r>
            <a:r>
              <a:rPr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, </a:t>
            </a:r>
            <a:r>
              <a:rPr sz="24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Корсунем</a:t>
            </a:r>
            <a:r>
              <a:rPr lang="uk-UA"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, </a:t>
            </a:r>
            <a:r>
              <a:rPr sz="24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Пилявцями</a:t>
            </a:r>
            <a:r>
              <a:rPr sz="24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4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5798D54-C9FB-404D-A1E8-26E5615C69B5}"/>
              </a:ext>
            </a:extLst>
          </p:cNvPr>
          <p:cNvSpPr>
            <a:spLocks noGrp="1"/>
          </p:cNvSpPr>
          <p:nvPr/>
        </p:nvSpPr>
        <p:spPr>
          <a:xfrm>
            <a:off x="4334256" y="3182112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На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визволених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землях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була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сформ</a:t>
            </a:r>
            <a:r>
              <a:rPr lang="uk-UA"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ована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Гетьманщина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2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00F41AC6-36D2-41DE-8C48-552D926EA9A5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sz="2200" dirty="0">
                <a:solidFill>
                  <a:srgbClr val="243347"/>
                </a:solidFill>
                <a:latin typeface="Aptos"/>
              </a:rPr>
              <a:t>1654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року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lang="uk-UA" sz="2200" dirty="0">
                <a:solidFill>
                  <a:srgbClr val="243347"/>
                </a:solidFill>
                <a:latin typeface="Aptos"/>
              </a:rPr>
              <a:t>відбулася Переяславська рада, після якої було укладено домовленості </a:t>
            </a:r>
            <a:r>
              <a:rPr sz="2200" dirty="0">
                <a:solidFill>
                  <a:srgbClr val="243347"/>
                </a:solidFill>
                <a:latin typeface="Aptos"/>
              </a:rPr>
              <a:t>з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Московським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царством</a:t>
            </a:r>
            <a:r>
              <a:rPr sz="2200" dirty="0">
                <a:solidFill>
                  <a:srgbClr val="243347"/>
                </a:solidFill>
                <a:latin typeface="Aptos"/>
              </a:rPr>
              <a:t>.</a:t>
            </a: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F1E281FD-B184-49FF-84EC-8C6DBB59E2C8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lang="uk-UA"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Українці називали його батько Богдан. </a:t>
            </a:r>
            <a:r>
              <a:rPr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Козацтво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стало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основою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окремої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держави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886383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95A8457-D3FA-407C-B8F0-0B331AD993D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7AC3D59-DCEB-4560-B537-128D0006195A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Іван Богун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C1415074-3621-4D28-8FBD-50AAC9CBA2D7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?–1664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AC08B95-B1EA-492F-9B93-C87B09D3CA1F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B6C0DA6-071B-4735-8E2A-51DC2E934787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06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7EC54909-7CA9-4482-826A-3CC5A80B5B7F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6CF1C40-EB48-4A79-83B0-3491D7D407D7}"/>
              </a:ext>
            </a:extLst>
          </p:cNvPr>
          <p:cNvSpPr>
            <a:spLocks noGrp="1"/>
          </p:cNvSpPr>
          <p:nvPr/>
        </p:nvSpPr>
        <p:spPr>
          <a:xfrm>
            <a:off x="4315968" y="1444752"/>
            <a:ext cx="6903720" cy="8046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Козацький полковник і вправний командир.</a:t>
            </a:r>
            <a:endParaRPr sz="26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BCBC2E0D-6ACC-4B05-9CAD-0E7987D2F070}"/>
              </a:ext>
            </a:extLst>
          </p:cNvPr>
          <p:cNvSpPr>
            <a:spLocks noGrp="1"/>
          </p:cNvSpPr>
          <p:nvPr/>
        </p:nvSpPr>
        <p:spPr>
          <a:xfrm>
            <a:off x="4334256" y="2395728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Відзначився у війні середини XVII століття.</a:t>
            </a:r>
            <a:endParaRPr sz="22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25E6CD8D-80C3-46A7-A10A-D2B3FB782E3E}"/>
              </a:ext>
            </a:extLst>
          </p:cNvPr>
          <p:cNvSpPr>
            <a:spLocks noGrp="1"/>
          </p:cNvSpPr>
          <p:nvPr/>
        </p:nvSpPr>
        <p:spPr>
          <a:xfrm>
            <a:off x="4334256" y="3182112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Відомий участю у битві під Берестечком 1651 року.</a:t>
            </a:r>
            <a:endParaRPr sz="22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7E2E0294-27EE-4FF9-9F81-D4B6D7B7A060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Виступав за ширшу самостійність Війська Запорозького.</a:t>
            </a:r>
            <a:endParaRPr sz="22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78F8B95-81A3-4450-AAFC-E8EC25B103B3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Символ військової мужності й козацької автономії.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32634466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D3333275-5D83-4CB4-932E-04F45AE2EDF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642574C-CF43-4384-9413-9C25E31AE270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Іван Виговський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5C38C74-DE15-4588-96BD-401E6F8A25C6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?–1664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5DF8447-5047-421C-B020-01E144AF7086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00AF5B37-63C3-4D04-B64D-287125659034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07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E6387191-1BFE-4394-AF65-791CF6F6643F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C7A0383-09BF-470A-9238-D73FFC656095}"/>
              </a:ext>
            </a:extLst>
          </p:cNvPr>
          <p:cNvSpPr>
            <a:spLocks noGrp="1"/>
          </p:cNvSpPr>
          <p:nvPr/>
        </p:nvSpPr>
        <p:spPr>
          <a:xfrm>
            <a:off x="4315968" y="1444752"/>
            <a:ext cx="6903720" cy="8046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Гетьман Війська Запорозького у 1657–1659 роках.</a:t>
            </a:r>
            <a:endParaRPr sz="26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D7128C8-7C8F-412F-89B5-A4826529E4A8}"/>
              </a:ext>
            </a:extLst>
          </p:cNvPr>
          <p:cNvSpPr>
            <a:spLocks noGrp="1"/>
          </p:cNvSpPr>
          <p:nvPr/>
        </p:nvSpPr>
        <p:spPr>
          <a:xfrm>
            <a:off x="4334256" y="2395728"/>
            <a:ext cx="6839712" cy="15727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just"/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sz="2200" dirty="0">
                <a:solidFill>
                  <a:srgbClr val="243347"/>
                </a:solidFill>
                <a:latin typeface="Aptos"/>
              </a:rPr>
              <a:t>1658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року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уклав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Гадяцький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договір</a:t>
            </a:r>
            <a:r>
              <a:rPr sz="2200" dirty="0">
                <a:solidFill>
                  <a:srgbClr val="243347"/>
                </a:solidFill>
                <a:latin typeface="Aptos"/>
              </a:rPr>
              <a:t>.</a:t>
            </a:r>
            <a:r>
              <a:rPr lang="uk-UA" sz="2200" dirty="0">
                <a:solidFill>
                  <a:srgbClr val="243347"/>
                </a:solidFill>
                <a:latin typeface="Aptos"/>
              </a:rPr>
              <a:t> Українські землі мали отримати статус мали отримати статус Великого князівства Руського як третьої частини федерації Польщі, Литви та Русі.  </a:t>
            </a:r>
            <a:endParaRPr sz="2200" dirty="0">
              <a:solidFill>
                <a:srgbClr val="243347"/>
              </a:solidFill>
              <a:latin typeface="Aptos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50B0C5FE-3A5B-4157-86FB-6C97A8FD2C2E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 algn="just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1659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року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переміг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московське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військо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під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Конотопом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2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877466FE-EF1C-46F1-AD33-130C5657F34A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Шукав політичну модель для збереження самостійності.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8472000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EE06B06-C78A-4938-8746-0D1741AF94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4AE4870A-BD0C-454B-8F66-C71054066BD9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Іван Сірко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7E03641F-72A0-4D23-95BC-FA8D2D1BC4AF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?–1680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BA62ADA8-C53F-4B82-AED4-BA47F5B70DC6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FDD0469-F323-44A7-805E-B85611B71619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08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3026A868-81E1-4FC4-AD62-7B949AE1F7A8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EB621C37-9EDE-402F-AF8F-A8422850D9EB}"/>
              </a:ext>
            </a:extLst>
          </p:cNvPr>
          <p:cNvSpPr>
            <a:spLocks noGrp="1"/>
          </p:cNvSpPr>
          <p:nvPr/>
        </p:nvSpPr>
        <p:spPr>
          <a:xfrm>
            <a:off x="4315968" y="1444752"/>
            <a:ext cx="6903720" cy="8046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Легендарний кошовий отаман Запорозької Січі.</a:t>
            </a:r>
            <a:endParaRPr sz="26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4A58542-AE68-43D1-BA4D-0A85EE499D29}"/>
              </a:ext>
            </a:extLst>
          </p:cNvPr>
          <p:cNvSpPr>
            <a:spLocks noGrp="1"/>
          </p:cNvSpPr>
          <p:nvPr/>
        </p:nvSpPr>
        <p:spPr>
          <a:xfrm>
            <a:off x="4334256" y="2395728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Очолював численні походи проти Кримського ханства.</a:t>
            </a:r>
            <a:endParaRPr sz="220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2EB621D9-EBB9-480A-9EE4-7C019E550221}"/>
              </a:ext>
            </a:extLst>
          </p:cNvPr>
          <p:cNvSpPr>
            <a:spLocks noGrp="1"/>
          </p:cNvSpPr>
          <p:nvPr/>
        </p:nvSpPr>
        <p:spPr>
          <a:xfrm>
            <a:off x="4334256" y="3182112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Мав великий авторитет серед запорожців.</a:t>
            </a:r>
            <a:endParaRPr sz="220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76A7455B-C6AA-40B6-82E1-A64197D31BC5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Його образ пов’язують із картиною Іллі Рєпіна.</a:t>
            </a:r>
            <a:endParaRPr sz="220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870CD3EE-BC14-434A-A15E-344E78B91AE2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Образ Сірка у мистецтві є художнім, а не точним портретом.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95130436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732321-E1C1-3981-05E5-D9D45EF8582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9094" y="513707"/>
            <a:ext cx="10482036" cy="6184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6320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F4ED2725-E6FB-1CDF-C857-8F5BF906004B}"/>
              </a:ext>
            </a:extLst>
          </p:cNvPr>
          <p:cNvSpPr txBox="1"/>
          <p:nvPr/>
        </p:nvSpPr>
        <p:spPr>
          <a:xfrm>
            <a:off x="842481" y="729465"/>
            <a:ext cx="10972800" cy="58169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indent="0" algn="ctr">
              <a:buNone/>
            </a:pP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Запорозькі козаки турецькому султанові!</a:t>
            </a:r>
          </a:p>
          <a:p>
            <a:pPr marL="0" marR="0" indent="0" algn="ctr">
              <a:buNone/>
            </a:pPr>
            <a:endParaRPr lang="uk-UA" sz="2400" b="0" i="0" dirty="0">
              <a:solidFill>
                <a:schemeClr val="tx1"/>
              </a:solidFill>
              <a:effectLst/>
              <a:latin typeface="+mn-lt"/>
            </a:endParaRPr>
          </a:p>
          <a:p>
            <a:pPr marL="0" marR="0" indent="0" algn="ctr">
              <a:buNone/>
            </a:pP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Ти - шайтан турецький, проклятого чорта брат і товариш і самого Люцифера секретар! Який ти в чорта лицар, що голою сракою їжака не вб'єш? Чорт висирає, а твоє військо пожирає. Не будеш ти синів християнських під собою мати, твого війська ми не боїмось, землею і водою будем битися з тобою.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Вавілонський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 ти кухар, македонський колісник, єрусалимський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бровирник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, Олександрійський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козолуп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, Великого й Малого Єгипту свинар, вірменська свиня, татарський сагайдак,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кам'янецький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 кат,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подолянський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 злодіюка, і всього світу і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підсвіту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 блазень, самого гаспида внук і нашого хуя крюк, а нашого Бога дурень. Свиняча морда, кобиляча срака, різницька собака, нехрещений лоб, мать твою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вйоб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! Отак тобі козаки відказали,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плюгавче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! Невгоден </a:t>
            </a:r>
            <a:r>
              <a:rPr lang="uk-UA" sz="2400" b="0" i="1" dirty="0" err="1">
                <a:solidFill>
                  <a:schemeClr val="tx1"/>
                </a:solidFill>
                <a:effectLst/>
                <a:latin typeface="+mn-lt"/>
              </a:rPr>
              <a:t>єсі</a:t>
            </a:r>
            <a:r>
              <a:rPr lang="uk-UA" sz="2400" b="0" i="1" dirty="0">
                <a:solidFill>
                  <a:schemeClr val="tx1"/>
                </a:solidFill>
                <a:effectLst/>
                <a:latin typeface="+mn-lt"/>
              </a:rPr>
              <a:t> матері вірних християн! Числа не знаєм, бо календаря не маєм, місяць в небі, рік у книзі, а день такий у же, як і у вас, поцілуй за те у сраку нас!..</a:t>
            </a:r>
          </a:p>
          <a:p>
            <a:pPr marL="0" marR="0" indent="0" algn="r">
              <a:buNone/>
            </a:pPr>
            <a:endParaRPr lang="uk-UA" i="1" dirty="0"/>
          </a:p>
          <a:p>
            <a:pPr algn="r"/>
            <a:r>
              <a:rPr lang="uk-UA" dirty="0"/>
              <a:t>Костомаров 1872</a:t>
            </a:r>
            <a:endParaRPr lang="uk-UA" sz="1200" b="0" i="0" dirty="0">
              <a:solidFill>
                <a:srgbClr val="202122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68526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849CED91-0F2F-4F74-AB8B-BD81A0902C6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97A8920-EE3C-49FE-867A-6F7996A1416F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Петро Дорошенко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D98E4C20-8E3E-4A17-8212-72A5AE8B4F2B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1627–1698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D69F67A-BD77-469A-A67B-8C2C8A5EC44E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C2ADBB85-3F08-4D97-8C69-5E84B6DC298A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09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C0251EE3-4983-4C6B-BB69-0A67537C46F3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C5FFFBFC-8E72-4E46-8170-F5D0ED7E491C}"/>
              </a:ext>
            </a:extLst>
          </p:cNvPr>
          <p:cNvSpPr>
            <a:spLocks noGrp="1"/>
          </p:cNvSpPr>
          <p:nvPr/>
        </p:nvSpPr>
        <p:spPr>
          <a:xfrm>
            <a:off x="4315967" y="1042416"/>
            <a:ext cx="7684249" cy="88912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Гетьман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Правобережної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України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в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добу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Руїни</a:t>
            </a:r>
            <a:endParaRPr sz="2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780C6986-BF4E-4750-AC78-796816FC5F70}"/>
              </a:ext>
            </a:extLst>
          </p:cNvPr>
          <p:cNvSpPr>
            <a:spLocks noGrp="1"/>
          </p:cNvSpPr>
          <p:nvPr/>
        </p:nvSpPr>
        <p:spPr>
          <a:xfrm>
            <a:off x="4334256" y="1792224"/>
            <a:ext cx="6839712" cy="10972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Прагнув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об’єднати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обидва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береги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Дніпра</a:t>
            </a:r>
            <a:r>
              <a:rPr lang="uk-UA" sz="2200" dirty="0">
                <a:solidFill>
                  <a:srgbClr val="243347"/>
                </a:solidFill>
                <a:latin typeface="Aptos"/>
              </a:rPr>
              <a:t> та зберегти незалежність козацької держави</a:t>
            </a:r>
            <a:r>
              <a:rPr sz="2200" dirty="0">
                <a:solidFill>
                  <a:srgbClr val="243347"/>
                </a:solidFill>
                <a:latin typeface="Aptos"/>
              </a:rPr>
              <a:t>.</a:t>
            </a:r>
            <a:r>
              <a:rPr lang="uk-UA" sz="2200" dirty="0">
                <a:solidFill>
                  <a:srgbClr val="243347"/>
                </a:solidFill>
                <a:latin typeface="Aptos"/>
              </a:rPr>
              <a:t> У 1668 р. – гетьман усієї України та не на довго.</a:t>
            </a:r>
            <a:endParaRPr sz="2200" dirty="0">
              <a:solidFill>
                <a:srgbClr val="243347"/>
              </a:solidFill>
              <a:latin typeface="Apto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96B773A5-5BAD-4453-8CCE-A66C53F07544}"/>
              </a:ext>
            </a:extLst>
          </p:cNvPr>
          <p:cNvSpPr>
            <a:spLocks noGrp="1"/>
          </p:cNvSpPr>
          <p:nvPr/>
        </p:nvSpPr>
        <p:spPr>
          <a:xfrm>
            <a:off x="4315967" y="3145537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1669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року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визнав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протекторат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Османської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імперії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, щоб зміцнити становище Гетьманщини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2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E65F81C8-F98F-4DA9-8C79-01C6D7002457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1676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року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зрікся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гетьманства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через військові поразки, втрату підтримки на користь Івана Самойловича</a:t>
            </a:r>
            <a:endParaRPr sz="22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28709BD1-1FBA-4554-99E4-D46576E9F3AF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П</a:t>
            </a:r>
            <a:r>
              <a:rPr lang="uk-UA"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олітику</a:t>
            </a:r>
            <a:r>
              <a:rPr lang="uk-UA"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 визначало п</a:t>
            </a:r>
            <a:r>
              <a:rPr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рагнення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 </a:t>
            </a:r>
            <a:r>
              <a:rPr sz="20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єдності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 </a:t>
            </a:r>
            <a:r>
              <a:rPr lang="uk-UA"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та незалежності Гетьманщини</a:t>
            </a:r>
            <a:r>
              <a:rPr sz="20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.</a:t>
            </a:r>
            <a:endParaRPr sz="2000" dirty="0"/>
          </a:p>
        </p:txBody>
      </p:sp>
    </p:spTree>
    <p:extLst>
      <p:ext uri="{BB962C8B-B14F-4D97-AF65-F5344CB8AC3E}">
        <p14:creationId xmlns:p14="http://schemas.microsoft.com/office/powerpoint/2010/main" val="127750724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944BFD6-0823-44F2-8686-5B38F6C38FE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87D42A21-580C-4326-A43A-EEA2CE2F9748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Іван Мазепа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9B1FB2A4-1BB3-4FF0-90EA-9540F6A684FF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1639–1709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C077FD0B-138B-4811-B44E-4C96FD87D3BD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0342A73-6D9C-4DDA-9139-7C4E1A7E9745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10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DA29BC0F-964C-4552-813D-1FE03F47B167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F39C7F6B-A46C-4B24-8123-6EBEA332E914}"/>
              </a:ext>
            </a:extLst>
          </p:cNvPr>
          <p:cNvSpPr>
            <a:spLocks noGrp="1"/>
          </p:cNvSpPr>
          <p:nvPr/>
        </p:nvSpPr>
        <p:spPr>
          <a:xfrm>
            <a:off x="4315968" y="758952"/>
            <a:ext cx="6903720" cy="539496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Гетьман Лівобережжя у 1687–1709 роках.</a:t>
            </a:r>
            <a:endParaRPr sz="26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766981C-57DF-418E-BDD8-71DD0C783964}"/>
              </a:ext>
            </a:extLst>
          </p:cNvPr>
          <p:cNvSpPr>
            <a:spLocks noGrp="1"/>
          </p:cNvSpPr>
          <p:nvPr/>
        </p:nvSpPr>
        <p:spPr>
          <a:xfrm>
            <a:off x="4334256" y="1298448"/>
            <a:ext cx="6839712" cy="175564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just"/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lang="uk-UA" sz="2200" dirty="0"/>
              <a:t>Значну увагу приділяв розвитку освіти, культури та церковного будівництва. </a:t>
            </a:r>
          </a:p>
          <a:p>
            <a:pPr marL="0" indent="0" algn="just">
              <a:buNone/>
            </a:pP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Підтримував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Києво-Могилянську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академію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2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5233C76F-0F01-4DC9-A748-CA18C804349E}"/>
              </a:ext>
            </a:extLst>
          </p:cNvPr>
          <p:cNvSpPr>
            <a:spLocks noGrp="1"/>
          </p:cNvSpPr>
          <p:nvPr/>
        </p:nvSpPr>
        <p:spPr>
          <a:xfrm>
            <a:off x="4334256" y="2770632"/>
            <a:ext cx="6839712" cy="106984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32500" lnSpcReduction="20000"/>
          </a:bodyPr>
          <a:lstStyle/>
          <a:p>
            <a:pPr marL="0" indent="0" algn="just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lang="uk-UA" sz="6200" dirty="0"/>
              <a:t>Спочатку був союзником Петра І </a:t>
            </a:r>
            <a:r>
              <a:rPr lang="uk-UA" sz="6200" dirty="0" err="1"/>
              <a:t>і</a:t>
            </a:r>
            <a:r>
              <a:rPr lang="uk-UA" sz="6200" dirty="0"/>
              <a:t> брав участь в його війнах. У Північній війні уклав союз зі шведським королем, щоб вирватися з під впливу Московії й повернути автономію Україні.</a:t>
            </a:r>
            <a:endParaRPr sz="6200" dirty="0"/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D8B1EEC3-F5CC-4C53-A582-A2638AA652BD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Після 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поразки у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Полтавськ</a:t>
            </a:r>
            <a:r>
              <a:rPr lang="uk-UA"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ій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битв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і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відступив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до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Османської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імперії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200" dirty="0"/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EA9C3E34-4718-425E-A533-108E13481A59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Його меценатство пов’язане з розквітом українського бароко.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9962977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0935F53F-7F8E-4969-BCDA-A305CC01CA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3A18DFF2-E6F5-4213-8ADA-40FDA0BCCF2C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Пилип Орлик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45C2644D-31D5-4073-A444-B3C689DC9428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1672–1742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0F25183B-C16C-47C9-B06B-45C5E9063350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B91E2DA9-CAD6-4EDC-8F51-16922478378B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11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7A95775E-DC6A-4FCF-8C1E-B4C8BB8DD5F8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34E0F35C-1C21-4336-8F30-992C3C953F8E}"/>
              </a:ext>
            </a:extLst>
          </p:cNvPr>
          <p:cNvSpPr>
            <a:spLocks noGrp="1"/>
          </p:cNvSpPr>
          <p:nvPr/>
        </p:nvSpPr>
        <p:spPr>
          <a:xfrm>
            <a:off x="4315968" y="932688"/>
            <a:ext cx="690372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Гетьман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у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вигнанні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після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смерті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6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Мазепи</a:t>
            </a:r>
            <a:r>
              <a:rPr sz="26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.</a:t>
            </a:r>
            <a:endParaRPr sz="2600" dirty="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8A244C9B-E33E-4290-8AF2-5989E75F4AC3}"/>
              </a:ext>
            </a:extLst>
          </p:cNvPr>
          <p:cNvSpPr>
            <a:spLocks noGrp="1"/>
          </p:cNvSpPr>
          <p:nvPr/>
        </p:nvSpPr>
        <p:spPr>
          <a:xfrm>
            <a:off x="4334256" y="2221992"/>
            <a:ext cx="6839712" cy="832104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 lnSpcReduction="20000"/>
          </a:bodyPr>
          <a:lstStyle/>
          <a:p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Був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високо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освіченим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чоловіком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,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володів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кількома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мовами, за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Мазепи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був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генеральним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писарем і </a:t>
            </a:r>
            <a:r>
              <a:rPr lang="ru-RU" sz="2400" dirty="0" err="1">
                <a:solidFill>
                  <a:srgbClr val="243347"/>
                </a:solidFill>
                <a:latin typeface="Aptos"/>
              </a:rPr>
              <a:t>близьким</a:t>
            </a:r>
            <a:r>
              <a:rPr lang="ru-RU" sz="2400" dirty="0">
                <a:solidFill>
                  <a:srgbClr val="243347"/>
                </a:solidFill>
                <a:latin typeface="Aptos"/>
              </a:rPr>
              <a:t> соратником. </a:t>
            </a:r>
          </a:p>
          <a:p>
            <a:endParaRPr lang="ru-RU" sz="2400" dirty="0">
              <a:solidFill>
                <a:srgbClr val="243347"/>
              </a:solidFill>
              <a:latin typeface="Aptos"/>
            </a:endParaRPr>
          </a:p>
          <a:p>
            <a:endParaRPr sz="2400" dirty="0">
              <a:solidFill>
                <a:srgbClr val="243347"/>
              </a:solidFill>
              <a:latin typeface="Aptos"/>
            </a:endParaRPr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125340BB-76D2-4C6A-965C-7A95B1B248B2}"/>
              </a:ext>
            </a:extLst>
          </p:cNvPr>
          <p:cNvSpPr>
            <a:spLocks noGrp="1"/>
          </p:cNvSpPr>
          <p:nvPr/>
        </p:nvSpPr>
        <p:spPr>
          <a:xfrm>
            <a:off x="4334256" y="3182112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25000" lnSpcReduction="20000"/>
          </a:bodyPr>
          <a:lstStyle/>
          <a:p>
            <a:pPr algn="just"/>
            <a:r>
              <a:rPr lang="ru-RU" sz="8800" dirty="0">
                <a:solidFill>
                  <a:srgbClr val="243347"/>
                </a:solidFill>
                <a:latin typeface="Aptos"/>
              </a:rPr>
              <a:t>У 1710 </a:t>
            </a:r>
            <a:r>
              <a:rPr lang="ru-RU" sz="8800" dirty="0" err="1">
                <a:solidFill>
                  <a:srgbClr val="243347"/>
                </a:solidFill>
                <a:latin typeface="Aptos"/>
              </a:rPr>
              <a:t>році</a:t>
            </a:r>
            <a:r>
              <a:rPr lang="ru-RU" sz="88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8800" dirty="0" err="1">
                <a:solidFill>
                  <a:srgbClr val="243347"/>
                </a:solidFill>
                <a:latin typeface="Aptos"/>
              </a:rPr>
              <a:t>уклав</a:t>
            </a:r>
            <a:r>
              <a:rPr lang="ru-RU" sz="8800" dirty="0">
                <a:solidFill>
                  <a:srgbClr val="243347"/>
                </a:solidFill>
                <a:latin typeface="Aptos"/>
              </a:rPr>
              <a:t> «</a:t>
            </a:r>
            <a:r>
              <a:rPr lang="ru-RU" sz="8800" dirty="0" err="1">
                <a:solidFill>
                  <a:srgbClr val="243347"/>
                </a:solidFill>
                <a:latin typeface="Aptos"/>
              </a:rPr>
              <a:t>Пакти</a:t>
            </a:r>
            <a:r>
              <a:rPr lang="ru-RU" sz="8800" dirty="0">
                <a:solidFill>
                  <a:srgbClr val="243347"/>
                </a:solidFill>
                <a:latin typeface="Aptos"/>
              </a:rPr>
              <a:t> й </a:t>
            </a:r>
            <a:r>
              <a:rPr lang="ru-RU" sz="8800" dirty="0" err="1">
                <a:solidFill>
                  <a:srgbClr val="243347"/>
                </a:solidFill>
                <a:latin typeface="Aptos"/>
              </a:rPr>
              <a:t>Конституції</a:t>
            </a:r>
            <a:r>
              <a:rPr lang="ru-RU" sz="8800" dirty="0">
                <a:solidFill>
                  <a:srgbClr val="243347"/>
                </a:solidFill>
                <a:latin typeface="Aptos"/>
              </a:rPr>
              <a:t> прав і вольностей </a:t>
            </a:r>
            <a:r>
              <a:rPr lang="ru-RU" sz="8800" dirty="0" err="1">
                <a:solidFill>
                  <a:srgbClr val="243347"/>
                </a:solidFill>
                <a:latin typeface="Aptos"/>
              </a:rPr>
              <a:t>Війська</a:t>
            </a:r>
            <a:r>
              <a:rPr lang="ru-RU" sz="8800" dirty="0">
                <a:solidFill>
                  <a:srgbClr val="243347"/>
                </a:solidFill>
                <a:latin typeface="Aptos"/>
              </a:rPr>
              <a:t> </a:t>
            </a:r>
            <a:r>
              <a:rPr lang="ru-RU" sz="8800" dirty="0" err="1">
                <a:solidFill>
                  <a:srgbClr val="243347"/>
                </a:solidFill>
                <a:latin typeface="Aptos"/>
              </a:rPr>
              <a:t>Запорозького</a:t>
            </a:r>
            <a:r>
              <a:rPr lang="ru-RU" sz="8800" dirty="0">
                <a:solidFill>
                  <a:srgbClr val="243347"/>
                </a:solidFill>
                <a:latin typeface="Aptos"/>
              </a:rPr>
              <a:t>».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Документ</a:t>
            </a:r>
            <a:r>
              <a:rPr sz="8800" dirty="0">
                <a:solidFill>
                  <a:srgbClr val="243347"/>
                </a:solidFill>
                <a:latin typeface="Aptos"/>
              </a:rPr>
              <a:t>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обмежував</a:t>
            </a:r>
            <a:r>
              <a:rPr sz="8800" dirty="0">
                <a:solidFill>
                  <a:srgbClr val="243347"/>
                </a:solidFill>
                <a:latin typeface="Aptos"/>
              </a:rPr>
              <a:t>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владу</a:t>
            </a:r>
            <a:r>
              <a:rPr sz="8800" dirty="0">
                <a:solidFill>
                  <a:srgbClr val="243347"/>
                </a:solidFill>
                <a:latin typeface="Aptos"/>
              </a:rPr>
              <a:t>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гетьмана</a:t>
            </a:r>
            <a:r>
              <a:rPr sz="8800" dirty="0">
                <a:solidFill>
                  <a:srgbClr val="243347"/>
                </a:solidFill>
                <a:latin typeface="Aptos"/>
              </a:rPr>
              <a:t>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та</a:t>
            </a:r>
            <a:r>
              <a:rPr sz="8800" dirty="0">
                <a:solidFill>
                  <a:srgbClr val="243347"/>
                </a:solidFill>
                <a:latin typeface="Aptos"/>
              </a:rPr>
              <a:t>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визначав</a:t>
            </a:r>
            <a:r>
              <a:rPr sz="8800" dirty="0">
                <a:solidFill>
                  <a:srgbClr val="243347"/>
                </a:solidFill>
                <a:latin typeface="Aptos"/>
              </a:rPr>
              <a:t>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права</a:t>
            </a:r>
            <a:r>
              <a:rPr sz="8800" dirty="0">
                <a:solidFill>
                  <a:srgbClr val="243347"/>
                </a:solidFill>
                <a:latin typeface="Aptos"/>
              </a:rPr>
              <a:t> </a:t>
            </a:r>
            <a:r>
              <a:rPr sz="8800" dirty="0" err="1">
                <a:solidFill>
                  <a:srgbClr val="243347"/>
                </a:solidFill>
                <a:latin typeface="Aptos"/>
              </a:rPr>
              <a:t>козаків</a:t>
            </a:r>
            <a:r>
              <a:rPr lang="uk-UA" sz="8800" dirty="0">
                <a:solidFill>
                  <a:srgbClr val="243347"/>
                </a:solidFill>
                <a:latin typeface="Aptos"/>
              </a:rPr>
              <a:t>, принципи управління</a:t>
            </a:r>
            <a:r>
              <a:rPr sz="8800" dirty="0">
                <a:solidFill>
                  <a:srgbClr val="243347"/>
                </a:solidFill>
                <a:latin typeface="Aptos"/>
              </a:rPr>
              <a:t>.</a:t>
            </a:r>
            <a:endParaRPr lang="uk-UA" sz="8800" dirty="0">
              <a:solidFill>
                <a:srgbClr val="243347"/>
              </a:solidFill>
              <a:latin typeface="Aptos"/>
            </a:endParaRPr>
          </a:p>
          <a:p>
            <a:pPr algn="just"/>
            <a:endParaRPr sz="8800" dirty="0">
              <a:solidFill>
                <a:srgbClr val="243347"/>
              </a:solidFill>
              <a:latin typeface="Aptos"/>
            </a:endParaRP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5DB24E6C-E7A2-4D40-B7E2-79E62A554A53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algn="just"/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Шукав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підтримки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європейських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держав</a:t>
            </a: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lang="uk-UA" sz="2200" dirty="0">
                <a:solidFill>
                  <a:srgbClr val="243347"/>
                </a:solidFill>
                <a:latin typeface="Aptos"/>
              </a:rPr>
              <a:t>проти Московського царства.</a:t>
            </a:r>
            <a:endParaRPr sz="2200" dirty="0">
              <a:solidFill>
                <a:srgbClr val="243347"/>
              </a:solidFill>
              <a:latin typeface="Aptos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92F2609A-5695-4416-94A0-8BF0AF4D6C8B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0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Один із важливих текстів української політичної думки.</a:t>
            </a:r>
            <a:endParaRPr sz="2000"/>
          </a:p>
        </p:txBody>
      </p:sp>
    </p:spTree>
    <p:extLst>
      <p:ext uri="{BB962C8B-B14F-4D97-AF65-F5344CB8AC3E}">
        <p14:creationId xmlns:p14="http://schemas.microsoft.com/office/powerpoint/2010/main" val="17851262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134D7EE-D817-49C3-863E-612A3E1F13F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18D49AD-50D3-405A-9C6F-A1333A6CE97B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Петро Калнишевський</a:t>
            </a:r>
            <a:endParaRPr sz="3400"/>
          </a:p>
        </p:txBody>
      </p:sp>
      <p:sp>
        <p:nvSpPr>
          <p:cNvPr id="4" name="Text 2">
            <a:extLst>
              <a:ext uri="{FF2B5EF4-FFF2-40B4-BE49-F238E27FC236}">
                <a16:creationId xmlns:a16="http://schemas.microsoft.com/office/drawing/2014/main" id="{3A20A938-417C-43AA-97AD-C2E8AAE78DB5}"/>
              </a:ext>
            </a:extLst>
          </p:cNvPr>
          <p:cNvSpPr>
            <a:spLocks noGrp="1"/>
          </p:cNvSpPr>
          <p:nvPr/>
        </p:nvSpPr>
        <p:spPr>
          <a:xfrm>
            <a:off x="676656" y="1042416"/>
            <a:ext cx="10607040" cy="3657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бл. 1690–1803</a:t>
            </a:r>
            <a:endParaRPr sz="1700"/>
          </a:p>
        </p:txBody>
      </p:sp>
      <p:sp>
        <p:nvSpPr>
          <p:cNvPr id="5" name="Shape 3">
            <a:extLst>
              <a:ext uri="{FF2B5EF4-FFF2-40B4-BE49-F238E27FC236}">
                <a16:creationId xmlns:a16="http://schemas.microsoft.com/office/drawing/2014/main" id="{E93B8BD8-4D4A-4DC3-9FFC-A19F61C4119E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77D2B0A3-A4C2-4083-B532-FA9B8349B5D9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12</a:t>
            </a:r>
            <a:endParaRPr sz="1100"/>
          </a:p>
        </p:txBody>
      </p:sp>
      <p:pic>
        <p:nvPicPr>
          <p:cNvPr id="20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4944" y="1481328"/>
            <a:ext cx="3291840" cy="4407408"/>
          </a:xfrm>
          <a:prstGeom prst="rect">
            <a:avLst/>
          </a:prstGeom>
        </p:spPr>
      </p:pic>
      <p:sp>
        <p:nvSpPr>
          <p:cNvPr id="8" name="Text 5">
            <a:extLst>
              <a:ext uri="{FF2B5EF4-FFF2-40B4-BE49-F238E27FC236}">
                <a16:creationId xmlns:a16="http://schemas.microsoft.com/office/drawing/2014/main" id="{3D57CF8A-8B41-4BAB-8587-63B6B8903337}"/>
              </a:ext>
            </a:extLst>
          </p:cNvPr>
          <p:cNvSpPr>
            <a:spLocks noGrp="1"/>
          </p:cNvSpPr>
          <p:nvPr/>
        </p:nvSpPr>
        <p:spPr>
          <a:xfrm>
            <a:off x="713232" y="5934456"/>
            <a:ext cx="3383280" cy="2286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300">
                <a:solidFill>
                  <a:srgbClr val="627080"/>
                </a:solidFill>
                <a:latin typeface="Aptos"/>
                <a:ea typeface="Aptos"/>
                <a:cs typeface="Aptos"/>
              </a:rPr>
              <a:t>Художня реконструкція</a:t>
            </a:r>
            <a:endParaRPr sz="1300"/>
          </a:p>
        </p:txBody>
      </p:sp>
      <p:sp>
        <p:nvSpPr>
          <p:cNvPr id="9" name="Text 6">
            <a:extLst>
              <a:ext uri="{FF2B5EF4-FFF2-40B4-BE49-F238E27FC236}">
                <a16:creationId xmlns:a16="http://schemas.microsoft.com/office/drawing/2014/main" id="{6C58A28D-6087-469A-8396-102DC96B3CC8}"/>
              </a:ext>
            </a:extLst>
          </p:cNvPr>
          <p:cNvSpPr>
            <a:spLocks noGrp="1"/>
          </p:cNvSpPr>
          <p:nvPr/>
        </p:nvSpPr>
        <p:spPr>
          <a:xfrm>
            <a:off x="4315968" y="1444752"/>
            <a:ext cx="6903720" cy="80467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6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Останній кошовий отаман Запорозької Січі.</a:t>
            </a:r>
            <a:endParaRPr sz="2600"/>
          </a:p>
        </p:txBody>
      </p:sp>
      <p:sp>
        <p:nvSpPr>
          <p:cNvPr id="10" name="Text 7">
            <a:extLst>
              <a:ext uri="{FF2B5EF4-FFF2-40B4-BE49-F238E27FC236}">
                <a16:creationId xmlns:a16="http://schemas.microsoft.com/office/drawing/2014/main" id="{940CE729-8417-44FA-BCB8-F3650C901DE8}"/>
              </a:ext>
            </a:extLst>
          </p:cNvPr>
          <p:cNvSpPr>
            <a:spLocks noGrp="1"/>
          </p:cNvSpPr>
          <p:nvPr/>
        </p:nvSpPr>
        <p:spPr>
          <a:xfrm>
            <a:off x="4334256" y="2395728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Керував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Січчю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найдовше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у 1762–1775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роках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200" dirty="0"/>
          </a:p>
        </p:txBody>
      </p:sp>
      <p:sp>
        <p:nvSpPr>
          <p:cNvPr id="11" name="Text 8">
            <a:extLst>
              <a:ext uri="{FF2B5EF4-FFF2-40B4-BE49-F238E27FC236}">
                <a16:creationId xmlns:a16="http://schemas.microsoft.com/office/drawing/2014/main" id="{4BC89490-1986-4A42-8A0B-977D9308DAF1}"/>
              </a:ext>
            </a:extLst>
          </p:cNvPr>
          <p:cNvSpPr>
            <a:spLocks noGrp="1"/>
          </p:cNvSpPr>
          <p:nvPr/>
        </p:nvSpPr>
        <p:spPr>
          <a:xfrm>
            <a:off x="4334256" y="3182112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25000" lnSpcReduction="20000"/>
          </a:bodyPr>
          <a:lstStyle/>
          <a:p>
            <a:pPr lvl="0" algn="just"/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</a:t>
            </a:r>
            <a:r>
              <a:rPr lang="uk-UA" sz="8800" dirty="0">
                <a:solidFill>
                  <a:srgbClr val="243347"/>
                </a:solidFill>
                <a:latin typeface="Aptos"/>
              </a:rPr>
              <a:t>У 1775 році російська імператриця Катерина II наказала знищити Запорозьку Січ. Калнишевського заарештували й заслали до Соловецького монастиря.</a:t>
            </a:r>
          </a:p>
          <a:p>
            <a:pPr marL="0" indent="0" algn="just">
              <a:buNone/>
            </a:pPr>
            <a:r>
              <a:rPr sz="6800" dirty="0">
                <a:solidFill>
                  <a:srgbClr val="243347"/>
                </a:solidFill>
                <a:latin typeface="Aptos"/>
              </a:rPr>
              <a:t>.</a:t>
            </a:r>
          </a:p>
        </p:txBody>
      </p:sp>
      <p:sp>
        <p:nvSpPr>
          <p:cNvPr id="12" name="Text 9">
            <a:extLst>
              <a:ext uri="{FF2B5EF4-FFF2-40B4-BE49-F238E27FC236}">
                <a16:creationId xmlns:a16="http://schemas.microsoft.com/office/drawing/2014/main" id="{1E9EFCB4-D414-42EC-8357-53C5CA862FB8}"/>
              </a:ext>
            </a:extLst>
          </p:cNvPr>
          <p:cNvSpPr>
            <a:spLocks noGrp="1"/>
          </p:cNvSpPr>
          <p:nvPr/>
        </p:nvSpPr>
        <p:spPr>
          <a:xfrm>
            <a:off x="4334256" y="3968496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algn="just"/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•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Провів</a:t>
            </a:r>
            <a:r>
              <a:rPr sz="2200" dirty="0">
                <a:solidFill>
                  <a:srgbClr val="243347"/>
                </a:solidFill>
                <a:latin typeface="Aptos"/>
              </a:rPr>
              <a:t> в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ув’язненні</a:t>
            </a:r>
            <a:r>
              <a:rPr sz="2200" dirty="0">
                <a:solidFill>
                  <a:srgbClr val="243347"/>
                </a:solidFill>
                <a:latin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понад</a:t>
            </a:r>
            <a:r>
              <a:rPr sz="2200" dirty="0">
                <a:solidFill>
                  <a:srgbClr val="243347"/>
                </a:solidFill>
                <a:latin typeface="Aptos"/>
              </a:rPr>
              <a:t> 25 </a:t>
            </a:r>
            <a:r>
              <a:rPr sz="2200" dirty="0" err="1">
                <a:solidFill>
                  <a:srgbClr val="243347"/>
                </a:solidFill>
                <a:latin typeface="Aptos"/>
              </a:rPr>
              <a:t>років</a:t>
            </a:r>
            <a:r>
              <a:rPr sz="2200" dirty="0">
                <a:solidFill>
                  <a:srgbClr val="243347"/>
                </a:solidFill>
                <a:latin typeface="Aptos"/>
              </a:rPr>
              <a:t>.</a:t>
            </a:r>
            <a:r>
              <a:rPr lang="uk-UA" sz="2200" dirty="0">
                <a:solidFill>
                  <a:srgbClr val="243347"/>
                </a:solidFill>
                <a:latin typeface="Aptos"/>
              </a:rPr>
              <a:t> Помер у 1803 році у віці понад 100 років.</a:t>
            </a:r>
            <a:endParaRPr sz="2200" dirty="0">
              <a:solidFill>
                <a:srgbClr val="243347"/>
              </a:solidFill>
              <a:latin typeface="Aptos"/>
            </a:endParaRPr>
          </a:p>
        </p:txBody>
      </p:sp>
      <p:sp>
        <p:nvSpPr>
          <p:cNvPr id="13" name="Text 10">
            <a:extLst>
              <a:ext uri="{FF2B5EF4-FFF2-40B4-BE49-F238E27FC236}">
                <a16:creationId xmlns:a16="http://schemas.microsoft.com/office/drawing/2014/main" id="{3628EACE-9ABC-4937-BE7B-6F4A6287BA5E}"/>
              </a:ext>
            </a:extLst>
          </p:cNvPr>
          <p:cNvSpPr>
            <a:spLocks noGrp="1"/>
          </p:cNvSpPr>
          <p:nvPr/>
        </p:nvSpPr>
        <p:spPr>
          <a:xfrm>
            <a:off x="4334256" y="5440680"/>
            <a:ext cx="6839712" cy="6583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algn="ctr"/>
            <a:r>
              <a:rPr lang="uk-UA" sz="2100" b="1" dirty="0">
                <a:solidFill>
                  <a:srgbClr val="B5874E"/>
                </a:solidFill>
                <a:latin typeface="Aptos"/>
              </a:rPr>
              <a:t>Символізує завершення історії Запорозької Січі та останній етап існування запорозького козацтва.</a:t>
            </a:r>
            <a:endParaRPr sz="2100" b="1" dirty="0">
              <a:solidFill>
                <a:srgbClr val="B5874E"/>
              </a:solidFill>
              <a:latin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3412094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 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 0">
            <a:extLst>
              <a:ext uri="{FF2B5EF4-FFF2-40B4-BE49-F238E27FC236}">
                <a16:creationId xmlns:a16="http://schemas.microsoft.com/office/drawing/2014/main" id="{4DC3B6DE-6AFE-4916-8238-E064998C7E59}"/>
              </a:ext>
            </a:extLst>
          </p:cNvPr>
          <p:cNvSpPr>
            <a:spLocks noGrp="1"/>
          </p:cNvSpPr>
          <p:nvPr/>
        </p:nvSpPr>
        <p:spPr>
          <a:xfrm>
            <a:off x="731520" y="1874520"/>
            <a:ext cx="6766560" cy="192024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4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Культура козацької доби</a:t>
            </a:r>
            <a:endParaRPr sz="4300"/>
          </a:p>
        </p:txBody>
      </p:sp>
      <p:sp>
        <p:nvSpPr>
          <p:cNvPr id="4" name="Text 1">
            <a:extLst>
              <a:ext uri="{FF2B5EF4-FFF2-40B4-BE49-F238E27FC236}">
                <a16:creationId xmlns:a16="http://schemas.microsoft.com/office/drawing/2014/main" id="{ECCE3686-D262-438B-9F31-A224057B0641}"/>
              </a:ext>
            </a:extLst>
          </p:cNvPr>
          <p:cNvSpPr>
            <a:spLocks noGrp="1"/>
          </p:cNvSpPr>
          <p:nvPr/>
        </p:nvSpPr>
        <p:spPr>
          <a:xfrm>
            <a:off x="758952" y="4142232"/>
            <a:ext cx="6217920" cy="68580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100">
                <a:solidFill>
                  <a:srgbClr val="EAD8B5"/>
                </a:solidFill>
                <a:latin typeface="Aptos"/>
                <a:ea typeface="Aptos"/>
                <a:cs typeface="Aptos"/>
              </a:rPr>
              <a:t>Освіта, книги, бароко, літописи та музика</a:t>
            </a:r>
            <a:endParaRPr sz="2100"/>
          </a:p>
        </p:txBody>
      </p:sp>
    </p:spTree>
    <p:extLst>
      <p:ext uri="{BB962C8B-B14F-4D97-AF65-F5344CB8AC3E}">
        <p14:creationId xmlns:p14="http://schemas.microsoft.com/office/powerpoint/2010/main" val="157754034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2525F19-26B1-4A53-B751-5ADDB91FBA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5E7206D0-907D-46E8-9635-0DEFE5554BB0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Хто підтримував культуру</a:t>
            </a:r>
            <a:endParaRPr sz="3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88E6FA78-CFAF-4CB9-9E23-7337E09C5A4C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85AC8D65-03A4-4A98-88EC-CFD70AD415EE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14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A50C3F6-DCE9-4967-99C6-182849CE428F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7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Культура XVI–XVIII століть розвивалася в кількох осередках.</a:t>
            </a:r>
            <a:endParaRPr sz="2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518DE6E7-E4EE-47DE-9A31-E061918718B2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Братства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10C46693-8CC5-4CCE-8F16-3696624C8012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Відкривали школи й захищали православну традицію.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DBC1230F-A505-47B7-A1FD-AD362EECD6E0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Гетьмани і старшина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6BB64F4B-A837-4209-82B9-C49B4D850F8F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Фінансували храми, школи та друкарні.</a:t>
            </a:r>
            <a:endParaRPr sz="2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151744B0-ECCE-4DBF-86E4-666E8F60BAC6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Монастирі</a:t>
            </a:r>
            <a:endParaRPr sz="2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C267AC7-71C6-43CF-8666-071A863E3D41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Зберігали книги, навчали й розвивали мистецтво.</a:t>
            </a:r>
            <a:endParaRPr sz="22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8C546BE4-AD8F-4489-AAFB-B5263AB3D343}"/>
              </a:ext>
            </a:extLst>
          </p:cNvPr>
          <p:cNvSpPr>
            <a:spLocks noGrp="1"/>
          </p:cNvSpPr>
          <p:nvPr/>
        </p:nvSpPr>
        <p:spPr>
          <a:xfrm>
            <a:off x="731520" y="5202936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Запорозька Січ</a:t>
            </a:r>
            <a:endParaRPr sz="24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E123B9FA-E10B-4F42-94DB-E69A35ABE929}"/>
              </a:ext>
            </a:extLst>
          </p:cNvPr>
          <p:cNvSpPr>
            <a:spLocks noGrp="1"/>
          </p:cNvSpPr>
          <p:nvPr/>
        </p:nvSpPr>
        <p:spPr>
          <a:xfrm>
            <a:off x="3703320" y="5202936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Формувала пісенну та історичну пам’ять козаків.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9835989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C6C615F0-452E-497E-8352-B729FC7297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B7C7EABA-E86E-476F-AE4B-6189629A19E3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Освіта</a:t>
            </a:r>
            <a:endParaRPr sz="3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86F37A5-749C-480E-9970-26A90F9160EA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2D27AD11-4F3E-436D-A82E-F4B09AE32430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15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E9F64EC1-4802-4219-A142-F0EAD6DD5968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7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Київ став важливим центром інтелектуального життя.</a:t>
            </a:r>
            <a:endParaRPr sz="2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62AB038E-84D3-4829-BBE1-0213C739E40A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1615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F640980B-77FF-4801-BEF6-FE1726F15205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Київське братство заснувало братську школу.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64767A6-23C9-4611-984B-78DA8C8EAD58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1632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59B0F6E-FA76-4F01-AFA5-DF468166DFA2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Петро Могила об’єднав братську й лаврську школи в колегіум.</a:t>
            </a:r>
            <a:endParaRPr sz="2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37BE1DEB-F0B3-4D11-8E89-7851EC320DDF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Академія</a:t>
            </a:r>
            <a:endParaRPr sz="2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3A59757A-181F-4F4E-AA6B-4DAF594F218B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Києво-Могилянська академія навчала мов, риторики, філософії та богослов’я.</a:t>
            </a:r>
            <a:endParaRPr sz="22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C9E5D364-A087-45E0-B0AA-CD1F835FA2A9}"/>
              </a:ext>
            </a:extLst>
          </p:cNvPr>
          <p:cNvSpPr>
            <a:spLocks noGrp="1"/>
          </p:cNvSpPr>
          <p:nvPr/>
        </p:nvSpPr>
        <p:spPr>
          <a:xfrm>
            <a:off x="731520" y="5779008"/>
            <a:ext cx="10698480" cy="42062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800">
                <a:solidFill>
                  <a:srgbClr val="627080"/>
                </a:solidFill>
                <a:latin typeface="Aptos"/>
                <a:ea typeface="Aptos"/>
                <a:cs typeface="Aptos"/>
              </a:rPr>
              <a:t>Академія вплинула на освіту далеко за межами українських земель.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15079589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41B26EC4-BF41-47A0-9314-D2671C41DDB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3D9C95E-1044-4399-A745-EB4944450725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Друкарство</a:t>
            </a:r>
            <a:endParaRPr sz="3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0A8994BE-D35B-45C6-80F1-7A8B101A8E13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CB13418B-DBA6-4E89-A720-E55FE8E7722C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16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5366EF2-2C0A-4810-AE0D-AB46756C2F7F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7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Друкована книга поширювала знання й релігійні тексти.</a:t>
            </a:r>
            <a:endParaRPr sz="2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9FBA8A6A-77D5-4F16-B120-EDC55D9EEEEA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1574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88B5F8B2-B95E-46A1-AA31-1F4B15BAB034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Іван Федоров видав у Львові «Апостол» і «Буквар».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A87F4DD-BAC4-4DDB-8770-3935E79E5D1E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1581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7FDE9256-486F-43C2-A302-31DBAD082639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В Острозі надрукували Острозьку Біблію.</a:t>
            </a:r>
            <a:endParaRPr sz="2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CE312D0D-0622-4265-840F-949CD8F4109B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Київ</a:t>
            </a:r>
            <a:endParaRPr sz="2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C196A2C6-1E78-4752-96F6-858A82F4CD81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Друкарня Києво-Печерської лаври стала великим видавничим осередком.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54571045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B1F1E214-6E23-4C03-ADB6-490138A40A9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2157E017-F1D6-4F7D-AD5E-F2EB14B9E220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Літописи та філософія</a:t>
            </a:r>
            <a:endParaRPr sz="3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A9A5A9CD-17E1-4EEA-90B1-50AD2C1B2D56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61EA6ADA-4F40-46BA-854A-71F959B72F13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17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F3D1B822-400C-41FF-B8A8-4800D364CDFC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7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Козацька історія стала предметом письма й осмислення.</a:t>
            </a:r>
            <a:endParaRPr sz="2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F70A67E7-1DCA-4E28-89D3-700C35391ABC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Літописи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E4FC2CC6-D521-4753-8623-0F952CD6BCC5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Самовидець, Грабянка та Величко описували події козацької доби.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897B2CF9-20A3-4D5F-9D07-851B2ECD8746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Сковорода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27365662-3073-42F8-BE22-5C8C61873F8E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lang="uk-UA"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Найвідоміший український філософ, що з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акликав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пізнавати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себе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і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шукати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працю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за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 </a:t>
            </a:r>
            <a:r>
              <a:rPr sz="2200" dirty="0" err="1">
                <a:solidFill>
                  <a:srgbClr val="243347"/>
                </a:solidFill>
                <a:latin typeface="Aptos"/>
                <a:ea typeface="Aptos"/>
                <a:cs typeface="Aptos"/>
              </a:rPr>
              <a:t>покликанням</a:t>
            </a:r>
            <a:r>
              <a:rPr sz="2200" dirty="0">
                <a:solidFill>
                  <a:srgbClr val="243347"/>
                </a:solidFill>
                <a:latin typeface="Aptos"/>
                <a:ea typeface="Aptos"/>
                <a:cs typeface="Aptos"/>
              </a:rPr>
              <a:t>.</a:t>
            </a:r>
            <a:endParaRPr sz="2200" dirty="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7A69DBAE-5331-4841-B6C6-CEC5B7E7EC13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 fontScale="92500"/>
          </a:bodyPr>
          <a:lstStyle/>
          <a:p>
            <a:pPr marL="0" indent="0">
              <a:buNone/>
            </a:pPr>
            <a:r>
              <a:rPr lang="uk-UA" sz="2400" b="1" dirty="0">
                <a:solidFill>
                  <a:srgbClr val="B5874E"/>
                </a:solidFill>
                <a:latin typeface="Aptos"/>
                <a:ea typeface="Aptos"/>
                <a:cs typeface="Aptos"/>
              </a:rPr>
              <a:t>Феофан </a:t>
            </a:r>
            <a:r>
              <a:rPr sz="2400" b="1" dirty="0" err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Прокопович</a:t>
            </a:r>
            <a:endParaRPr sz="2400" dirty="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FC92EA4B-4893-4059-BDA0-F63C1B1DF4DB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Викладав у Києво-Могилянській академії, писав про освіту й філософію.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14054582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277B742D-E354-40D3-B8ED-D4908BA89A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77C8FA4F-94B2-4541-B968-8E1C693E65B8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Українське</a:t>
            </a:r>
            <a:r>
              <a:rPr sz="34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34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бароко</a:t>
            </a:r>
            <a:endParaRPr sz="3400" dirty="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BE1BD201-9802-4750-A105-96DC4CB08B0A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F92896DF-23AC-41F6-9ED2-9BF28DFFC966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18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D7D5C796-C612-4E2F-9DF4-ACB050A7B10F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 lnSpcReduction="10000"/>
          </a:bodyPr>
          <a:lstStyle/>
          <a:p>
            <a:pPr marL="0" indent="0">
              <a:buNone/>
            </a:pPr>
            <a:r>
              <a:rPr sz="27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Наприкінці</a:t>
            </a:r>
            <a:r>
              <a:rPr sz="27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XVII–XVIII </a:t>
            </a:r>
            <a:r>
              <a:rPr sz="27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століття</a:t>
            </a:r>
            <a:r>
              <a:rPr sz="27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lang="uk-UA" sz="27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сформувався</a:t>
            </a:r>
            <a:r>
              <a:rPr sz="27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7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впізнаваний</a:t>
            </a:r>
            <a:r>
              <a:rPr sz="27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7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мистецький</a:t>
            </a:r>
            <a:r>
              <a:rPr sz="27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 </a:t>
            </a:r>
            <a:r>
              <a:rPr sz="2700" b="1" dirty="0" err="1">
                <a:solidFill>
                  <a:srgbClr val="14263A"/>
                </a:solidFill>
                <a:latin typeface="Aptos"/>
                <a:ea typeface="Aptos"/>
                <a:cs typeface="Aptos"/>
              </a:rPr>
              <a:t>стиль</a:t>
            </a:r>
            <a:r>
              <a:rPr sz="2700" b="1" dirty="0">
                <a:solidFill>
                  <a:srgbClr val="14263A"/>
                </a:solidFill>
                <a:latin typeface="Aptos"/>
                <a:ea typeface="Aptos"/>
                <a:cs typeface="Aptos"/>
              </a:rPr>
              <a:t>.</a:t>
            </a:r>
            <a:endParaRPr sz="2700" dirty="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EF171A6-A043-4B10-A853-5A9EC268D15E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Ознаки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5283926A-E35B-4B33-A0C5-0EA03F8542A2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Багатий декор, виразні форми, багатобанні храми.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EFC64BA9-E434-4A09-9080-8AA46CA5B94C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Мазепа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3D76821-FB97-4B57-8F4D-28101484B601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Фінансував відновлення й будівництво церков.</a:t>
            </a:r>
            <a:endParaRPr sz="2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6682E40B-8A3B-4DD2-9971-B40D291FAE3D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Приклади</a:t>
            </a:r>
            <a:endParaRPr sz="2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E17E68F-D216-4D9D-B2A7-B31ED05A60EC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Андріївська церква в Києві, собор Святого Юра у Львові.</a:t>
            </a:r>
            <a:endParaRPr sz="22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DB68994C-E33F-477B-B52C-5B69F1158DF3}"/>
              </a:ext>
            </a:extLst>
          </p:cNvPr>
          <p:cNvSpPr>
            <a:spLocks noGrp="1"/>
          </p:cNvSpPr>
          <p:nvPr/>
        </p:nvSpPr>
        <p:spPr>
          <a:xfrm>
            <a:off x="731520" y="5779008"/>
            <a:ext cx="10698480" cy="420624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800">
                <a:solidFill>
                  <a:srgbClr val="627080"/>
                </a:solidFill>
                <a:latin typeface="Aptos"/>
                <a:ea typeface="Aptos"/>
                <a:cs typeface="Aptos"/>
              </a:rPr>
              <a:t>Термін «мазепинське бароко» пов’язують із церковним будівництвом його доби.</a:t>
            </a:r>
            <a:endParaRPr sz="1800"/>
          </a:p>
        </p:txBody>
      </p:sp>
    </p:spTree>
    <p:extLst>
      <p:ext uri="{BB962C8B-B14F-4D97-AF65-F5344CB8AC3E}">
        <p14:creationId xmlns:p14="http://schemas.microsoft.com/office/powerpoint/2010/main" val="3054033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ED2D8F81-90F9-5D77-F161-384FF5E767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9743" y="276600"/>
            <a:ext cx="3676650" cy="4933950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38879B1C-25B8-A7E8-8A73-9F7195E7AB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67027" y="276600"/>
            <a:ext cx="6858000" cy="3857625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AE211938-5A1E-92FC-1F51-D3084A3380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32844" y="2627616"/>
            <a:ext cx="2635856" cy="3953784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95391DF8-10CF-4681-19C9-2190DA09343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73801" y="3090408"/>
            <a:ext cx="5057775" cy="3581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55904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76638314-005C-4789-B81C-6D9DA3BB0C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953634D5-6327-4141-B8A1-9A80EBA3776C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Живопис і музика</a:t>
            </a:r>
            <a:endParaRPr sz="3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CFFF9D32-99D7-4414-904B-733F334693D7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514E78CE-24AF-42BC-98E5-828C9200E307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19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6D5EA4E6-70C2-464C-BF63-B064DF1DF67B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7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Культура зберігала образи людей та пам’ять про події.</a:t>
            </a:r>
            <a:endParaRPr sz="2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8FEC5420-E0CE-4C71-880E-BB72B0FA09E0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Портрет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20F7B8BE-D350-4356-9F35-BC66E4EE996B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Парадні зображення гетьманів і старшини підкреслювали їхній статус.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CD665FD8-59A1-4381-BCEC-A219B1F2EE7E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Іконопис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8B96189A-3B86-40FF-BC25-A9D3F284AA54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Храмові іконостаси, гравюра та книжкова графіка розвивалися разом.</a:t>
            </a:r>
            <a:endParaRPr sz="2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F2004159-81DF-4F21-885F-A2150006BDFC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Кобзарі</a:t>
            </a:r>
            <a:endParaRPr sz="2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E9F19E46-810A-4C44-80BB-8EC5F0D1BE66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Виконували думи про війни й козацьких героїв.</a:t>
            </a:r>
            <a:endParaRPr sz="22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22045271-B9B0-4918-99AE-5B8FE8BB17A3}"/>
              </a:ext>
            </a:extLst>
          </p:cNvPr>
          <p:cNvSpPr>
            <a:spLocks noGrp="1"/>
          </p:cNvSpPr>
          <p:nvPr/>
        </p:nvSpPr>
        <p:spPr>
          <a:xfrm>
            <a:off x="731520" y="5202936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Композитори</a:t>
            </a:r>
            <a:endParaRPr sz="24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2937E9A2-F8FA-4B4C-B244-19E404D46AE4}"/>
              </a:ext>
            </a:extLst>
          </p:cNvPr>
          <p:cNvSpPr>
            <a:spLocks noGrp="1"/>
          </p:cNvSpPr>
          <p:nvPr/>
        </p:nvSpPr>
        <p:spPr>
          <a:xfrm>
            <a:off x="3703320" y="5202936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Березовський, Бортнянський і Ведель розвивали хорову музику.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21139418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B50CFAD1-C8A0-6FB3-CC3A-52C17F174D7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1151" y="730497"/>
            <a:ext cx="6398946" cy="5397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2685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A0EF0270-DA38-4E51-9A8D-C8BB4C9B9E0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68387402-8EFF-4A99-B33D-3BE2A77B64FC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Підсумок</a:t>
            </a:r>
            <a:endParaRPr sz="3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F9C02D5A-44D6-41A5-894D-2EBB705EB682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0DA7DB2E-F707-47E7-879E-FFD1B55B526B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20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52A9C0F3-848C-499A-A425-527523A8BB40}"/>
              </a:ext>
            </a:extLst>
          </p:cNvPr>
          <p:cNvSpPr>
            <a:spLocks noGrp="1"/>
          </p:cNvSpPr>
          <p:nvPr/>
        </p:nvSpPr>
        <p:spPr>
          <a:xfrm>
            <a:off x="713232" y="1307592"/>
            <a:ext cx="106527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7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Козацька доба залишила політичну й культурну спадщину.</a:t>
            </a:r>
            <a:endParaRPr sz="27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E655BAB9-2AA4-41B7-835D-7243362085A2}"/>
              </a:ext>
            </a:extLst>
          </p:cNvPr>
          <p:cNvSpPr>
            <a:spLocks noGrp="1"/>
          </p:cNvSpPr>
          <p:nvPr/>
        </p:nvSpPr>
        <p:spPr>
          <a:xfrm>
            <a:off x="731520" y="2240280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Держава</a:t>
            </a:r>
            <a:endParaRPr sz="24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B773C562-544D-4496-AA43-1F02ABAFBC3A}"/>
              </a:ext>
            </a:extLst>
          </p:cNvPr>
          <p:cNvSpPr>
            <a:spLocks noGrp="1"/>
          </p:cNvSpPr>
          <p:nvPr/>
        </p:nvSpPr>
        <p:spPr>
          <a:xfrm>
            <a:off x="3703320" y="2240280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Гетьманщина створила власні інституції управління.</a:t>
            </a:r>
            <a:endParaRPr sz="2200"/>
          </a:p>
        </p:txBody>
      </p:sp>
      <p:sp>
        <p:nvSpPr>
          <p:cNvPr id="9" name="Text 7">
            <a:extLst>
              <a:ext uri="{FF2B5EF4-FFF2-40B4-BE49-F238E27FC236}">
                <a16:creationId xmlns:a16="http://schemas.microsoft.com/office/drawing/2014/main" id="{0D0C32D1-E1E4-445A-9C6D-6AC37B1DBA88}"/>
              </a:ext>
            </a:extLst>
          </p:cNvPr>
          <p:cNvSpPr>
            <a:spLocks noGrp="1"/>
          </p:cNvSpPr>
          <p:nvPr/>
        </p:nvSpPr>
        <p:spPr>
          <a:xfrm>
            <a:off x="731520" y="3227832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Освіта</a:t>
            </a:r>
            <a:endParaRPr sz="2400"/>
          </a:p>
        </p:txBody>
      </p:sp>
      <p:sp>
        <p:nvSpPr>
          <p:cNvPr id="10" name="Text 8">
            <a:extLst>
              <a:ext uri="{FF2B5EF4-FFF2-40B4-BE49-F238E27FC236}">
                <a16:creationId xmlns:a16="http://schemas.microsoft.com/office/drawing/2014/main" id="{187A6A14-EEB3-4D03-B96F-9FA067FA5C2B}"/>
              </a:ext>
            </a:extLst>
          </p:cNvPr>
          <p:cNvSpPr>
            <a:spLocks noGrp="1"/>
          </p:cNvSpPr>
          <p:nvPr/>
        </p:nvSpPr>
        <p:spPr>
          <a:xfrm>
            <a:off x="3703320" y="3227832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Школи й академія готували освічених діячів.</a:t>
            </a:r>
            <a:endParaRPr sz="2200"/>
          </a:p>
        </p:txBody>
      </p:sp>
      <p:sp>
        <p:nvSpPr>
          <p:cNvPr id="11" name="Text 9">
            <a:extLst>
              <a:ext uri="{FF2B5EF4-FFF2-40B4-BE49-F238E27FC236}">
                <a16:creationId xmlns:a16="http://schemas.microsoft.com/office/drawing/2014/main" id="{D10A1BC1-BE45-454C-A55A-A448ABDA6905}"/>
              </a:ext>
            </a:extLst>
          </p:cNvPr>
          <p:cNvSpPr>
            <a:spLocks noGrp="1"/>
          </p:cNvSpPr>
          <p:nvPr/>
        </p:nvSpPr>
        <p:spPr>
          <a:xfrm>
            <a:off x="731520" y="4215384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Мистецтво</a:t>
            </a:r>
            <a:endParaRPr sz="2400"/>
          </a:p>
        </p:txBody>
      </p:sp>
      <p:sp>
        <p:nvSpPr>
          <p:cNvPr id="12" name="Text 10">
            <a:extLst>
              <a:ext uri="{FF2B5EF4-FFF2-40B4-BE49-F238E27FC236}">
                <a16:creationId xmlns:a16="http://schemas.microsoft.com/office/drawing/2014/main" id="{0E1E4963-A37B-49F4-8ED0-E374293827AE}"/>
              </a:ext>
            </a:extLst>
          </p:cNvPr>
          <p:cNvSpPr>
            <a:spLocks noGrp="1"/>
          </p:cNvSpPr>
          <p:nvPr/>
        </p:nvSpPr>
        <p:spPr>
          <a:xfrm>
            <a:off x="3703320" y="4215384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Бароко, портрет, музика і думи сформували впізнавану традицію.</a:t>
            </a:r>
            <a:endParaRPr sz="2200"/>
          </a:p>
        </p:txBody>
      </p:sp>
      <p:sp>
        <p:nvSpPr>
          <p:cNvPr id="13" name="Text 11">
            <a:extLst>
              <a:ext uri="{FF2B5EF4-FFF2-40B4-BE49-F238E27FC236}">
                <a16:creationId xmlns:a16="http://schemas.microsoft.com/office/drawing/2014/main" id="{4E54CC9B-506E-4315-9B9E-9EBCFE4973A9}"/>
              </a:ext>
            </a:extLst>
          </p:cNvPr>
          <p:cNvSpPr>
            <a:spLocks noGrp="1"/>
          </p:cNvSpPr>
          <p:nvPr/>
        </p:nvSpPr>
        <p:spPr>
          <a:xfrm>
            <a:off x="731520" y="5202936"/>
            <a:ext cx="2907792" cy="56692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400" b="1">
                <a:solidFill>
                  <a:srgbClr val="B5874E"/>
                </a:solidFill>
                <a:latin typeface="Aptos"/>
                <a:ea typeface="Aptos"/>
                <a:cs typeface="Aptos"/>
              </a:rPr>
              <a:t>Пам’ять</a:t>
            </a:r>
            <a:endParaRPr sz="2400"/>
          </a:p>
        </p:txBody>
      </p:sp>
      <p:sp>
        <p:nvSpPr>
          <p:cNvPr id="14" name="Text 12">
            <a:extLst>
              <a:ext uri="{FF2B5EF4-FFF2-40B4-BE49-F238E27FC236}">
                <a16:creationId xmlns:a16="http://schemas.microsoft.com/office/drawing/2014/main" id="{701F0432-6E17-4B49-BB71-9FABDA7C92A3}"/>
              </a:ext>
            </a:extLst>
          </p:cNvPr>
          <p:cNvSpPr>
            <a:spLocks noGrp="1"/>
          </p:cNvSpPr>
          <p:nvPr/>
        </p:nvSpPr>
        <p:spPr>
          <a:xfrm>
            <a:off x="3703320" y="5202936"/>
            <a:ext cx="7662672" cy="713232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200">
                <a:solidFill>
                  <a:srgbClr val="243347"/>
                </a:solidFill>
                <a:latin typeface="Aptos"/>
                <a:ea typeface="Aptos"/>
                <a:cs typeface="Aptos"/>
              </a:rPr>
              <a:t>Літописи зберегли розповіді про події та людей.</a:t>
            </a:r>
            <a:endParaRPr sz="2200"/>
          </a:p>
        </p:txBody>
      </p:sp>
    </p:spTree>
    <p:extLst>
      <p:ext uri="{BB962C8B-B14F-4D97-AF65-F5344CB8AC3E}">
        <p14:creationId xmlns:p14="http://schemas.microsoft.com/office/powerpoint/2010/main" val="3703818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5F0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>
            <a:extLst>
              <a:ext uri="{FF2B5EF4-FFF2-40B4-BE49-F238E27FC236}">
                <a16:creationId xmlns:a16="http://schemas.microsoft.com/office/drawing/2014/main" id="{1ED6A1E7-2278-4DD6-B601-096FFF4D96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1695" cy="118872"/>
          </a:xfrm>
          <a:prstGeom prst="rect">
            <a:avLst/>
          </a:prstGeom>
          <a:solidFill>
            <a:srgbClr val="B5874E"/>
          </a:solidFill>
          <a:ln w="12700">
            <a:solidFill>
              <a:srgbClr val="B5874E"/>
            </a:solidFill>
            <a:prstDash val="solid"/>
          </a:ln>
        </p:spPr>
      </p:sp>
      <p:sp>
        <p:nvSpPr>
          <p:cNvPr id="3" name="Text 1">
            <a:extLst>
              <a:ext uri="{FF2B5EF4-FFF2-40B4-BE49-F238E27FC236}">
                <a16:creationId xmlns:a16="http://schemas.microsoft.com/office/drawing/2014/main" id="{0291F0B4-2E9B-4B75-9783-F1DCD859DD02}"/>
              </a:ext>
            </a:extLst>
          </p:cNvPr>
          <p:cNvSpPr>
            <a:spLocks noGrp="1"/>
          </p:cNvSpPr>
          <p:nvPr/>
        </p:nvSpPr>
        <p:spPr>
          <a:xfrm>
            <a:off x="658368" y="292608"/>
            <a:ext cx="10881360" cy="74980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34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Зображення та джерела</a:t>
            </a:r>
            <a:endParaRPr sz="3400"/>
          </a:p>
        </p:txBody>
      </p:sp>
      <p:sp>
        <p:nvSpPr>
          <p:cNvPr id="4" name="Shape 2">
            <a:extLst>
              <a:ext uri="{FF2B5EF4-FFF2-40B4-BE49-F238E27FC236}">
                <a16:creationId xmlns:a16="http://schemas.microsoft.com/office/drawing/2014/main" id="{1008D86A-361F-469D-9760-DC0FD9164A5A}"/>
              </a:ext>
            </a:extLst>
          </p:cNvPr>
          <p:cNvSpPr>
            <a:spLocks noGrp="1"/>
          </p:cNvSpPr>
          <p:nvPr/>
        </p:nvSpPr>
        <p:spPr>
          <a:xfrm>
            <a:off x="658368" y="6355080"/>
            <a:ext cx="10853928" cy="0"/>
          </a:xfrm>
          <a:prstGeom prst="line">
            <a:avLst/>
          </a:prstGeom>
          <a:noFill/>
          <a:ln w="12700">
            <a:solidFill>
              <a:srgbClr val="D9CDBB"/>
            </a:solidFill>
            <a:prstDash val="solid"/>
          </a:ln>
        </p:spPr>
      </p:sp>
      <p:sp>
        <p:nvSpPr>
          <p:cNvPr id="5" name="Text 3">
            <a:extLst>
              <a:ext uri="{FF2B5EF4-FFF2-40B4-BE49-F238E27FC236}">
                <a16:creationId xmlns:a16="http://schemas.microsoft.com/office/drawing/2014/main" id="{BA010853-77A3-454A-AE54-FC4851F11EBF}"/>
              </a:ext>
            </a:extLst>
          </p:cNvPr>
          <p:cNvSpPr>
            <a:spLocks noGrp="1"/>
          </p:cNvSpPr>
          <p:nvPr/>
        </p:nvSpPr>
        <p:spPr>
          <a:xfrm>
            <a:off x="11018520" y="6446520"/>
            <a:ext cx="457200" cy="18288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100">
                <a:solidFill>
                  <a:srgbClr val="627080"/>
                </a:solidFill>
                <a:latin typeface="Aptos"/>
                <a:ea typeface="Aptos"/>
                <a:cs typeface="Aptos"/>
              </a:rPr>
              <a:t>21</a:t>
            </a:r>
            <a:endParaRPr sz="1100"/>
          </a:p>
        </p:txBody>
      </p:sp>
      <p:sp>
        <p:nvSpPr>
          <p:cNvPr id="6" name="Text 4">
            <a:extLst>
              <a:ext uri="{FF2B5EF4-FFF2-40B4-BE49-F238E27FC236}">
                <a16:creationId xmlns:a16="http://schemas.microsoft.com/office/drawing/2014/main" id="{3F05E98F-B975-469D-A7F4-0AB2043A60FA}"/>
              </a:ext>
            </a:extLst>
          </p:cNvPr>
          <p:cNvSpPr>
            <a:spLocks noGrp="1"/>
          </p:cNvSpPr>
          <p:nvPr/>
        </p:nvSpPr>
        <p:spPr>
          <a:xfrm>
            <a:off x="731520" y="1371600"/>
            <a:ext cx="10607040" cy="105156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2300" b="1">
                <a:solidFill>
                  <a:srgbClr val="14263A"/>
                </a:solidFill>
                <a:latin typeface="Aptos"/>
                <a:ea typeface="Aptos"/>
                <a:cs typeface="Aptos"/>
              </a:rPr>
              <a:t>Портрети діячів на слайдах є сучасними художніми реконструкціями, а не прижиттєвими фотографіями чи достовірними портретами.</a:t>
            </a:r>
            <a:endParaRPr sz="2300"/>
          </a:p>
        </p:txBody>
      </p:sp>
      <p:sp>
        <p:nvSpPr>
          <p:cNvPr id="7" name="Text 5">
            <a:extLst>
              <a:ext uri="{FF2B5EF4-FFF2-40B4-BE49-F238E27FC236}">
                <a16:creationId xmlns:a16="http://schemas.microsoft.com/office/drawing/2014/main" id="{AFCBDD77-682C-43B3-A991-00A786F3A5FE}"/>
              </a:ext>
            </a:extLst>
          </p:cNvPr>
          <p:cNvSpPr>
            <a:spLocks noGrp="1"/>
          </p:cNvSpPr>
          <p:nvPr/>
        </p:nvSpPr>
        <p:spPr>
          <a:xfrm>
            <a:off x="731520" y="2788920"/>
            <a:ext cx="10515600" cy="1115568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900">
                <a:solidFill>
                  <a:srgbClr val="243347"/>
                </a:solidFill>
                <a:latin typeface="Aptos"/>
                <a:ea typeface="Aptos"/>
                <a:cs typeface="Aptos"/>
              </a:rPr>
              <a:t>Історичні портрети для порівняння: Wikimedia Commons, категорії «Portraits of Dmytro Vyshnevetsky» та «Portraits of Petro Konashevych-Sahaidachny», файл «Ivan Bohun (1884)».</a:t>
            </a:r>
            <a:endParaRPr sz="1900"/>
          </a:p>
        </p:txBody>
      </p:sp>
      <p:sp>
        <p:nvSpPr>
          <p:cNvPr id="8" name="Text 6">
            <a:extLst>
              <a:ext uri="{FF2B5EF4-FFF2-40B4-BE49-F238E27FC236}">
                <a16:creationId xmlns:a16="http://schemas.microsoft.com/office/drawing/2014/main" id="{C9200812-9D84-48D5-A0B5-C660C5FCD9FE}"/>
              </a:ext>
            </a:extLst>
          </p:cNvPr>
          <p:cNvSpPr>
            <a:spLocks noGrp="1"/>
          </p:cNvSpPr>
          <p:nvPr/>
        </p:nvSpPr>
        <p:spPr>
          <a:xfrm>
            <a:off x="731520" y="4846320"/>
            <a:ext cx="10515600" cy="502920"/>
          </a:xfrm>
          <a:prstGeom prst="rect">
            <a:avLst/>
          </a:prstGeom>
          <a:noFill/>
        </p:spPr>
        <p:txBody>
          <a:bodyPr wrap="square" lIns="0" tIns="0" rIns="0" bIns="0" anchor="ctr">
            <a:normAutofit/>
          </a:bodyPr>
          <a:lstStyle/>
          <a:p>
            <a:pPr marL="0" indent="0">
              <a:buNone/>
            </a:pPr>
            <a:r>
              <a:rPr sz="1700">
                <a:solidFill>
                  <a:srgbClr val="627080"/>
                </a:solidFill>
                <a:latin typeface="Aptos"/>
                <a:ea typeface="Aptos"/>
                <a:cs typeface="Aptos"/>
              </a:rPr>
              <a:t>Ілюстрації у презентації створено спеціально для цього навчального матеріалу.</a:t>
            </a:r>
            <a:endParaRPr sz="1700"/>
          </a:p>
        </p:txBody>
      </p:sp>
    </p:spTree>
    <p:extLst>
      <p:ext uri="{BB962C8B-B14F-4D97-AF65-F5344CB8AC3E}">
        <p14:creationId xmlns:p14="http://schemas.microsoft.com/office/powerpoint/2010/main" val="154697507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0C0EAE1-F230-AEEB-56CB-113D35CC7A59}"/>
              </a:ext>
            </a:extLst>
          </p:cNvPr>
          <p:cNvSpPr txBox="1"/>
          <p:nvPr/>
        </p:nvSpPr>
        <p:spPr>
          <a:xfrm>
            <a:off x="3048856" y="3298840"/>
            <a:ext cx="609771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Aft>
                <a:spcPts val="800"/>
              </a:spcAft>
              <a:buNone/>
            </a:pPr>
            <a:r>
              <a:rPr lang="uk-UA" sz="5400" kern="100" dirty="0">
                <a:solidFill>
                  <a:schemeClr val="accent2">
                    <a:lumMod val="75000"/>
                  </a:schemeClr>
                </a:solidFill>
                <a:effectLst/>
                <a:latin typeface="Aptos" panose="020B00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33848810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1290</Words>
  <Application>Microsoft Office PowerPoint</Application>
  <DocSecurity>0</DocSecurity>
  <PresentationFormat>Широкий екран</PresentationFormat>
  <Paragraphs>188</Paragraphs>
  <Slides>26</Slides>
  <Notes>21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26</vt:i4>
      </vt:variant>
    </vt:vector>
  </HeadingPairs>
  <TitlesOfParts>
    <vt:vector size="30" baseType="lpstr">
      <vt:lpstr>Aptos</vt:lpstr>
      <vt:lpstr>Arial</vt:lpstr>
      <vt:lpstr>Calibri</vt:lpstr>
      <vt:lpstr>Office Theme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Olga</cp:lastModifiedBy>
  <cp:revision>2</cp:revision>
  <dcterms:created xsi:type="dcterms:W3CDTF">2026-09-22T18:05:27Z</dcterms:created>
  <dcterms:modified xsi:type="dcterms:W3CDTF">2026-09-22T20:34:33Z</dcterms:modified>
</cp:coreProperties>
</file>