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6" r:id="rId3"/>
    <p:sldId id="277" r:id="rId4"/>
    <p:sldId id="278" r:id="rId5"/>
    <p:sldId id="279" r:id="rId6"/>
    <p:sldId id="283" r:id="rId7"/>
    <p:sldId id="282" r:id="rId8"/>
    <p:sldId id="281" r:id="rId9"/>
    <p:sldId id="280" r:id="rId10"/>
    <p:sldId id="284" r:id="rId11"/>
    <p:sldId id="285" r:id="rId12"/>
    <p:sldId id="286" r:id="rId13"/>
    <p:sldId id="287" r:id="rId14"/>
    <p:sldId id="288" r:id="rId15"/>
    <p:sldId id="289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732-C9A6-481E-9AC4-E482905A13F0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EF04A-4335-4227-ABE4-2ED36DBF6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341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732-C9A6-481E-9AC4-E482905A13F0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EF04A-4335-4227-ABE4-2ED36DBF6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906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732-C9A6-481E-9AC4-E482905A13F0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EF04A-4335-4227-ABE4-2ED36DBF6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758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732-C9A6-481E-9AC4-E482905A13F0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EF04A-4335-4227-ABE4-2ED36DBF6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593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732-C9A6-481E-9AC4-E482905A13F0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EF04A-4335-4227-ABE4-2ED36DBF6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291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732-C9A6-481E-9AC4-E482905A13F0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EF04A-4335-4227-ABE4-2ED36DBF6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210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732-C9A6-481E-9AC4-E482905A13F0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EF04A-4335-4227-ABE4-2ED36DBF6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223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732-C9A6-481E-9AC4-E482905A13F0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EF04A-4335-4227-ABE4-2ED36DBF6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157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732-C9A6-481E-9AC4-E482905A13F0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EF04A-4335-4227-ABE4-2ED36DBF6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2784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732-C9A6-481E-9AC4-E482905A13F0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EF04A-4335-4227-ABE4-2ED36DBF6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211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732-C9A6-481E-9AC4-E482905A13F0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EF04A-4335-4227-ABE4-2ED36DBF6034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42007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732-C9A6-481E-9AC4-E482905A13F0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EF04A-4335-4227-ABE4-2ED36DBF6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5353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732-C9A6-481E-9AC4-E482905A13F0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EF04A-4335-4227-ABE4-2ED36DBF6034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778591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732-C9A6-481E-9AC4-E482905A13F0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EF04A-4335-4227-ABE4-2ED36DBF6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5212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732-C9A6-481E-9AC4-E482905A13F0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EF04A-4335-4227-ABE4-2ED36DBF6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2319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ED732-C9A6-481E-9AC4-E482905A13F0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EF04A-4335-4227-ABE4-2ED36DBF6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109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7ED732-C9A6-481E-9AC4-E482905A13F0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8CEF04A-4335-4227-ABE4-2ED36DBF60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7043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6203" y="1037230"/>
            <a:ext cx="7901433" cy="3084394"/>
          </a:xfrm>
        </p:spPr>
        <p:txBody>
          <a:bodyPr>
            <a:noAutofit/>
          </a:bodyPr>
          <a:lstStyle/>
          <a:p>
            <a:pPr algn="ctr"/>
            <a:r>
              <a:rPr lang="uk-UA" sz="55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Лекція на тему:</a:t>
            </a:r>
            <a:br>
              <a:rPr lang="uk-UA" sz="55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55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uk-UA" sz="55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Механізм створенн</a:t>
            </a:r>
            <a:r>
              <a:rPr lang="uk-UA" sz="55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власної справи»</a:t>
            </a:r>
            <a:endParaRPr lang="ru-RU" sz="55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051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6082" t="30439" r="51978" b="21180"/>
          <a:stretch/>
        </p:blipFill>
        <p:spPr>
          <a:xfrm>
            <a:off x="2470243" y="122830"/>
            <a:ext cx="5349922" cy="663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95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4962" t="30915" r="49739" b="27000"/>
          <a:stretch/>
        </p:blipFill>
        <p:spPr>
          <a:xfrm>
            <a:off x="1351128" y="272955"/>
            <a:ext cx="6724273" cy="6277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74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0016" y="253453"/>
            <a:ext cx="91803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Початковий</a:t>
            </a:r>
            <a:r>
              <a:rPr lang="ru-RU" b="1" i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ru-RU" b="1" i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капітал</a:t>
            </a:r>
            <a:r>
              <a:rPr lang="ru-RU" b="1" i="1" dirty="0">
                <a:solidFill>
                  <a:srgbClr val="000000"/>
                </a:solidFill>
                <a:latin typeface="Bookman Old Style" panose="02050604050505020204" pitchFamily="18" charset="0"/>
              </a:rPr>
              <a:t> та </a:t>
            </a:r>
            <a:r>
              <a:rPr lang="ru-RU" b="1" i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джерела</a:t>
            </a:r>
            <a:r>
              <a:rPr lang="ru-RU" b="1" i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ru-RU" b="1" i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його</a:t>
            </a:r>
            <a:r>
              <a:rPr lang="ru-RU" b="1" i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ru-RU" b="1" i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формування</a:t>
            </a:r>
            <a:r>
              <a:rPr lang="ru-RU" b="1" i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endParaRPr lang="ru-RU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18615" y="704672"/>
            <a:ext cx="874821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Джерела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формування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початкового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капіталу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залежать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від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обраної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організаційно-правової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форми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господарювання, виду діяльності.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Підприємець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має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проаналізувати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всі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можливі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варіанти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формування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первісного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капіталу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: </a:t>
            </a:r>
          </a:p>
          <a:p>
            <a:r>
              <a:rPr lang="ru-RU" dirty="0">
                <a:solidFill>
                  <a:srgbClr val="000000"/>
                </a:solidFill>
              </a:rPr>
              <a:t> </a:t>
            </a:r>
            <a:r>
              <a:rPr lang="ru-RU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залучення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власних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коштів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або майна (за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експертними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оцінками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понад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20%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малих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підприємств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функціонують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безпосередньо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у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помешканні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власника); </a:t>
            </a:r>
          </a:p>
          <a:p>
            <a:r>
              <a:rPr lang="ru-RU" dirty="0">
                <a:solidFill>
                  <a:srgbClr val="000000"/>
                </a:solidFill>
              </a:rPr>
              <a:t> </a:t>
            </a:r>
            <a:r>
              <a:rPr lang="ru-RU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отримання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кредиту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; </a:t>
            </a:r>
          </a:p>
          <a:p>
            <a:r>
              <a:rPr lang="ru-RU" dirty="0">
                <a:solidFill>
                  <a:srgbClr val="000000"/>
                </a:solidFill>
              </a:rPr>
              <a:t> </a:t>
            </a:r>
            <a:r>
              <a:rPr lang="ru-RU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лізинг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оренда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; </a:t>
            </a:r>
          </a:p>
          <a:p>
            <a:r>
              <a:rPr lang="ru-RU" dirty="0">
                <a:solidFill>
                  <a:srgbClr val="000000"/>
                </a:solidFill>
              </a:rPr>
              <a:t> </a:t>
            </a:r>
            <a:r>
              <a:rPr lang="ru-RU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емісія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цінних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паперів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; 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dirty="0">
                <a:solidFill>
                  <a:srgbClr val="000000"/>
                </a:solidFill>
              </a:rPr>
              <a:t> </a:t>
            </a:r>
            <a:r>
              <a:rPr lang="ru-RU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венчурне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інвестування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-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інвестування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коштів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великих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компаній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банків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страхових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пенсійних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інших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фондів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у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новостворені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інноваційні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фірми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, що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мають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значний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потенціал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зростання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реалізують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інноваційні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проекти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з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високим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рівнем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ризику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; </a:t>
            </a:r>
          </a:p>
          <a:p>
            <a:r>
              <a:rPr lang="ru-RU" dirty="0">
                <a:solidFill>
                  <a:srgbClr val="000000"/>
                </a:solidFill>
              </a:rPr>
              <a:t> </a:t>
            </a:r>
            <a:r>
              <a:rPr lang="ru-RU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кошти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бізнес-ангелів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—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фізичних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осіб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, які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професійно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або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аматорському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рівні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(мода, авантюризм,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бажання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набути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досвіду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, бути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причетним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до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інноваційного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процесу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)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вкладають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кошти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бізнес-ідеї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; </a:t>
            </a:r>
          </a:p>
          <a:p>
            <a:r>
              <a:rPr lang="ru-RU" dirty="0">
                <a:solidFill>
                  <a:srgbClr val="000000"/>
                </a:solidFill>
              </a:rPr>
              <a:t> </a:t>
            </a:r>
            <a:r>
              <a:rPr lang="ru-RU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гранти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та </a:t>
            </a:r>
            <a:r>
              <a:rPr lang="ru-RU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субсидії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здатні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надати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не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тільки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фінансові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вкладення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, але й є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свідченням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професійного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визнання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. Участь у будь-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якому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конкурсі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навіть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за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наявності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тільки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бізнес-ідеї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, є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певним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тестуванням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її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життєздатність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можливістю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одержання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консультативної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допомоги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від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бізнес-експертів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гіпотетичних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інвесторів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9908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72968" y="282770"/>
            <a:ext cx="49904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Найменування</a:t>
            </a:r>
            <a:r>
              <a:rPr lang="ru-RU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та </a:t>
            </a:r>
            <a:r>
              <a:rPr lang="ru-RU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торговельна</a:t>
            </a:r>
            <a:r>
              <a:rPr lang="ru-RU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марка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59893" y="839297"/>
            <a:ext cx="814316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Назва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повинна: </a:t>
            </a:r>
          </a:p>
          <a:p>
            <a:r>
              <a:rPr lang="ru-RU" sz="2000" dirty="0">
                <a:solidFill>
                  <a:srgbClr val="000000"/>
                </a:solidFill>
              </a:rPr>
              <a:t>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визначати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товар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чи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послугу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, які будуть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вироблятися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; </a:t>
            </a:r>
          </a:p>
          <a:p>
            <a:r>
              <a:rPr lang="ru-RU" sz="2000" dirty="0">
                <a:solidFill>
                  <a:srgbClr val="000000"/>
                </a:solidFill>
              </a:rPr>
              <a:t>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звучати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сучасно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; </a:t>
            </a:r>
          </a:p>
          <a:p>
            <a:r>
              <a:rPr lang="ru-RU" sz="2000" dirty="0">
                <a:solidFill>
                  <a:srgbClr val="000000"/>
                </a:solidFill>
              </a:rPr>
              <a:t>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створювати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позитивний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імідж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; </a:t>
            </a:r>
          </a:p>
          <a:p>
            <a:r>
              <a:rPr lang="ru-RU" sz="2000" dirty="0">
                <a:solidFill>
                  <a:srgbClr val="000000"/>
                </a:solidFill>
              </a:rPr>
              <a:t>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легко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вимовлятися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запам’ятовуватися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; </a:t>
            </a:r>
          </a:p>
          <a:p>
            <a:r>
              <a:rPr lang="ru-RU" sz="2000" dirty="0">
                <a:solidFill>
                  <a:srgbClr val="000000"/>
                </a:solidFill>
              </a:rPr>
              <a:t>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не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повторювати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назву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інших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підприємств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У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найменуванні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юридичних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осіб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забороняється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використовувати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: </a:t>
            </a:r>
          </a:p>
          <a:p>
            <a:r>
              <a:rPr lang="ru-RU" sz="2000" dirty="0">
                <a:solidFill>
                  <a:srgbClr val="000000"/>
                </a:solidFill>
              </a:rPr>
              <a:t>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повне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чи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скорочене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найменування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державних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органів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або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органів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місцевого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самоврядування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, або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похідні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від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цих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найменувань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, або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історичні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державні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найменування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; </a:t>
            </a:r>
          </a:p>
          <a:p>
            <a:r>
              <a:rPr lang="ru-RU" sz="2000" dirty="0">
                <a:solidFill>
                  <a:srgbClr val="000000"/>
                </a:solidFill>
              </a:rPr>
              <a:t>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символіку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комуністичного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та/або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націонал-соціалістичного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(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нацистського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)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тоталітарних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режимів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; </a:t>
            </a:r>
          </a:p>
          <a:p>
            <a:r>
              <a:rPr lang="ru-RU" sz="2000" dirty="0">
                <a:solidFill>
                  <a:srgbClr val="000000"/>
                </a:solidFill>
              </a:rPr>
              <a:t>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терміни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абревіатури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похідні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терміни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, заборона використання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яких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передбачена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законом. </a:t>
            </a:r>
          </a:p>
        </p:txBody>
      </p:sp>
    </p:spTree>
    <p:extLst>
      <p:ext uri="{BB962C8B-B14F-4D97-AF65-F5344CB8AC3E}">
        <p14:creationId xmlns:p14="http://schemas.microsoft.com/office/powerpoint/2010/main" val="53536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8414" y="282770"/>
            <a:ext cx="2165855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1. Новизна </a:t>
            </a:r>
            <a:r>
              <a:rPr lang="ru-RU" sz="20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ідеї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573782" y="1074340"/>
            <a:ext cx="186923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2. </a:t>
            </a:r>
            <a:r>
              <a:rPr lang="ru-RU" sz="20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Незмінність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24752" y="1835132"/>
            <a:ext cx="232397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3. </a:t>
            </a:r>
            <a:r>
              <a:rPr lang="ru-RU" sz="20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Асоціативність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75723" y="2595924"/>
            <a:ext cx="3373744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4. </a:t>
            </a:r>
            <a:r>
              <a:rPr lang="ru-RU" sz="20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Лаконічність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зрозумілість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102683" y="3244334"/>
            <a:ext cx="2148152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5. </a:t>
            </a:r>
            <a:r>
              <a:rPr lang="ru-RU" sz="20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Естетичність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745557" y="4117791"/>
            <a:ext cx="2494401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6. </a:t>
            </a:r>
            <a:r>
              <a:rPr lang="ru-RU" sz="20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Зручність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у </a:t>
            </a:r>
            <a:r>
              <a:rPr lang="ru-RU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вимові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130453" y="4806582"/>
            <a:ext cx="3492495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7. </a:t>
            </a:r>
            <a:r>
              <a:rPr lang="ru-RU" sz="20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Прийнятність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для </a:t>
            </a:r>
            <a:r>
              <a:rPr lang="ru-RU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іноземців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0890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9849" y="269122"/>
            <a:ext cx="1003056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відомих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прийомів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які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придумування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фірми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arenR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або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прізвища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arenR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географічні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arenR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що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описує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діяльність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arenR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збірні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9848" y="2515891"/>
            <a:ext cx="933452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Україні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існують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діють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нормативні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вимоги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щодо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найменування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підприємств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Відповідно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до 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наказу Державного </a:t>
            </a:r>
            <a:r>
              <a:rPr lang="ru-RU" b="1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комітету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України з </a:t>
            </a:r>
            <a:r>
              <a:rPr lang="ru-RU" b="1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питань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регуляторної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політики та </a:t>
            </a:r>
            <a:r>
              <a:rPr lang="ru-RU" b="1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підприємництва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«Про </a:t>
            </a:r>
            <a:r>
              <a:rPr lang="ru-RU" b="1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затвердження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вимог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щодо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написання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найменування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юридичної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особи або </a:t>
            </a:r>
            <a:r>
              <a:rPr lang="ru-RU" b="1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її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відокремленого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підрозділу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у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найменуванні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юридичної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особи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зазначаються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її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організаційно-правова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форма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крім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органів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державної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влади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органів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місцевого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самоврядування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) та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назва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Найменування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юридичної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особи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викладається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державною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мовою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; не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може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бути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тотожним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найменуванню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іншої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юридичної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особи. У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найменуванні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юридичної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особи приватного права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забороняється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використання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найменувань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органів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державної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влади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місцевого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самоврядування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історичних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державних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найменувань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. У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назві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юридичної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особи не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може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бути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використане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слово «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національний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» у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всіх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відмінках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крім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закладів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установ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), які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набувають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статусу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національного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закладу (установи).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Найменування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відокремленого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підрозділу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повинно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містити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слова «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відокремлений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підрозділ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» («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філія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», «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представництво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»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тощо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) та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вказувати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належність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до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юридичної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особи, яка створила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зазначений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відокремлений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підрозділ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353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3540" y="1234070"/>
            <a:ext cx="79248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Юридична</a:t>
            </a:r>
            <a:r>
              <a:rPr lang="ru-RU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особа, </a:t>
            </a:r>
            <a:r>
              <a:rPr lang="ru-RU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повного</a:t>
            </a:r>
            <a:r>
              <a:rPr lang="ru-RU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найменування</a:t>
            </a:r>
            <a:r>
              <a:rPr lang="ru-RU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(не </a:t>
            </a:r>
            <a:r>
              <a:rPr lang="ru-RU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182 </a:t>
            </a:r>
            <a:r>
              <a:rPr lang="ru-RU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символи</a:t>
            </a:r>
            <a:r>
              <a:rPr lang="ru-RU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скорочене</a:t>
            </a:r>
            <a:r>
              <a:rPr lang="ru-RU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найменування</a:t>
            </a:r>
            <a:r>
              <a:rPr lang="ru-RU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(не </a:t>
            </a:r>
            <a:r>
              <a:rPr lang="ru-RU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38 </a:t>
            </a:r>
            <a:r>
              <a:rPr lang="ru-RU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символів</a:t>
            </a:r>
            <a:r>
              <a:rPr lang="ru-RU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3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</a:t>
            </a:r>
            <a:r>
              <a:rPr lang="ru-RU" sz="3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юридичної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особи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береться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лапки та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зазначається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безпосередньо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організаційно-правової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субʼєкта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господарювання. 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53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7756" y="345955"/>
            <a:ext cx="8566244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Логотип 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–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оригінальне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зображення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повного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або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скороченого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найменування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підприємства (організації) або товару. Логотип –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найважливіший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елемент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іміджу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компанії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Він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служить,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насамперед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, для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ідентифікації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компанії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на ринку.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Логотипи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зʼявилися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для того,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щоб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відрізняти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продукцію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різних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фірм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в рамках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однієї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галузі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. У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сприйнятті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споживача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наявність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логотипу або торгового знаку є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гарантією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якості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товару. Логотип є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обличчям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фірми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, це те, що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може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виділити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її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серед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конкурентів,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викликати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довіру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сформувати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позитивне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враження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привернути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нових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відвідувачів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В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більшості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випадків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, логотип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складається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із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наступних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елементів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: </a:t>
            </a:r>
          </a:p>
          <a:p>
            <a:r>
              <a:rPr lang="ru-RU" sz="2500" dirty="0">
                <a:solidFill>
                  <a:srgbClr val="000000"/>
                </a:solidFill>
              </a:rPr>
              <a:t>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графічне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зображення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найчастіше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- це комплекс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геометричних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фігур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; </a:t>
            </a:r>
          </a:p>
          <a:p>
            <a:r>
              <a:rPr lang="ru-RU" sz="2500" dirty="0">
                <a:solidFill>
                  <a:srgbClr val="000000"/>
                </a:solidFill>
              </a:rPr>
              <a:t>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назва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фірми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або організації; </a:t>
            </a:r>
          </a:p>
          <a:p>
            <a:r>
              <a:rPr lang="ru-RU" sz="2500" dirty="0">
                <a:solidFill>
                  <a:srgbClr val="000000"/>
                </a:solidFill>
              </a:rPr>
              <a:t> 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короткий слоган –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необовʼязковий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елемент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</a:rPr>
              <a:t> логотипу. </a:t>
            </a:r>
          </a:p>
        </p:txBody>
      </p:sp>
    </p:spTree>
    <p:extLst>
      <p:ext uri="{BB962C8B-B14F-4D97-AF65-F5344CB8AC3E}">
        <p14:creationId xmlns:p14="http://schemas.microsoft.com/office/powerpoint/2010/main" val="404902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3163" y="176622"/>
            <a:ext cx="900297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Фірмове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найменування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 і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його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колір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можуть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 бути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юридично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захищені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 у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вигляді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 товарного знаку.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Після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відповідної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реєстрації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товарний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 знак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стає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власністю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 підприємства і не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може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використовуватися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іншими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підприємствами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endParaRPr lang="ru-RU" sz="27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270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Відповідно</a:t>
            </a:r>
            <a:r>
              <a:rPr lang="ru-RU" sz="27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до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Цивільного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 кодексу України та закону «Про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охорону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 прав на знаки для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товарів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 і послуг» </a:t>
            </a:r>
            <a:r>
              <a:rPr lang="ru-RU" sz="27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торговельна</a:t>
            </a:r>
            <a:r>
              <a:rPr lang="ru-RU" sz="27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марка або знак для </a:t>
            </a:r>
            <a:r>
              <a:rPr lang="ru-RU" sz="27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товарів</a:t>
            </a:r>
            <a:r>
              <a:rPr lang="ru-RU" sz="27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і послуг 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(англ.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trademark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) –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позначення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, за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яким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товари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 та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послуги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 одних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осіб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відрізняються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 від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товарів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 та послуг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інших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осіб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. Такими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позначеннями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можуть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 бути слова,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цифри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зображувальні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елементи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комбінації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кольорів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Торговельну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 марку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називають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 також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товарним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 знаком, знаком для </a:t>
            </a:r>
            <a:r>
              <a:rPr lang="ru-RU" sz="27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товарів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 і послуг, брендом, логотипом. </a:t>
            </a:r>
            <a:endParaRPr lang="ru-RU" sz="2700" dirty="0"/>
          </a:p>
        </p:txBody>
      </p:sp>
    </p:spTree>
    <p:extLst>
      <p:ext uri="{BB962C8B-B14F-4D97-AF65-F5344CB8AC3E}">
        <p14:creationId xmlns:p14="http://schemas.microsoft.com/office/powerpoint/2010/main" val="292140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7879" y="251430"/>
            <a:ext cx="8020335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000000"/>
                </a:solidFill>
                <a:latin typeface="+mj-lt"/>
              </a:rPr>
              <a:t>Торговельні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 марки можна </a:t>
            </a:r>
            <a:r>
              <a:rPr lang="ru-RU" dirty="0" err="1">
                <a:solidFill>
                  <a:srgbClr val="000000"/>
                </a:solidFill>
                <a:latin typeface="+mj-lt"/>
              </a:rPr>
              <a:t>розділити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+mj-lt"/>
              </a:rPr>
              <a:t>декілька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+mj-lt"/>
              </a:rPr>
              <a:t>типів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: </a:t>
            </a:r>
          </a:p>
          <a:p>
            <a:r>
              <a:rPr lang="ru-RU" dirty="0">
                <a:solidFill>
                  <a:srgbClr val="000000"/>
                </a:solidFill>
                <a:latin typeface="+mj-lt"/>
              </a:rPr>
              <a:t> </a:t>
            </a:r>
            <a:r>
              <a:rPr lang="ru-RU" i="1" u="sng" dirty="0" err="1">
                <a:solidFill>
                  <a:srgbClr val="000000"/>
                </a:solidFill>
                <a:latin typeface="+mj-lt"/>
              </a:rPr>
              <a:t>словесні</a:t>
            </a:r>
            <a:r>
              <a:rPr lang="ru-RU" i="1" u="sng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i="1" u="sng" dirty="0" err="1">
                <a:solidFill>
                  <a:srgbClr val="000000"/>
                </a:solidFill>
                <a:latin typeface="+mj-lt"/>
              </a:rPr>
              <a:t>торговельні</a:t>
            </a:r>
            <a:r>
              <a:rPr lang="ru-RU" i="1" u="sng" dirty="0">
                <a:solidFill>
                  <a:srgbClr val="000000"/>
                </a:solidFill>
                <a:latin typeface="+mj-lt"/>
              </a:rPr>
              <a:t> марки 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- </a:t>
            </a:r>
            <a:r>
              <a:rPr lang="ru-RU" dirty="0" err="1">
                <a:solidFill>
                  <a:srgbClr val="000000"/>
                </a:solidFill>
                <a:latin typeface="+mj-lt"/>
              </a:rPr>
              <a:t>позначення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, що </a:t>
            </a:r>
            <a:r>
              <a:rPr lang="ru-RU" dirty="0" err="1">
                <a:solidFill>
                  <a:srgbClr val="000000"/>
                </a:solidFill>
                <a:latin typeface="+mj-lt"/>
              </a:rPr>
              <a:t>складаються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+mj-lt"/>
              </a:rPr>
              <a:t>тільки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+mj-lt"/>
              </a:rPr>
              <a:t>із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+mj-lt"/>
              </a:rPr>
              <a:t>слів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+mj-lt"/>
              </a:rPr>
              <a:t>поєднань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+mj-lt"/>
              </a:rPr>
              <a:t>літер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 або цифр</a:t>
            </a:r>
            <a:r>
              <a:rPr lang="ru-RU" dirty="0" smtClean="0">
                <a:solidFill>
                  <a:srgbClr val="000000"/>
                </a:solidFill>
                <a:latin typeface="+mj-lt"/>
              </a:rPr>
              <a:t>;</a:t>
            </a:r>
            <a:endParaRPr lang="ru-RU" dirty="0">
              <a:solidFill>
                <a:srgbClr val="000000"/>
              </a:solidFill>
              <a:latin typeface="+mj-lt"/>
            </a:endParaRPr>
          </a:p>
          <a:p>
            <a:r>
              <a:rPr lang="ru-RU" dirty="0">
                <a:solidFill>
                  <a:srgbClr val="000000"/>
                </a:solidFill>
                <a:latin typeface="+mj-lt"/>
              </a:rPr>
              <a:t> </a:t>
            </a:r>
            <a:r>
              <a:rPr lang="ru-RU" i="1" u="sng" dirty="0" err="1">
                <a:solidFill>
                  <a:srgbClr val="000000"/>
                </a:solidFill>
                <a:latin typeface="+mj-lt"/>
              </a:rPr>
              <a:t>зображувальні</a:t>
            </a:r>
            <a:r>
              <a:rPr lang="ru-RU" i="1" u="sng" dirty="0">
                <a:solidFill>
                  <a:srgbClr val="000000"/>
                </a:solidFill>
                <a:latin typeface="+mj-lt"/>
              </a:rPr>
              <a:t> (</a:t>
            </a:r>
            <a:r>
              <a:rPr lang="ru-RU" i="1" u="sng" dirty="0" err="1">
                <a:solidFill>
                  <a:srgbClr val="000000"/>
                </a:solidFill>
                <a:latin typeface="+mj-lt"/>
              </a:rPr>
              <a:t>графічні</a:t>
            </a:r>
            <a:r>
              <a:rPr lang="ru-RU" i="1" u="sng" dirty="0">
                <a:solidFill>
                  <a:srgbClr val="000000"/>
                </a:solidFill>
                <a:latin typeface="+mj-lt"/>
              </a:rPr>
              <a:t>) </a:t>
            </a:r>
            <a:r>
              <a:rPr lang="ru-RU" i="1" u="sng" dirty="0" err="1">
                <a:solidFill>
                  <a:srgbClr val="000000"/>
                </a:solidFill>
                <a:latin typeface="+mj-lt"/>
              </a:rPr>
              <a:t>торговельні</a:t>
            </a:r>
            <a:r>
              <a:rPr lang="ru-RU" i="1" u="sng" dirty="0">
                <a:solidFill>
                  <a:srgbClr val="000000"/>
                </a:solidFill>
                <a:latin typeface="+mj-lt"/>
              </a:rPr>
              <a:t> марки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 - </a:t>
            </a:r>
            <a:r>
              <a:rPr lang="ru-RU" dirty="0" err="1">
                <a:solidFill>
                  <a:srgbClr val="000000"/>
                </a:solidFill>
                <a:latin typeface="+mj-lt"/>
              </a:rPr>
              <a:t>позначення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, що </a:t>
            </a:r>
            <a:r>
              <a:rPr lang="ru-RU" dirty="0" err="1">
                <a:solidFill>
                  <a:srgbClr val="000000"/>
                </a:solidFill>
                <a:latin typeface="+mj-lt"/>
              </a:rPr>
              <a:t>складаються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 з </a:t>
            </a:r>
            <a:r>
              <a:rPr lang="ru-RU" dirty="0" err="1">
                <a:solidFill>
                  <a:srgbClr val="000000"/>
                </a:solidFill>
                <a:latin typeface="+mj-lt"/>
              </a:rPr>
              <a:t>малюнків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+mj-lt"/>
              </a:rPr>
              <a:t>орнаментів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+mj-lt"/>
              </a:rPr>
              <a:t>геометричних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+mj-lt"/>
              </a:rPr>
              <a:t>фігур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; </a:t>
            </a:r>
          </a:p>
          <a:p>
            <a:r>
              <a:rPr lang="ru-RU" dirty="0">
                <a:solidFill>
                  <a:srgbClr val="000000"/>
                </a:solidFill>
                <a:latin typeface="+mj-lt"/>
              </a:rPr>
              <a:t> </a:t>
            </a:r>
            <a:r>
              <a:rPr lang="ru-RU" i="1" u="sng" dirty="0" err="1">
                <a:solidFill>
                  <a:srgbClr val="000000"/>
                </a:solidFill>
                <a:latin typeface="+mj-lt"/>
              </a:rPr>
              <a:t>обʼємні</a:t>
            </a:r>
            <a:r>
              <a:rPr lang="ru-RU" i="1" u="sng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i="1" u="sng" dirty="0" err="1">
                <a:solidFill>
                  <a:srgbClr val="000000"/>
                </a:solidFill>
                <a:latin typeface="+mj-lt"/>
              </a:rPr>
              <a:t>торговельні</a:t>
            </a:r>
            <a:r>
              <a:rPr lang="ru-RU" i="1" u="sng" dirty="0">
                <a:solidFill>
                  <a:srgbClr val="000000"/>
                </a:solidFill>
                <a:latin typeface="+mj-lt"/>
              </a:rPr>
              <a:t> марки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 - </a:t>
            </a:r>
            <a:r>
              <a:rPr lang="ru-RU" dirty="0" err="1">
                <a:solidFill>
                  <a:srgbClr val="000000"/>
                </a:solidFill>
                <a:latin typeface="+mj-lt"/>
              </a:rPr>
              <a:t>просторові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+mj-lt"/>
              </a:rPr>
              <a:t>обʼєкти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+mj-lt"/>
              </a:rPr>
              <a:t>частіше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 за все </a:t>
            </a:r>
            <a:r>
              <a:rPr lang="ru-RU" dirty="0" err="1">
                <a:solidFill>
                  <a:srgbClr val="000000"/>
                </a:solidFill>
                <a:latin typeface="+mj-lt"/>
              </a:rPr>
              <a:t>оригінальні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+mj-lt"/>
              </a:rPr>
              <a:t>види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 упаковок, </a:t>
            </a:r>
            <a:r>
              <a:rPr lang="ru-RU" dirty="0" err="1">
                <a:solidFill>
                  <a:srgbClr val="000000"/>
                </a:solidFill>
                <a:latin typeface="+mj-lt"/>
              </a:rPr>
              <a:t>флакони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+mj-lt"/>
              </a:rPr>
              <a:t>пляшки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+mj-lt"/>
              </a:rPr>
              <a:t>тощо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); </a:t>
            </a:r>
          </a:p>
          <a:p>
            <a:r>
              <a:rPr lang="ru-RU" dirty="0">
                <a:solidFill>
                  <a:srgbClr val="000000"/>
                </a:solidFill>
                <a:latin typeface="+mj-lt"/>
              </a:rPr>
              <a:t> </a:t>
            </a:r>
            <a:r>
              <a:rPr lang="ru-RU" i="1" u="sng" dirty="0" err="1">
                <a:solidFill>
                  <a:srgbClr val="000000"/>
                </a:solidFill>
                <a:latin typeface="+mj-lt"/>
              </a:rPr>
              <a:t>комбіновані</a:t>
            </a:r>
            <a:r>
              <a:rPr lang="ru-RU" i="1" u="sng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i="1" u="sng" dirty="0" err="1">
                <a:solidFill>
                  <a:srgbClr val="000000"/>
                </a:solidFill>
                <a:latin typeface="+mj-lt"/>
              </a:rPr>
              <a:t>торговельні</a:t>
            </a:r>
            <a:r>
              <a:rPr lang="ru-RU" i="1" u="sng" dirty="0">
                <a:solidFill>
                  <a:srgbClr val="000000"/>
                </a:solidFill>
                <a:latin typeface="+mj-lt"/>
              </a:rPr>
              <a:t> марки 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- </a:t>
            </a:r>
            <a:r>
              <a:rPr lang="ru-RU" dirty="0" err="1">
                <a:solidFill>
                  <a:srgbClr val="000000"/>
                </a:solidFill>
                <a:latin typeface="+mj-lt"/>
              </a:rPr>
              <a:t>позначення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, що </a:t>
            </a:r>
            <a:r>
              <a:rPr lang="ru-RU" dirty="0" err="1">
                <a:solidFill>
                  <a:srgbClr val="000000"/>
                </a:solidFill>
                <a:latin typeface="+mj-lt"/>
              </a:rPr>
              <a:t>поєднують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+mj-lt"/>
              </a:rPr>
              <a:t>всі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 або </a:t>
            </a:r>
            <a:r>
              <a:rPr lang="ru-RU" dirty="0" err="1">
                <a:solidFill>
                  <a:srgbClr val="000000"/>
                </a:solidFill>
                <a:latin typeface="+mj-lt"/>
              </a:rPr>
              <a:t>деякі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+mj-lt"/>
              </a:rPr>
              <a:t>елементи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, що </a:t>
            </a:r>
            <a:r>
              <a:rPr lang="ru-RU" dirty="0" err="1">
                <a:solidFill>
                  <a:srgbClr val="000000"/>
                </a:solidFill>
                <a:latin typeface="+mj-lt"/>
              </a:rPr>
              <a:t>вказані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+mj-lt"/>
              </a:rPr>
              <a:t>вище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. </a:t>
            </a:r>
            <a:endParaRPr lang="ru-RU" dirty="0" smtClean="0">
              <a:solidFill>
                <a:srgbClr val="000000"/>
              </a:solidFill>
              <a:latin typeface="+mj-lt"/>
            </a:endParaRPr>
          </a:p>
          <a:p>
            <a:endParaRPr lang="uk-UA" dirty="0">
              <a:solidFill>
                <a:srgbClr val="000000"/>
              </a:solidFill>
              <a:latin typeface="+mj-lt"/>
            </a:endParaRPr>
          </a:p>
          <a:p>
            <a:endParaRPr lang="uk-UA" dirty="0" smtClean="0">
              <a:solidFill>
                <a:srgbClr val="000000"/>
              </a:solidFill>
              <a:latin typeface="+mj-lt"/>
            </a:endParaRPr>
          </a:p>
          <a:p>
            <a:r>
              <a:rPr lang="ru-RU" b="1" u="sng" dirty="0"/>
              <a:t>Не </a:t>
            </a:r>
            <a:r>
              <a:rPr lang="ru-RU" b="1" u="sng" dirty="0" err="1"/>
              <a:t>можуть</a:t>
            </a:r>
            <a:r>
              <a:rPr lang="ru-RU" b="1" u="sng" dirty="0"/>
              <a:t> бути </a:t>
            </a:r>
            <a:r>
              <a:rPr lang="ru-RU" b="1" u="sng" dirty="0" err="1"/>
              <a:t>зареєстровані</a:t>
            </a:r>
            <a:r>
              <a:rPr lang="ru-RU" b="1" u="sng" dirty="0"/>
              <a:t> як </a:t>
            </a:r>
            <a:r>
              <a:rPr lang="ru-RU" b="1" u="sng" dirty="0" err="1"/>
              <a:t>торговельні</a:t>
            </a:r>
            <a:r>
              <a:rPr lang="ru-RU" b="1" u="sng" dirty="0"/>
              <a:t> марки: </a:t>
            </a:r>
          </a:p>
          <a:p>
            <a:r>
              <a:rPr lang="ru-RU" dirty="0"/>
              <a:t> </a:t>
            </a:r>
            <a:r>
              <a:rPr lang="ru-RU" dirty="0" err="1"/>
              <a:t>позначення</a:t>
            </a:r>
            <a:r>
              <a:rPr lang="ru-RU" dirty="0"/>
              <a:t>, які </a:t>
            </a:r>
            <a:r>
              <a:rPr lang="ru-RU" dirty="0" err="1"/>
              <a:t>зображують</a:t>
            </a:r>
            <a:r>
              <a:rPr lang="ru-RU" dirty="0"/>
              <a:t> або </a:t>
            </a:r>
            <a:r>
              <a:rPr lang="ru-RU" dirty="0" err="1"/>
              <a:t>імітують</a:t>
            </a:r>
            <a:r>
              <a:rPr lang="ru-RU" dirty="0"/>
              <a:t> </a:t>
            </a:r>
            <a:r>
              <a:rPr lang="ru-RU" dirty="0" err="1"/>
              <a:t>державні</a:t>
            </a:r>
            <a:r>
              <a:rPr lang="ru-RU" dirty="0"/>
              <a:t> </a:t>
            </a:r>
            <a:r>
              <a:rPr lang="ru-RU" dirty="0" err="1"/>
              <a:t>герби</a:t>
            </a:r>
            <a:r>
              <a:rPr lang="ru-RU" dirty="0"/>
              <a:t>, </a:t>
            </a:r>
            <a:r>
              <a:rPr lang="ru-RU" dirty="0" err="1"/>
              <a:t>прапори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державні</a:t>
            </a:r>
            <a:r>
              <a:rPr lang="ru-RU" dirty="0"/>
              <a:t> </a:t>
            </a:r>
            <a:r>
              <a:rPr lang="ru-RU" dirty="0" err="1"/>
              <a:t>символи</a:t>
            </a:r>
            <a:r>
              <a:rPr lang="ru-RU" dirty="0"/>
              <a:t>, </a:t>
            </a:r>
            <a:r>
              <a:rPr lang="ru-RU" dirty="0" err="1"/>
              <a:t>офіційні</a:t>
            </a:r>
            <a:r>
              <a:rPr lang="ru-RU" dirty="0"/>
              <a:t> </a:t>
            </a:r>
            <a:r>
              <a:rPr lang="ru-RU" dirty="0" err="1"/>
              <a:t>назви</a:t>
            </a:r>
            <a:r>
              <a:rPr lang="ru-RU" dirty="0"/>
              <a:t> держав, </a:t>
            </a:r>
            <a:r>
              <a:rPr lang="ru-RU" dirty="0" err="1"/>
              <a:t>емблеми</a:t>
            </a:r>
            <a:r>
              <a:rPr lang="ru-RU" dirty="0"/>
              <a:t>, </a:t>
            </a:r>
            <a:r>
              <a:rPr lang="ru-RU" dirty="0" err="1"/>
              <a:t>найменування</a:t>
            </a:r>
            <a:r>
              <a:rPr lang="ru-RU" dirty="0"/>
              <a:t> </a:t>
            </a:r>
            <a:r>
              <a:rPr lang="ru-RU" dirty="0" err="1"/>
              <a:t>міжнародних</a:t>
            </a:r>
            <a:r>
              <a:rPr lang="ru-RU" dirty="0"/>
              <a:t> </a:t>
            </a:r>
            <a:r>
              <a:rPr lang="ru-RU" dirty="0" err="1"/>
              <a:t>організацій</a:t>
            </a:r>
            <a:r>
              <a:rPr lang="ru-RU" dirty="0"/>
              <a:t>, </a:t>
            </a:r>
            <a:r>
              <a:rPr lang="ru-RU" dirty="0" err="1"/>
              <a:t>гарантійні</a:t>
            </a:r>
            <a:r>
              <a:rPr lang="ru-RU" dirty="0"/>
              <a:t> та </a:t>
            </a:r>
            <a:r>
              <a:rPr lang="ru-RU" dirty="0" err="1"/>
              <a:t>пробірні</a:t>
            </a:r>
            <a:r>
              <a:rPr lang="ru-RU" dirty="0"/>
              <a:t> клейма, печатки, нагороди; </a:t>
            </a:r>
          </a:p>
          <a:p>
            <a:r>
              <a:rPr lang="ru-RU" dirty="0"/>
              <a:t> </a:t>
            </a:r>
            <a:r>
              <a:rPr lang="ru-RU" dirty="0" err="1"/>
              <a:t>позначення</a:t>
            </a:r>
            <a:r>
              <a:rPr lang="ru-RU" dirty="0"/>
              <a:t>, які не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розрізняльної</a:t>
            </a:r>
            <a:r>
              <a:rPr lang="ru-RU" dirty="0"/>
              <a:t> </a:t>
            </a:r>
            <a:r>
              <a:rPr lang="ru-RU" dirty="0" err="1"/>
              <a:t>здатності</a:t>
            </a:r>
            <a:r>
              <a:rPr lang="ru-RU" dirty="0"/>
              <a:t>; </a:t>
            </a:r>
          </a:p>
          <a:p>
            <a:r>
              <a:rPr lang="ru-RU" dirty="0"/>
              <a:t> </a:t>
            </a:r>
            <a:r>
              <a:rPr lang="ru-RU" dirty="0" err="1"/>
              <a:t>описові</a:t>
            </a:r>
            <a:r>
              <a:rPr lang="ru-RU" dirty="0"/>
              <a:t> </a:t>
            </a:r>
            <a:r>
              <a:rPr lang="ru-RU" dirty="0" err="1"/>
              <a:t>позначення</a:t>
            </a:r>
            <a:r>
              <a:rPr lang="ru-RU" dirty="0"/>
              <a:t>; </a:t>
            </a:r>
          </a:p>
          <a:p>
            <a:r>
              <a:rPr lang="ru-RU" dirty="0"/>
              <a:t> </a:t>
            </a:r>
            <a:r>
              <a:rPr lang="ru-RU" dirty="0" err="1"/>
              <a:t>оманливі</a:t>
            </a:r>
            <a:r>
              <a:rPr lang="ru-RU" dirty="0"/>
              <a:t> </a:t>
            </a:r>
            <a:r>
              <a:rPr lang="ru-RU" dirty="0" err="1"/>
              <a:t>позначення</a:t>
            </a:r>
            <a:r>
              <a:rPr lang="ru-RU" dirty="0"/>
              <a:t>; </a:t>
            </a:r>
          </a:p>
          <a:p>
            <a:r>
              <a:rPr lang="ru-RU" dirty="0"/>
              <a:t> </a:t>
            </a:r>
            <a:r>
              <a:rPr lang="ru-RU" dirty="0" err="1"/>
              <a:t>позначення</a:t>
            </a:r>
            <a:r>
              <a:rPr lang="ru-RU" dirty="0"/>
              <a:t>, що </a:t>
            </a:r>
            <a:r>
              <a:rPr lang="ru-RU" dirty="0" err="1"/>
              <a:t>схожі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торговельними</a:t>
            </a:r>
            <a:r>
              <a:rPr lang="ru-RU" dirty="0"/>
              <a:t> марками, раніше </a:t>
            </a:r>
            <a:r>
              <a:rPr lang="ru-RU" dirty="0" err="1"/>
              <a:t>зареєстрованими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заявленими</a:t>
            </a:r>
            <a:r>
              <a:rPr lang="ru-RU" dirty="0"/>
              <a:t> на </a:t>
            </a:r>
            <a:r>
              <a:rPr lang="ru-RU" dirty="0" err="1"/>
              <a:t>реєстрацію</a:t>
            </a:r>
            <a:r>
              <a:rPr lang="ru-RU" dirty="0"/>
              <a:t> в </a:t>
            </a:r>
            <a:r>
              <a:rPr lang="ru-RU" dirty="0" err="1"/>
              <a:t>Україні</a:t>
            </a:r>
            <a:r>
              <a:rPr lang="ru-RU" dirty="0"/>
              <a:t> на </a:t>
            </a:r>
            <a:r>
              <a:rPr lang="ru-RU" dirty="0" err="1"/>
              <a:t>імʼя</a:t>
            </a:r>
            <a:r>
              <a:rPr lang="ru-RU" dirty="0"/>
              <a:t> </a:t>
            </a:r>
            <a:r>
              <a:rPr lang="ru-RU" dirty="0" err="1"/>
              <a:t>іншої</a:t>
            </a:r>
            <a:r>
              <a:rPr lang="ru-RU" dirty="0"/>
              <a:t> особи для таких самих або </a:t>
            </a:r>
            <a:r>
              <a:rPr lang="ru-RU" dirty="0" err="1"/>
              <a:t>споріднених</a:t>
            </a:r>
            <a:r>
              <a:rPr lang="ru-RU" dirty="0"/>
              <a:t> з ними </a:t>
            </a:r>
            <a:r>
              <a:rPr lang="ru-RU" dirty="0" err="1"/>
              <a:t>товарів</a:t>
            </a:r>
            <a:r>
              <a:rPr lang="ru-RU" dirty="0"/>
              <a:t> і послуг. </a:t>
            </a:r>
          </a:p>
          <a:p>
            <a:endParaRPr lang="ru-RU" dirty="0">
              <a:solidFill>
                <a:srgbClr val="000000"/>
              </a:solidFill>
              <a:latin typeface="+mj-lt"/>
            </a:endParaRPr>
          </a:p>
          <a:p>
            <a:endParaRPr lang="ru-RU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4342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12024" y="228179"/>
            <a:ext cx="7746031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500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Засновницькі</a:t>
            </a:r>
            <a:r>
              <a:rPr lang="ru-RU" sz="2500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ru-RU" sz="2500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документи</a:t>
            </a:r>
            <a:r>
              <a:rPr lang="ru-RU" sz="2500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та їх </a:t>
            </a:r>
            <a:r>
              <a:rPr lang="ru-RU" sz="2500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підготовка</a:t>
            </a:r>
            <a:r>
              <a:rPr lang="ru-RU" sz="2500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endParaRPr lang="ru-RU" sz="25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32347" y="705233"/>
            <a:ext cx="916674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/>
              <a:t>     </a:t>
            </a:r>
            <a:r>
              <a:rPr lang="ru-RU" sz="2200" dirty="0" err="1" smtClean="0"/>
              <a:t>Установчими</a:t>
            </a:r>
            <a:r>
              <a:rPr lang="ru-RU" sz="2200" dirty="0" smtClean="0"/>
              <a:t> </a:t>
            </a:r>
            <a:r>
              <a:rPr lang="ru-RU" sz="2200" dirty="0"/>
              <a:t>документами </a:t>
            </a:r>
            <a:r>
              <a:rPr lang="ru-RU" sz="2200" dirty="0" err="1"/>
              <a:t>субʼєкта</a:t>
            </a:r>
            <a:r>
              <a:rPr lang="ru-RU" sz="2200" dirty="0"/>
              <a:t> господарювання є </a:t>
            </a:r>
            <a:r>
              <a:rPr lang="ru-RU" sz="2200" dirty="0" err="1"/>
              <a:t>рішення</a:t>
            </a:r>
            <a:r>
              <a:rPr lang="ru-RU" sz="2200" dirty="0"/>
              <a:t> про </a:t>
            </a:r>
            <a:r>
              <a:rPr lang="ru-RU" sz="2200" dirty="0" err="1"/>
              <a:t>його</a:t>
            </a:r>
            <a:r>
              <a:rPr lang="ru-RU" sz="2200" dirty="0"/>
              <a:t> </a:t>
            </a:r>
            <a:r>
              <a:rPr lang="ru-RU" sz="2200" dirty="0" err="1"/>
              <a:t>утворення</a:t>
            </a:r>
            <a:r>
              <a:rPr lang="ru-RU" sz="2200" dirty="0"/>
              <a:t> або </a:t>
            </a:r>
            <a:r>
              <a:rPr lang="ru-RU" sz="2200" dirty="0" err="1"/>
              <a:t>засновницький</a:t>
            </a:r>
            <a:r>
              <a:rPr lang="ru-RU" sz="2200" dirty="0"/>
              <a:t> </a:t>
            </a:r>
            <a:r>
              <a:rPr lang="ru-RU" sz="2200" dirty="0" err="1"/>
              <a:t>договір</a:t>
            </a:r>
            <a:r>
              <a:rPr lang="ru-RU" sz="2200" dirty="0"/>
              <a:t>, а у </a:t>
            </a:r>
            <a:r>
              <a:rPr lang="ru-RU" sz="2200" dirty="0" err="1"/>
              <a:t>випадках</a:t>
            </a:r>
            <a:r>
              <a:rPr lang="ru-RU" sz="2200" dirty="0"/>
              <a:t>, </a:t>
            </a:r>
            <a:r>
              <a:rPr lang="ru-RU" sz="2200" dirty="0" err="1"/>
              <a:t>передбачених</a:t>
            </a:r>
            <a:r>
              <a:rPr lang="ru-RU" sz="2200" dirty="0"/>
              <a:t> законом, статут (положення) </a:t>
            </a:r>
            <a:r>
              <a:rPr lang="ru-RU" sz="2200" dirty="0" err="1"/>
              <a:t>субʼєкта</a:t>
            </a:r>
            <a:r>
              <a:rPr lang="ru-RU" sz="2200" dirty="0"/>
              <a:t> господарювання [ст. 57 ГКУ]. </a:t>
            </a:r>
            <a:r>
              <a:rPr lang="ru-RU" sz="2200" dirty="0" err="1"/>
              <a:t>Створення</a:t>
            </a:r>
            <a:r>
              <a:rPr lang="ru-RU" sz="2200" dirty="0"/>
              <a:t> будь-</a:t>
            </a:r>
            <a:r>
              <a:rPr lang="ru-RU" sz="2200" dirty="0" err="1"/>
              <a:t>яких</a:t>
            </a:r>
            <a:r>
              <a:rPr lang="ru-RU" sz="2200" dirty="0"/>
              <a:t> </a:t>
            </a:r>
            <a:r>
              <a:rPr lang="ru-RU" sz="2200" dirty="0" err="1"/>
              <a:t>підприємницьких</a:t>
            </a:r>
            <a:r>
              <a:rPr lang="ru-RU" sz="2200" dirty="0"/>
              <a:t> структур без </a:t>
            </a:r>
            <a:r>
              <a:rPr lang="ru-RU" sz="2200" dirty="0" err="1"/>
              <a:t>цих</a:t>
            </a:r>
            <a:r>
              <a:rPr lang="ru-RU" sz="2200" dirty="0"/>
              <a:t> документів </a:t>
            </a:r>
            <a:r>
              <a:rPr lang="ru-RU" sz="2200" dirty="0" err="1"/>
              <a:t>неможливе</a:t>
            </a:r>
            <a:r>
              <a:rPr lang="ru-RU" sz="2200" dirty="0"/>
              <a:t>. Й </a:t>
            </a:r>
            <a:r>
              <a:rPr lang="ru-RU" sz="2200" dirty="0" err="1"/>
              <a:t>незважаючи</a:t>
            </a:r>
            <a:r>
              <a:rPr lang="ru-RU" sz="2200" dirty="0"/>
              <a:t> на те, що для одних, </a:t>
            </a:r>
            <a:r>
              <a:rPr lang="ru-RU" sz="2200" dirty="0" err="1"/>
              <a:t>тобто</a:t>
            </a:r>
            <a:r>
              <a:rPr lang="ru-RU" sz="2200" dirty="0"/>
              <a:t> тих, які будуть </a:t>
            </a:r>
            <a:r>
              <a:rPr lang="ru-RU" sz="2200" dirty="0" err="1"/>
              <a:t>створювати</a:t>
            </a:r>
            <a:r>
              <a:rPr lang="ru-RU" sz="2200" dirty="0"/>
              <a:t> </a:t>
            </a:r>
            <a:r>
              <a:rPr lang="ru-RU" sz="2200" dirty="0" err="1"/>
              <a:t>індивідуальні</a:t>
            </a:r>
            <a:r>
              <a:rPr lang="ru-RU" sz="2200" dirty="0"/>
              <a:t>, </a:t>
            </a:r>
            <a:r>
              <a:rPr lang="ru-RU" sz="2200" dirty="0" err="1"/>
              <a:t>приватні</a:t>
            </a:r>
            <a:r>
              <a:rPr lang="ru-RU" sz="2200" dirty="0"/>
              <a:t> </a:t>
            </a:r>
            <a:r>
              <a:rPr lang="ru-RU" sz="2200" dirty="0" err="1"/>
              <a:t>фірми</a:t>
            </a:r>
            <a:r>
              <a:rPr lang="ru-RU" sz="2200" dirty="0"/>
              <a:t> </a:t>
            </a:r>
            <a:r>
              <a:rPr lang="ru-RU" sz="2200" dirty="0" err="1"/>
              <a:t>необхідним</a:t>
            </a:r>
            <a:r>
              <a:rPr lang="ru-RU" sz="2200" dirty="0"/>
              <a:t> документом є Статут підприємства, для других – </a:t>
            </a:r>
            <a:r>
              <a:rPr lang="ru-RU" sz="2200" dirty="0" err="1"/>
              <a:t>повного</a:t>
            </a:r>
            <a:r>
              <a:rPr lang="ru-RU" sz="2200" dirty="0"/>
              <a:t>, </a:t>
            </a:r>
            <a:r>
              <a:rPr lang="ru-RU" sz="2200" dirty="0" err="1"/>
              <a:t>командитного</a:t>
            </a:r>
            <a:r>
              <a:rPr lang="ru-RU" sz="2200" dirty="0"/>
              <a:t> </a:t>
            </a:r>
            <a:r>
              <a:rPr lang="ru-RU" sz="2200" dirty="0" err="1"/>
              <a:t>товариства</a:t>
            </a:r>
            <a:r>
              <a:rPr lang="ru-RU" sz="2200" dirty="0"/>
              <a:t> – </a:t>
            </a:r>
            <a:r>
              <a:rPr lang="ru-RU" sz="2200" dirty="0" err="1"/>
              <a:t>Засновницький</a:t>
            </a:r>
            <a:r>
              <a:rPr lang="ru-RU" sz="2200" dirty="0"/>
              <a:t> </a:t>
            </a:r>
            <a:r>
              <a:rPr lang="ru-RU" sz="2200" dirty="0" err="1"/>
              <a:t>договір</a:t>
            </a:r>
            <a:r>
              <a:rPr lang="ru-RU" sz="2200" dirty="0"/>
              <a:t>, а для </a:t>
            </a:r>
            <a:r>
              <a:rPr lang="ru-RU" sz="2200" dirty="0" err="1"/>
              <a:t>третіх</a:t>
            </a:r>
            <a:r>
              <a:rPr lang="ru-RU" sz="2200" dirty="0"/>
              <a:t> – </a:t>
            </a:r>
            <a:r>
              <a:rPr lang="ru-RU" sz="2200" dirty="0" err="1"/>
              <a:t>акціонерних</a:t>
            </a:r>
            <a:r>
              <a:rPr lang="ru-RU" sz="2200" dirty="0"/>
              <a:t>, </a:t>
            </a:r>
            <a:r>
              <a:rPr lang="ru-RU" sz="2200" dirty="0" err="1"/>
              <a:t>товариств</a:t>
            </a:r>
            <a:r>
              <a:rPr lang="ru-RU" sz="2200" dirty="0"/>
              <a:t> з </a:t>
            </a:r>
            <a:r>
              <a:rPr lang="ru-RU" sz="2200" dirty="0" err="1"/>
              <a:t>обмеженою</a:t>
            </a:r>
            <a:r>
              <a:rPr lang="ru-RU" sz="2200" dirty="0"/>
              <a:t> </a:t>
            </a:r>
            <a:r>
              <a:rPr lang="ru-RU" sz="2200" dirty="0" err="1"/>
              <a:t>відповідальністю</a:t>
            </a:r>
            <a:r>
              <a:rPr lang="ru-RU" sz="2200" dirty="0"/>
              <a:t> та </a:t>
            </a:r>
            <a:r>
              <a:rPr lang="ru-RU" sz="2200" dirty="0" err="1"/>
              <a:t>різних</a:t>
            </a:r>
            <a:r>
              <a:rPr lang="ru-RU" sz="2200" dirty="0"/>
              <a:t> </a:t>
            </a:r>
            <a:r>
              <a:rPr lang="ru-RU" sz="2200" dirty="0" err="1"/>
              <a:t>об’єднань</a:t>
            </a:r>
            <a:r>
              <a:rPr lang="ru-RU" sz="2200" dirty="0"/>
              <a:t> </a:t>
            </a:r>
            <a:r>
              <a:rPr lang="ru-RU" sz="2200" dirty="0" err="1"/>
              <a:t>підприємств</a:t>
            </a:r>
            <a:r>
              <a:rPr lang="ru-RU" sz="2200" dirty="0"/>
              <a:t> треба </a:t>
            </a:r>
            <a:r>
              <a:rPr lang="ru-RU" sz="2200" dirty="0" err="1"/>
              <a:t>мати</a:t>
            </a:r>
            <a:r>
              <a:rPr lang="ru-RU" sz="2200" dirty="0"/>
              <a:t> і той, і </a:t>
            </a:r>
            <a:r>
              <a:rPr lang="ru-RU" sz="2200" dirty="0" err="1"/>
              <a:t>інший</a:t>
            </a:r>
            <a:r>
              <a:rPr lang="ru-RU" sz="2200" dirty="0"/>
              <a:t> </a:t>
            </a:r>
            <a:r>
              <a:rPr lang="ru-RU" sz="2200" dirty="0" err="1"/>
              <a:t>засновницький</a:t>
            </a:r>
            <a:r>
              <a:rPr lang="ru-RU" sz="2200" dirty="0"/>
              <a:t> документ, процедура та </a:t>
            </a:r>
            <a:r>
              <a:rPr lang="ru-RU" sz="2200" dirty="0" err="1"/>
              <a:t>механізм</a:t>
            </a:r>
            <a:r>
              <a:rPr lang="ru-RU" sz="2200" dirty="0"/>
              <a:t> </a:t>
            </a:r>
            <a:r>
              <a:rPr lang="ru-RU" sz="2200" dirty="0" err="1"/>
              <a:t>їхньої</a:t>
            </a:r>
            <a:r>
              <a:rPr lang="ru-RU" sz="2200" dirty="0"/>
              <a:t> організації мало </a:t>
            </a:r>
            <a:r>
              <a:rPr lang="ru-RU" sz="2200" dirty="0" err="1"/>
              <a:t>чим</a:t>
            </a:r>
            <a:r>
              <a:rPr lang="ru-RU" sz="2200" dirty="0"/>
              <a:t> </a:t>
            </a:r>
            <a:r>
              <a:rPr lang="ru-RU" sz="2200" dirty="0" err="1"/>
              <a:t>відрізняються</a:t>
            </a:r>
            <a:r>
              <a:rPr lang="ru-RU" sz="2200" dirty="0"/>
              <a:t>. </a:t>
            </a:r>
          </a:p>
          <a:p>
            <a:pPr algn="just"/>
            <a:r>
              <a:rPr lang="ru-RU" sz="2200" dirty="0" smtClean="0"/>
              <a:t>      В </a:t>
            </a:r>
            <a:r>
              <a:rPr lang="ru-RU" sz="2200" dirty="0" err="1"/>
              <a:t>установчих</a:t>
            </a:r>
            <a:r>
              <a:rPr lang="ru-RU" sz="2200" dirty="0"/>
              <a:t> документах </a:t>
            </a:r>
            <a:r>
              <a:rPr lang="ru-RU" sz="2200" dirty="0" err="1"/>
              <a:t>повинні</a:t>
            </a:r>
            <a:r>
              <a:rPr lang="ru-RU" sz="2200" dirty="0"/>
              <a:t> бути </a:t>
            </a:r>
            <a:r>
              <a:rPr lang="ru-RU" sz="2200" dirty="0" err="1"/>
              <a:t>зазначені</a:t>
            </a:r>
            <a:r>
              <a:rPr lang="ru-RU" sz="2200" dirty="0"/>
              <a:t> </a:t>
            </a:r>
            <a:r>
              <a:rPr lang="ru-RU" sz="2200" dirty="0" err="1"/>
              <a:t>найменування</a:t>
            </a:r>
            <a:r>
              <a:rPr lang="ru-RU" sz="2200" dirty="0"/>
              <a:t> </a:t>
            </a:r>
            <a:r>
              <a:rPr lang="ru-RU" sz="2200" dirty="0" err="1"/>
              <a:t>субʼєкта</a:t>
            </a:r>
            <a:r>
              <a:rPr lang="ru-RU" sz="2200" dirty="0"/>
              <a:t> господарювання, мета і предмет </a:t>
            </a:r>
            <a:r>
              <a:rPr lang="ru-RU" sz="2200" dirty="0" err="1"/>
              <a:t>господарської</a:t>
            </a:r>
            <a:r>
              <a:rPr lang="ru-RU" sz="2200" dirty="0"/>
              <a:t> діяльності, склад і </a:t>
            </a:r>
            <a:r>
              <a:rPr lang="ru-RU" sz="2200" dirty="0" err="1"/>
              <a:t>компетенція</a:t>
            </a:r>
            <a:r>
              <a:rPr lang="ru-RU" sz="2200" dirty="0"/>
              <a:t> </a:t>
            </a:r>
            <a:r>
              <a:rPr lang="ru-RU" sz="2200" dirty="0" err="1"/>
              <a:t>його</a:t>
            </a:r>
            <a:r>
              <a:rPr lang="ru-RU" sz="2200" dirty="0"/>
              <a:t> </a:t>
            </a:r>
            <a:r>
              <a:rPr lang="ru-RU" sz="2200" dirty="0" err="1"/>
              <a:t>органів</a:t>
            </a:r>
            <a:r>
              <a:rPr lang="ru-RU" sz="2200" dirty="0"/>
              <a:t> управління, порядок </a:t>
            </a:r>
            <a:r>
              <a:rPr lang="ru-RU" sz="2200" dirty="0" err="1"/>
              <a:t>прийняття</a:t>
            </a:r>
            <a:r>
              <a:rPr lang="ru-RU" sz="2200" dirty="0"/>
              <a:t> ними </a:t>
            </a:r>
            <a:r>
              <a:rPr lang="ru-RU" sz="2200" dirty="0" err="1"/>
              <a:t>рішень</a:t>
            </a:r>
            <a:r>
              <a:rPr lang="ru-RU" sz="2200" dirty="0"/>
              <a:t>, порядок </a:t>
            </a:r>
            <a:r>
              <a:rPr lang="ru-RU" sz="2200" dirty="0" err="1"/>
              <a:t>формування</a:t>
            </a:r>
            <a:r>
              <a:rPr lang="ru-RU" sz="2200" dirty="0"/>
              <a:t> майна, </a:t>
            </a:r>
            <a:r>
              <a:rPr lang="ru-RU" sz="2200" dirty="0" err="1"/>
              <a:t>розподілу</a:t>
            </a:r>
            <a:r>
              <a:rPr lang="ru-RU" sz="2200" dirty="0"/>
              <a:t> </a:t>
            </a:r>
            <a:r>
              <a:rPr lang="ru-RU" sz="2200" dirty="0" err="1"/>
              <a:t>прибутків</a:t>
            </a:r>
            <a:r>
              <a:rPr lang="ru-RU" sz="2200" dirty="0"/>
              <a:t> та </a:t>
            </a:r>
            <a:r>
              <a:rPr lang="ru-RU" sz="2200" dirty="0" err="1"/>
              <a:t>збитків</a:t>
            </a:r>
            <a:r>
              <a:rPr lang="ru-RU" sz="2200" dirty="0"/>
              <a:t>, умови </a:t>
            </a:r>
            <a:r>
              <a:rPr lang="ru-RU" sz="2200" dirty="0" err="1"/>
              <a:t>його</a:t>
            </a:r>
            <a:r>
              <a:rPr lang="ru-RU" sz="2200" dirty="0"/>
              <a:t> </a:t>
            </a:r>
            <a:r>
              <a:rPr lang="ru-RU" sz="2200" dirty="0" err="1"/>
              <a:t>реорганізації</a:t>
            </a:r>
            <a:r>
              <a:rPr lang="ru-RU" sz="2200" dirty="0"/>
              <a:t> та </a:t>
            </a:r>
            <a:r>
              <a:rPr lang="ru-RU" sz="2200" dirty="0" err="1"/>
              <a:t>ліквідації</a:t>
            </a:r>
            <a:r>
              <a:rPr lang="ru-RU" sz="2200" dirty="0"/>
              <a:t>, якщо </a:t>
            </a:r>
            <a:r>
              <a:rPr lang="ru-RU" sz="2200" dirty="0" err="1"/>
              <a:t>інше</a:t>
            </a:r>
            <a:r>
              <a:rPr lang="ru-RU" sz="2200" dirty="0"/>
              <a:t> не </a:t>
            </a:r>
            <a:r>
              <a:rPr lang="ru-RU" sz="2200" dirty="0" err="1"/>
              <a:t>передбачено</a:t>
            </a:r>
            <a:r>
              <a:rPr lang="ru-RU" sz="2200" dirty="0"/>
              <a:t> 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1665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5868" y="230707"/>
            <a:ext cx="8893791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Процес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укладання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засновницьких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документів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передбачає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: </a:t>
            </a:r>
          </a:p>
          <a:p>
            <a:r>
              <a:rPr lang="ru-RU" sz="2000" dirty="0">
                <a:solidFill>
                  <a:srgbClr val="000000"/>
                </a:solidFill>
              </a:rPr>
              <a:t>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підготовчу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роботу, в ході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якої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визначають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цілі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завдання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, методи організації підприємства; </a:t>
            </a:r>
          </a:p>
          <a:p>
            <a:r>
              <a:rPr lang="ru-RU" sz="2000" dirty="0">
                <a:solidFill>
                  <a:srgbClr val="000000"/>
                </a:solidFill>
              </a:rPr>
              <a:t>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попередні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переговори з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потенційними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засновниками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(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учасниками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) для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підприємств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колективною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формою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власності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; </a:t>
            </a:r>
          </a:p>
          <a:p>
            <a:r>
              <a:rPr lang="ru-RU" sz="2000" dirty="0">
                <a:solidFill>
                  <a:srgbClr val="000000"/>
                </a:solidFill>
              </a:rPr>
              <a:t>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збирання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узагальнення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необхідних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матеріалів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; </a:t>
            </a:r>
          </a:p>
          <a:p>
            <a:r>
              <a:rPr lang="ru-RU" sz="2000" dirty="0">
                <a:solidFill>
                  <a:srgbClr val="000000"/>
                </a:solidFill>
              </a:rPr>
              <a:t>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створення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робочої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групи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для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розробки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статуту та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засновницького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договору; </a:t>
            </a:r>
          </a:p>
          <a:p>
            <a:r>
              <a:rPr lang="ru-RU" sz="2000" dirty="0">
                <a:solidFill>
                  <a:srgbClr val="000000"/>
                </a:solidFill>
              </a:rPr>
              <a:t>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юридичні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економічні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консультації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щодо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змісту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засновницьких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документів; </a:t>
            </a:r>
          </a:p>
          <a:p>
            <a:r>
              <a:rPr lang="ru-RU" sz="2000" dirty="0">
                <a:solidFill>
                  <a:srgbClr val="000000"/>
                </a:solidFill>
              </a:rPr>
              <a:t>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підготовку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проведення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установчих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зборів. </a:t>
            </a:r>
          </a:p>
          <a:p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На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установчих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зборах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розглядають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: </a:t>
            </a:r>
          </a:p>
          <a:p>
            <a:r>
              <a:rPr lang="ru-RU" sz="2000" dirty="0">
                <a:solidFill>
                  <a:srgbClr val="000000"/>
                </a:solidFill>
              </a:rPr>
              <a:t>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питання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створення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(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заснування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) підприємства (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фірми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),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форми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власності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функціонування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; </a:t>
            </a:r>
          </a:p>
          <a:p>
            <a:r>
              <a:rPr lang="ru-RU" sz="2000" dirty="0">
                <a:solidFill>
                  <a:srgbClr val="000000"/>
                </a:solidFill>
              </a:rPr>
              <a:t>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проекти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найменування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фірми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її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юридичну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адресу; </a:t>
            </a:r>
          </a:p>
          <a:p>
            <a:r>
              <a:rPr lang="ru-RU" sz="2000" dirty="0">
                <a:solidFill>
                  <a:srgbClr val="000000"/>
                </a:solidFill>
              </a:rPr>
              <a:t>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склад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засновників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; </a:t>
            </a:r>
          </a:p>
          <a:p>
            <a:r>
              <a:rPr lang="ru-RU" sz="2000" dirty="0">
                <a:solidFill>
                  <a:srgbClr val="000000"/>
                </a:solidFill>
              </a:rPr>
              <a:t>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строки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розробки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засновницьких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документів; </a:t>
            </a:r>
          </a:p>
          <a:p>
            <a:r>
              <a:rPr lang="ru-RU" sz="2000" dirty="0">
                <a:solidFill>
                  <a:srgbClr val="000000"/>
                </a:solidFill>
              </a:rPr>
              <a:t>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організаційні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питання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80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2263" y="924216"/>
            <a:ext cx="873456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Питання</a:t>
            </a:r>
            <a:r>
              <a:rPr lang="ru-RU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для </a:t>
            </a:r>
            <a:r>
              <a:rPr lang="ru-RU" b="1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обговорення</a:t>
            </a:r>
            <a:r>
              <a:rPr lang="ru-RU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на </a:t>
            </a:r>
            <a:r>
              <a:rPr lang="ru-RU" b="1" dirty="0" err="1" smtClean="0">
                <a:solidFill>
                  <a:srgbClr val="000000"/>
                </a:solidFill>
                <a:latin typeface="Bookman Old Style" panose="02050604050505020204" pitchFamily="18" charset="0"/>
              </a:rPr>
              <a:t>практичних</a:t>
            </a:r>
            <a:r>
              <a:rPr lang="ru-RU" b="1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Bookman Old Style" panose="02050604050505020204" pitchFamily="18" charset="0"/>
              </a:rPr>
              <a:t>заняттях</a:t>
            </a:r>
            <a:endParaRPr lang="ru-RU" dirty="0">
              <a:solidFill>
                <a:srgbClr val="000000"/>
              </a:solidFill>
              <a:latin typeface="Bookman Old Style" panose="02050604050505020204" pitchFamily="18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1. Що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може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слугувати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передумовою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створення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власної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справи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?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2. Які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стадії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проходить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процес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організації нового підприємства?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3. Що собою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являє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підприємницька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ідея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стимули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до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її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виникнення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?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4.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Перерахуйте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критерії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вибору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бізнес-ідеї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5. Які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види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бізнес-ідей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Вам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відомі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?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6.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Яким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цілям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підприємницької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діяльності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має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відповідати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бізнес-ідея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при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її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виборі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?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7. Які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можливі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джерела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фінансування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бізнес-ідеї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визначають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економічній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літературі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?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8. Які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витрати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включаються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до витрат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заснування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власної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справи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?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9. Що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таке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початковий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капітал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підприємства та які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особливості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його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утворення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?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10. Які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існують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законодавчі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обмеження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при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формуванні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назви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підприємства?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11. Які Ви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знаєте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прийоми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до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формування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нової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назви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підприємства?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12. Що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таке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логотип та з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чого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він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складається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?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13. Що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прийнято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розуміти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під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«торговою маркою»,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її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типи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та умови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реєстрації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?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14.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Здійсніть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порівняння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понять «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торгова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марка» та «бренд».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15. Які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установчі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документи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необхідні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для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реєстрації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власної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справи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128838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37230" y="614149"/>
            <a:ext cx="813406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Домашнє завдання на практичне заняття:</a:t>
            </a:r>
          </a:p>
          <a:p>
            <a:endParaRPr lang="uk-UA" dirty="0"/>
          </a:p>
          <a:p>
            <a:pPr marL="342900" indent="-342900">
              <a:buAutoNum type="arabicParenR"/>
            </a:pPr>
            <a:r>
              <a:rPr lang="uk-UA" dirty="0" smtClean="0"/>
              <a:t>Виписати коди видів діяльності власного підприємства згідно КВЕД</a:t>
            </a:r>
          </a:p>
          <a:p>
            <a:pPr marL="342900" indent="-342900">
              <a:buAutoNum type="arabicParenR"/>
            </a:pPr>
            <a:r>
              <a:rPr lang="uk-UA" dirty="0" smtClean="0"/>
              <a:t>Сформувати наступні пункти бізнес-плану по власному підприємству</a:t>
            </a:r>
          </a:p>
          <a:p>
            <a:r>
              <a:rPr lang="ru-RU" dirty="0">
                <a:latin typeface="TimesNewRoman"/>
              </a:rPr>
              <a:t>1. </a:t>
            </a:r>
            <a:r>
              <a:rPr lang="ru-RU" dirty="0" err="1">
                <a:latin typeface="TimesNewRoman"/>
              </a:rPr>
              <a:t>Інформація</a:t>
            </a:r>
            <a:r>
              <a:rPr lang="ru-RU" dirty="0">
                <a:latin typeface="TimesNewRoman"/>
              </a:rPr>
              <a:t> про підприємство (</a:t>
            </a:r>
            <a:r>
              <a:rPr lang="ru-RU" dirty="0" err="1">
                <a:latin typeface="TimesNewRoman"/>
              </a:rPr>
              <a:t>підприємця-фізичну</a:t>
            </a:r>
            <a:r>
              <a:rPr lang="ru-RU" dirty="0">
                <a:latin typeface="TimesNewRoman"/>
              </a:rPr>
              <a:t> особу).</a:t>
            </a:r>
          </a:p>
          <a:p>
            <a:r>
              <a:rPr lang="ru-RU" dirty="0">
                <a:latin typeface="TimesNewRoman"/>
              </a:rPr>
              <a:t>2. Характеристика продукції, </a:t>
            </a:r>
            <a:r>
              <a:rPr lang="ru-RU" dirty="0" err="1">
                <a:latin typeface="TimesNewRoman"/>
              </a:rPr>
              <a:t>робіт</a:t>
            </a:r>
            <a:r>
              <a:rPr lang="ru-RU" dirty="0">
                <a:latin typeface="TimesNewRoman"/>
              </a:rPr>
              <a:t>, послуг, які </a:t>
            </a:r>
            <a:r>
              <a:rPr lang="ru-RU" dirty="0" err="1">
                <a:latin typeface="TimesNewRoman"/>
              </a:rPr>
              <a:t>ініційовані</a:t>
            </a:r>
            <a:r>
              <a:rPr lang="ru-RU" dirty="0">
                <a:latin typeface="TimesNewRoman"/>
              </a:rPr>
              <a:t> проектом.</a:t>
            </a:r>
          </a:p>
          <a:p>
            <a:pPr marL="342900" indent="-342900">
              <a:buAutoNum type="arabicParenR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922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325</TotalTime>
  <Words>1443</Words>
  <Application>Microsoft Office PowerPoint</Application>
  <PresentationFormat>Широкоэкранный</PresentationFormat>
  <Paragraphs>97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Bookman Old Style</vt:lpstr>
      <vt:lpstr>Times New Roman</vt:lpstr>
      <vt:lpstr>TimesNewRoman</vt:lpstr>
      <vt:lpstr>Trebuchet MS</vt:lpstr>
      <vt:lpstr>Wingdings 3</vt:lpstr>
      <vt:lpstr>Аспект</vt:lpstr>
      <vt:lpstr>Лекція на тему: «Механізм створення власної справи»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Зародження і розвиток бухгалтерського обліку</dc:title>
  <dc:creator>Руслан</dc:creator>
  <cp:lastModifiedBy>lenovo</cp:lastModifiedBy>
  <cp:revision>23</cp:revision>
  <dcterms:created xsi:type="dcterms:W3CDTF">2019-03-29T18:00:00Z</dcterms:created>
  <dcterms:modified xsi:type="dcterms:W3CDTF">2020-12-03T15:55:41Z</dcterms:modified>
</cp:coreProperties>
</file>