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52" r:id="rId3"/>
    <p:sldId id="353" r:id="rId4"/>
    <p:sldId id="354" r:id="rId5"/>
    <p:sldId id="357" r:id="rId6"/>
    <p:sldId id="355" r:id="rId7"/>
    <p:sldId id="358" r:id="rId8"/>
    <p:sldId id="35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41" r:id="rId24"/>
    <p:sldId id="342" r:id="rId25"/>
    <p:sldId id="343" r:id="rId26"/>
    <p:sldId id="344" r:id="rId27"/>
    <p:sldId id="345" r:id="rId28"/>
    <p:sldId id="346" r:id="rId29"/>
    <p:sldId id="360" r:id="rId30"/>
    <p:sldId id="361" r:id="rId31"/>
    <p:sldId id="362" r:id="rId32"/>
    <p:sldId id="359" r:id="rId33"/>
    <p:sldId id="347" r:id="rId34"/>
    <p:sldId id="348" r:id="rId35"/>
    <p:sldId id="349" r:id="rId36"/>
    <p:sldId id="350" r:id="rId37"/>
    <p:sldId id="351" r:id="rId38"/>
    <p:sldId id="314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707" autoAdjust="0"/>
  </p:normalViewPr>
  <p:slideViewPr>
    <p:cSldViewPr snapToGrid="0">
      <p:cViewPr varScale="1">
        <p:scale>
          <a:sx n="111" d="100"/>
          <a:sy n="111" d="100"/>
        </p:scale>
        <p:origin x="34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26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4CD47-767D-4E53-A1DC-F683C0928671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FDDAE-6B10-4E95-A1E6-8F9C3C572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92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FDDAE-6B10-4E95-A1E6-8F9C3C57282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859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30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34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50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05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90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5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93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8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02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21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04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06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73.png"/><Relationship Id="rId16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5382" y="1800399"/>
            <a:ext cx="7405734" cy="3448934"/>
          </a:xfrm>
        </p:spPr>
        <p:txBody>
          <a:bodyPr>
            <a:normAutofit/>
          </a:bodyPr>
          <a:lstStyle/>
          <a:p>
            <a:r>
              <a:rPr lang="uk-UA" sz="4000" b="1" noProof="0" dirty="0"/>
              <a:t>Лекція 9:</a:t>
            </a:r>
          </a:p>
          <a:p>
            <a:r>
              <a:rPr lang="uk-UA" sz="4000" b="1" noProof="0" dirty="0"/>
              <a:t> Рядки, списки, кортежі, множини, словники</a:t>
            </a:r>
            <a:endParaRPr lang="uk-UA" sz="4400" b="1" noProof="0" dirty="0"/>
          </a:p>
        </p:txBody>
      </p:sp>
    </p:spTree>
    <p:extLst>
      <p:ext uri="{BB962C8B-B14F-4D97-AF65-F5344CB8AC3E}">
        <p14:creationId xmlns:p14="http://schemas.microsoft.com/office/powerpoint/2010/main" val="2498762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426916" y="1470199"/>
            <a:ext cx="7405734" cy="344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4000" b="1" dirty="0"/>
          </a:p>
          <a:p>
            <a:pPr marL="0" indent="0" algn="ctr">
              <a:buNone/>
            </a:pPr>
            <a:r>
              <a:rPr lang="uk-UA" b="1" dirty="0"/>
              <a:t>частина 1</a:t>
            </a:r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ru-RU" sz="4400" b="1" dirty="0"/>
              <a:t>Рядки</a:t>
            </a:r>
          </a:p>
        </p:txBody>
      </p:sp>
    </p:spTree>
    <p:extLst>
      <p:ext uri="{BB962C8B-B14F-4D97-AF65-F5344CB8AC3E}">
        <p14:creationId xmlns:p14="http://schemas.microsoft.com/office/powerpoint/2010/main" val="317947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Рядок</a:t>
            </a:r>
            <a:r>
              <a:rPr lang="uk-UA" sz="1800" dirty="0"/>
              <a:t> - це послідовність символів, розміщених в одинарних або подвійних лапках. </a:t>
            </a:r>
          </a:p>
          <a:p>
            <a:pPr marL="0" indent="0">
              <a:buNone/>
            </a:pPr>
            <a:r>
              <a:rPr lang="uk-UA" sz="1800" dirty="0"/>
              <a:t>В </a:t>
            </a:r>
            <a:r>
              <a:rPr lang="en-US" sz="1800" dirty="0"/>
              <a:t>Python </a:t>
            </a:r>
            <a:r>
              <a:rPr lang="uk-UA" sz="1800" dirty="0"/>
              <a:t>немає символьного типу, тобто типу даних, об'єктами якого є поодинокі символи. Однак </a:t>
            </a:r>
            <a:r>
              <a:rPr lang="en-US" sz="1800" dirty="0"/>
              <a:t>Python</a:t>
            </a:r>
            <a:r>
              <a:rPr lang="uk-UA" sz="1800" dirty="0"/>
              <a:t> дозволяє розглядати рядки як об'єкти, що складаються з рядків довжиною в один і більше символів. При цьому, на відміну від списків, рядки не прийнято відносити до структур даних. Мабуть тому, що структури даних складаються з більш простих типів даних, а для рядків в </a:t>
            </a:r>
            <a:r>
              <a:rPr lang="en-US" sz="1800" dirty="0"/>
              <a:t>Python </a:t>
            </a:r>
            <a:r>
              <a:rPr lang="uk-UA" sz="1800" dirty="0"/>
              <a:t>немає більш простого (символьного) типу. </a:t>
            </a:r>
          </a:p>
          <a:p>
            <a:pPr marL="0" indent="0">
              <a:buNone/>
            </a:pPr>
            <a:r>
              <a:rPr lang="uk-UA" sz="1800" dirty="0"/>
              <a:t>Рядок, як і список, - це впорядкована послідовність елементів. Отже, з неї можна витягувати окремі символи і зрізи.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Важливою відмінністю від списків є </a:t>
            </a:r>
            <a:r>
              <a:rPr lang="uk-UA" sz="1800" i="1" dirty="0"/>
              <a:t>незмінюваність рядків </a:t>
            </a:r>
            <a:r>
              <a:rPr lang="uk-UA" sz="1800" dirty="0"/>
              <a:t>в </a:t>
            </a:r>
            <a:r>
              <a:rPr lang="en-US" sz="1800" dirty="0"/>
              <a:t>Python. </a:t>
            </a:r>
            <a:r>
              <a:rPr lang="uk-UA" sz="1800" dirty="0"/>
              <a:t>Перезаписати якийсь окремий символ або зріз в рядку не можна : 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Якщо потрібно змінити рядок, то слід створити новий з зрізів старого: </a:t>
            </a:r>
            <a:endParaRPr lang="en-US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4800" y="2062948"/>
            <a:ext cx="1628907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"Hello, World!"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[::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317" y="2255055"/>
            <a:ext cx="876300" cy="762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1333" y="249383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400" i="1" dirty="0"/>
              <a:t>В останньому випадку витяг йде з кроком, рівним двом, тобто витягується кожний другий символ.</a:t>
            </a:r>
            <a:endParaRPr lang="ru-RU" sz="1400" i="1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4800" y="3813201"/>
            <a:ext cx="162890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"Hello, World!"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"?"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4317" y="3718477"/>
            <a:ext cx="4933950" cy="83338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509933" y="3814811"/>
            <a:ext cx="39454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i="1" dirty="0"/>
              <a:t>Інтерпретатор повідомляє, що об'єкт типу </a:t>
            </a:r>
            <a:r>
              <a:rPr lang="en-US" sz="1400" i="1" dirty="0" err="1"/>
              <a:t>str</a:t>
            </a:r>
            <a:r>
              <a:rPr lang="en-US" sz="1400" i="1" dirty="0"/>
              <a:t> </a:t>
            </a:r>
            <a:r>
              <a:rPr lang="uk-UA" sz="1400" i="1" dirty="0"/>
              <a:t>не підтримує присвоєння елементів. </a:t>
            </a:r>
            <a:endParaRPr lang="ru-RU" sz="1400" i="1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04799" y="4885270"/>
            <a:ext cx="162890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"Hello, World!"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:-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+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'?'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4317" y="5269590"/>
            <a:ext cx="1171575" cy="3619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01533" y="4892876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i="1" dirty="0"/>
              <a:t>Береться зріз з початкового рядка, з'єднується з іншого рядком. </a:t>
            </a:r>
          </a:p>
          <a:p>
            <a:r>
              <a:rPr lang="ru-RU" sz="1400" i="1" dirty="0"/>
              <a:t>Виходить новий рядок, який присвоюється змінній s. </a:t>
            </a:r>
          </a:p>
          <a:p>
            <a:r>
              <a:rPr lang="ru-RU" sz="1400" i="1" dirty="0"/>
              <a:t>Її старе значення при цьому втрачається. </a:t>
            </a:r>
          </a:p>
        </p:txBody>
      </p:sp>
    </p:spTree>
    <p:extLst>
      <p:ext uri="{BB962C8B-B14F-4D97-AF65-F5344CB8AC3E}">
        <p14:creationId xmlns:p14="http://schemas.microsoft.com/office/powerpoint/2010/main" val="1425732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Методи рядків </a:t>
            </a:r>
          </a:p>
          <a:p>
            <a:pPr marL="0" indent="0">
              <a:buNone/>
            </a:pPr>
            <a:r>
              <a:rPr lang="uk-UA" sz="1800" dirty="0"/>
              <a:t>В Python для рядків є безліч методів. Подивитися їх можна по команді </a:t>
            </a:r>
            <a:r>
              <a:rPr lang="uk-UA" sz="1800" b="1" dirty="0"/>
              <a:t>dir(str</a:t>
            </a:r>
            <a:r>
              <a:rPr lang="uk-UA" sz="1800" dirty="0"/>
              <a:t>), отримати інформацію по кожному - </a:t>
            </a:r>
            <a:r>
              <a:rPr lang="uk-UA" sz="1800" b="1" dirty="0"/>
              <a:t>help(str.імя_метода)</a:t>
            </a:r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uk-UA" sz="1800" b="1" dirty="0"/>
              <a:t>split() </a:t>
            </a:r>
            <a:r>
              <a:rPr lang="uk-UA" sz="1800" dirty="0"/>
              <a:t>дозволяє </a:t>
            </a:r>
            <a:r>
              <a:rPr lang="uk-UA" sz="1800" u="sng" dirty="0"/>
              <a:t>розбити рядок по пробілам</a:t>
            </a:r>
            <a:r>
              <a:rPr lang="uk-UA" sz="1800" dirty="0"/>
              <a:t>. В результаті виходить список слів.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uk-UA" sz="1800" b="1" dirty="0"/>
              <a:t>split() </a:t>
            </a:r>
            <a:r>
              <a:rPr lang="uk-UA" sz="1800" dirty="0"/>
              <a:t>може приймати необов'язковий аргумент-рядок, що вказує з якого символу або підрядка слід виконати розділення: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uk-UA" sz="1800" b="1" dirty="0"/>
              <a:t>join() </a:t>
            </a:r>
            <a:r>
              <a:rPr lang="uk-UA" sz="1800" dirty="0"/>
              <a:t>виконує зворотну дію. Він формує зі списку рядок. Оскільки це рядковий метод, то попереду ставиться рядок-роздільник, а в дужках - передається список: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роздільник не потрібний, то метод застосовується до порожнього рядка: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6267" y="1552601"/>
            <a:ext cx="232627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"red blue orange white"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split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812" y="1924363"/>
            <a:ext cx="2695575" cy="34290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6267" y="2887212"/>
            <a:ext cx="232627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"red blue orange white"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split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812" y="3279800"/>
            <a:ext cx="2905125" cy="31432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86267" y="4221823"/>
            <a:ext cx="2715808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'red'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'blue'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'orange'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'white'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'-'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join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903" y="4568060"/>
            <a:ext cx="1837513" cy="529453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86267" y="5771877"/>
            <a:ext cx="271580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'red'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'blue'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'orange'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'white'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join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903" y="6187801"/>
            <a:ext cx="150495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75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67" y="166158"/>
            <a:ext cx="11760200" cy="6514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Методи </a:t>
            </a:r>
            <a:r>
              <a:rPr lang="en-US" sz="1800" b="1" dirty="0"/>
              <a:t>find() </a:t>
            </a:r>
            <a:r>
              <a:rPr lang="uk-UA" sz="1800" b="1" dirty="0"/>
              <a:t>і </a:t>
            </a:r>
            <a:r>
              <a:rPr lang="en-US" sz="1800" b="1" dirty="0"/>
              <a:t>replace() </a:t>
            </a:r>
            <a:endParaRPr lang="uk-UA" sz="1800" b="1" dirty="0"/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en-US" sz="1800" b="1" dirty="0"/>
              <a:t>find() </a:t>
            </a:r>
            <a:r>
              <a:rPr lang="uk-UA" sz="1800" dirty="0"/>
              <a:t>шукає підрядок в рядку і повертає індекс першого елемента знайденої підрядка. Якщо підрядок не знайдено, то повертає -1.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dirty="0"/>
              <a:t>Пошук може проводитися не </a:t>
            </a:r>
            <a:r>
              <a:rPr lang="uk-UA" sz="1800" dirty="0"/>
              <a:t>по</a:t>
            </a:r>
            <a:r>
              <a:rPr lang="ru-RU" sz="1800" dirty="0"/>
              <a:t> всьому рядку, а лише на якомусь його відрізку. В цьому випадку вказується перший і останній індекси відрізка. Якщо останній не вказано, то шукається до кінця рядка: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uk-UA" sz="1800" b="1" dirty="0"/>
              <a:t>replace()</a:t>
            </a:r>
            <a:r>
              <a:rPr lang="uk-UA" sz="1800" dirty="0"/>
              <a:t> замінює однин відрізок рядка на інший: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Метод </a:t>
            </a:r>
            <a:r>
              <a:rPr lang="uk-UA" sz="1800" b="1" dirty="0"/>
              <a:t>format()</a:t>
            </a:r>
            <a:endParaRPr lang="en-US" sz="1800" b="1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7067" y="1146201"/>
            <a:ext cx="2265364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'red blue orange white'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'blue'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'black'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841" y="1332415"/>
            <a:ext cx="552450" cy="55245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37067" y="2495576"/>
            <a:ext cx="231024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letters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'ABCDACFDA'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letters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letters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275" y="2757990"/>
            <a:ext cx="257175" cy="4762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80410" y="2518885"/>
            <a:ext cx="85406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i="1" dirty="0"/>
              <a:t>Тут ми шукаємо з третього індексу і до кінця, а також з першого і до шостого. </a:t>
            </a:r>
          </a:p>
          <a:p>
            <a:r>
              <a:rPr lang="uk-UA" sz="1400" i="1" dirty="0"/>
              <a:t>Зверніть увагу, що метод </a:t>
            </a:r>
            <a:r>
              <a:rPr lang="en-US" sz="1400" i="1" dirty="0"/>
              <a:t>find() </a:t>
            </a:r>
            <a:r>
              <a:rPr lang="uk-UA" sz="1400" i="1" dirty="0"/>
              <a:t>повертає тільки перший знайдений індекс. </a:t>
            </a:r>
          </a:p>
          <a:p>
            <a:r>
              <a:rPr lang="uk-UA" sz="1400" i="1" dirty="0"/>
              <a:t>Так вираз </a:t>
            </a:r>
            <a:r>
              <a:rPr lang="en-US" sz="1400" i="1" dirty="0"/>
              <a:t>letters.find ('A', 3) </a:t>
            </a:r>
            <a:r>
              <a:rPr lang="uk-UA" sz="1400" i="1" dirty="0"/>
              <a:t>останню букву '</a:t>
            </a:r>
            <a:r>
              <a:rPr lang="en-US" sz="1400" i="1" dirty="0"/>
              <a:t>A' </a:t>
            </a:r>
            <a:r>
              <a:rPr lang="uk-UA" sz="1400" i="1" dirty="0"/>
              <a:t>не знаходить, так як '</a:t>
            </a:r>
            <a:r>
              <a:rPr lang="en-US" sz="1400" i="1" dirty="0"/>
              <a:t>A' </a:t>
            </a:r>
            <a:r>
              <a:rPr lang="uk-UA" sz="1400" i="1" dirty="0"/>
              <a:t>йому вже зустрілася під індексом 4. </a:t>
            </a:r>
            <a:endParaRPr lang="ru-RU" sz="1400" i="1" dirty="0"/>
          </a:p>
        </p:txBody>
      </p:sp>
      <p:sp>
        <p:nvSpPr>
          <p:cNvPr id="10" name="Rectangle 9"/>
          <p:cNvSpPr/>
          <p:nvPr/>
        </p:nvSpPr>
        <p:spPr>
          <a:xfrm>
            <a:off x="5217733" y="4465065"/>
            <a:ext cx="35133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i="1" dirty="0"/>
              <a:t>Початковий </a:t>
            </a:r>
            <a:r>
              <a:rPr lang="ru-RU" sz="1400" i="1" dirty="0"/>
              <a:t>рядок, звісно, не змінюється: 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37067" y="4034178"/>
            <a:ext cx="2577950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'red blue orange white'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replace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'white'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"black"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450" y="4239442"/>
            <a:ext cx="1847850" cy="533400"/>
          </a:xfrm>
          <a:prstGeom prst="rect">
            <a:avLst/>
          </a:prstGeom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37067" y="5516434"/>
            <a:ext cx="3358612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"length - {}, width - {}, height - {}"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format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2.3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1879" y="5756632"/>
            <a:ext cx="2809875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284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67" y="166158"/>
            <a:ext cx="11760200" cy="6514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Якщо фігурні дужки початкового рядкц порожні, то підстановка аргументів йде згідно з порядком їх слідування. </a:t>
            </a:r>
          </a:p>
          <a:p>
            <a:pPr marL="0" indent="0">
              <a:buNone/>
            </a:pPr>
            <a:r>
              <a:rPr lang="uk-UA" sz="1800" dirty="0"/>
              <a:t>Якщо в фігурних дужках рядка вказані індекси аргументів, порядок підстановки може бути змінений: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Крім того, аргументи можуть передаватися по слову-ключу: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uk-UA" sz="1800" dirty="0"/>
              <a:t>Приклад форматування дійсних чисел: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0867" y="966056"/>
            <a:ext cx="3656770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"height - {2}, length - {0}, width - {1}"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format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2.3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550" y="1184476"/>
            <a:ext cx="2781300" cy="304800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0867" y="2100590"/>
            <a:ext cx="3671198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info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"This is a {subj}. It's {prop}."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info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format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subj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"table"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prop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"small"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550" y="2328535"/>
            <a:ext cx="2247900" cy="295275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60867" y="3192791"/>
            <a:ext cx="3530134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"{1:.2f} {0:.3f}"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format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3.33333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550" y="3262443"/>
            <a:ext cx="904875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479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67" y="166158"/>
            <a:ext cx="11760200" cy="65140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/>
              <a:t>f-</a:t>
            </a:r>
            <a:r>
              <a:rPr lang="uk-UA" sz="2000" b="1" dirty="0"/>
              <a:t>рядки</a:t>
            </a:r>
            <a:endParaRPr lang="en-US" sz="20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Зараз вважається більш доцільним замість методу </a:t>
            </a:r>
            <a:r>
              <a:rPr lang="en-US" sz="1800" b="1" dirty="0"/>
              <a:t>format() </a:t>
            </a:r>
            <a:r>
              <a:rPr lang="en-US" sz="1800" dirty="0"/>
              <a:t> </a:t>
            </a:r>
            <a:r>
              <a:rPr lang="uk-UA" sz="1800" dirty="0"/>
              <a:t>використовувати </a:t>
            </a:r>
            <a:r>
              <a:rPr lang="en-US" sz="1800" b="1" dirty="0"/>
              <a:t>f-</a:t>
            </a:r>
            <a:r>
              <a:rPr lang="uk-UA" sz="1800" b="1" dirty="0"/>
              <a:t>строки</a:t>
            </a: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uk-UA" sz="1800" dirty="0"/>
              <a:t>Вони дозволять виконувати арифметичні дії прямов середині строки: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потрібно відобразити спеціальні символи, такі як </a:t>
            </a:r>
            <a:r>
              <a:rPr lang="uk-UA" sz="1800" i="1" dirty="0"/>
              <a:t>{}, \ ', \ </a:t>
            </a:r>
            <a:r>
              <a:rPr lang="uk-UA" sz="1800" dirty="0"/>
              <a:t>можна всередині </a:t>
            </a:r>
            <a:r>
              <a:rPr lang="en-US" sz="1800" dirty="0"/>
              <a:t>f-</a:t>
            </a:r>
            <a:r>
              <a:rPr lang="uk-UA" sz="1800" dirty="0"/>
              <a:t>рядків використовувати екранування.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dirty="0"/>
              <a:t>Потрібно бути обережним, працюючи з ключами словника в f-рядк</a:t>
            </a:r>
            <a:r>
              <a:rPr lang="uk-UA" sz="1800" dirty="0"/>
              <a:t>ів</a:t>
            </a:r>
            <a:r>
              <a:rPr lang="ru-RU" sz="1800" dirty="0"/>
              <a:t>. Необхідно використовувати інші лапки по відношенню до ключів. Вони не повинні бути тими ж, в яких розміщено f-рядок. 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60867" y="1480206"/>
            <a:ext cx="2826415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lang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"Python"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mood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"fun"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f"Learning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lang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 is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mood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58" y="1938866"/>
            <a:ext cx="2321700" cy="28000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0867" y="2814709"/>
            <a:ext cx="1316386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0867" y="3718325"/>
            <a:ext cx="299312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lang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"Python"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mood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"fun"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f"Learning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lang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 is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\'{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mood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}\'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958" y="4163785"/>
            <a:ext cx="2000250" cy="285750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60867" y="5247817"/>
            <a:ext cx="3850734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person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"name"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"Petro"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"age"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19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person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person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'age'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 років."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4108" y="5447187"/>
            <a:ext cx="1352550" cy="3238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40967" y="5509427"/>
            <a:ext cx="43005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/>
              <a:t>Приклад доступу до елементів словника по ключу </a:t>
            </a:r>
          </a:p>
        </p:txBody>
      </p:sp>
    </p:spTree>
    <p:extLst>
      <p:ext uri="{BB962C8B-B14F-4D97-AF65-F5344CB8AC3E}">
        <p14:creationId xmlns:p14="http://schemas.microsoft.com/office/powerpoint/2010/main" val="1793938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67" y="166158"/>
            <a:ext cx="11760200" cy="6514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f-рядки також підтримують розширене форматування чисел: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Дозволяють звертатися до значень списків за індексом: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Головною ж перевагою </a:t>
            </a:r>
            <a:r>
              <a:rPr lang="ru-RU" sz="1800" dirty="0"/>
              <a:t>f-рядків є те, що вони </a:t>
            </a:r>
            <a:r>
              <a:rPr lang="ru-RU" sz="1800" u="sng" dirty="0"/>
              <a:t>працюють швидше </a:t>
            </a:r>
            <a:r>
              <a:rPr lang="ru-RU" sz="1800" dirty="0"/>
              <a:t>інших методів форматування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32376" y="604333"/>
            <a:ext cx="2953886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math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f"Значення числа pi: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.2f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778" y="879903"/>
            <a:ext cx="2009775" cy="247650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32376" y="1751806"/>
            <a:ext cx="4225003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planets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"Меркурій"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"Венера"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"Земля"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"Марс"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f"Ми живемо на планеті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planets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465" y="1951176"/>
            <a:ext cx="216217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23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426916" y="1470199"/>
            <a:ext cx="7405734" cy="344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4000" b="1" dirty="0"/>
          </a:p>
          <a:p>
            <a:pPr marL="0" indent="0" algn="ctr">
              <a:buNone/>
            </a:pPr>
            <a:r>
              <a:rPr lang="uk-UA" b="1" dirty="0"/>
              <a:t>частина 2</a:t>
            </a:r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ru-RU" sz="4400" b="1" dirty="0"/>
              <a:t>Списки</a:t>
            </a:r>
          </a:p>
        </p:txBody>
      </p:sp>
    </p:spTree>
    <p:extLst>
      <p:ext uri="{BB962C8B-B14F-4D97-AF65-F5344CB8AC3E}">
        <p14:creationId xmlns:p14="http://schemas.microsoft.com/office/powerpoint/2010/main" val="3049535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Список (list) </a:t>
            </a:r>
            <a:r>
              <a:rPr lang="ru-RU" sz="1800" dirty="0"/>
              <a:t>- це структура даних для зберігання об'єктів різних типів.  В інших мовах програмування подібна структура даних часто називається масивом. Список дуже схожий на масив, тільки в ньому можна зберігати об'єкти різних типів. Розмір списку не статичний, його можна змінювати. </a:t>
            </a:r>
          </a:p>
          <a:p>
            <a:pPr marL="0" indent="0">
              <a:buNone/>
            </a:pPr>
            <a:r>
              <a:rPr lang="ru-RU" sz="1800" dirty="0"/>
              <a:t>Список за своєю природою є </a:t>
            </a:r>
            <a:r>
              <a:rPr lang="ru-RU" sz="1800" u="sng" dirty="0"/>
              <a:t>змінним типом даних</a:t>
            </a:r>
            <a:r>
              <a:rPr lang="ru-RU" sz="1800" dirty="0"/>
              <a:t>. Змінна, яка визначається як список, містить посилання на структуру в пам'яті, яка в свою чергу зберігає посилання на будь-які інші об'єкти або структури. </a:t>
            </a:r>
          </a:p>
          <a:p>
            <a:pPr marL="0" indent="0" algn="ctr">
              <a:buNone/>
            </a:pPr>
            <a:r>
              <a:rPr lang="ru-RU" sz="1800" b="1" dirty="0"/>
              <a:t>Як списки зберігаються в пам'яті? </a:t>
            </a:r>
          </a:p>
          <a:p>
            <a:pPr marL="0" indent="0">
              <a:buNone/>
            </a:pPr>
            <a:r>
              <a:rPr lang="ru-RU" sz="1800" dirty="0"/>
              <a:t>Список є змінним типом даних. А тому при його створенні в пам'яті резервується область, яку можна умовно назвати деяким "контейнером", в якому зберігаються посилання на інші елементи даних в пам'яті. На відміну від таких типів даних як число або рядок, вміст "контейнера" ​​списку можна змінювати.</a:t>
            </a:r>
          </a:p>
          <a:p>
            <a:pPr marL="0" indent="0">
              <a:buNone/>
            </a:pPr>
            <a:r>
              <a:rPr lang="ru-RU" sz="1800" dirty="0"/>
              <a:t>Спочатку був створений список містить посилання на об'єкти 1 і 2, після операції a [1] = 3, друга посилання в списку стала вказувати на об'єкт 3.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947" y="3805980"/>
            <a:ext cx="4462239" cy="269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18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/>
              <a:t>Створення, зміна, видалення списків і робота з його елементами </a:t>
            </a:r>
          </a:p>
          <a:p>
            <a:pPr marL="0" indent="0">
              <a:buNone/>
            </a:pPr>
            <a:r>
              <a:rPr lang="ru-RU" sz="2000" dirty="0"/>
              <a:t>Створити список можна одним з таких способів. 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ru-RU" sz="2000" dirty="0"/>
              <a:t>Якщо у вас вже є список і ви хочете створити його копію, то можна скористатися наступним способом: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Або: 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9400" y="1107814"/>
            <a:ext cx="6847003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[]           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пустий список</a:t>
            </a: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       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пустий список, виористовуючи функцію list()</a:t>
            </a: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   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список і відразу наповнює його елементами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062" y="3804969"/>
            <a:ext cx="981075" cy="571500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79400" y="3053030"/>
            <a:ext cx="4040209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[:]            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копію списку а</a:t>
            </a: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79400" y="5163348"/>
            <a:ext cx="4081887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       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копію списку а</a:t>
            </a: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283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0668" y="1530129"/>
            <a:ext cx="6702861" cy="329320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[:]     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копію списку а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       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створює ще одне посилання на список а !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[-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   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внесемо зміни в список а. Список b - не зміниться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21" y="2485454"/>
            <a:ext cx="1742546" cy="19413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0668" y="243470"/>
            <a:ext cx="109261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разі, якщо ви виконаєте </a:t>
            </a:r>
            <a:r>
              <a:rPr lang="ru-RU" u="sng" dirty="0"/>
              <a:t>просте присвоєння списків </a:t>
            </a:r>
            <a:r>
              <a:rPr lang="ru-RU" dirty="0"/>
              <a:t>один одному, то змінній </a:t>
            </a:r>
            <a:r>
              <a:rPr lang="ru-RU" i="1" dirty="0"/>
              <a:t>b</a:t>
            </a:r>
            <a:r>
              <a:rPr lang="ru-RU" dirty="0"/>
              <a:t> буде </a:t>
            </a:r>
            <a:r>
              <a:rPr lang="ru-RU" u="sng" dirty="0"/>
              <a:t>присвоєне посилання на той же елемент даних в пам'яті</a:t>
            </a:r>
            <a:r>
              <a:rPr lang="ru-RU" dirty="0"/>
              <a:t>, на який посилається </a:t>
            </a:r>
            <a:r>
              <a:rPr lang="ru-RU" i="1" dirty="0"/>
              <a:t>a</a:t>
            </a:r>
            <a:r>
              <a:rPr lang="ru-RU" dirty="0"/>
              <a:t>, а не копія списку </a:t>
            </a:r>
            <a:r>
              <a:rPr lang="ru-RU" i="1" dirty="0"/>
              <a:t>а</a:t>
            </a:r>
            <a:r>
              <a:rPr lang="ru-RU" dirty="0"/>
              <a:t>. </a:t>
            </a:r>
          </a:p>
          <a:p>
            <a:r>
              <a:rPr lang="ru-RU" dirty="0"/>
              <a:t>Тобто якщо ви будете змінювати список </a:t>
            </a:r>
            <a:r>
              <a:rPr lang="ru-RU" i="1" dirty="0"/>
              <a:t>a</a:t>
            </a:r>
            <a:r>
              <a:rPr lang="ru-RU" dirty="0"/>
              <a:t>, то і </a:t>
            </a:r>
            <a:r>
              <a:rPr lang="ru-RU" i="1" dirty="0"/>
              <a:t>b</a:t>
            </a:r>
            <a:r>
              <a:rPr lang="ru-RU" dirty="0"/>
              <a:t> теж буде змінюватися. </a:t>
            </a:r>
          </a:p>
        </p:txBody>
      </p:sp>
    </p:spTree>
    <p:extLst>
      <p:ext uri="{BB962C8B-B14F-4D97-AF65-F5344CB8AC3E}">
        <p14:creationId xmlns:p14="http://schemas.microsoft.com/office/powerpoint/2010/main" val="440835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Додавання елемента </a:t>
            </a:r>
            <a:r>
              <a:rPr lang="ru-RU" sz="1800" dirty="0"/>
              <a:t>до списку здійснюється за допомогою методу </a:t>
            </a:r>
            <a:r>
              <a:rPr lang="ru-RU" sz="1800" b="1" i="1" dirty="0"/>
              <a:t>append()</a:t>
            </a:r>
            <a:r>
              <a:rPr lang="ru-RU" sz="1800" i="1" dirty="0"/>
              <a:t> . </a:t>
            </a:r>
          </a:p>
          <a:p>
            <a:pPr marL="0" indent="0">
              <a:buNone/>
            </a:pPr>
            <a:r>
              <a:rPr lang="ru-RU" sz="1800" dirty="0"/>
              <a:t>Елемент додається в кінець списку.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Для </a:t>
            </a:r>
            <a:r>
              <a:rPr lang="ru-RU" sz="1800" b="1" dirty="0"/>
              <a:t>видалення елемента </a:t>
            </a:r>
            <a:r>
              <a:rPr lang="ru-RU" sz="1800" dirty="0"/>
              <a:t>зі списку, в разі, якщо відоме його значення, використовується метод </a:t>
            </a:r>
            <a:r>
              <a:rPr lang="ru-RU" sz="1800" b="1" dirty="0"/>
              <a:t>remove(x)</a:t>
            </a:r>
            <a:r>
              <a:rPr lang="ru-RU" sz="1800" dirty="0"/>
              <a:t>, при цьому буде </a:t>
            </a:r>
            <a:r>
              <a:rPr lang="ru-RU" sz="1800" u="sng" dirty="0"/>
              <a:t>видалене перше посилання на даний елемент </a:t>
            </a:r>
            <a:endParaRPr lang="en-US" sz="1800" u="sng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r>
              <a:rPr lang="ru-RU" sz="1800" dirty="0"/>
              <a:t>Якщо необхідно </a:t>
            </a:r>
            <a:r>
              <a:rPr lang="ru-RU" sz="1800" b="1" dirty="0"/>
              <a:t>видалити елемент </a:t>
            </a:r>
            <a:r>
              <a:rPr lang="ru-RU" sz="1800" dirty="0"/>
              <a:t>по його індексу, скористайтеся командою </a:t>
            </a:r>
            <a:r>
              <a:rPr lang="ru-RU" sz="1800" b="1" dirty="0"/>
              <a:t>del</a:t>
            </a:r>
            <a:r>
              <a:rPr lang="ru-RU" sz="1800" dirty="0"/>
              <a:t> </a:t>
            </a:r>
            <a:r>
              <a:rPr lang="ru-RU" sz="1800" b="1" i="1" dirty="0"/>
              <a:t>назва_списку [індекс]</a:t>
            </a:r>
            <a:endParaRPr lang="en-US" sz="1800" b="1" i="1" dirty="0"/>
          </a:p>
          <a:p>
            <a:pPr marL="0" indent="0">
              <a:buNone/>
            </a:pPr>
            <a:r>
              <a:rPr lang="ru-RU" sz="1800" dirty="0"/>
              <a:t> </a:t>
            </a:r>
            <a:endParaRPr lang="ru-RU" sz="1800" u="sng" dirty="0"/>
          </a:p>
          <a:p>
            <a:pPr marL="0" indent="0">
              <a:buNone/>
            </a:pPr>
            <a:endParaRPr lang="uk-UA" sz="1800" i="1" dirty="0"/>
          </a:p>
          <a:p>
            <a:pPr marL="0" indent="0">
              <a:buNone/>
            </a:pPr>
            <a:endParaRPr lang="ru-RU" sz="1800" i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7762" y="980814"/>
            <a:ext cx="5728171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"Елементом списку може бути не тільки число!"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067" y="1175546"/>
            <a:ext cx="5799666" cy="688849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7762" y="3090334"/>
            <a:ext cx="2367956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remove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37" y="3090334"/>
            <a:ext cx="2591330" cy="620964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7762" y="4558324"/>
            <a:ext cx="2135521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13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48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del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36" y="4558324"/>
            <a:ext cx="2157043" cy="67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56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" y="101600"/>
            <a:ext cx="11954934" cy="675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Змінити значення</a:t>
            </a:r>
            <a:r>
              <a:rPr lang="ru-RU" sz="1800" dirty="0"/>
              <a:t> елемента списку, знаючи його індекс, можна звернувшисьдо нього</a:t>
            </a:r>
            <a:r>
              <a:rPr lang="en-US" sz="1800" dirty="0"/>
              <a:t> </a:t>
            </a:r>
            <a:r>
              <a:rPr lang="ru-RU" sz="1800" dirty="0"/>
              <a:t>безпосередньо</a:t>
            </a:r>
            <a:r>
              <a:rPr lang="en-US" sz="1800" dirty="0"/>
              <a:t> </a:t>
            </a:r>
            <a:endParaRPr lang="uk-UA" sz="1800" dirty="0"/>
          </a:p>
          <a:p>
            <a:pPr marL="0" indent="0">
              <a:buNone/>
            </a:pPr>
            <a:r>
              <a:rPr lang="uk-UA" sz="1800" b="1" i="1" dirty="0"/>
              <a:t>ім’я списку</a:t>
            </a:r>
            <a:r>
              <a:rPr lang="en-US" sz="1800" b="1" i="1" dirty="0"/>
              <a:t>[</a:t>
            </a:r>
            <a:r>
              <a:rPr lang="uk-UA" sz="1800" b="1" i="1" dirty="0"/>
              <a:t>індекс елементу</a:t>
            </a:r>
            <a:r>
              <a:rPr lang="en-US" sz="1800" b="1" i="1" dirty="0"/>
              <a:t>] = </a:t>
            </a:r>
            <a:r>
              <a:rPr lang="uk-UA" sz="1800" b="1" i="1" dirty="0"/>
              <a:t>нове значення</a:t>
            </a:r>
            <a:r>
              <a:rPr lang="ru-RU" sz="1800" b="1" i="1" dirty="0"/>
              <a:t> </a:t>
            </a:r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r>
              <a:rPr lang="ru-RU" sz="1800" b="1" dirty="0"/>
              <a:t>Очистити список</a:t>
            </a:r>
            <a:r>
              <a:rPr lang="ru-RU" sz="1800" dirty="0"/>
              <a:t> можна просто заново його проініціалізувати, так як ніби ви його знову створюєте.</a:t>
            </a:r>
            <a:endParaRPr lang="en-US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Для отримання </a:t>
            </a:r>
            <a:r>
              <a:rPr lang="ru-RU" sz="1800" b="1" dirty="0"/>
              <a:t>доступу до елемента</a:t>
            </a:r>
            <a:r>
              <a:rPr lang="ru-RU" sz="1800" dirty="0"/>
              <a:t> списку вкажіть індекс цього елемента в квадратних дужках. </a:t>
            </a:r>
            <a:endParaRPr lang="en-US" sz="1800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r>
              <a:rPr lang="ru-RU" sz="1800" dirty="0"/>
              <a:t>Можна використовувати </a:t>
            </a:r>
            <a:r>
              <a:rPr lang="uk-UA" sz="1800" b="1" dirty="0"/>
              <a:t>від’ємні</a:t>
            </a:r>
            <a:r>
              <a:rPr lang="ru-RU" sz="1800" b="1" dirty="0"/>
              <a:t> індекси</a:t>
            </a:r>
            <a:r>
              <a:rPr lang="ru-RU" sz="1800" dirty="0"/>
              <a:t>, в такому випадку рахунок буде йти з кінця. Наприклад для доступу до </a:t>
            </a:r>
            <a:r>
              <a:rPr lang="ru-RU" sz="1800" b="1" dirty="0"/>
              <a:t>останнього елемента списку</a:t>
            </a:r>
            <a:r>
              <a:rPr lang="ru-RU" sz="1800" dirty="0"/>
              <a:t> можна використовувати ось таку команду: </a:t>
            </a:r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r>
              <a:rPr lang="uk-UA" sz="1800" dirty="0"/>
              <a:t>Для отримання зі списку </a:t>
            </a:r>
            <a:r>
              <a:rPr lang="uk-UA" sz="1800" b="1" dirty="0"/>
              <a:t>частини списку в певному діапазоні</a:t>
            </a:r>
            <a:r>
              <a:rPr lang="uk-UA" sz="1800" dirty="0"/>
              <a:t> індексів, вказують </a:t>
            </a:r>
            <a:r>
              <a:rPr lang="uk-UA" sz="1800" b="1" dirty="0"/>
              <a:t>початковий і кінцевий індекс</a:t>
            </a:r>
            <a:r>
              <a:rPr lang="uk-UA" sz="1800" dirty="0"/>
              <a:t> в квадратних дужках, розділивши їх двокрапкою. </a:t>
            </a:r>
            <a:endParaRPr lang="ru-RU" sz="1800" b="1" i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43934" y="782190"/>
            <a:ext cx="1906291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800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483" y="818281"/>
            <a:ext cx="1920758" cy="74181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3934" y="2255099"/>
            <a:ext cx="1906291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483" y="2276772"/>
            <a:ext cx="1314450" cy="466725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43934" y="3407112"/>
            <a:ext cx="1906291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4483" y="3407112"/>
            <a:ext cx="866775" cy="361950"/>
          </a:xfrm>
          <a:prstGeom prst="rect">
            <a:avLst/>
          </a:prstGeom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43933" y="4808249"/>
            <a:ext cx="1906291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[-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4483" y="4808249"/>
            <a:ext cx="866775" cy="361950"/>
          </a:xfrm>
          <a:prstGeom prst="rect">
            <a:avLst/>
          </a:prstGeom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81817" y="6159598"/>
            <a:ext cx="3163045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800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945" y="6171526"/>
            <a:ext cx="846295" cy="36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9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194733"/>
            <a:ext cx="11794067" cy="642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800" b="1" dirty="0"/>
              <a:t>Методи списків</a:t>
            </a:r>
          </a:p>
          <a:p>
            <a:pPr marL="0" indent="0">
              <a:buNone/>
            </a:pPr>
            <a:r>
              <a:rPr lang="en-US" sz="1800" b="1" dirty="0" err="1"/>
              <a:t>list.append</a:t>
            </a:r>
            <a:r>
              <a:rPr lang="en-US" sz="1800" b="1" dirty="0"/>
              <a:t>(x) </a:t>
            </a:r>
            <a:r>
              <a:rPr lang="uk-UA" sz="1800" dirty="0"/>
              <a:t>додає елемент в кінець списку. Ту ж операцію можна зробити так </a:t>
            </a:r>
            <a:r>
              <a:rPr lang="en-US" sz="1800" b="1" dirty="0"/>
              <a:t>a[len (a):] = [x]</a:t>
            </a:r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r>
              <a:rPr lang="en-US" sz="1800" b="1" dirty="0"/>
              <a:t>list.extend(L) </a:t>
            </a:r>
            <a:r>
              <a:rPr lang="uk-UA" sz="1800" dirty="0"/>
              <a:t>Розширює існуючий список за рахунок додавання всіх елементів зі списку </a:t>
            </a:r>
            <a:r>
              <a:rPr lang="en-US" sz="1800" dirty="0"/>
              <a:t>L. </a:t>
            </a:r>
          </a:p>
          <a:p>
            <a:pPr marL="0" indent="0">
              <a:buNone/>
            </a:pPr>
            <a:r>
              <a:rPr lang="uk-UA" sz="1800" dirty="0"/>
              <a:t>Еквівалентно команді </a:t>
            </a:r>
            <a:r>
              <a:rPr lang="en-US" sz="1800" b="1" dirty="0"/>
              <a:t>a[len(a):] = L </a:t>
            </a:r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endParaRPr lang="en-US" sz="1800" b="1" i="1" dirty="0"/>
          </a:p>
          <a:p>
            <a:pPr marL="0" indent="0">
              <a:buNone/>
            </a:pPr>
            <a:r>
              <a:rPr lang="ru-RU" sz="1800" b="1" dirty="0"/>
              <a:t>list.insert(i, x) </a:t>
            </a:r>
            <a:r>
              <a:rPr lang="ru-RU" sz="1800" dirty="0"/>
              <a:t>Вставити елемент x в позицію i. Перший аргумент - індекс елемента після якого буде вставлений елемент x. </a:t>
            </a:r>
            <a:endParaRPr lang="uk-UA" sz="1800" b="1" i="1" dirty="0"/>
          </a:p>
          <a:p>
            <a:pPr marL="0" indent="0">
              <a:buNone/>
            </a:pPr>
            <a:endParaRPr lang="ru-RU" sz="1800" b="1" i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96333" y="913081"/>
            <a:ext cx="1906291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99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):] 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287" y="913081"/>
            <a:ext cx="2290963" cy="704052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96332" y="3126770"/>
            <a:ext cx="1906291" cy="156966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88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extend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len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):] =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287" y="3126770"/>
            <a:ext cx="2581275" cy="571500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96331" y="5286458"/>
            <a:ext cx="1906291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insert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287" y="5307623"/>
            <a:ext cx="1774515" cy="36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26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list.pop([i]) </a:t>
            </a:r>
            <a:r>
              <a:rPr lang="en-US" sz="1800" b="1" dirty="0"/>
              <a:t> </a:t>
            </a:r>
            <a:r>
              <a:rPr lang="en-US" sz="1800" dirty="0"/>
              <a:t>-</a:t>
            </a:r>
            <a:r>
              <a:rPr lang="ru-RU" sz="1800" dirty="0"/>
              <a:t>видаляє елемент з позиції i і повертає його.</a:t>
            </a:r>
            <a:endParaRPr lang="en-US" sz="1800" dirty="0"/>
          </a:p>
          <a:p>
            <a:pPr marL="0" indent="0">
              <a:buNone/>
            </a:pPr>
            <a:r>
              <a:rPr lang="ru-RU" sz="1800" dirty="0"/>
              <a:t>Якщо використовувати метод без аргументу, то буде видалений останній елемент зі списку.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 err="1"/>
              <a:t>list.clear</a:t>
            </a:r>
            <a:r>
              <a:rPr lang="en-US" sz="1800" b="1" dirty="0"/>
              <a:t>() </a:t>
            </a:r>
            <a:r>
              <a:rPr lang="uk-UA" sz="1800" dirty="0"/>
              <a:t>Видаляє всі елементи зі списку. Еквівалентно </a:t>
            </a:r>
            <a:r>
              <a:rPr lang="en-US" sz="1800" b="1" dirty="0"/>
              <a:t>del a[:]</a:t>
            </a: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ru-RU" sz="1800" b="1" dirty="0"/>
              <a:t>list.index(x[, start[, end]])</a:t>
            </a:r>
            <a:r>
              <a:rPr lang="en-US" sz="1800" b="1" dirty="0"/>
              <a:t>  </a:t>
            </a:r>
            <a:r>
              <a:rPr lang="ru-RU" sz="1800" dirty="0"/>
              <a:t>повертає індекс </a:t>
            </a:r>
            <a:r>
              <a:rPr lang="uk-UA" sz="1800" dirty="0"/>
              <a:t>першого знайденого в діапазоні </a:t>
            </a:r>
            <a:r>
              <a:rPr lang="ru-RU" sz="1800" dirty="0"/>
              <a:t>елементу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ru-RU" sz="1800" b="1" dirty="0"/>
              <a:t>list.count(x) </a:t>
            </a:r>
            <a:r>
              <a:rPr lang="ru-RU" sz="1800" dirty="0"/>
              <a:t>повертає кількість входжень елемента x в список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1211" y="943058"/>
            <a:ext cx="1906291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pop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pop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929" y="943058"/>
            <a:ext cx="981075" cy="72390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1210" y="2446236"/>
            <a:ext cx="1906291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clear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929" y="2446236"/>
            <a:ext cx="361950" cy="27622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1209" y="3979391"/>
            <a:ext cx="1906291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index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529" y="4014603"/>
            <a:ext cx="387350" cy="360636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1209" y="5032268"/>
            <a:ext cx="2592376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count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900" y="5032267"/>
            <a:ext cx="34290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24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4" y="110066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err="1"/>
              <a:t>list.sort</a:t>
            </a:r>
            <a:r>
              <a:rPr lang="en-US" sz="1800" b="1" dirty="0"/>
              <a:t> (key = None, reverse = False) </a:t>
            </a:r>
            <a:r>
              <a:rPr lang="en-US" sz="1800" dirty="0"/>
              <a:t>- c</a:t>
            </a:r>
            <a:r>
              <a:rPr lang="uk-UA" sz="1800" dirty="0"/>
              <a:t>ортує елементи в списку по зростанню. Для сортування в зворотному порядку використовуйте прапор </a:t>
            </a:r>
            <a:r>
              <a:rPr lang="en-US" sz="1800" dirty="0"/>
              <a:t>reverse = True.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b="1" dirty="0"/>
              <a:t>list.reverse() </a:t>
            </a:r>
            <a:r>
              <a:rPr lang="ru-RU" sz="1800" dirty="0"/>
              <a:t>змінює порядок розташування елементів у списку на зворотний. </a:t>
            </a:r>
            <a:r>
              <a:rPr lang="en-US" sz="1800" dirty="0"/>
              <a:t>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b="1" dirty="0"/>
              <a:t>list.copy</a:t>
            </a:r>
            <a:r>
              <a:rPr lang="en-US" sz="1800" b="1" dirty="0"/>
              <a:t>(</a:t>
            </a:r>
            <a:r>
              <a:rPr lang="ru-RU" sz="1800" b="1" dirty="0"/>
              <a:t>) </a:t>
            </a:r>
            <a:r>
              <a:rPr lang="ru-RU" sz="1800" dirty="0"/>
              <a:t>Повертає копію списку. Еквівалентно </a:t>
            </a:r>
            <a:r>
              <a:rPr lang="ru-RU" sz="1800" b="1" dirty="0"/>
              <a:t>a[:] </a:t>
            </a:r>
            <a:endParaRPr lang="en-US" sz="1800" b="1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60866" y="676015"/>
            <a:ext cx="2933816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sort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sort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reverse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804" y="676015"/>
            <a:ext cx="2858902" cy="687118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0866" y="2565403"/>
            <a:ext cx="2933816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reverse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803" y="2595036"/>
            <a:ext cx="2844773" cy="317497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60866" y="4135335"/>
            <a:ext cx="2933816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25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copy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803" y="4144436"/>
            <a:ext cx="2844773" cy="33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21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/>
              <a:t>List Comprehensions </a:t>
            </a:r>
          </a:p>
          <a:p>
            <a:pPr marL="0" indent="0">
              <a:buNone/>
            </a:pPr>
            <a:r>
              <a:rPr lang="en-US" sz="1800" dirty="0"/>
              <a:t>List Comprehensions </a:t>
            </a:r>
            <a:r>
              <a:rPr lang="uk-UA" sz="1800" dirty="0"/>
              <a:t>найчастіше перекладають як абстракція списків або спискові включення. Вони є частиною синтаксису мови, яка надає простий спосіб побудови списків. Найпростіше роботу </a:t>
            </a:r>
            <a:r>
              <a:rPr lang="en-US" sz="1800" dirty="0"/>
              <a:t>list comprehensions </a:t>
            </a:r>
            <a:r>
              <a:rPr lang="uk-UA" sz="1800" dirty="0"/>
              <a:t>показати на прикладі. </a:t>
            </a:r>
          </a:p>
          <a:p>
            <a:pPr marL="0" indent="0">
              <a:buNone/>
            </a:pPr>
            <a:r>
              <a:rPr lang="uk-UA" sz="1800" dirty="0"/>
              <a:t>Припустимо необхідно створити список цілих чисел від 0 до </a:t>
            </a:r>
            <a:r>
              <a:rPr lang="en-US" sz="1800" dirty="0"/>
              <a:t>n, </a:t>
            </a:r>
            <a:r>
              <a:rPr lang="uk-UA" sz="1800" dirty="0"/>
              <a:t>де </a:t>
            </a:r>
            <a:r>
              <a:rPr lang="en-US" sz="1800" dirty="0"/>
              <a:t>n </a:t>
            </a:r>
            <a:r>
              <a:rPr lang="uk-UA" sz="1800" dirty="0"/>
              <a:t>попередньо заданий. Класичний спосіб вирішення даного завдання виглядав би так: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Використання </a:t>
            </a:r>
            <a:r>
              <a:rPr lang="en-US" sz="1800" dirty="0"/>
              <a:t>list comprehensions </a:t>
            </a:r>
            <a:r>
              <a:rPr lang="uk-UA" sz="1800" dirty="0"/>
              <a:t>дозволяє зробити це значно простіше: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або взагалі ось так, в разі якщо не потрібно більше використовувати n: 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62467" y="2067461"/>
            <a:ext cx="3068789" cy="132343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input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"Введіть число: 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=[]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2467" y="3995635"/>
            <a:ext cx="3068789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input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"Введіть число: 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62" y="2067461"/>
            <a:ext cx="1709738" cy="5774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61" y="3995635"/>
            <a:ext cx="1831831" cy="618698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62467" y="5592570"/>
            <a:ext cx="4459298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input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"Ведіть число: 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)))]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66" y="5592569"/>
            <a:ext cx="1613979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53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3199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/>
              <a:t>List Comprehensions </a:t>
            </a:r>
            <a:r>
              <a:rPr lang="uk-UA" sz="1800" b="1" dirty="0"/>
              <a:t>як обробник списків </a:t>
            </a:r>
          </a:p>
          <a:p>
            <a:pPr marL="0" indent="0">
              <a:buNone/>
            </a:pPr>
            <a:r>
              <a:rPr lang="uk-UA" sz="1800" dirty="0"/>
              <a:t>У мові </a:t>
            </a:r>
            <a:r>
              <a:rPr lang="en-US" sz="1800" dirty="0"/>
              <a:t>Python </a:t>
            </a:r>
            <a:r>
              <a:rPr lang="uk-UA" sz="1800" dirty="0"/>
              <a:t>є дві дуже потужні функції для роботи з колекціями: </a:t>
            </a:r>
            <a:r>
              <a:rPr lang="en-US" sz="1800" b="1" dirty="0"/>
              <a:t>map</a:t>
            </a:r>
            <a:r>
              <a:rPr lang="en-US" sz="1800" dirty="0"/>
              <a:t> </a:t>
            </a:r>
            <a:r>
              <a:rPr lang="uk-UA" sz="1800" dirty="0"/>
              <a:t>і </a:t>
            </a:r>
            <a:r>
              <a:rPr lang="en-US" sz="1800" b="1" dirty="0"/>
              <a:t>filter</a:t>
            </a:r>
            <a:r>
              <a:rPr lang="en-US" sz="1800" dirty="0"/>
              <a:t>. </a:t>
            </a:r>
            <a:r>
              <a:rPr lang="uk-UA" sz="1800" dirty="0"/>
              <a:t>Вони дозволяють використовувати функціональний стиль програмування, не вдаючись до допомоги циклів, для роботи з такими типами як </a:t>
            </a:r>
            <a:r>
              <a:rPr lang="en-US" sz="1800" dirty="0"/>
              <a:t>list, tuple, set, dict </a:t>
            </a:r>
            <a:r>
              <a:rPr lang="uk-UA" sz="1800" dirty="0"/>
              <a:t>і т.п. Спискові включення дозволяють обійтися без цих функцій. </a:t>
            </a:r>
          </a:p>
          <a:p>
            <a:pPr marL="0" indent="0">
              <a:buNone/>
            </a:pPr>
            <a:r>
              <a:rPr lang="uk-UA" sz="1800" dirty="0"/>
              <a:t>Наприклад - заміною функції </a:t>
            </a:r>
            <a:r>
              <a:rPr lang="en-US" sz="1800" dirty="0"/>
              <a:t>map. </a:t>
            </a:r>
            <a:r>
              <a:rPr lang="uk-UA" sz="1800" dirty="0"/>
              <a:t>Нехай є список і потрібно отримати на базі нього новий, який містить елементи першого, зведені в квадрат. З використанням циклів це вирішувалось би так: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dirty="0"/>
              <a:t>Таке ж завдання, вирішен</a:t>
            </a:r>
            <a:r>
              <a:rPr lang="uk-UA" sz="1800" dirty="0"/>
              <a:t>е</a:t>
            </a:r>
            <a:r>
              <a:rPr lang="ru-RU" sz="1800" dirty="0"/>
              <a:t> з використанням </a:t>
            </a:r>
            <a:r>
              <a:rPr lang="ru-RU" sz="1800" b="1" dirty="0"/>
              <a:t>map()</a:t>
            </a:r>
            <a:r>
              <a:rPr lang="ru-RU" sz="1800" dirty="0"/>
              <a:t>, буде виглядати так: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В даному випадку застосована </a:t>
            </a:r>
            <a:r>
              <a:rPr lang="ru-RU" sz="1800" u="sng" dirty="0"/>
              <a:t>lambda-функці</a:t>
            </a:r>
            <a:r>
              <a:rPr lang="ru-RU" sz="1800" dirty="0"/>
              <a:t>я. </a:t>
            </a:r>
            <a:r>
              <a:rPr lang="ru-RU" sz="1800" i="1" dirty="0"/>
              <a:t>Забігаючи наперед</a:t>
            </a:r>
            <a:r>
              <a:rPr lang="ru-RU" sz="1800" dirty="0"/>
              <a:t>, </a:t>
            </a:r>
            <a:r>
              <a:rPr lang="uk-UA" sz="1800" dirty="0"/>
              <a:t>це безіменна функція з довільним числом аргументів, що обчислює один вираз. Тіло такої функції не може містити більше однієї інструкції (або виразу). Дану функцію можна використовувати в рамках будь-яких конвеєрних обчислень (наприклад всередині </a:t>
            </a:r>
            <a:r>
              <a:rPr lang="en-US" sz="1800" dirty="0"/>
              <a:t>filter(), map() </a:t>
            </a:r>
            <a:r>
              <a:rPr lang="uk-UA" sz="1800" dirty="0"/>
              <a:t>і </a:t>
            </a:r>
            <a:r>
              <a:rPr lang="en-US" sz="1800" dirty="0"/>
              <a:t>reduce()) </a:t>
            </a:r>
            <a:r>
              <a:rPr lang="uk-UA" sz="1800" dirty="0"/>
              <a:t>або самостійно, в тих місцях, де потрібно провести якісь обчислення, які зручно "загорнути" в функцію.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Lambda-</a:t>
            </a:r>
            <a:r>
              <a:rPr lang="uk-UA" sz="1800" dirty="0"/>
              <a:t>функцію можна присвоїти будь-якій змінній і надалі використовувати її в якості імені функції </a:t>
            </a:r>
            <a:endParaRPr lang="en-US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6199" y="1969723"/>
            <a:ext cx="2069797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928" y="1969724"/>
            <a:ext cx="2601005" cy="64521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6199" y="3510497"/>
            <a:ext cx="264687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map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lambda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028" y="3510498"/>
            <a:ext cx="2589772" cy="642424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6199" y="5400301"/>
            <a:ext cx="2143536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lambda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475" y="5374874"/>
            <a:ext cx="333204" cy="33320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756400" y="3510497"/>
            <a:ext cx="47672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Функція map приймає два аргументи, перший - це функція, яка буде застосована до кожного елементу списку, а другий - це список, який потрібно обробити. 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06199" y="6106179"/>
            <a:ext cx="1991251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sqrt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lambda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0.5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sqrt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974" y="6106179"/>
            <a:ext cx="452264" cy="26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7" y="1439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Повертаємось до списків.</a:t>
            </a:r>
          </a:p>
          <a:p>
            <a:pPr marL="0" indent="0">
              <a:buNone/>
            </a:pPr>
            <a:r>
              <a:rPr lang="ru-RU" sz="1800" dirty="0"/>
              <a:t>Через спискові включення попередня задача буде вирішена так: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Приклад з заміною функції </a:t>
            </a:r>
            <a:r>
              <a:rPr lang="en-US" sz="1800" b="1" dirty="0"/>
              <a:t>filter()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Побудуємо на базі існуючого списку новий, що складається тільки з парних чисел: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Ця ж</a:t>
            </a:r>
            <a:r>
              <a:rPr lang="ru-RU" sz="1800" dirty="0"/>
              <a:t> задача, але з використанням </a:t>
            </a:r>
            <a:r>
              <a:rPr lang="ru-RU" sz="1800" b="1" dirty="0"/>
              <a:t>filter()</a:t>
            </a:r>
            <a:r>
              <a:rPr lang="ru-RU" sz="1800" dirty="0"/>
              <a:t>: 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Рішення через спискові включення: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35467" y="892201"/>
            <a:ext cx="206979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**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108" y="892201"/>
            <a:ext cx="2381250" cy="52387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5467" y="2778836"/>
            <a:ext cx="2069797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%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append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108" y="2778835"/>
            <a:ext cx="2423011" cy="531631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35467" y="4628318"/>
            <a:ext cx="3163045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filter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lambda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%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056" y="4656291"/>
            <a:ext cx="2423011" cy="531631"/>
          </a:xfrm>
          <a:prstGeom prst="rect">
            <a:avLst/>
          </a:prstGeom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35467" y="5694381"/>
            <a:ext cx="2308645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%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f"a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 \n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b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722" y="5702742"/>
            <a:ext cx="2423011" cy="53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80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9333"/>
            <a:ext cx="11819467" cy="645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b="1" dirty="0"/>
              <a:t>Слайси / Зрізи </a:t>
            </a:r>
          </a:p>
          <a:p>
            <a:pPr marL="0" indent="0">
              <a:buNone/>
            </a:pPr>
            <a:r>
              <a:rPr lang="uk-UA" sz="1800" dirty="0"/>
              <a:t>Слайси (зрізи) є дуже потужною складовою </a:t>
            </a:r>
            <a:r>
              <a:rPr lang="en-US" sz="1800" dirty="0"/>
              <a:t>Python, </a:t>
            </a:r>
            <a:r>
              <a:rPr lang="uk-UA" sz="1800" dirty="0"/>
              <a:t>яка дозволяє швидко і лаконічно вирішувати завдання вибірки елементів зі списку.Створимо список для експериментів: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Слайс задається трійкою чисел, розділених двокрапко:    </a:t>
            </a:r>
            <a:r>
              <a:rPr lang="en-US" sz="1800" b="1" i="1" dirty="0"/>
              <a:t>start: stop: step</a:t>
            </a:r>
            <a:r>
              <a:rPr lang="en-US" sz="1800" dirty="0"/>
              <a:t>. </a:t>
            </a:r>
            <a:endParaRPr lang="uk-UA" sz="1800" dirty="0"/>
          </a:p>
          <a:p>
            <a:pPr>
              <a:spcBef>
                <a:spcPts val="0"/>
              </a:spcBef>
            </a:pPr>
            <a:r>
              <a:rPr lang="en-US" sz="1800" dirty="0"/>
              <a:t>start - </a:t>
            </a:r>
            <a:r>
              <a:rPr lang="uk-UA" sz="1800" dirty="0"/>
              <a:t>позиція з якої потрібно розпочати вибірку,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stop - </a:t>
            </a:r>
            <a:r>
              <a:rPr lang="uk-UA" sz="1800" dirty="0"/>
              <a:t>кінцева позиція,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step - </a:t>
            </a:r>
            <a:r>
              <a:rPr lang="uk-UA" sz="1800" dirty="0"/>
              <a:t>крок. </a:t>
            </a:r>
          </a:p>
          <a:p>
            <a:pPr marL="0" indent="0">
              <a:buNone/>
            </a:pPr>
            <a:r>
              <a:rPr lang="uk-UA" sz="1800" dirty="0"/>
              <a:t>При цьому необхідно пам'ятати, що </a:t>
            </a:r>
            <a:r>
              <a:rPr lang="uk-UA" sz="1800" u="sng" dirty="0"/>
              <a:t>вибірка не включає елемент, що визначається параметром </a:t>
            </a:r>
            <a:r>
              <a:rPr lang="en-US" sz="1800" b="1" i="1" u="sng" dirty="0"/>
              <a:t>stop</a:t>
            </a:r>
            <a:r>
              <a:rPr lang="en-US" sz="1800" dirty="0"/>
              <a:t>. </a:t>
            </a:r>
            <a:r>
              <a:rPr lang="uk-UA" sz="1800" dirty="0"/>
              <a:t>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Слайси можна сконструювати заздалегідь, а потім вже використовувати в міру необхідності. Це можливо зробити, з огляду на те, що слайс - це об'єкт класу </a:t>
            </a:r>
            <a:r>
              <a:rPr lang="en-US" sz="1800" dirty="0"/>
              <a:t>slice. </a:t>
            </a:r>
            <a:r>
              <a:rPr lang="uk-UA" sz="1800" dirty="0"/>
              <a:t> </a:t>
            </a: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62467" y="1149978"/>
            <a:ext cx="1988045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3028607"/>
            <a:ext cx="5271892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[:])    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#Отримати копію списку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#Отримати перші п’ять елементів списку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#Отримати елементи з 3-го по 7-й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[::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 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#Отримати елементи зі списку з кроком 2</a:t>
            </a:r>
            <a:b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#Отримати елементи з 2-го по 8-й з кроком 2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158" y="3198063"/>
            <a:ext cx="2307273" cy="1430867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400" y="5157969"/>
            <a:ext cx="1988045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slice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slice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346" y="5459941"/>
            <a:ext cx="2409825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60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/>
              <a:t>List Comprehensions </a:t>
            </a:r>
            <a:r>
              <a:rPr lang="ru-RU" sz="2000" b="1" dirty="0"/>
              <a:t>через генератор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Є ще одні спосіб створення списків, який схожий на списковий включення, але результатом роботи є не об'єкт класу list, а </a:t>
            </a:r>
            <a:r>
              <a:rPr lang="ru-RU" sz="1800" b="1" u="sng" dirty="0"/>
              <a:t>генератор</a:t>
            </a:r>
            <a:r>
              <a:rPr lang="ru-RU" sz="1800" dirty="0"/>
              <a:t>. 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Попередньо імпортуємо модуль sys, він нам знадобиться: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Створимо список, використовуючи спискові включення: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перевіримо тип змінної a: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і подивимося скільки вона займає пам'яті в байтах: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Для створення </a:t>
            </a:r>
            <a:r>
              <a:rPr lang="ru-RU" sz="1800" u="sng" dirty="0"/>
              <a:t>об'єкта-генератора</a:t>
            </a:r>
            <a:r>
              <a:rPr lang="ru-RU" sz="1800" dirty="0"/>
              <a:t>, використовується синтаксис такий же як і для спискового включення, тільки замість квадратних дужок використовуються </a:t>
            </a:r>
            <a:r>
              <a:rPr lang="ru-RU" sz="1800" u="sng" dirty="0"/>
              <a:t>круглі</a:t>
            </a:r>
            <a:r>
              <a:rPr lang="ru-RU" sz="1800" dirty="0"/>
              <a:t>: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Зверніть увагу, що тип цього об'єкта </a:t>
            </a:r>
            <a:r>
              <a:rPr lang="uk-UA" sz="1800" u="sng" dirty="0"/>
              <a:t>'</a:t>
            </a:r>
            <a:r>
              <a:rPr lang="en-US" sz="1800" u="sng" dirty="0"/>
              <a:t>generator'</a:t>
            </a:r>
            <a:r>
              <a:rPr lang="en-US" sz="1800" dirty="0"/>
              <a:t>, </a:t>
            </a:r>
            <a:r>
              <a:rPr lang="uk-UA" sz="1800" dirty="0"/>
              <a:t>і в пам'яті він </a:t>
            </a:r>
            <a:r>
              <a:rPr lang="uk-UA" sz="1800" u="sng" dirty="0"/>
              <a:t>займає місця менше, ніж список</a:t>
            </a:r>
            <a:r>
              <a:rPr lang="uk-UA" sz="1800" dirty="0"/>
              <a:t>, це пояснюється тим, що в першому випадку в пам'яті зберігається </a:t>
            </a:r>
            <a:r>
              <a:rPr lang="uk-UA" sz="1800" u="sng" dirty="0"/>
              <a:t>весь набір чисел від 0 до 9</a:t>
            </a:r>
            <a:r>
              <a:rPr lang="uk-UA" sz="1800" dirty="0"/>
              <a:t>, а в другому </a:t>
            </a:r>
            <a:r>
              <a:rPr lang="uk-UA" sz="1800" u="sng" dirty="0"/>
              <a:t>функція</a:t>
            </a:r>
            <a:r>
              <a:rPr lang="uk-UA" sz="1800" dirty="0"/>
              <a:t>, яка </a:t>
            </a:r>
            <a:r>
              <a:rPr lang="uk-UA" sz="1800" u="sng" dirty="0"/>
              <a:t>буде</a:t>
            </a:r>
            <a:r>
              <a:rPr lang="uk-UA" sz="1800" dirty="0"/>
              <a:t> нам </a:t>
            </a:r>
            <a:r>
              <a:rPr lang="uk-UA" sz="1800" u="sng" dirty="0"/>
              <a:t>генерувати числа від 0 до 9</a:t>
            </a:r>
            <a:r>
              <a:rPr lang="uk-UA" sz="18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Для наших прикладів різниця в розмірі не суттєва, розглянемо варіант з 10000 елементами: </a:t>
            </a: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4000" y="1226177"/>
            <a:ext cx="1000595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sys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4000" y="1717244"/>
            <a:ext cx="1988045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4000" y="2208311"/>
            <a:ext cx="1207382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4000" y="2748688"/>
            <a:ext cx="1904689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getsizeof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066" y="2355343"/>
            <a:ext cx="1879601" cy="701121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34764" y="3746265"/>
            <a:ext cx="2007281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getsizeof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483" y="3746265"/>
            <a:ext cx="2349509" cy="673335"/>
          </a:xfrm>
          <a:prstGeom prst="rect">
            <a:avLst/>
          </a:prstGeom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54000" y="5729119"/>
            <a:ext cx="2305439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getsizeof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10000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getsizeof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483" y="5729119"/>
            <a:ext cx="1102784" cy="82708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724400" y="581949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Розмір генератора в даному випадку не буде залежати від кількості чисел, які він повинен створити </a:t>
            </a:r>
          </a:p>
        </p:txBody>
      </p:sp>
    </p:spTree>
    <p:extLst>
      <p:ext uri="{BB962C8B-B14F-4D97-AF65-F5344CB8AC3E}">
        <p14:creationId xmlns:p14="http://schemas.microsoft.com/office/powerpoint/2010/main" val="2191319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Якщо ви вирішуєте задачу обходу списку, то принципової різниці між списком і генератором не буде: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dirty="0"/>
              <a:t>Але з генератором не можна працювати також як і зі списком: не можна звернутися до елементу за індексом і т.п. 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1733" y="582192"/>
            <a:ext cx="2007281" cy="181588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 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range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val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 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595" y="947208"/>
            <a:ext cx="4037544" cy="70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52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426916" y="1470199"/>
            <a:ext cx="7405734" cy="344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4000" b="1" dirty="0"/>
          </a:p>
          <a:p>
            <a:pPr marL="0" indent="0" algn="ctr">
              <a:buNone/>
            </a:pPr>
            <a:r>
              <a:rPr lang="uk-UA" b="1" dirty="0"/>
              <a:t>частина </a:t>
            </a:r>
            <a:r>
              <a:rPr lang="en-US" b="1" dirty="0"/>
              <a:t>3</a:t>
            </a:r>
            <a:endParaRPr lang="uk-UA" b="1" dirty="0"/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ru-RU" sz="4400" b="1" dirty="0"/>
              <a:t>Кортежі</a:t>
            </a:r>
          </a:p>
        </p:txBody>
      </p:sp>
    </p:spTree>
    <p:extLst>
      <p:ext uri="{BB962C8B-B14F-4D97-AF65-F5344CB8AC3E}">
        <p14:creationId xmlns:p14="http://schemas.microsoft.com/office/powerpoint/2010/main" val="436790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6" y="194732"/>
            <a:ext cx="12005733" cy="666326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Кортеж (tuple) </a:t>
            </a:r>
            <a:r>
              <a:rPr lang="ru-RU" sz="1800" dirty="0"/>
              <a:t>- це незмінна структура даних, яка за своєю подобою дуже схожа на список.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Список - це змінний тип даних. Тобто якщо у нас є список a = [1, 2, 3] і ми хочемо замінити другий елемент з 2 на 15, то ми може це зробити, безпосередньо звернувшись до елемента списку.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З кортежем проводити такі операції не можна, тому що елементи не можна зм</a:t>
            </a:r>
            <a:r>
              <a:rPr lang="uk-UA" sz="1800" dirty="0"/>
              <a:t>інювати</a:t>
            </a:r>
            <a:r>
              <a:rPr lang="ru-RU" sz="18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u="sng" dirty="0"/>
              <a:t>Навіщо потрібні кортежі </a:t>
            </a:r>
            <a:r>
              <a:rPr lang="uk-UA" sz="1800" dirty="0"/>
              <a:t>в </a:t>
            </a:r>
            <a:r>
              <a:rPr lang="en-US" sz="1800" dirty="0"/>
              <a:t>Python? </a:t>
            </a:r>
            <a:r>
              <a:rPr lang="uk-UA" sz="1800" dirty="0"/>
              <a:t>Існує кілька причин, з якимх варто використовувати кортежі замість списків. Одна з них - це </a:t>
            </a:r>
            <a:r>
              <a:rPr lang="uk-UA" sz="1800" u="sng" dirty="0"/>
              <a:t>убезпечити дані від випадкових змін</a:t>
            </a:r>
            <a:r>
              <a:rPr lang="uk-UA" sz="1800" dirty="0"/>
              <a:t>. Якщо ми отримали звідкись масив даних, і у нас є бажання попрацювати з ним, але при цьому безпосередньо змінювати дані ми не збираємося, тоді, це як раз той випадок, коли кортежі припадуть як не можна до речі. 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Використовуючи їх, ми додатково отримуємо відразу кілька бонусів - по-перше, це </a:t>
            </a:r>
            <a:r>
              <a:rPr lang="uk-UA" sz="1800" u="sng" dirty="0"/>
              <a:t>економія місця</a:t>
            </a:r>
            <a:r>
              <a:rPr lang="uk-UA" sz="1800" dirty="0"/>
              <a:t>. Справа в тому, що кортежі в пам'яті займають менший об'єм в порівнянні зі списками. 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По-друге - приріст продуктивності, який пов'язаний з тим, що </a:t>
            </a:r>
            <a:r>
              <a:rPr lang="uk-UA" sz="1800" u="sng" dirty="0"/>
              <a:t>кортежі працюють швидше, ніж списки </a:t>
            </a:r>
            <a:r>
              <a:rPr lang="uk-UA" sz="1800" dirty="0"/>
              <a:t>(тобто на операції перебору елементів і т.п. </a:t>
            </a:r>
            <a:r>
              <a:rPr lang="uk-UA" sz="1800" u="sng" dirty="0"/>
              <a:t>буде витрачатися менше часу</a:t>
            </a:r>
            <a:r>
              <a:rPr lang="uk-UA" sz="1800" dirty="0"/>
              <a:t>).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Важливо також відзначити, що кортежі </a:t>
            </a:r>
            <a:r>
              <a:rPr lang="uk-UA" sz="1800" u="sng" dirty="0"/>
              <a:t>можна використовувати в якості ключа у словниках</a:t>
            </a:r>
            <a:r>
              <a:rPr lang="uk-UA" sz="1800" dirty="0"/>
              <a:t>. </a:t>
            </a: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96334" y="978669"/>
            <a:ext cx="1083951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633" y="978669"/>
            <a:ext cx="1003300" cy="638464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96334" y="2239658"/>
            <a:ext cx="1103187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755" y="2239658"/>
            <a:ext cx="4854046" cy="970809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96334" y="4943062"/>
            <a:ext cx="1874231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__sizeof__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__sizeof__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6283" y="5341132"/>
            <a:ext cx="408517" cy="55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2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/>
              <a:t>Створення, видалення кортежів і робота з його елементами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Створення кортежів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Для створення пустого кортежу можна скористатися однією з наступних команд 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Кортеж із заданим вмістом створюється також як список, тільки </a:t>
            </a:r>
            <a:r>
              <a:rPr lang="ru-RU" sz="1800" u="sng" dirty="0"/>
              <a:t>замість квадратних дужок </a:t>
            </a:r>
            <a:r>
              <a:rPr lang="ru-RU" sz="1800" dirty="0"/>
              <a:t>використовуються </a:t>
            </a:r>
            <a:r>
              <a:rPr lang="ru-RU" sz="1800" u="sng" dirty="0"/>
              <a:t>круглі</a:t>
            </a:r>
            <a:r>
              <a:rPr lang="ru-RU" sz="1800" dirty="0"/>
              <a:t>. 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/>
              <a:t>Або </a:t>
            </a:r>
            <a:r>
              <a:rPr lang="ru-RU" sz="1800" dirty="0"/>
              <a:t>можна скористатися функцією </a:t>
            </a:r>
            <a:r>
              <a:rPr lang="ru-RU" sz="1800" b="1" dirty="0"/>
              <a:t>tuple()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Доступ до елементів кортежу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Доступ до елементів кортежу здійснюється також як до елементів списку - через вказівку індексу.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Але </a:t>
            </a:r>
            <a:r>
              <a:rPr lang="ru-RU" sz="1800" u="sng" dirty="0"/>
              <a:t>змінювати елементи кортежу не можна</a:t>
            </a:r>
            <a:r>
              <a:rPr lang="ru-RU" sz="1800" dirty="0"/>
              <a:t>!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62467" y="1362559"/>
            <a:ext cx="1207382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tuple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287" y="1690159"/>
            <a:ext cx="1343025" cy="51435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62467" y="3038501"/>
            <a:ext cx="1500732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337" y="3166535"/>
            <a:ext cx="1323975" cy="533400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62467" y="4283556"/>
            <a:ext cx="1808508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tuple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050" y="4490134"/>
            <a:ext cx="1181100" cy="295275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62467" y="5813879"/>
            <a:ext cx="1500732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3579" y="5748822"/>
            <a:ext cx="4753953" cy="86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88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Видалення кортежів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u="sng" dirty="0"/>
              <a:t>Видалити окремі елементи з кортежу неможливо</a:t>
            </a:r>
            <a:r>
              <a:rPr lang="ru-RU" sz="18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Але можна видалити кортеж повністю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Перетворення кортежу в список і назад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На базі кортежу можна створити список, і навпаки. Для перетворення списку в кортеж достатньо передати його в якості аргументу функції </a:t>
            </a:r>
            <a:r>
              <a:rPr lang="ru-RU" sz="1800" b="1" dirty="0"/>
              <a:t>tuple()</a:t>
            </a: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 </a:t>
            </a:r>
            <a:endParaRPr lang="uk-UA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4000" y="1042257"/>
            <a:ext cx="1500732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del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167" y="1042258"/>
            <a:ext cx="5363633" cy="880476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4000" y="2280735"/>
            <a:ext cx="1500732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del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167" y="2280735"/>
            <a:ext cx="5363633" cy="811707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4000" y="3981103"/>
            <a:ext cx="1561646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tuple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700" y="4280248"/>
            <a:ext cx="1447800" cy="1085850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62859" y="5420774"/>
            <a:ext cx="1689886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tpl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lst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700" y="5719588"/>
            <a:ext cx="1343025" cy="10191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156915" y="5928605"/>
            <a:ext cx="4048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Зворотна операція також є коректною. </a:t>
            </a:r>
          </a:p>
        </p:txBody>
      </p:sp>
    </p:spTree>
    <p:extLst>
      <p:ext uri="{BB962C8B-B14F-4D97-AF65-F5344CB8AC3E}">
        <p14:creationId xmlns:p14="http://schemas.microsoft.com/office/powerpoint/2010/main" val="2159879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426916" y="1470199"/>
            <a:ext cx="7405734" cy="344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4000" b="1" dirty="0"/>
          </a:p>
          <a:p>
            <a:pPr marL="0" indent="0" algn="ctr">
              <a:buNone/>
            </a:pPr>
            <a:r>
              <a:rPr lang="uk-UA" b="1" dirty="0"/>
              <a:t>частина 4</a:t>
            </a:r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ru-RU" sz="4400" b="1" dirty="0" err="1"/>
              <a:t>Множини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867064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A8B67-C309-B9A1-2B9D-F046B11BE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33" y="172528"/>
            <a:ext cx="6547449" cy="656470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/>
              <a:t>Множина — це </a:t>
            </a:r>
            <a:r>
              <a:rPr lang="uk-UA" sz="1600" b="1" dirty="0"/>
              <a:t>змінювана колекція унікальних елементів</a:t>
            </a:r>
            <a:r>
              <a:rPr lang="uk-UA" sz="1600" dirty="0"/>
              <a:t>.</a:t>
            </a:r>
            <a:endParaRPr lang="ru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/>
              <a:t>Основні властивості:</a:t>
            </a:r>
            <a:endParaRPr lang="ru-UA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кожен елемент множини зустрічається лише один раз;</a:t>
            </a:r>
            <a:endParaRPr lang="ru-UA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порядок елементів не є визначеним;</a:t>
            </a:r>
            <a:endParaRPr lang="ru-UA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елементи множини мають бути </a:t>
            </a:r>
            <a:r>
              <a:rPr lang="uk-UA" sz="1600" b="1" dirty="0"/>
              <a:t>хешованими</a:t>
            </a:r>
            <a:r>
              <a:rPr lang="uk-UA" sz="1600" dirty="0"/>
              <a:t>;</a:t>
            </a:r>
            <a:endParaRPr lang="ru-UA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множина підтримує швидку перевірку належності: x in s;</a:t>
            </a:r>
            <a:endParaRPr lang="ru-UA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/>
              <a:t>множини можна змінювати: додавати та видаляти елементи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/>
              <a:t>Якщо записати однаковий елемент декілька разів, він зберігатиметься лише один раз: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/>
              <a:t>Множина з іншої колекції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UA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1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B05A3D6-D3AA-1453-30F7-CC3E4903C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842" y="172528"/>
            <a:ext cx="3457575" cy="17145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616855A-60F1-63B0-6A6E-03C308D8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2895" y="1988208"/>
            <a:ext cx="2505075" cy="67627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7ED7F9E-1839-6112-1134-CF1E9C9BD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233" y="2973865"/>
            <a:ext cx="3028950" cy="96202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FD87A7F-89AB-76EC-49EC-FF82B288F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491" y="3624977"/>
            <a:ext cx="1019175" cy="32385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BE9018D-9947-C633-EAD5-20FB3F7882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13" y="4576606"/>
            <a:ext cx="3362325" cy="17526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FB5E4B2-1C52-6F8D-4F87-62FC2D06DB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3869" y="6030519"/>
            <a:ext cx="1524000" cy="28575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E51A0BFE-9838-D049-4753-44B03BF8BB0F}"/>
              </a:ext>
            </a:extLst>
          </p:cNvPr>
          <p:cNvSpPr txBox="1"/>
          <p:nvPr/>
        </p:nvSpPr>
        <p:spPr>
          <a:xfrm>
            <a:off x="645902" y="6316269"/>
            <a:ext cx="609456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Це один із найпрактичніших способів </a:t>
            </a:r>
            <a:r>
              <a:rPr lang="uk-UA" sz="1600" b="1" kern="100" dirty="0">
                <a:effectLst/>
                <a:ea typeface="Times New Roman" panose="02020603050405020304" pitchFamily="18" charset="0"/>
              </a:rPr>
              <a:t>видалити дублікати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.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B0646F-4ED9-65B5-D9B0-14810F05C7CE}"/>
              </a:ext>
            </a:extLst>
          </p:cNvPr>
          <p:cNvSpPr txBox="1"/>
          <p:nvPr/>
        </p:nvSpPr>
        <p:spPr>
          <a:xfrm>
            <a:off x="7136989" y="3037178"/>
            <a:ext cx="366788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Порожня множина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       </a:t>
            </a:r>
          </a:p>
          <a:p>
            <a:pPr algn="just">
              <a:lnSpc>
                <a:spcPts val="1800"/>
              </a:lnSpc>
              <a:buNone/>
            </a:pPr>
            <a:endParaRPr lang="uk-UA" sz="1600" b="1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endParaRPr lang="uk-UA" sz="1600" b="1" kern="100" dirty="0"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endParaRPr lang="uk-UA" sz="1600" b="1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endParaRPr lang="uk-UA" sz="1600" b="1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Важливо: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 </a:t>
            </a:r>
            <a:r>
              <a:rPr lang="uk-UA" sz="1600" kern="100" dirty="0"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{}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 створює </a:t>
            </a:r>
            <a:r>
              <a:rPr lang="uk-UA" sz="1600" kern="100" dirty="0"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dict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, а не </a:t>
            </a:r>
            <a:r>
              <a:rPr lang="uk-UA" sz="1600" kern="100" dirty="0"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set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.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2E3C9057-8305-8F62-ECD0-FE3C01C0D0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0013" y="3353564"/>
            <a:ext cx="3276600" cy="70485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21CFC85C-7302-070D-2009-E3A665B6640E}"/>
              </a:ext>
            </a:extLst>
          </p:cNvPr>
          <p:cNvSpPr txBox="1"/>
          <p:nvPr/>
        </p:nvSpPr>
        <p:spPr>
          <a:xfrm>
            <a:off x="7136989" y="4724015"/>
            <a:ext cx="2640057" cy="326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Перевірка належності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E5024F0-2D77-E125-19E1-C95BAF05AE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3275" y="5818526"/>
            <a:ext cx="542925" cy="90487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9054DA23-0013-E375-5C40-9E15EC229D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0013" y="5008901"/>
            <a:ext cx="29718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330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C76AC-03B1-12E2-4C31-2BDF692CF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B66D6-2642-AF6C-5C0F-C2EAE03A2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232" y="215083"/>
            <a:ext cx="4675517" cy="61355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/>
              <a:t>Python підтримує основні операції теорії множин.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/>
              <a:t>Нехай:</a:t>
            </a:r>
            <a:endParaRPr lang="ru-UA" sz="1600" dirty="0"/>
          </a:p>
          <a:p>
            <a:pPr marL="0" indent="0">
              <a:buNone/>
            </a:pPr>
            <a:endParaRPr lang="ru-UA" sz="1600" dirty="0"/>
          </a:p>
          <a:p>
            <a:pPr marL="0" indent="0">
              <a:buNone/>
            </a:pPr>
            <a:endParaRPr lang="uk-UA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A7686A-A74E-5AB8-D418-EA1703967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71" y="739640"/>
            <a:ext cx="1800225" cy="6000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9EF579-5594-649D-B163-71061F716789}"/>
              </a:ext>
            </a:extLst>
          </p:cNvPr>
          <p:cNvSpPr txBox="1"/>
          <p:nvPr/>
        </p:nvSpPr>
        <p:spPr>
          <a:xfrm>
            <a:off x="699996" y="1655798"/>
            <a:ext cx="60945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Об'єднання — |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Усі елементи, які належать хоча б одній множині: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0D65E0-F115-29D1-4277-9E487BCCA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71" y="2221730"/>
            <a:ext cx="1333500" cy="3238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2DE4FD-77B1-7F94-7AA1-C74144AD7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781" y="2237570"/>
            <a:ext cx="2009775" cy="3143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D9D054C-0D0B-3864-C11C-D95126C528A0}"/>
              </a:ext>
            </a:extLst>
          </p:cNvPr>
          <p:cNvSpPr txBox="1"/>
          <p:nvPr/>
        </p:nvSpPr>
        <p:spPr>
          <a:xfrm>
            <a:off x="699996" y="2532879"/>
            <a:ext cx="219973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Альтернативний запис: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39E8495-DAA4-666E-8C94-22E64A83D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431" y="2841470"/>
            <a:ext cx="1190625" cy="304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D95CA2-B515-5824-F18D-09186CA5B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452" y="2867978"/>
            <a:ext cx="2009775" cy="3143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E3C022-D761-B8FB-E876-BFD3AAC7ACF0}"/>
              </a:ext>
            </a:extLst>
          </p:cNvPr>
          <p:cNvSpPr txBox="1"/>
          <p:nvPr/>
        </p:nvSpPr>
        <p:spPr>
          <a:xfrm>
            <a:off x="676813" y="3297679"/>
            <a:ext cx="42959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Перетин — &amp;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Елементи, які належать </a:t>
            </a:r>
            <a:r>
              <a:rPr lang="uk-UA" sz="1600" b="1" kern="100" dirty="0">
                <a:effectLst/>
                <a:ea typeface="Times New Roman" panose="02020603050405020304" pitchFamily="18" charset="0"/>
              </a:rPr>
              <a:t>обом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 множинам: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1BC9204-0CF3-5AFA-C1AF-033B341B3E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784" y="3857275"/>
            <a:ext cx="1362075" cy="3143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B7A3F7B-712F-1E02-B9A4-EB8C09306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5832" y="3853290"/>
            <a:ext cx="723900" cy="3143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8E4EE34-4743-781B-0FA2-0EE114F60F6D}"/>
              </a:ext>
            </a:extLst>
          </p:cNvPr>
          <p:cNvSpPr txBox="1"/>
          <p:nvPr/>
        </p:nvSpPr>
        <p:spPr>
          <a:xfrm>
            <a:off x="676813" y="4191483"/>
            <a:ext cx="219973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Альтернативний запис: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FA28006-5081-4DE8-9AF8-DEA2BD5223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784" y="4494301"/>
            <a:ext cx="1905000" cy="2381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8C60EE6-4DA4-F07B-EC38-C11C45693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5918" y="4462924"/>
            <a:ext cx="723900" cy="31432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AECA401-BD9A-0716-F200-6F5903D0CDEA}"/>
              </a:ext>
            </a:extLst>
          </p:cNvPr>
          <p:cNvSpPr txBox="1"/>
          <p:nvPr/>
        </p:nvSpPr>
        <p:spPr>
          <a:xfrm>
            <a:off x="664234" y="4835594"/>
            <a:ext cx="358858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Різниця — -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Елементи, які є в A, але відсутні в B: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41D9C73-37CD-A481-8F39-CD46062B4F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232" y="5429357"/>
            <a:ext cx="1343025" cy="33337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93165E-1FBD-DC38-1DE5-1BD743EA8C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3599" y="5454822"/>
            <a:ext cx="742950" cy="2667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32366CD-B90A-EA2C-A5CC-F619E1534ADC}"/>
              </a:ext>
            </a:extLst>
          </p:cNvPr>
          <p:cNvSpPr txBox="1"/>
          <p:nvPr/>
        </p:nvSpPr>
        <p:spPr>
          <a:xfrm>
            <a:off x="664234" y="5802497"/>
            <a:ext cx="2378106" cy="326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У зворотному напрямку: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FBB3AFE-DFAF-251D-EF63-AF1079ABF4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283" y="6144434"/>
            <a:ext cx="1304925" cy="27622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251DA82-0E34-B9C3-6D66-C4504B6F9C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8781" y="6144434"/>
            <a:ext cx="666750" cy="23812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86A48783-8822-0984-E691-2D006DE6C889}"/>
              </a:ext>
            </a:extLst>
          </p:cNvPr>
          <p:cNvSpPr txBox="1"/>
          <p:nvPr/>
        </p:nvSpPr>
        <p:spPr>
          <a:xfrm>
            <a:off x="6239054" y="1598433"/>
            <a:ext cx="525295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Симетрична різниця — ^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Елементи, які належать </a:t>
            </a:r>
            <a:r>
              <a:rPr lang="uk-UA" sz="1600" b="1" kern="100" dirty="0">
                <a:effectLst/>
                <a:ea typeface="Times New Roman" panose="02020603050405020304" pitchFamily="18" charset="0"/>
              </a:rPr>
              <a:t>тільки одній</a:t>
            </a:r>
            <a:r>
              <a:rPr lang="uk-UA" sz="1600" kern="100" dirty="0">
                <a:effectLst/>
                <a:ea typeface="Times New Roman" panose="02020603050405020304" pitchFamily="18" charset="0"/>
              </a:rPr>
              <a:t> із двох множин: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buNone/>
            </a:pPr>
            <a:endParaRPr lang="en-US" sz="1600" kern="100" dirty="0">
              <a:effectLst/>
              <a:ea typeface="Times New Roman" panose="02020603050405020304" pitchFamily="18" charset="0"/>
            </a:endParaRPr>
          </a:p>
          <a:p>
            <a:pPr>
              <a:buNone/>
            </a:pPr>
            <a:endParaRPr lang="en-US" sz="1600" kern="100" dirty="0"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uk-UA" sz="1600" dirty="0">
                <a:effectLst/>
                <a:ea typeface="Times New Roman" panose="02020603050405020304" pitchFamily="18" charset="0"/>
              </a:rPr>
              <a:t>Тобто елементи спільної частини {3, 4} виключаються</a:t>
            </a:r>
            <a:endParaRPr lang="uk-UA" sz="1600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5AB803D-08F7-E69C-F12F-289E421F46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87937" y="2100473"/>
            <a:ext cx="1371600" cy="33337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AB18706-3348-1144-D0E1-1D804DFC8B8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666" y="2100473"/>
            <a:ext cx="1247775" cy="29527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7942413-2E7F-1799-8572-3ECF0515DF8D}"/>
              </a:ext>
            </a:extLst>
          </p:cNvPr>
          <p:cNvSpPr txBox="1"/>
          <p:nvPr/>
        </p:nvSpPr>
        <p:spPr>
          <a:xfrm>
            <a:off x="6239054" y="3819109"/>
            <a:ext cx="2628901" cy="326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kern="100" dirty="0">
                <a:effectLst/>
                <a:ea typeface="Times New Roman" panose="02020603050405020304" pitchFamily="18" charset="0"/>
              </a:rPr>
              <a:t>Усі чотири операції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0A9428D1-3311-B223-1370-C8E96811B9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11928" y="4145480"/>
            <a:ext cx="1771650" cy="24765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4FA9271-5867-A421-BCE2-6F558FA8E9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76425" y="5259567"/>
            <a:ext cx="19145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30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D1A45-89C5-F562-3787-C6D93024A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3FED6-A26D-EAFC-25F9-472F02E0E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34" y="172528"/>
            <a:ext cx="11274724" cy="784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/>
              <a:t>Основні методи множин</a:t>
            </a:r>
            <a:endParaRPr lang="ru-UA" sz="1600" dirty="0"/>
          </a:p>
          <a:p>
            <a:pPr marL="0" indent="0">
              <a:buNone/>
            </a:pPr>
            <a:r>
              <a:rPr lang="uk-UA" sz="1600" dirty="0"/>
              <a:t>Множина є змінюваною, тому її можна змінювати за допомогою методів.</a:t>
            </a:r>
            <a:endParaRPr lang="ru-UA" sz="16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9F4A84-284A-91DC-0C60-E2CDF05A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58" y="828855"/>
            <a:ext cx="5191125" cy="990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01A580-69EC-6889-D0C6-79EC610E0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52705"/>
            <a:ext cx="1323975" cy="342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CB708A-64E2-FFCA-9084-DD92E654C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58" y="2121918"/>
            <a:ext cx="4238625" cy="1009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5EE4CE-C791-F02E-23BD-172B291D5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9533" y="2475782"/>
            <a:ext cx="742950" cy="2857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B1A285-C5FD-39F4-F92D-2096022B43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358" y="3292953"/>
            <a:ext cx="5229225" cy="1028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DFAA3C-4BDC-1C7F-BBB9-4BEC57D274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3988278"/>
            <a:ext cx="695325" cy="3333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96098D-6601-FB4E-7657-5956C27A671D}"/>
              </a:ext>
            </a:extLst>
          </p:cNvPr>
          <p:cNvSpPr txBox="1"/>
          <p:nvPr/>
        </p:nvSpPr>
        <p:spPr>
          <a:xfrm>
            <a:off x="7402452" y="3267417"/>
            <a:ext cx="11204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uk-UA" sz="1600" b="1" kern="100" dirty="0">
                <a:effectLst/>
                <a:ea typeface="Times New Roman" panose="02020603050405020304" pitchFamily="18" charset="0"/>
              </a:rPr>
              <a:t>Різниця:</a:t>
            </a:r>
            <a:endParaRPr lang="ru-UA" sz="1600" kern="1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372D3F-3625-017C-72DA-BF16CE848B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2452" y="3616118"/>
            <a:ext cx="4438650" cy="6381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979496F-920C-24ED-EDC5-B8BF258B37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807" y="4533986"/>
            <a:ext cx="5172075" cy="6381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52E9280-DC29-ABDF-302B-93EAA27982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4883264"/>
            <a:ext cx="285750" cy="2762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42A4196-02FA-F2AD-1026-52C8419B0546}"/>
              </a:ext>
            </a:extLst>
          </p:cNvPr>
          <p:cNvSpPr txBox="1"/>
          <p:nvPr/>
        </p:nvSpPr>
        <p:spPr>
          <a:xfrm>
            <a:off x="6669027" y="4648941"/>
            <a:ext cx="51720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1" i="1" dirty="0">
                <a:effectLst/>
                <a:ea typeface="Times New Roman" panose="02020603050405020304" pitchFamily="18" charset="0"/>
              </a:rPr>
              <a:t>Важливо:</a:t>
            </a:r>
            <a:r>
              <a:rPr lang="uk-UA" sz="1400" i="1" dirty="0">
                <a:effectLst/>
                <a:ea typeface="Times New Roman" panose="02020603050405020304" pitchFamily="18" charset="0"/>
              </a:rPr>
              <a:t> для множини не слід очікувати, який саме елемент буде видалено</a:t>
            </a:r>
            <a:endParaRPr lang="uk-UA" sz="1400" i="1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5F4124B-F94F-6BA6-AAA0-55B4C7C922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358" y="5309197"/>
            <a:ext cx="3771900" cy="65722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6525880-D917-A26E-AA06-8B7231C9A1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67416" y="5699722"/>
            <a:ext cx="676275" cy="2667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35F9331-B544-8AFA-4A6E-EE162E78A0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358" y="6103458"/>
            <a:ext cx="6429375" cy="66675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6089159-9B38-8E1D-D87F-28B8E25A70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21490" y="6436833"/>
            <a:ext cx="200025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734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A8588-FB80-C2B9-859A-283E57293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BE2C719-09C4-12E0-16BB-B7134B2DF023}"/>
              </a:ext>
            </a:extLst>
          </p:cNvPr>
          <p:cNvSpPr txBox="1">
            <a:spLocks/>
          </p:cNvSpPr>
          <p:nvPr/>
        </p:nvSpPr>
        <p:spPr>
          <a:xfrm>
            <a:off x="2426916" y="1470199"/>
            <a:ext cx="7405734" cy="344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sz="4000" b="1" dirty="0"/>
          </a:p>
          <a:p>
            <a:pPr marL="0" indent="0" algn="ctr">
              <a:buNone/>
            </a:pPr>
            <a:r>
              <a:rPr lang="uk-UA" b="1" dirty="0"/>
              <a:t>частина </a:t>
            </a:r>
            <a:r>
              <a:rPr lang="ru-RU" b="1" dirty="0"/>
              <a:t>5</a:t>
            </a:r>
            <a:endParaRPr lang="uk-UA" b="1" dirty="0"/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ru-RU" sz="4400" b="1" dirty="0"/>
              <a:t>Словники</a:t>
            </a:r>
          </a:p>
        </p:txBody>
      </p:sp>
    </p:spTree>
    <p:extLst>
      <p:ext uri="{BB962C8B-B14F-4D97-AF65-F5344CB8AC3E}">
        <p14:creationId xmlns:p14="http://schemas.microsoft.com/office/powerpoint/2010/main" val="33747352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Словник (dict) </a:t>
            </a:r>
            <a:r>
              <a:rPr lang="ru-RU" sz="1800" dirty="0"/>
              <a:t>являє собою структуру даних (яка ще називається асоціативний масив), призначену для зберігання довільних об'єктів з доступом по ключу.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Дані в словнику зберігаються в форматі ключ - значення.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Якщо згадати таку структуру як список, то доступ до його елементів здійснюється за індексом, який являє собою ціле невід'ємне число, причому ми самі, безпосередньо, не беремо участі в його створенні (індексу).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У словнику аналогом індексу є ключ, при цьому відповідальність за його формування лягає на програміста.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/>
              <a:t>Створення, зміна, видалення словників і робота з його елементами створення словника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u="sng" dirty="0"/>
              <a:t>Порожній словник </a:t>
            </a:r>
            <a:r>
              <a:rPr lang="ru-RU" sz="1800" dirty="0"/>
              <a:t>можна створити використовуючи функцію </a:t>
            </a:r>
            <a:r>
              <a:rPr lang="ru-RU" sz="1800" b="1" dirty="0"/>
              <a:t>dict()</a:t>
            </a:r>
            <a:r>
              <a:rPr lang="ru-RU" sz="1800" dirty="0"/>
              <a:t>, або просто вказавши порожні фігурні дужки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Якщо необхідно створити словник з заздалегідь підготовленим набором даних, то можна використовувати один з перерахованих вище підходів, але </a:t>
            </a:r>
            <a:r>
              <a:rPr lang="ru-RU" sz="1800" u="sng" dirty="0"/>
              <a:t>з перерахуванням груп ключ-значення</a:t>
            </a:r>
            <a:r>
              <a:rPr lang="ru-RU" sz="18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45534" y="2823057"/>
            <a:ext cx="1306768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type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220" y="2975457"/>
            <a:ext cx="1440226" cy="656743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45534" y="5058256"/>
            <a:ext cx="3526928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832" y="5232399"/>
            <a:ext cx="4003677" cy="82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904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Додавання і видалення елемента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Щоб додати елемент в словник потрібно вказати новий ключ і значення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Для видалення елемента зі словника можна скористатися командою </a:t>
            </a:r>
            <a:r>
              <a:rPr lang="ru-RU" sz="1800" b="1" dirty="0"/>
              <a:t>del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Робота зі словником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Перевірка наявності ключа в словнику проводиться за допомогою оператора </a:t>
            </a:r>
            <a:r>
              <a:rPr lang="ru-RU" sz="1800" b="1" dirty="0"/>
              <a:t>in</a:t>
            </a: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Доступ до елементу словника, здійснюється </a:t>
            </a:r>
            <a:r>
              <a:rPr lang="uk-UA" sz="1800" dirty="0"/>
              <a:t>так само як </a:t>
            </a:r>
            <a:r>
              <a:rPr lang="ru-RU" sz="1800" dirty="0"/>
              <a:t>доступ до елемента списку, тільки в якості індексу вказується ключ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4000" y="875268"/>
            <a:ext cx="3526928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"Petro"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354" y="875268"/>
            <a:ext cx="4695825" cy="371475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4000" y="2035202"/>
            <a:ext cx="526137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Petro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del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'Petro'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79" y="2035202"/>
            <a:ext cx="3048000" cy="33337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4000" y="3516197"/>
            <a:ext cx="5261377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Petro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'Petro'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179" y="3516197"/>
            <a:ext cx="713542" cy="310736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54000" y="4781748"/>
            <a:ext cx="5261377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Petro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'Petro'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9179" y="4809678"/>
            <a:ext cx="1153661" cy="32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781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/>
              <a:t>Методи словників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У словників доступний наступний набір методів.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clear() </a:t>
            </a:r>
            <a:r>
              <a:rPr lang="ru-RU" sz="1800" dirty="0"/>
              <a:t>-видаляє всі елементи словника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/>
              <a:t>copy() </a:t>
            </a:r>
            <a:r>
              <a:rPr lang="ru-RU" sz="1800" dirty="0"/>
              <a:t>-створюється нова копія словника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err="1"/>
              <a:t>fromkeys</a:t>
            </a:r>
            <a:r>
              <a:rPr lang="en-US" sz="1800" b="1" dirty="0"/>
              <a:t> (</a:t>
            </a:r>
            <a:r>
              <a:rPr lang="en-US" sz="1800" b="1" dirty="0" err="1"/>
              <a:t>seq</a:t>
            </a:r>
            <a:r>
              <a:rPr lang="en-US" sz="1800" b="1" dirty="0"/>
              <a:t> [, value]) </a:t>
            </a:r>
            <a:r>
              <a:rPr lang="ru-RU" sz="1800" dirty="0"/>
              <a:t>- с</a:t>
            </a:r>
            <a:r>
              <a:rPr lang="uk-UA" sz="1800" dirty="0"/>
              <a:t>творює новий словник з ключами з </a:t>
            </a:r>
            <a:r>
              <a:rPr lang="en-US" sz="1800" dirty="0" err="1"/>
              <a:t>seq</a:t>
            </a:r>
            <a:r>
              <a:rPr lang="en-US" sz="1800" dirty="0"/>
              <a:t> </a:t>
            </a:r>
            <a:r>
              <a:rPr lang="uk-UA" sz="1800" dirty="0"/>
              <a:t>і значеннями з </a:t>
            </a:r>
            <a:r>
              <a:rPr lang="en-US" sz="1800" dirty="0"/>
              <a:t>value. </a:t>
            </a:r>
            <a:r>
              <a:rPr lang="uk-UA" sz="1800" dirty="0"/>
              <a:t>За замовчуванням </a:t>
            </a:r>
            <a:r>
              <a:rPr lang="en-US" sz="1800" dirty="0"/>
              <a:t>value </a:t>
            </a:r>
            <a:r>
              <a:rPr lang="uk-UA" sz="1800" dirty="0"/>
              <a:t>присвоюється значення </a:t>
            </a:r>
            <a:r>
              <a:rPr lang="en-US" sz="1800" dirty="0"/>
              <a:t>None. </a:t>
            </a:r>
            <a:r>
              <a:rPr lang="ru-RU" sz="1800" dirty="0"/>
              <a:t>Метод надає допоміжний конструктор, що дозволяє створювати словники з послідовностей. 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get(key) </a:t>
            </a:r>
            <a:r>
              <a:rPr lang="uk-UA" sz="1800" dirty="0"/>
              <a:t>Повертає значення зі словника по ключу </a:t>
            </a:r>
            <a:r>
              <a:rPr lang="en-US" sz="1800" dirty="0"/>
              <a:t>key. </a:t>
            </a: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6267" y="1301803"/>
            <a:ext cx="526137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Petro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clear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092" y="1332468"/>
            <a:ext cx="494244" cy="403199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6267" y="2524837"/>
            <a:ext cx="5261377" cy="138499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Ivan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"manager"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Mark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"worker"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Petro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d1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copy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d2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087" y="2683934"/>
            <a:ext cx="5396140" cy="1225898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62467" y="4866566"/>
            <a:ext cx="6873998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my_new_dict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fromkeys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'one'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'two'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  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{'one': None, 'two': None, 3: None}</a:t>
            </a:r>
            <a:b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my_new_dict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fromkeys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'one'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'two'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{'one': 10, 'two': 10, 3: 10}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62467" y="5857300"/>
            <a:ext cx="2353529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5870000"/>
            <a:ext cx="457200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426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94733"/>
            <a:ext cx="11785600" cy="642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items() </a:t>
            </a:r>
            <a:r>
              <a:rPr lang="uk-UA" sz="1800" dirty="0"/>
              <a:t>- для отримання елементів словника (ключ, значення) в відформатированному вигляді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b="1" dirty="0"/>
              <a:t>keys() </a:t>
            </a:r>
            <a:r>
              <a:rPr lang="uk-UA" sz="1800" dirty="0"/>
              <a:t>- повертає ключі словника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b="1" dirty="0"/>
              <a:t>pop(key [, default]) </a:t>
            </a:r>
            <a:r>
              <a:rPr lang="ru-RU" sz="1800" dirty="0"/>
              <a:t>-</a:t>
            </a:r>
            <a:r>
              <a:rPr lang="uk-UA" sz="1800" dirty="0"/>
              <a:t>якщо ключ </a:t>
            </a:r>
            <a:r>
              <a:rPr lang="uk-UA" sz="1800" b="1" i="1" dirty="0"/>
              <a:t>key</a:t>
            </a:r>
            <a:r>
              <a:rPr lang="uk-UA" sz="1800" dirty="0"/>
              <a:t> є в словнику, то даний об'єкт буде видалений зі словника і по цьому ключу буде повернено значення. Якщо ключ відсутній в словнику, то буде повернуто значення </a:t>
            </a:r>
            <a:r>
              <a:rPr lang="uk-UA" sz="1800" b="1" i="1" dirty="0"/>
              <a:t>default</a:t>
            </a:r>
            <a:r>
              <a:rPr lang="uk-UA" sz="1800" dirty="0"/>
              <a:t>. Якщо </a:t>
            </a:r>
            <a:r>
              <a:rPr lang="uk-UA" sz="1800" b="1" i="1" dirty="0"/>
              <a:t>default</a:t>
            </a:r>
            <a:r>
              <a:rPr lang="uk-UA" sz="1800" dirty="0"/>
              <a:t> невідомий і ключ, що запитували відсутній в словнику, то буде викликано виключення </a:t>
            </a:r>
            <a:r>
              <a:rPr lang="uk-UA" sz="1800" b="1" i="1" dirty="0"/>
              <a:t>KeyError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b="1" dirty="0"/>
              <a:t>popitem() </a:t>
            </a:r>
            <a:r>
              <a:rPr lang="ru-RU" sz="1800" dirty="0"/>
              <a:t>в</a:t>
            </a:r>
            <a:r>
              <a:rPr lang="uk-UA" sz="1800" dirty="0"/>
              <a:t>идаляє і повертає останню пару (ключ, значення) зі словника. Якщо словник порожній, то буде викликано виключення </a:t>
            </a:r>
            <a:r>
              <a:rPr lang="uk-UA" sz="1800" b="1" i="1" dirty="0"/>
              <a:t>KeyError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6267" y="568124"/>
            <a:ext cx="2353529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items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267" y="770467"/>
            <a:ext cx="4033882" cy="320877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6267" y="1634924"/>
            <a:ext cx="2353529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keys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267" y="1820332"/>
            <a:ext cx="2395376" cy="333377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86267" y="3285923"/>
            <a:ext cx="2353529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pop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754" y="3481488"/>
            <a:ext cx="339357" cy="327655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86266" y="4676802"/>
            <a:ext cx="2353529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popitem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6267" y="4809067"/>
            <a:ext cx="1347032" cy="56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660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" y="194733"/>
            <a:ext cx="11904134" cy="64262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800" b="1" dirty="0"/>
              <a:t>setdefault(key [, default])</a:t>
            </a:r>
            <a:r>
              <a:rPr lang="uk-UA" sz="1800" dirty="0"/>
              <a:t> - якщо ключ </a:t>
            </a:r>
            <a:r>
              <a:rPr lang="uk-UA" sz="1800" b="1" i="1" dirty="0"/>
              <a:t>key</a:t>
            </a:r>
            <a:r>
              <a:rPr lang="uk-UA" sz="1800" dirty="0"/>
              <a:t> є в словнику, то повертається значення по ключу. Якщо такого ключа немає, то в словник вставляється елемент з ключем </a:t>
            </a:r>
            <a:r>
              <a:rPr lang="uk-UA" sz="1800" b="1" i="1" dirty="0"/>
              <a:t>key</a:t>
            </a:r>
            <a:r>
              <a:rPr lang="uk-UA" sz="1800" dirty="0"/>
              <a:t> і значенням </a:t>
            </a:r>
            <a:r>
              <a:rPr lang="uk-UA" sz="1800" b="1" i="1" dirty="0"/>
              <a:t>default</a:t>
            </a:r>
            <a:r>
              <a:rPr lang="uk-UA" sz="1800" dirty="0"/>
              <a:t>, якщо </a:t>
            </a:r>
            <a:r>
              <a:rPr lang="uk-UA" sz="1800" b="1" i="1" dirty="0"/>
              <a:t>default</a:t>
            </a:r>
            <a:r>
              <a:rPr lang="uk-UA" sz="1800" dirty="0"/>
              <a:t> не визначений, то за замовчуванням присвоюється </a:t>
            </a:r>
            <a:r>
              <a:rPr lang="uk-UA" sz="1800" b="1" i="1" dirty="0"/>
              <a:t>None</a:t>
            </a:r>
            <a:r>
              <a:rPr lang="uk-UA" sz="18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update([other]) </a:t>
            </a:r>
            <a:r>
              <a:rPr lang="ru-RU" sz="1800" dirty="0"/>
              <a:t>-о</a:t>
            </a:r>
            <a:r>
              <a:rPr lang="uk-UA" sz="1800" dirty="0"/>
              <a:t>новлюэ словник парами </a:t>
            </a:r>
            <a:r>
              <a:rPr lang="uk-UA" sz="1800" b="1" i="1" dirty="0"/>
              <a:t>(</a:t>
            </a:r>
            <a:r>
              <a:rPr lang="en-US" sz="1800" b="1" i="1" dirty="0"/>
              <a:t>key/value)</a:t>
            </a:r>
            <a:r>
              <a:rPr lang="en-US" sz="1800" dirty="0"/>
              <a:t> </a:t>
            </a:r>
            <a:r>
              <a:rPr lang="uk-UA" sz="1800" dirty="0"/>
              <a:t>з </a:t>
            </a:r>
            <a:r>
              <a:rPr lang="en-US" sz="1800" b="1" i="1" dirty="0"/>
              <a:t>other</a:t>
            </a:r>
            <a:r>
              <a:rPr lang="en-US" sz="1800" dirty="0"/>
              <a:t>, </a:t>
            </a:r>
            <a:r>
              <a:rPr lang="uk-UA" sz="1800" dirty="0"/>
              <a:t>якщо ключі вже існують, то оновлює їх значення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values() </a:t>
            </a:r>
            <a:r>
              <a:rPr lang="en-US" sz="1800" dirty="0"/>
              <a:t>-</a:t>
            </a:r>
            <a:r>
              <a:rPr lang="ru-RU" sz="1800" dirty="0"/>
              <a:t>п</a:t>
            </a:r>
            <a:r>
              <a:rPr lang="uk-UA" sz="1800" dirty="0"/>
              <a:t>овертає значення елементів словника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1006959"/>
            <a:ext cx="2353529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"123"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"A2"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"456"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setdefault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"A3"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"777"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setdefault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"A1"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5" y="1334558"/>
            <a:ext cx="3608148" cy="595841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3532" y="2573237"/>
            <a:ext cx="6309741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"Petro"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"developer"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"Ivan"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"QA Software tester"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update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({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"Petro"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"driver"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"Ivan"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"unemployed"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"Nick"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"homeless"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072" y="2946400"/>
            <a:ext cx="5361187" cy="385235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03532" y="3717723"/>
            <a:ext cx="4373057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"Petro"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"developer"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"Ivan"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"QA Software tester"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values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())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392" y="3723222"/>
            <a:ext cx="37909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097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4066" y="2541582"/>
            <a:ext cx="5693790" cy="1039819"/>
          </a:xfrm>
        </p:spPr>
        <p:txBody>
          <a:bodyPr/>
          <a:lstStyle/>
          <a:p>
            <a:pPr algn="ctr"/>
            <a:r>
              <a:rPr lang="uk-UA" b="1" dirty="0"/>
              <a:t>Дякую за увагу!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9457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5700</Words>
  <Application>Microsoft Office PowerPoint</Application>
  <PresentationFormat>Widescreen</PresentationFormat>
  <Paragraphs>542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Light</vt:lpstr>
      <vt:lpstr>Consolas</vt:lpstr>
      <vt:lpstr>JetBrains Mono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 Windows</dc:creator>
  <cp:lastModifiedBy>Пользователь Windows</cp:lastModifiedBy>
  <cp:revision>122</cp:revision>
  <dcterms:created xsi:type="dcterms:W3CDTF">2021-02-07T18:10:48Z</dcterms:created>
  <dcterms:modified xsi:type="dcterms:W3CDTF">2026-09-19T12:40:35Z</dcterms:modified>
</cp:coreProperties>
</file>