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3"/>
  </p:normalViewPr>
  <p:slideViewPr>
    <p:cSldViewPr snapToGrid="0" snapToObjects="1">
      <p:cViewPr varScale="1">
        <p:scale>
          <a:sx n="115" d="100"/>
          <a:sy n="115" d="100"/>
        </p:scale>
        <p:origin x="3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4205287"/>
            <a:ext cx="428625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7662"/>
            <a:ext cx="11144250" cy="60007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121" y="1471612"/>
            <a:ext cx="3098006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1512" y="2014537"/>
            <a:ext cx="9801225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sz="3750" b="1" i="0" u="none">
                <a:solidFill>
                  <a:srgbClr val="F7F5ED"/>
                </a:solidFill>
                <a:latin typeface="Merriweather"/>
              </a:rPr>
              <a:t>Історія українського конституціоналізму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6875" y="3348037"/>
            <a:ext cx="7810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D8E2EC"/>
                </a:solidFill>
                <a:latin typeface="DM Sans"/>
              </a:rPr>
              <a:t>Від Пактів Пилипа Орлика 1710 року та доби Визвольних змагань до ухвалення Конституції України 28 червня 1996 року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99295"/>
            <a:ext cx="3555950" cy="22193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2699295"/>
            <a:ext cx="3555950" cy="22193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025" y="2699295"/>
            <a:ext cx="3555950" cy="22193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2950" y="3508920"/>
            <a:ext cx="327369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Бендерська конституція 1710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3842295"/>
            <a:ext cx="3117800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>
                <a:solidFill>
                  <a:srgbClr val="4A5568"/>
                </a:solidFill>
                <a:latin typeface="DM Sans"/>
              </a:rPr>
              <a:t>Договірний характер влади гетьмана, регулярна Генеральна Рада (парламент тричі на рік), автономія суду та відокремлення державної скарбниці від особистих коштів.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7025" y="3508920"/>
            <a:ext cx="327369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Конституція УНР 1918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7025" y="3842295"/>
            <a:ext cx="3117800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>
                <a:solidFill>
                  <a:srgbClr val="4A5568"/>
                </a:solidFill>
                <a:latin typeface="DM Sans"/>
              </a:rPr>
              <a:t>Парламентарна республіка без інституту президента. Верховна влада у Всенародних Зборів, скасування станів і смертної кари, широке самоврядування громад.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31100" y="3508920"/>
            <a:ext cx="327369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Правовий лад ЗУНР 1918-1919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31100" y="3842295"/>
            <a:ext cx="3117800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>
                <a:solidFill>
                  <a:srgbClr val="4A5568"/>
                </a:solidFill>
                <a:latin typeface="DM Sans"/>
              </a:rPr>
              <a:t>Тимчасова конституція листопаду 1918 року, квотне представництво нацменшин (поляки, євреї, німці) у парламенті та державно-правовий Акт Злуки 22 січня 1919 року.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950" y="3013620"/>
            <a:ext cx="342900" cy="3048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7025" y="3013620"/>
            <a:ext cx="304800" cy="3048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1100" y="3013620"/>
            <a:ext cx="3810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Витоки: традиція народовладдя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503" y="1999208"/>
            <a:ext cx="4594621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775" y="2627858"/>
            <a:ext cx="587335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Ідея суспільного договору: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Укладена 5 квітня 1710 р. між гетьманом, генеральною старшиною та Запорозьким Військом.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775" y="3218408"/>
            <a:ext cx="587335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Парламентаризм козацтва: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Генеральна Рада скликалася на Різдво, Великдень і Покрову, включаючи виборних сотників і січовиків.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775" y="3808958"/>
            <a:ext cx="587335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Розподіл владних інститутів: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Генеральний суд діяв незалежно, позбавляючи гетьмана одноосібного права карати за провини.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4399508"/>
            <a:ext cx="587335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Фінансовий контроль: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Чітке розмежування військового скарбу та рангових маєтностей гетьмана під наглядом підскарбія.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228" y="2084933"/>
            <a:ext cx="4423171" cy="3448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651670"/>
            <a:ext cx="152400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242220"/>
            <a:ext cx="152400" cy="1809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832770"/>
            <a:ext cx="152400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423320"/>
            <a:ext cx="152400" cy="1809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Конституція Пилипа Орлика 1710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23875" y="2218283"/>
            <a:ext cx="11144250" cy="318135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23875" y="2218283"/>
          <a:ext cx="11144249" cy="3181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5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03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6270"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7F5ED"/>
                          </a:solidFill>
                          <a:latin typeface="Merriweather"/>
                        </a:rPr>
                        <a:t>Конституція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3B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7F5ED"/>
                          </a:solidFill>
                          <a:latin typeface="Merriweather"/>
                        </a:rPr>
                        <a:t>Декларативні положення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3B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>
                          <a:solidFill>
                            <a:srgbClr val="F7F5ED"/>
                          </a:solidFill>
                          <a:latin typeface="Merriweather"/>
                        </a:rPr>
                        <a:t>Реальна тоталітарна практика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3B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6270">
                <a:tc>
                  <a:txBody>
                    <a:bodyPr/>
                    <a:lstStyle/>
                    <a:p>
                      <a:pPr algn="l"/>
                      <a:r>
                        <a:rPr sz="1087" b="1" i="0" u="none">
                          <a:solidFill>
                            <a:srgbClr val="2B3A4A"/>
                          </a:solidFill>
                          <a:latin typeface="DM Sans"/>
                        </a:rPr>
                        <a:t>УРСР 1919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2B3A4A"/>
                          </a:solidFill>
                          <a:latin typeface="DM Sans"/>
                        </a:rPr>
                        <a:t>Диктатура пролетаріату, ліквідація приватної власності.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2B3A4A"/>
                          </a:solidFill>
                          <a:latin typeface="DM Sans"/>
                        </a:rPr>
                        <a:t>Позбавлення прав виборців («лишенці»), монополія більшовицьких ревкомів.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270">
                <a:tc>
                  <a:txBody>
                    <a:bodyPr/>
                    <a:lstStyle/>
                    <a:p>
                      <a:pPr algn="l"/>
                      <a:r>
                        <a:rPr sz="1087" b="1" i="0" u="none">
                          <a:solidFill>
                            <a:srgbClr val="2B3A4A"/>
                          </a:solidFill>
                          <a:latin typeface="DM Sans"/>
                        </a:rPr>
                        <a:t>УРСР 1929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2B3A4A"/>
                          </a:solidFill>
                          <a:latin typeface="DM Sans"/>
                        </a:rPr>
                        <a:t>Побудова соціалізму, фіктивне право вільного виходу з СРСР.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2B3A4A"/>
                          </a:solidFill>
                          <a:latin typeface="DM Sans"/>
                        </a:rPr>
                        <a:t>Повна підпорядкованість Кремлю, старт насильницької колективізації.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6270">
                <a:tc>
                  <a:txBody>
                    <a:bodyPr/>
                    <a:lstStyle/>
                    <a:p>
                      <a:pPr algn="l"/>
                      <a:r>
                        <a:rPr sz="1087" b="1" i="0" u="none">
                          <a:solidFill>
                            <a:srgbClr val="2B3A4A"/>
                          </a:solidFill>
                          <a:latin typeface="DM Sans"/>
                        </a:rPr>
                        <a:t>УРСР 1937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2B3A4A"/>
                          </a:solidFill>
                          <a:latin typeface="DM Sans"/>
                        </a:rPr>
                        <a:t>«Перемога соціалізму», широкий каталог прав і свобод людини.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2B3A4A"/>
                          </a:solidFill>
                          <a:latin typeface="DM Sans"/>
                        </a:rPr>
                        <a:t>Апогей Великого терору; ВР УРСР — маріонетковий орган для схвалень.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6270">
                <a:tc>
                  <a:txBody>
                    <a:bodyPr/>
                    <a:lstStyle/>
                    <a:p>
                      <a:pPr algn="l"/>
                      <a:r>
                        <a:rPr sz="1087" b="1" i="0" u="none">
                          <a:solidFill>
                            <a:srgbClr val="2B3A4A"/>
                          </a:solidFill>
                          <a:latin typeface="DM Sans"/>
                        </a:rPr>
                        <a:t>УРСР 1978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2B3A4A"/>
                          </a:solidFill>
                          <a:latin typeface="DM Sans"/>
                        </a:rPr>
                        <a:t>Загальнонародна держава, міжнародна суб'єктність республіки.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8F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87" b="0" i="0" u="none">
                          <a:solidFill>
                            <a:srgbClr val="2B3A4A"/>
                          </a:solidFill>
                          <a:latin typeface="DM Sans"/>
                        </a:rPr>
                        <a:t>Стаття 6: панування КПРС. Права обмежувалися «інтересами комунізму».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23875" y="3370808"/>
            <a:ext cx="2005905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529780" y="3370808"/>
            <a:ext cx="4234755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764535" y="3370808"/>
            <a:ext cx="4903589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23875" y="4042320"/>
            <a:ext cx="2005905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529780" y="4042320"/>
            <a:ext cx="4234755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764535" y="4042320"/>
            <a:ext cx="4903589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23875" y="4713833"/>
            <a:ext cx="2005905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529780" y="4713833"/>
            <a:ext cx="4234755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764535" y="4713833"/>
            <a:ext cx="4903589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23875" y="5385345"/>
            <a:ext cx="2005905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529780" y="5385345"/>
            <a:ext cx="4234755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764535" y="5385345"/>
            <a:ext cx="4903589" cy="9525"/>
          </a:xfrm>
          <a:prstGeom prst="rect">
            <a:avLst/>
          </a:prstGeom>
          <a:solidFill>
            <a:srgbClr val="E8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Фіктивність радянських конституцій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018508"/>
            <a:ext cx="2563117" cy="97765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202" y="2621756"/>
            <a:ext cx="2563117" cy="97765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4530" y="4018508"/>
            <a:ext cx="2563117" cy="97765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4858" y="2621756"/>
            <a:ext cx="2563117" cy="97765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3875" y="3789908"/>
            <a:ext cx="11144250" cy="3810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89813" y="4142333"/>
            <a:ext cx="2431241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D3B66"/>
                </a:solidFill>
                <a:latin typeface="Merriweather"/>
              </a:rPr>
              <a:t>16 липня 1990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4370933"/>
            <a:ext cx="2315467" cy="501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16"/>
              </a:lnSpc>
            </a:pPr>
            <a:r>
              <a:rPr sz="975" b="0" i="0" u="none">
                <a:solidFill>
                  <a:srgbClr val="555555"/>
                </a:solidFill>
                <a:latin typeface="DM Sans"/>
              </a:rPr>
              <a:t>Декларація про державний суверенітет: поділ влади, верховенство народу, старт процесу.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0141" y="2745581"/>
            <a:ext cx="2431241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D3B66"/>
                </a:solidFill>
                <a:latin typeface="Merriweather"/>
              </a:rPr>
              <a:t>1991–1992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8027" y="2974181"/>
            <a:ext cx="2315467" cy="501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16"/>
              </a:lnSpc>
            </a:pPr>
            <a:r>
              <a:rPr sz="975" b="0" i="0" u="none">
                <a:solidFill>
                  <a:srgbClr val="555555"/>
                </a:solidFill>
                <a:latin typeface="DM Sans"/>
              </a:rPr>
              <a:t>Акт незалежності, референдум 1 грудня, запровадження посади Президента, понад 200 правок до старого тексту.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10468" y="4142333"/>
            <a:ext cx="2431241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D3B66"/>
                </a:solidFill>
                <a:latin typeface="Merriweather"/>
              </a:rPr>
              <a:t>8 червня 1995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8355" y="4370933"/>
            <a:ext cx="2315467" cy="501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16"/>
              </a:lnSpc>
            </a:pPr>
            <a:r>
              <a:rPr sz="975" b="0" i="0" u="none">
                <a:solidFill>
                  <a:srgbClr val="555555"/>
                </a:solidFill>
                <a:latin typeface="DM Sans"/>
              </a:rPr>
              <a:t>Конституційний договір між Президентом і ВРУ: подолання кризи двовладдя строком на 1 рік.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70796" y="2745581"/>
            <a:ext cx="2431241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0D3B66"/>
                </a:solidFill>
                <a:latin typeface="Merriweather"/>
              </a:rPr>
              <a:t>28 червня 1996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28683" y="2974181"/>
            <a:ext cx="2315467" cy="5014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16"/>
              </a:lnSpc>
            </a:pPr>
            <a:r>
              <a:rPr sz="975" b="0" i="0" u="none">
                <a:solidFill>
                  <a:srgbClr val="555555"/>
                </a:solidFill>
                <a:latin typeface="DM Sans"/>
              </a:rPr>
              <a:t>Історична «Конституційна ніч» та ухвалення Закону № 254/96-ВР (315 голосів «За»).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19708" y="3723233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3B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580036" y="3723233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3B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440364" y="3723233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3B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300692" y="3723233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D3B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Хронологія процесу (1990-1996)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99295"/>
            <a:ext cx="5453062" cy="22193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2" y="2699295"/>
            <a:ext cx="5453062" cy="22193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9625" y="2946945"/>
            <a:ext cx="5165645" cy="238125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Перша комісія (1990–1994)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299370"/>
            <a:ext cx="4919662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2B3A4A"/>
                </a:solidFill>
                <a:latin typeface="DM Sans"/>
              </a:rPr>
              <a:t>Очільники: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Л. Кравчук, згодом І. Плющ. Робоча група Л. Юзькова.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3527970"/>
            <a:ext cx="491966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2B3A4A"/>
                </a:solidFill>
                <a:latin typeface="DM Sans"/>
              </a:rPr>
              <a:t>Проєкт 1992 року: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Передбачав двопалатний парламент («Національна Асамблея») та сильного президента; пройшов всенародне обговорення (47 тис. відгуків).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3770"/>
            <a:ext cx="491966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2B3A4A"/>
                </a:solidFill>
                <a:latin typeface="DM Sans"/>
              </a:rPr>
              <a:t>Фінал: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Проєкт 1993 року заблоковано через політичну кризу та позачергові вибори 1994 року.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0812" y="2946945"/>
            <a:ext cx="5165645" cy="238125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Друга комісія (1994–1996)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0812" y="3299370"/>
            <a:ext cx="491966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2B3A4A"/>
                </a:solidFill>
                <a:latin typeface="DM Sans"/>
              </a:rPr>
              <a:t>Співголови: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Президент Л. Кучма та Спікер ВРУ О. Мороз (паритетний принцип: по 15 осіб).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0812" y="3756570"/>
            <a:ext cx="491966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2B3A4A"/>
                </a:solidFill>
                <a:latin typeface="DM Sans"/>
              </a:rPr>
              <a:t>Конфлікт концепцій: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Жорстка президентська республіка проти всевладдя «радянського типу» без посади президента.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0812" y="4213770"/>
            <a:ext cx="491966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2B3A4A"/>
                </a:solidFill>
                <a:latin typeface="DM Sans"/>
              </a:rPr>
              <a:t>Проєкт 11 березня 1996 р.: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Узгоджений текст передано до парламенту, але ліве крило відмовилося його візувати.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2975520"/>
            <a:ext cx="238125" cy="1905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0812" y="2975520"/>
            <a:ext cx="238125" cy="190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3875" y="428625"/>
            <a:ext cx="11668125" cy="38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 err="1">
                <a:solidFill>
                  <a:srgbClr val="0D3B66"/>
                </a:solidFill>
                <a:latin typeface="Merriweather"/>
              </a:rPr>
              <a:t>Конституційні</a:t>
            </a:r>
            <a:r>
              <a:rPr sz="2550" b="1" i="0" u="none" dirty="0">
                <a:solidFill>
                  <a:srgbClr val="0D3B66"/>
                </a:solidFill>
                <a:latin typeface="Merriweather"/>
              </a:rPr>
              <a:t> </a:t>
            </a:r>
            <a:r>
              <a:rPr sz="2550" b="1" i="0" u="none" dirty="0" err="1">
                <a:solidFill>
                  <a:srgbClr val="0D3B66"/>
                </a:solidFill>
                <a:latin typeface="Merriweather"/>
              </a:rPr>
              <a:t>комісії</a:t>
            </a:r>
            <a:r>
              <a:rPr sz="2550" b="1" i="0" u="none" dirty="0">
                <a:solidFill>
                  <a:srgbClr val="0D3B66"/>
                </a:solidFill>
                <a:latin typeface="Merriweather"/>
              </a:rPr>
              <a:t> (1990-199</a:t>
            </a:r>
            <a:r>
              <a:rPr lang="uk-UA" sz="2550" b="1" i="0" u="none" dirty="0">
                <a:solidFill>
                  <a:srgbClr val="0D3B66"/>
                </a:solidFill>
                <a:latin typeface="Merriweather"/>
              </a:rPr>
              <a:t>6</a:t>
            </a:r>
            <a:r>
              <a:rPr sz="2550" b="1" i="0" u="none" dirty="0">
                <a:solidFill>
                  <a:srgbClr val="0D3B66"/>
                </a:solidFill>
                <a:latin typeface="Merriweather"/>
              </a:rPr>
              <a:t>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503" y="1999208"/>
            <a:ext cx="4594621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775" y="2627858"/>
            <a:ext cx="587335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Передумови укладення: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Блокування Закону про владу, вето ВРУ на плебісцит і загроза силового розпуску парламенту.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775" y="3218408"/>
            <a:ext cx="587335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Президентська вертикаль: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Президент проголошувався главою виконавчої влади; виконкоми рад замінено на місцеві держадміністрації.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6775" y="3808958"/>
            <a:ext cx="587335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Урядові повноваження: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Президент одноосібно формував Кабмін (парламент давав згоду лише на призначення Прем'єр-міністра).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4399508"/>
            <a:ext cx="5873353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Чіткий дедлайн: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Договір укладено рівно на 1 рік (до 8 червня 1996 р.), що зобов'язало сторони ухвалити постійну Конституцію.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228" y="2084933"/>
            <a:ext cx="4423171" cy="34480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651670"/>
            <a:ext cx="171450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242220"/>
            <a:ext cx="171450" cy="1809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3832770"/>
            <a:ext cx="152400" cy="1809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4423320"/>
            <a:ext cx="133350" cy="1809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Конституційний договір 1995 року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046958"/>
            <a:ext cx="4843462" cy="1524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25" y="3332708"/>
            <a:ext cx="4348162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1" i="0" u="none">
                <a:solidFill>
                  <a:srgbClr val="0D3B66"/>
                </a:solidFill>
                <a:latin typeface="Merriweather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1525" y="4113758"/>
            <a:ext cx="4348162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75" b="0" i="0" u="none">
                <a:solidFill>
                  <a:srgbClr val="718096"/>
                </a:solidFill>
                <a:latin typeface="DM Sans SemiBold"/>
              </a:rPr>
              <a:t>години безперервного засідання парламенту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1237" y="2808833"/>
            <a:ext cx="5576887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Указ про референдум: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26 червня Л. Кучма призначив референдум на вересень 1996 року, поставивши парламент перед загрозою втрати повноважень.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1237" y="3627983"/>
            <a:ext cx="5576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Подвиг Михайла Сироти: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Голова Спеціальної комісії провів майже добу на парламентській трибуні, відстоюючи кожну погоджену норму.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1237" y="4218533"/>
            <a:ext cx="5576887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Постатейний консенсус: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Близько 6 000 поправок зведено до компромісних редакцій статей між націонал-демократами та лівими.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337" y="2832645"/>
            <a:ext cx="152400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337" y="3651795"/>
            <a:ext cx="219075" cy="1809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8337" y="4242345"/>
            <a:ext cx="219075" cy="1809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Конституційна ніч: переламний момент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188690"/>
            <a:ext cx="11144250" cy="52406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875" y="4976961"/>
            <a:ext cx="11144250" cy="207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631"/>
              </a:lnSpc>
            </a:pPr>
            <a:r>
              <a:rPr sz="1087" b="0" i="1" u="none">
                <a:solidFill>
                  <a:srgbClr val="4A5568"/>
                </a:solidFill>
                <a:latin typeface="DM Sans"/>
              </a:rPr>
              <a:t>Кульмінація 28 червня 1996 року о 09:18 ранку: Закон № 254/96-ВР ухвалено 315 голосами народних депутатів за необхідних 300 голосів.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Голосування за Конституцію України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76648"/>
            <a:ext cx="2607468" cy="266461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468" y="2476648"/>
            <a:ext cx="2607468" cy="2664618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62" y="2476648"/>
            <a:ext cx="2607468" cy="2664618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0656" y="2476648"/>
            <a:ext cx="2607468" cy="26646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2950" y="3286273"/>
            <a:ext cx="2277784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Символіка (ст. 20)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619648"/>
            <a:ext cx="2169318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>
                <a:solidFill>
                  <a:srgbClr val="4A5568"/>
                </a:solidFill>
                <a:latin typeface="DM Sans"/>
              </a:rPr>
              <a:t>Синьо-жовтий прапор, тризуб (малий герб) і гімн Вербицького в обмін на розширені соціальні зобов'язання держави.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88543" y="3286273"/>
            <a:ext cx="2277784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Державна мова (ст. 10)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8543" y="3857773"/>
            <a:ext cx="2169318" cy="10358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>
                <a:solidFill>
                  <a:srgbClr val="4A5568"/>
                </a:solidFill>
                <a:latin typeface="DM Sans"/>
              </a:rPr>
              <a:t>Українська мова — єдина державна, із конституційною гарантією захисту і вільного розвитку мов національних меншин.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4137" y="3286273"/>
            <a:ext cx="2277784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Статус Криму (Розділ X)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4137" y="3857773"/>
            <a:ext cx="2169318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>
                <a:solidFill>
                  <a:srgbClr val="4A5568"/>
                </a:solidFill>
                <a:latin typeface="DM Sans"/>
              </a:rPr>
              <a:t>Відмова від унітарного стирання автономії: статус АР Крим як невіддільної складової унітарної держави за правом України.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79731" y="3286273"/>
            <a:ext cx="2277784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D3B66"/>
                </a:solidFill>
                <a:latin typeface="Merriweather"/>
              </a:rPr>
              <a:t>Земля і власність (ст. 13-14)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79731" y="3857773"/>
            <a:ext cx="2169318" cy="8286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31"/>
              </a:lnSpc>
            </a:pPr>
            <a:r>
              <a:rPr sz="1125" b="0" i="0" u="none">
                <a:solidFill>
                  <a:srgbClr val="4A5568"/>
                </a:solidFill>
                <a:latin typeface="DM Sans"/>
              </a:rPr>
              <a:t>Земля — основне національне багатство під особливою охороною, гарантування та рівність приватної власності.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950" y="2790973"/>
            <a:ext cx="266700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8543" y="2790973"/>
            <a:ext cx="3810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137" y="2790973"/>
            <a:ext cx="342900" cy="3048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9731" y="2790973"/>
            <a:ext cx="304800" cy="304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Чотири ключові компроміси 1996 року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2627858"/>
            <a:ext cx="91821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Верховенство права та пряма дія (ст. 8):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Захист прав і свобод людини гарантується безпосередньо нормами Конституції через звернення до суду.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3218408"/>
            <a:ext cx="91821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Європейське визнання каталогу прав (Розділ II):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Висока оцінка Венеційської комісії Ради Європи за стандарт захисту людської гідності.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6400" y="3808958"/>
            <a:ext cx="91821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Конституційний Суд України (Розділ XII):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Запроваджено єдиний орган конституційного контролю для стримування узурпації влади.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76400" y="4399508"/>
            <a:ext cx="91821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0D3B66"/>
                </a:solidFill>
                <a:latin typeface="DM Sans"/>
              </a:rPr>
              <a:t>Остаточний демонтаж тоталітаризму:</a:t>
            </a:r>
            <a:r>
              <a:rPr sz="1200" b="0" i="0" u="none">
                <a:solidFill>
                  <a:srgbClr val="2B3A4A"/>
                </a:solidFill>
                <a:latin typeface="DM Sans"/>
              </a:rPr>
              <a:t> Ліквідовано систему всевладдя рад, утверджено політичний плюралізм та змішану республіканську форму правління.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651670"/>
            <a:ext cx="171450" cy="1809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3242220"/>
            <a:ext cx="171450" cy="1809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00" y="3832770"/>
            <a:ext cx="171450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500" y="4423320"/>
            <a:ext cx="190500" cy="1809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3875" y="428625"/>
            <a:ext cx="11668125" cy="407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D3B66"/>
                </a:solidFill>
                <a:latin typeface="Merriweather"/>
              </a:rPr>
              <a:t>Історичне значення Основного Закону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3875" y="931515"/>
            <a:ext cx="11144250" cy="19050"/>
          </a:xfrm>
          <a:prstGeom prst="rect">
            <a:avLst/>
          </a:prstGeom>
          <a:solidFill>
            <a:srgbClr val="E0DA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667375" y="680070"/>
            <a:ext cx="857250" cy="19050"/>
          </a:xfrm>
          <a:prstGeom prst="rect">
            <a:avLst/>
          </a:prstGeom>
          <a:solidFill>
            <a:srgbClr val="D4AF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837</Words>
  <Application>Microsoft Macintosh PowerPoint</Application>
  <PresentationFormat>Широкоэкранный</PresentationFormat>
  <Paragraphs>75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DM Sans</vt:lpstr>
      <vt:lpstr>DM Sans SemiBold</vt:lpstr>
      <vt:lpstr>Merriweather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Oleksandr Korniyenko</cp:lastModifiedBy>
  <cp:revision>3</cp:revision>
  <dcterms:created xsi:type="dcterms:W3CDTF">2013-01-27T09:14:16Z</dcterms:created>
  <dcterms:modified xsi:type="dcterms:W3CDTF">2026-09-15T10:24:40Z</dcterms:modified>
  <cp:category/>
</cp:coreProperties>
</file>