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Частка бюджету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B2A4A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1"/>
            <c:bubble3D val="0"/>
            <c:spPr>
              <a:solidFill>
                <a:srgbClr val="3E5A96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2"/>
            <c:bubble3D val="0"/>
            <c:spPr>
              <a:solidFill>
                <a:srgbClr val="C9A227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3"/>
            <c:bubble3D val="0"/>
            <c:spPr>
              <a:solidFill>
                <a:srgbClr val="64708C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4"/>
            <c:bubble3D val="0"/>
            <c:spPr>
              <a:solidFill>
                <a:srgbClr val="9FB2D6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Pt>
            <c:idx val="5"/>
            <c:bubble3D val="0"/>
            <c:spPr>
              <a:solidFill>
                <a:srgbClr val="24365F"/>
              </a:solidFill>
              <a:ln w="19050" cap="flat">
                <a:solidFill>
                  <a:srgbClr val="FFFFFF"/>
                </a:solidFill>
                <a:prstDash val="solid"/>
                <a:round/>
              </a:ln>
              <a:effectLst/>
            </c:spPr>
          </c:dPt>
          <c:dLbls>
            <c:dLbl>
              <c:idx val="0"/>
              <c:numFmt formatCode="0&quot;%&quot;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numFmt formatCode="0&quot;%&quot;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numFmt formatCode="0&quot;%&quot;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numFmt formatCode="0&quot;%&quot;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numFmt formatCode="0&quot;%&quot;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numFmt formatCode="0&quot;%&quot;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Calibri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&quot;%&quot;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Sheet1!$A$2:$A$7</c:f>
              <c:strCache>
                <c:ptCount val="6"/>
                <c:pt idx="0">
                  <c:v>Персонал</c:v>
                </c:pt>
                <c:pt idx="1">
                  <c:v>Подорожі</c:v>
                </c:pt>
                <c:pt idx="2">
                  <c:v>Обладнання</c:v>
                </c:pt>
                <c:pt idx="3">
                  <c:v>Субпідряд</c:v>
                </c:pt>
                <c:pt idx="4">
                  <c:v>Інші прямі витрати</c:v>
                </c:pt>
                <c:pt idx="5">
                  <c:v>Непрямі витрати</c:v>
                </c:pt>
              </c:strCache>
            </c:strRef>
          </c:cat>
          <c:val>
            <c:numRef>
              <c:f>Sheet1!$B$2:$B$7</c:f>
              <c:numCache>
                <c:ptCount val="6"/>
                <c:pt idx="0">
                  <c:v>42</c:v>
                </c:pt>
                <c:pt idx="1">
                  <c:v>10</c:v>
                </c:pt>
                <c:pt idx="2">
                  <c:v>8</c:v>
                </c:pt>
                <c:pt idx="3">
                  <c:v>12</c:v>
                </c:pt>
                <c:pt idx="4">
                  <c:v>8</c:v>
                </c:pt>
                <c:pt idx="5">
                  <c:v>20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50">
              <a:solidFill>
                <a:srgbClr val="1B2A4A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Тема 6 присвячена фінансовому управлінню міжнародними проєктами: від планування бюджету до запобігання фінансовим порушенням. Розглянемо шість ключових аспектів фінансового адміністрування, які формують компетентність проєктного фінансового менеджера.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Огляд шести підпунктів теми: від принципів планування бюджету до запобігання фінансовим порушенням, включно з подвійним фінансуванням.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Тема формує компетентності ЗК5, СК1, СК10 та результати навчання РН4, РН6, РН15, пов’язані зі здатністю формувати бюджет, оцінювати фінансові ризики та забезпечувати прозорість використання коштів.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Фінансове планування спирається на п’ять принципів: узгодженість з планом робіт, реалістичність, відповідність правилам донора, планування грошових потоків та розподіл бюджету між партнерами консорціуму. Особливо важливим є планування cash-flow, оскільки транші донора надходять із затримкою.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Кошти донора надходять траншами: попереднє фінансування, проміжний та фінальний платежі. Оскільки виплати відстають від фактичних витрат, виникає розрив грошового потоку, який організація має покривати власними обіговими коштами — це критичний елемент фінансового планування.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Бюджет проєкту складається з шести категорій витрат: персонал, подорожі, обладнання, субпідряд, інші прямі витрати та непрямі витрати. Персонал зазвичай є найбільшою статтею, а непрямі витрати частіше розраховуються за фіксованою ставкою, а не за фактичними сумами.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Діаграма ілюструє типовий розподіл бюджету міжнародного проєкту між шістьма категоріями витрат. Це навчальний приклад — реальні пропорції залежать від типу проєкту, донора та галузі. Персонал зазвичай домінує, а непрямі витрати становлять фіксовану частку прямих витрат.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Персонал і подорожі — категорії витрат, що потребують найретельнішого документального супроводу: табелі обліку часу для персоналу, посадкові талони та рахунки для подорожей. Саме ці статті найчастіше стають предметом фінансових перевірок донора.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Обладнання прийнятне лише в межах амортизованої частки, субпідряд обмежується часткою бюджету та вимагає конкурентного відбору, а непрямі витрати найчастіше розраховуються як фіксований відсоток від прямих витрат, а не за фактичними сумами.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Витрата визнається допустимою лише за умови одночасного виконання шести критеріїв: період реалізації, зв’язок із метою проєкту, наявність у бюджеті, фактичне понесення, документальне підтвердження та відповідність принципам економності й ефективності.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Донори застосовують чотири основні форми фінансування: фактичні витрати за первинними документами, одиничні ставки, фіксовані суми та фіксовану ставку для непрямих витрат. Lump Sum Grants дедалі активніше застосовуються в Horizon Europe для спрощення адміністрування.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Фактичні витрати вимагають найбільшого адміністративного навантаження, оскільки звітність йде за кожним первинним документом. Одиничні ставки спрощують розрахунок, а фіксована сума (Lump Sum) взагалі відв’язує оплату від фактичних витрат, орієнтуючись на результат.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Співфінансування означає, що частину бюджету покриває грант, а частину — власний внесок організації, грошовий або в натуральній формі. Внесок у натуральній формі, як-от праця волонтерів, потребує документування та оцінки за визначеною методологією.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Закупівлі в міжнародних проєктах ґрунтуються на чотирьох принципах: найкраще співвідношення ціни та якості, прозорість, рівне ставлення та недискримінація. Понад визначений поріг вартості обов’язковими є конкурентні процедури з повним документуванням.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Документообіг вимагає зберігання всіх фінансових документів протягом 3-5 років після завершення проєкту. Внутрішній контроль здійснюють координатор і партнери, зовнішній — донор через кабінетні перевірки, виїзні перевірки та незалежний аудит (CFS) понад пороговий обсяг.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Процес фінансового аудиту складається з планування, перевірки документів, аналізу відповідності, підготовки звіту та, за потреби, видачі сертифіката CFS, що підтверджує достовірність фінансової звітності проєкту.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Фінансова звітність включає проміжні звіти та фінальний фінансовий звіт з розбивкою за категоріями бюджету та партнерами. Кожна заявлена витрата має підтверджуватися документами — рахунком, платіжним дорученням, табелем, посадковим талоном; відсутність документа веде до відхилення витрати навіть якщо вона реально понесена.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Аудиторський слід — це безперервний ланцюг від первинного документа через бухгалтерський облік до фінального звіту, готовий до незалежної перевірки в будь-який момент протягом усього періоду зберігання документів.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Основні фінансові ризики міжнародного проєкту: валютний ризик, затримка платежів донора, ризик відхилення витрат через брак документації та перевищення бюджетних ліній без погодження перерозподілу.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Подвійне фінансування — серйозне порушення грантової угоди: заявлення тієї самої витрати у двох чи більше грантах одночасно. Наслідки включають вимогу повернення коштів за обома проєктами, розірвання угоди та внесення до системи EDES Європейського Союзу.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Запобігання фінансовим порушенням спирається на п’ять механізмів: внутрішній фінансовий довідник, навчання персоналу, принцип чотирьох очей, періодичний внутрішній аудит та проактивні консультації з донором щодо неоднозначних питань допустимості витрат.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Сучасні тенденції фінансового адміністрування ЄС включають розширення застосування Lump Sum Grants для спрощення звітності та посилений контроль з боку OLAF, що у звіті 2024 року зафіксував шахрайство на суму понад 870 мільйонів євро.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Дані про сучасний контекст фінансового адміністрування отримано з офіційних джерел Європейської Комісії та Європейського бюро боротьби із шахрайством (OLAF), станом на 2025-2026 роки.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Усі складові фінансового управління — планування, бюджетування, допустимість витрат, контроль, звітність та запобігання ризикам — утворюють єдиний безперервний цикл, що забезпечує фінансову дисципліну міжнародного проєкту.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Шість ключових висновків теми узагальнюють цикл фінансового управління міжнародним проєктом: від реалістичного бюджетування до контролю подвійного фінансування як критичного ризику для організації.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Дискусійні питання пропонують студентам застосувати вивчений матеріал до практичних ситуацій фінансового управління консорціумом, запобігання подвійному фінансуванню та роботи з фіксованими сумами гранту.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1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2.png"/><Relationship Id="rId4" Type="http://schemas.openxmlformats.org/officeDocument/2006/relationships/image" Target="../media/image-8-2.png"/><Relationship Id="rId5" Type="http://schemas.openxmlformats.org/officeDocument/2006/relationships/image" Target="../media/image-8-2.png"/><Relationship Id="rId6" Type="http://schemas.openxmlformats.org/officeDocument/2006/relationships/image" Target="../media/image-8-6.png"/><Relationship Id="rId7" Type="http://schemas.openxmlformats.org/officeDocument/2006/relationships/image" Target="../media/image-8-2.png"/><Relationship Id="rId8" Type="http://schemas.openxmlformats.org/officeDocument/2006/relationships/image" Target="../media/image-8-2.png"/><Relationship Id="rId9" Type="http://schemas.openxmlformats.org/officeDocument/2006/relationships/image" Target="../media/image-8-2.png"/><Relationship Id="rId10" Type="http://schemas.openxmlformats.org/officeDocument/2006/relationships/image" Target="../media/image-8-2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1.png"/><Relationship Id="rId3" Type="http://schemas.openxmlformats.org/officeDocument/2006/relationships/image" Target="../media/image-12-1.png"/><Relationship Id="rId4" Type="http://schemas.openxmlformats.org/officeDocument/2006/relationships/image" Target="../media/image-12-1.png"/><Relationship Id="rId5" Type="http://schemas.openxmlformats.org/officeDocument/2006/relationships/image" Target="../media/image-12-1.png"/><Relationship Id="rId6" Type="http://schemas.openxmlformats.org/officeDocument/2006/relationships/image" Target="../media/image-12-1.png"/><Relationship Id="rId7" Type="http://schemas.openxmlformats.org/officeDocument/2006/relationships/image" Target="../media/image-12-1.png"/><Relationship Id="rId8" Type="http://schemas.openxmlformats.org/officeDocument/2006/relationships/image" Target="../media/image-12-1.png"/><Relationship Id="rId9" Type="http://schemas.openxmlformats.org/officeDocument/2006/relationships/image" Target="../media/image-12-9.png"/><Relationship Id="rId10" Type="http://schemas.openxmlformats.org/officeDocument/2006/relationships/image" Target="../media/image-12-9.png"/><Relationship Id="rId11" Type="http://schemas.openxmlformats.org/officeDocument/2006/relationships/image" Target="../media/image-12-9.png"/><Relationship Id="rId12" Type="http://schemas.openxmlformats.org/officeDocument/2006/relationships/image" Target="../media/image-12-9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1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4.png"/><Relationship Id="rId6" Type="http://schemas.openxmlformats.org/officeDocument/2006/relationships/image" Target="../media/image-13-4.png"/><Relationship Id="rId7" Type="http://schemas.openxmlformats.org/officeDocument/2006/relationships/image" Target="../media/image-13-4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2.png"/><Relationship Id="rId4" Type="http://schemas.openxmlformats.org/officeDocument/2006/relationships/image" Target="../media/image-15-2.png"/><Relationship Id="rId5" Type="http://schemas.openxmlformats.org/officeDocument/2006/relationships/image" Target="../media/image-15-2.png"/><Relationship Id="rId6" Type="http://schemas.openxmlformats.org/officeDocument/2006/relationships/image" Target="../media/image-15-2.png"/><Relationship Id="rId7" Type="http://schemas.openxmlformats.org/officeDocument/2006/relationships/image" Target="../media/image-15-2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6.png"/><Relationship Id="rId8" Type="http://schemas.openxmlformats.org/officeDocument/2006/relationships/image" Target="../media/image-16-6.png"/><Relationship Id="rId9" Type="http://schemas.openxmlformats.org/officeDocument/2006/relationships/image" Target="../media/image-16-6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3.png"/><Relationship Id="rId5" Type="http://schemas.openxmlformats.org/officeDocument/2006/relationships/image" Target="../media/image-17-3.png"/><Relationship Id="rId6" Type="http://schemas.openxmlformats.org/officeDocument/2006/relationships/image" Target="../media/image-17-3.png"/><Relationship Id="rId7" Type="http://schemas.openxmlformats.org/officeDocument/2006/relationships/image" Target="../media/image-17-3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6.png"/><Relationship Id="rId8" Type="http://schemas.openxmlformats.org/officeDocument/2006/relationships/image" Target="../media/image-18-6.png"/><Relationship Id="rId9" Type="http://schemas.openxmlformats.org/officeDocument/2006/relationships/image" Target="../media/image-18-6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2.png"/><Relationship Id="rId4" Type="http://schemas.openxmlformats.org/officeDocument/2006/relationships/image" Target="../media/image-20-2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1.png"/><Relationship Id="rId3" Type="http://schemas.openxmlformats.org/officeDocument/2006/relationships/image" Target="../media/image-23-1.png"/><Relationship Id="rId4" Type="http://schemas.openxmlformats.org/officeDocument/2006/relationships/image" Target="../media/image-23-1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image" Target="../media/image-24-5.png"/><Relationship Id="rId6" Type="http://schemas.openxmlformats.org/officeDocument/2006/relationships/image" Target="../media/image-24-6.png"/><Relationship Id="rId7" Type="http://schemas.openxmlformats.org/officeDocument/2006/relationships/image" Target="../media/image-24-7.png"/><Relationship Id="rId8" Type="http://schemas.openxmlformats.org/officeDocument/2006/relationships/image" Target="../media/image-24-7.png"/><Relationship Id="rId9" Type="http://schemas.openxmlformats.org/officeDocument/2006/relationships/image" Target="../media/image-24-7.png"/><Relationship Id="rId10" Type="http://schemas.openxmlformats.org/officeDocument/2006/relationships/image" Target="../media/image-24-7.png"/><Relationship Id="rId11" Type="http://schemas.openxmlformats.org/officeDocument/2006/relationships/image" Target="../media/image-24-7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1.png"/><Relationship Id="rId3" Type="http://schemas.openxmlformats.org/officeDocument/2006/relationships/image" Target="../media/image-26-1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99855" y="-1828800"/>
            <a:ext cx="5029200" cy="5029200"/>
          </a:xfrm>
          <a:prstGeom prst="ellipse">
            <a:avLst/>
          </a:prstGeom>
          <a:solidFill>
            <a:srgbClr val="24365F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103120" y="4297680"/>
            <a:ext cx="4206240" cy="4206240"/>
          </a:xfrm>
          <a:prstGeom prst="ellipse">
            <a:avLst/>
          </a:prstGeom>
          <a:solidFill>
            <a:srgbClr val="24365F">
              <a:alpha val="4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55448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5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ТЕМА 6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22960" y="1965960"/>
            <a:ext cx="987552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Фінансове управління, бюджетування</a:t>
            </a:r>
            <a:endParaRPr lang="en-US" sz="36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та адміністрування</a:t>
            </a:r>
            <a:endParaRPr lang="en-US" sz="36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міжнародних проєктів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822960" y="4434840"/>
            <a:ext cx="8778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Принципи фінансового планування, структура бюджету, допустимість витрат, закупівлі та фінансовий контроль, звітність, запобігання фінансовим ризикам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822960" y="5486400"/>
            <a:ext cx="868680" cy="384048"/>
          </a:xfrm>
          <a:prstGeom prst="roundRect">
            <a:avLst>
              <a:gd name="adj" fmla="val 50000"/>
            </a:avLst>
          </a:prstGeom>
          <a:solidFill>
            <a:srgbClr val="24365F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5486400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ЗК5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1856232" y="5486400"/>
            <a:ext cx="868680" cy="384048"/>
          </a:xfrm>
          <a:prstGeom prst="roundRect">
            <a:avLst>
              <a:gd name="adj" fmla="val 50000"/>
            </a:avLst>
          </a:prstGeom>
          <a:solidFill>
            <a:srgbClr val="24365F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856232" y="5486400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СК1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2889504" y="5486400"/>
            <a:ext cx="868680" cy="384048"/>
          </a:xfrm>
          <a:prstGeom prst="roundRect">
            <a:avLst>
              <a:gd name="adj" fmla="val 50000"/>
            </a:avLst>
          </a:prstGeom>
          <a:solidFill>
            <a:srgbClr val="24365F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889504" y="5486400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СК10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3922776" y="5486400"/>
            <a:ext cx="868680" cy="384048"/>
          </a:xfrm>
          <a:prstGeom prst="roundRect">
            <a:avLst>
              <a:gd name="adj" fmla="val 50000"/>
            </a:avLst>
          </a:prstGeom>
          <a:solidFill>
            <a:srgbClr val="24365F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922776" y="5486400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РН4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4956048" y="5486400"/>
            <a:ext cx="868680" cy="384048"/>
          </a:xfrm>
          <a:prstGeom prst="roundRect">
            <a:avLst>
              <a:gd name="adj" fmla="val 50000"/>
            </a:avLst>
          </a:prstGeom>
          <a:solidFill>
            <a:srgbClr val="24365F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956048" y="5486400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РН6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5989320" y="5486400"/>
            <a:ext cx="868680" cy="384048"/>
          </a:xfrm>
          <a:prstGeom prst="roundRect">
            <a:avLst>
              <a:gd name="adj" fmla="val 50000"/>
            </a:avLst>
          </a:prstGeom>
          <a:solidFill>
            <a:srgbClr val="24365F"/>
          </a:solidFill>
          <a:ln w="12700">
            <a:solidFill>
              <a:srgbClr val="C9A22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989320" y="5486400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РН15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822960" y="61722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Державний університет «Житомирська політехніка» · Магістратура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10332720" y="1463040"/>
            <a:ext cx="1371600" cy="1371600"/>
          </a:xfrm>
          <a:prstGeom prst="ellipse">
            <a:avLst/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1" name="Image 0" descr="/home/claude/mpd_pptx_t6/icons/bank_C9A22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75620" y="1805940"/>
            <a:ext cx="685800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ТЕМИ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4008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658368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План теми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457200" y="1691640"/>
            <a:ext cx="5166360" cy="1298448"/>
          </a:xfrm>
          <a:prstGeom prst="roundRect">
            <a:avLst>
              <a:gd name="adj" fmla="val 563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2057400"/>
            <a:ext cx="566928" cy="56692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/home/claude/mpd_pptx_t6/icons/link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3092" y="2182124"/>
            <a:ext cx="317480" cy="31748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371600" y="1837944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1. Принципи фінансового планування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1371600" y="2258568"/>
            <a:ext cx="4069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Узгодженість бюджету з планом робіт, реалістичність, відповідність правилам донора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5943600" y="1691640"/>
            <a:ext cx="5166360" cy="1298448"/>
          </a:xfrm>
          <a:prstGeom prst="roundRect">
            <a:avLst>
              <a:gd name="adj" fmla="val 563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144768" y="2057400"/>
            <a:ext cx="566928" cy="56692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3" name="Image 1" descr="/home/claude/mpd_pptx_t6/icons/chart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9492" y="2182124"/>
            <a:ext cx="317480" cy="31748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6858000" y="1837944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2. Структура бюджету проєкту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6858000" y="2258568"/>
            <a:ext cx="4069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Персонал, подорожі, обладнання, субпідряд, інші прямі та непрямі витрати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457200" y="3246120"/>
            <a:ext cx="5166360" cy="1298448"/>
          </a:xfrm>
          <a:prstGeom prst="roundRect">
            <a:avLst>
              <a:gd name="adj" fmla="val 563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658368" y="3611880"/>
            <a:ext cx="566928" cy="56692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8" name="Image 2" descr="/home/claude/mpd_pptx_t6/icons/check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092" y="3736604"/>
            <a:ext cx="317480" cy="31748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371600" y="3392424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3. Допустимість витрат і форми фінансування</a:t>
            </a:r>
            <a:endParaRPr lang="en-US" sz="1400" dirty="0"/>
          </a:p>
        </p:txBody>
      </p:sp>
      <p:sp>
        <p:nvSpPr>
          <p:cNvPr id="20" name="Text 15"/>
          <p:cNvSpPr/>
          <p:nvPr/>
        </p:nvSpPr>
        <p:spPr>
          <a:xfrm>
            <a:off x="1371600" y="3813048"/>
            <a:ext cx="4069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Фактичні витрати, одиничні ставки, фіксовані суми, співфінансування</a:t>
            </a:r>
            <a:endParaRPr lang="en-US" sz="1100" dirty="0"/>
          </a:p>
        </p:txBody>
      </p:sp>
      <p:sp>
        <p:nvSpPr>
          <p:cNvPr id="21" name="Shape 16"/>
          <p:cNvSpPr/>
          <p:nvPr/>
        </p:nvSpPr>
        <p:spPr>
          <a:xfrm>
            <a:off x="5943600" y="3246120"/>
            <a:ext cx="5166360" cy="1298448"/>
          </a:xfrm>
          <a:prstGeom prst="roundRect">
            <a:avLst>
              <a:gd name="adj" fmla="val 563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6144768" y="3611880"/>
            <a:ext cx="566928" cy="56692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3" name="Image 3" descr="/home/claude/mpd_pptx_t6/icons/cart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9492" y="3736604"/>
            <a:ext cx="317480" cy="317480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6858000" y="3392424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4. Закупівлі та фінансовий контроль</a:t>
            </a:r>
            <a:endParaRPr lang="en-US" sz="1400" dirty="0"/>
          </a:p>
        </p:txBody>
      </p:sp>
      <p:sp>
        <p:nvSpPr>
          <p:cNvPr id="25" name="Text 19"/>
          <p:cNvSpPr/>
          <p:nvPr/>
        </p:nvSpPr>
        <p:spPr>
          <a:xfrm>
            <a:off x="6858000" y="3813048"/>
            <a:ext cx="4069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Принципи закупівель, документообіг, внутрішній і зовнішній аудит</a:t>
            </a:r>
            <a:endParaRPr lang="en-US" sz="1100" dirty="0"/>
          </a:p>
        </p:txBody>
      </p:sp>
      <p:sp>
        <p:nvSpPr>
          <p:cNvPr id="26" name="Shape 20"/>
          <p:cNvSpPr/>
          <p:nvPr/>
        </p:nvSpPr>
        <p:spPr>
          <a:xfrm>
            <a:off x="457200" y="4800600"/>
            <a:ext cx="5166360" cy="1298448"/>
          </a:xfrm>
          <a:prstGeom prst="roundRect">
            <a:avLst>
              <a:gd name="adj" fmla="val 563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658368" y="5166360"/>
            <a:ext cx="566928" cy="56692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8" name="Image 4" descr="/home/claude/mpd_pptx_t6/icons/filealt_FFFFFF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092" y="5291084"/>
            <a:ext cx="317480" cy="317480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1371600" y="4946904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5. Фінансове звітування</a:t>
            </a:r>
            <a:endParaRPr lang="en-US" sz="1400" dirty="0"/>
          </a:p>
        </p:txBody>
      </p:sp>
      <p:sp>
        <p:nvSpPr>
          <p:cNvPr id="30" name="Text 23"/>
          <p:cNvSpPr/>
          <p:nvPr/>
        </p:nvSpPr>
        <p:spPr>
          <a:xfrm>
            <a:off x="1371600" y="5367528"/>
            <a:ext cx="4069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Підтвердні документи, прозорість та підзвітність використання коштів</a:t>
            </a:r>
            <a:endParaRPr lang="en-US" sz="1100" dirty="0"/>
          </a:p>
        </p:txBody>
      </p:sp>
      <p:sp>
        <p:nvSpPr>
          <p:cNvPr id="31" name="Shape 24"/>
          <p:cNvSpPr/>
          <p:nvPr/>
        </p:nvSpPr>
        <p:spPr>
          <a:xfrm>
            <a:off x="5943600" y="4800600"/>
            <a:ext cx="5166360" cy="1298448"/>
          </a:xfrm>
          <a:prstGeom prst="roundRect">
            <a:avLst>
              <a:gd name="adj" fmla="val 563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2" name="Shape 25"/>
          <p:cNvSpPr/>
          <p:nvPr/>
        </p:nvSpPr>
        <p:spPr>
          <a:xfrm>
            <a:off x="6144768" y="5166360"/>
            <a:ext cx="566928" cy="56692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33" name="Image 5" descr="/home/claude/mpd_pptx_t6/icons/warning_FFFFFF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9492" y="5291084"/>
            <a:ext cx="317480" cy="317480"/>
          </a:xfrm>
          <a:prstGeom prst="rect">
            <a:avLst/>
          </a:prstGeom>
        </p:spPr>
      </p:pic>
      <p:sp>
        <p:nvSpPr>
          <p:cNvPr id="34" name="Text 26"/>
          <p:cNvSpPr/>
          <p:nvPr/>
        </p:nvSpPr>
        <p:spPr>
          <a:xfrm>
            <a:off x="6858000" y="4946904"/>
            <a:ext cx="4069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6. Запобігання фінансовим ризикам</a:t>
            </a:r>
            <a:endParaRPr lang="en-US" sz="1400" dirty="0"/>
          </a:p>
        </p:txBody>
      </p:sp>
      <p:sp>
        <p:nvSpPr>
          <p:cNvPr id="35" name="Text 27"/>
          <p:cNvSpPr/>
          <p:nvPr/>
        </p:nvSpPr>
        <p:spPr>
          <a:xfrm>
            <a:off x="6858000" y="5367528"/>
            <a:ext cx="4069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Валютні ризики, подвійне фінансування, порушення грантових угод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7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РЕЗУЛЬТАТИ НАВЧАННЯ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4008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658368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Компетентності та результати навчання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457200" y="1691640"/>
            <a:ext cx="3675888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85800" y="1901952"/>
            <a:ext cx="960120" cy="411480"/>
          </a:xfrm>
          <a:prstGeom prst="roundRect">
            <a:avLst>
              <a:gd name="adj" fmla="val 17778"/>
            </a:avLst>
          </a:prstGeom>
          <a:solidFill>
            <a:srgbClr val="C9A227"/>
          </a:solidFill>
          <a:ln/>
        </p:spPr>
      </p:sp>
      <p:sp>
        <p:nvSpPr>
          <p:cNvPr id="8" name="Text 6"/>
          <p:cNvSpPr/>
          <p:nvPr/>
        </p:nvSpPr>
        <p:spPr>
          <a:xfrm>
            <a:off x="685800" y="1901952"/>
            <a:ext cx="960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ЗК5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685800" y="2404872"/>
            <a:ext cx="32186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Загальна компетентність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685800" y="2697480"/>
            <a:ext cx="32186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Здатність приймати обґрунтовані рішення з урахуванням фінансових обмежень та ризиків проєкту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352544" y="1691640"/>
            <a:ext cx="3675888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581144" y="1901952"/>
            <a:ext cx="960120" cy="411480"/>
          </a:xfrm>
          <a:prstGeom prst="roundRect">
            <a:avLst>
              <a:gd name="adj" fmla="val 17778"/>
            </a:avLst>
          </a:prstGeom>
          <a:solidFill>
            <a:srgbClr val="C9A227"/>
          </a:solidFill>
          <a:ln/>
        </p:spPr>
      </p:sp>
      <p:sp>
        <p:nvSpPr>
          <p:cNvPr id="13" name="Text 11"/>
          <p:cNvSpPr/>
          <p:nvPr/>
        </p:nvSpPr>
        <p:spPr>
          <a:xfrm>
            <a:off x="4581144" y="1901952"/>
            <a:ext cx="960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СК1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581144" y="2404872"/>
            <a:ext cx="32186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Спеціальна компетентність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581144" y="2697480"/>
            <a:ext cx="32186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Здатність розробляти та обґрунтовувати бюджет міжнародного проєкту відповідно до вимог донора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8247888" y="1691640"/>
            <a:ext cx="3675888" cy="1874520"/>
          </a:xfrm>
          <a:prstGeom prst="roundRect">
            <a:avLst>
              <a:gd name="adj" fmla="val 390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476488" y="1901952"/>
            <a:ext cx="960120" cy="411480"/>
          </a:xfrm>
          <a:prstGeom prst="roundRect">
            <a:avLst>
              <a:gd name="adj" fmla="val 17778"/>
            </a:avLst>
          </a:prstGeom>
          <a:solidFill>
            <a:srgbClr val="C9A227"/>
          </a:solidFill>
          <a:ln/>
        </p:spPr>
      </p:sp>
      <p:sp>
        <p:nvSpPr>
          <p:cNvPr id="18" name="Text 16"/>
          <p:cNvSpPr/>
          <p:nvPr/>
        </p:nvSpPr>
        <p:spPr>
          <a:xfrm>
            <a:off x="8476488" y="1901952"/>
            <a:ext cx="960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СК10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476488" y="2404872"/>
            <a:ext cx="32186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Спеціальна компетентність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8476488" y="2697480"/>
            <a:ext cx="32186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Здатність забезпечувати фінансовий контроль, звітність та підзвітність використання коштів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457200" y="3840480"/>
            <a:ext cx="3675888" cy="1417320"/>
          </a:xfrm>
          <a:prstGeom prst="roundRect">
            <a:avLst>
              <a:gd name="adj" fmla="val 5161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685800" y="3977640"/>
            <a:ext cx="32186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РН4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85800" y="4343400"/>
            <a:ext cx="32186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Аналізувати та оцінювати фінансові ризики міжнародного проєкту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352544" y="3840480"/>
            <a:ext cx="3675888" cy="1417320"/>
          </a:xfrm>
          <a:prstGeom prst="roundRect">
            <a:avLst>
              <a:gd name="adj" fmla="val 5161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4581144" y="3977640"/>
            <a:ext cx="32186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РН6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4581144" y="4343400"/>
            <a:ext cx="32186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Формувати бюджет проєкту відповідно до фінансових правил донорських організацій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8247888" y="3840480"/>
            <a:ext cx="3675888" cy="1417320"/>
          </a:xfrm>
          <a:prstGeom prst="roundRect">
            <a:avLst>
              <a:gd name="adj" fmla="val 5161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8" name="Text 26"/>
          <p:cNvSpPr/>
          <p:nvPr/>
        </p:nvSpPr>
        <p:spPr>
          <a:xfrm>
            <a:off x="8476488" y="3977640"/>
            <a:ext cx="32186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РН15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8476488" y="4343400"/>
            <a:ext cx="321868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Забезпечувати прозорість, підзвітність та контроль використання грантових коштів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ФІНАНСОВЕ ПЛАНУВАННЯ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4008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658368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Принципи фінансового планування проєкту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457200" y="13716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П’ять принципів, що визначають якість бюджету міжнародного проєкту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1920240"/>
            <a:ext cx="3611880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713232" y="2148840"/>
            <a:ext cx="621792" cy="621792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9" name="Image 0" descr="/home/claude/mpd_pptx_t6/icons/link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026" y="2285634"/>
            <a:ext cx="348204" cy="348204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13232" y="2926080"/>
            <a:ext cx="309981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Узгодженість бюджету з планом робіт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713232" y="3520440"/>
            <a:ext cx="30998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0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Кожен рядок бюджету має бути прив’язаний до конкретних заходів або робочих пакетів (WP) проєкту</a:t>
            </a:r>
            <a:endParaRPr lang="en-US" sz="1080" dirty="0"/>
          </a:p>
        </p:txBody>
      </p:sp>
      <p:sp>
        <p:nvSpPr>
          <p:cNvPr id="12" name="Shape 9"/>
          <p:cNvSpPr/>
          <p:nvPr/>
        </p:nvSpPr>
        <p:spPr>
          <a:xfrm>
            <a:off x="4206240" y="1920240"/>
            <a:ext cx="3611880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462272" y="2148840"/>
            <a:ext cx="621792" cy="621792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4" name="Image 1" descr="/home/claude/mpd_pptx_t6/icons/scale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066" y="2285634"/>
            <a:ext cx="348204" cy="348204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4462272" y="2926080"/>
            <a:ext cx="309981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Реалістичність та економність</a:t>
            </a:r>
            <a:endParaRPr lang="en-US" sz="1350" dirty="0"/>
          </a:p>
        </p:txBody>
      </p:sp>
      <p:sp>
        <p:nvSpPr>
          <p:cNvPr id="16" name="Text 12"/>
          <p:cNvSpPr/>
          <p:nvPr/>
        </p:nvSpPr>
        <p:spPr>
          <a:xfrm>
            <a:off x="4462272" y="3520440"/>
            <a:ext cx="30998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0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Розрахунок за ринковими цінами — без завищення чи заниження вартості ресурсів</a:t>
            </a:r>
            <a:endParaRPr lang="en-US" sz="1080" dirty="0"/>
          </a:p>
        </p:txBody>
      </p:sp>
      <p:sp>
        <p:nvSpPr>
          <p:cNvPr id="17" name="Shape 13"/>
          <p:cNvSpPr/>
          <p:nvPr/>
        </p:nvSpPr>
        <p:spPr>
          <a:xfrm>
            <a:off x="7955280" y="1920240"/>
            <a:ext cx="3611880" cy="2148840"/>
          </a:xfrm>
          <a:prstGeom prst="roundRect">
            <a:avLst>
              <a:gd name="adj" fmla="val 340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8211312" y="2148840"/>
            <a:ext cx="621792" cy="621792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9" name="Image 2" descr="/home/claude/mpd_pptx_t6/icons/gavel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48106" y="2285634"/>
            <a:ext cx="348204" cy="348204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8211312" y="2926080"/>
            <a:ext cx="309981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Відповідність фінансовим правилам донора</a:t>
            </a:r>
            <a:endParaRPr lang="en-US" sz="1350" dirty="0"/>
          </a:p>
        </p:txBody>
      </p:sp>
      <p:sp>
        <p:nvSpPr>
          <p:cNvPr id="21" name="Text 16"/>
          <p:cNvSpPr/>
          <p:nvPr/>
        </p:nvSpPr>
        <p:spPr>
          <a:xfrm>
            <a:off x="8211312" y="3520440"/>
            <a:ext cx="30998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0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Правила донора мають пріоритет над внутрішніми процедурами організації-виконавця</a:t>
            </a:r>
            <a:endParaRPr lang="en-US" sz="1080" dirty="0"/>
          </a:p>
        </p:txBody>
      </p:sp>
      <p:sp>
        <p:nvSpPr>
          <p:cNvPr id="22" name="Shape 17"/>
          <p:cNvSpPr/>
          <p:nvPr/>
        </p:nvSpPr>
        <p:spPr>
          <a:xfrm>
            <a:off x="457200" y="4251960"/>
            <a:ext cx="5394960" cy="1828800"/>
          </a:xfrm>
          <a:prstGeom prst="roundRect">
            <a:avLst>
              <a:gd name="adj" fmla="val 40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713232" y="4480560"/>
            <a:ext cx="548640" cy="54864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4" name="Image 3" descr="/home/claude/mpd_pptx_t6/icons/cashflow_1B2A4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92" y="4617720"/>
            <a:ext cx="274320" cy="274320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1417320" y="443484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Планування грошових потоків (cash-flow)</a:t>
            </a:r>
            <a:endParaRPr lang="en-US" sz="1300" dirty="0"/>
          </a:p>
        </p:txBody>
      </p:sp>
      <p:sp>
        <p:nvSpPr>
          <p:cNvPr id="26" name="Text 20"/>
          <p:cNvSpPr/>
          <p:nvPr/>
        </p:nvSpPr>
        <p:spPr>
          <a:xfrm>
            <a:off x="713232" y="5074920"/>
            <a:ext cx="488289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Кошти донора надходять траншами — попереднє фінансування, проміжний та фінальний платежі, що вимагає планування обігового капіталу для покриття тимчасових розривів у фінансуванні</a:t>
            </a:r>
            <a:endParaRPr lang="en-US" sz="1080" dirty="0"/>
          </a:p>
        </p:txBody>
      </p:sp>
      <p:sp>
        <p:nvSpPr>
          <p:cNvPr id="27" name="Shape 21"/>
          <p:cNvSpPr/>
          <p:nvPr/>
        </p:nvSpPr>
        <p:spPr>
          <a:xfrm>
            <a:off x="6108192" y="4251960"/>
            <a:ext cx="5394960" cy="1828800"/>
          </a:xfrm>
          <a:prstGeom prst="roundRect">
            <a:avLst>
              <a:gd name="adj" fmla="val 4000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8" name="Shape 22"/>
          <p:cNvSpPr/>
          <p:nvPr/>
        </p:nvSpPr>
        <p:spPr>
          <a:xfrm>
            <a:off x="6364224" y="4480560"/>
            <a:ext cx="548640" cy="54864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9" name="Image 4" descr="/home/claude/mpd_pptx_t6/icons/users_1B2A4A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1384" y="4617720"/>
            <a:ext cx="274320" cy="274320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7068312" y="4434840"/>
            <a:ext cx="4206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Розподіл бюджету між партнерами</a:t>
            </a:r>
            <a:endParaRPr lang="en-US" sz="1300" dirty="0"/>
          </a:p>
        </p:txBody>
      </p:sp>
      <p:sp>
        <p:nvSpPr>
          <p:cNvPr id="31" name="Text 24"/>
          <p:cNvSpPr/>
          <p:nvPr/>
        </p:nvSpPr>
        <p:spPr>
          <a:xfrm>
            <a:off x="6364224" y="5074920"/>
            <a:ext cx="488289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Бюджет консорціуму — це сума індивідуальних бюджетів партнерів; координатор консолідує їх у єдиний фінансовий план</a:t>
            </a:r>
            <a:endParaRPr lang="en-US" sz="10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7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ФІНАНСОВЕ ПЛАНУВАННЯ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4008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658368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Грошовий потік проєкту: транші фінансування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457200" y="137160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Типовий графік надходження коштів донора та розрив грошового потоку, який має покрити організація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2057400"/>
            <a:ext cx="342900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777240" y="228600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9" name="Text 7"/>
          <p:cNvSpPr/>
          <p:nvPr/>
        </p:nvSpPr>
        <p:spPr>
          <a:xfrm>
            <a:off x="777240" y="22860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417320" y="2313432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~30%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777240" y="2898648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Попереднє фінансування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777240" y="329184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3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 30% бюджету на старті проєкту</a:t>
            </a:r>
            <a:endParaRPr lang="en-US" sz="1030" dirty="0"/>
          </a:p>
        </p:txBody>
      </p:sp>
      <p:sp>
        <p:nvSpPr>
          <p:cNvPr id="13" name="Shape 11"/>
          <p:cNvSpPr/>
          <p:nvPr/>
        </p:nvSpPr>
        <p:spPr>
          <a:xfrm>
            <a:off x="4297680" y="2057400"/>
            <a:ext cx="342900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526280" y="228600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15" name="Text 13"/>
          <p:cNvSpPr/>
          <p:nvPr/>
        </p:nvSpPr>
        <p:spPr>
          <a:xfrm>
            <a:off x="4526280" y="22860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5166360" y="2313432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~40%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4526280" y="2898648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Проміжний платіж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4526280" y="329184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3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Після проміжного звіту про виконання</a:t>
            </a:r>
            <a:endParaRPr lang="en-US" sz="1030" dirty="0"/>
          </a:p>
        </p:txBody>
      </p:sp>
      <p:sp>
        <p:nvSpPr>
          <p:cNvPr id="19" name="Shape 17"/>
          <p:cNvSpPr/>
          <p:nvPr/>
        </p:nvSpPr>
        <p:spPr>
          <a:xfrm>
            <a:off x="8046720" y="2057400"/>
            <a:ext cx="3429000" cy="173736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275320" y="2286000"/>
            <a:ext cx="502920" cy="502920"/>
          </a:xfrm>
          <a:prstGeom prst="ellipse">
            <a:avLst/>
          </a:prstGeom>
          <a:solidFill>
            <a:srgbClr val="1B2A4A"/>
          </a:solidFill>
          <a:ln/>
        </p:spPr>
      </p:sp>
      <p:sp>
        <p:nvSpPr>
          <p:cNvPr id="21" name="Text 19"/>
          <p:cNvSpPr/>
          <p:nvPr/>
        </p:nvSpPr>
        <p:spPr>
          <a:xfrm>
            <a:off x="8275320" y="22860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8915400" y="2313432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~30%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8275320" y="2898648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Фінальний платіж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8275320" y="3291840"/>
            <a:ext cx="2971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3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Після затвердження фінального звіту</a:t>
            </a:r>
            <a:endParaRPr lang="en-US" sz="1030" dirty="0"/>
          </a:p>
        </p:txBody>
      </p:sp>
      <p:pic>
        <p:nvPicPr>
          <p:cNvPr id="25" name="Image 0" descr="/home/claude/mpd_pptx_t6/icons/arrow_C9A22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796" y="2766060"/>
            <a:ext cx="137160" cy="137160"/>
          </a:xfrm>
          <a:prstGeom prst="rect">
            <a:avLst/>
          </a:prstGeom>
        </p:spPr>
      </p:pic>
      <p:pic>
        <p:nvPicPr>
          <p:cNvPr id="26" name="Image 1" descr="/home/claude/mpd_pptx_t6/icons/arrow_C9A227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1836" y="2766060"/>
            <a:ext cx="137160" cy="137160"/>
          </a:xfrm>
          <a:prstGeom prst="rect">
            <a:avLst/>
          </a:prstGeom>
        </p:spPr>
      </p:pic>
      <p:sp>
        <p:nvSpPr>
          <p:cNvPr id="27" name="Shape 23"/>
          <p:cNvSpPr/>
          <p:nvPr/>
        </p:nvSpPr>
        <p:spPr>
          <a:xfrm>
            <a:off x="548640" y="4114800"/>
            <a:ext cx="11064240" cy="1920240"/>
          </a:xfrm>
          <a:prstGeom prst="roundRect">
            <a:avLst>
              <a:gd name="adj" fmla="val 3810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8" name="Shape 24"/>
          <p:cNvSpPr/>
          <p:nvPr/>
        </p:nvSpPr>
        <p:spPr>
          <a:xfrm>
            <a:off x="822960" y="4370832"/>
            <a:ext cx="594360" cy="59436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9" name="Image 2" descr="/home/claude/mpd_pptx_t6/icons/cashflow_1B2A4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550" y="4519422"/>
            <a:ext cx="297180" cy="297180"/>
          </a:xfrm>
          <a:prstGeom prst="rect">
            <a:avLst/>
          </a:prstGeom>
        </p:spPr>
      </p:pic>
      <p:sp>
        <p:nvSpPr>
          <p:cNvPr id="30" name="Text 25"/>
          <p:cNvSpPr/>
          <p:nvPr/>
        </p:nvSpPr>
        <p:spPr>
          <a:xfrm>
            <a:off x="1600200" y="4315968"/>
            <a:ext cx="9692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Розрив грошового потоку (cash-flow gap)</a:t>
            </a:r>
            <a:endParaRPr lang="en-US" sz="1500" dirty="0"/>
          </a:p>
        </p:txBody>
      </p:sp>
      <p:sp>
        <p:nvSpPr>
          <p:cNvPr id="31" name="Text 26"/>
          <p:cNvSpPr/>
          <p:nvPr/>
        </p:nvSpPr>
        <p:spPr>
          <a:xfrm>
            <a:off x="1600200" y="4736592"/>
            <a:ext cx="95097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Оскільки транші надходять із затримкою відносно фактичних витрат, організація повинна фінансувати частину поточної діяльності з власного обігового капіталу до отримання чергового платежу від донора. Це вимагає завчасного планування ліквідності, особливо для організацій без значних фінансових резервів.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СТРУКТУРА БЮДЖЕТУ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4008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658368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Структура бюджету: шість категорій витрат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457200" y="13716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Кожна стаття бюджету міжнародного проєкту належить до однієї з шести категорій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1920240"/>
            <a:ext cx="3611880" cy="1965960"/>
          </a:xfrm>
          <a:prstGeom prst="roundRect">
            <a:avLst>
              <a:gd name="adj" fmla="val 372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713232" y="2148840"/>
            <a:ext cx="566928" cy="56692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9" name="Image 0" descr="/home/claude/mpd_pptx_t6/icons/person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7956" y="2273564"/>
            <a:ext cx="317480" cy="31748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13232" y="2834640"/>
            <a:ext cx="30998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Персонал (Personnel Costs)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713232" y="3291840"/>
            <a:ext cx="30998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2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Найбільша стаття бюджету; розраховується за людино-місяцем/днем на основі документованої ставки, підтверджується табелями обліку часу (timesheets)</a:t>
            </a:r>
            <a:endParaRPr lang="en-US" sz="1020" dirty="0"/>
          </a:p>
        </p:txBody>
      </p:sp>
      <p:sp>
        <p:nvSpPr>
          <p:cNvPr id="12" name="Shape 9"/>
          <p:cNvSpPr/>
          <p:nvPr/>
        </p:nvSpPr>
        <p:spPr>
          <a:xfrm>
            <a:off x="4206240" y="1920240"/>
            <a:ext cx="3611880" cy="1965960"/>
          </a:xfrm>
          <a:prstGeom prst="roundRect">
            <a:avLst>
              <a:gd name="adj" fmla="val 372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462272" y="2148840"/>
            <a:ext cx="566928" cy="56692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4" name="Image 1" descr="/home/claude/mpd_pptx_t6/icons/plane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6996" y="2273564"/>
            <a:ext cx="317480" cy="31748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4462272" y="2834640"/>
            <a:ext cx="30998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Подорожі (Travel Costs)</a:t>
            </a:r>
            <a:endParaRPr lang="en-US" sz="1250" dirty="0"/>
          </a:p>
        </p:txBody>
      </p:sp>
      <p:sp>
        <p:nvSpPr>
          <p:cNvPr id="16" name="Text 12"/>
          <p:cNvSpPr/>
          <p:nvPr/>
        </p:nvSpPr>
        <p:spPr>
          <a:xfrm>
            <a:off x="4462272" y="3291840"/>
            <a:ext cx="30998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2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Транспорт, проживання, добові для участі в заходах проєкту; обмежені правилами донора — клас перельоту, максимальна вартість проживання</a:t>
            </a:r>
            <a:endParaRPr lang="en-US" sz="1020" dirty="0"/>
          </a:p>
        </p:txBody>
      </p:sp>
      <p:sp>
        <p:nvSpPr>
          <p:cNvPr id="17" name="Shape 13"/>
          <p:cNvSpPr/>
          <p:nvPr/>
        </p:nvSpPr>
        <p:spPr>
          <a:xfrm>
            <a:off x="7955280" y="1920240"/>
            <a:ext cx="3611880" cy="1965960"/>
          </a:xfrm>
          <a:prstGeom prst="roundRect">
            <a:avLst>
              <a:gd name="adj" fmla="val 3721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8211312" y="2148840"/>
            <a:ext cx="566928" cy="56692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9" name="Image 2" descr="/home/claude/mpd_pptx_t6/icons/tools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6036" y="2273564"/>
            <a:ext cx="317480" cy="317480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8211312" y="2834640"/>
            <a:ext cx="30998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Обладнання (Equipment Costs)</a:t>
            </a:r>
            <a:endParaRPr lang="en-US" sz="1250" dirty="0"/>
          </a:p>
        </p:txBody>
      </p:sp>
      <p:sp>
        <p:nvSpPr>
          <p:cNvPr id="21" name="Text 16"/>
          <p:cNvSpPr/>
          <p:nvPr/>
        </p:nvSpPr>
        <p:spPr>
          <a:xfrm>
            <a:off x="8211312" y="3291840"/>
            <a:ext cx="30998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2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Придбання або оренда; для довготривалого обладнання прийнятною є лише амортизована частка за період використання в проєкті</a:t>
            </a:r>
            <a:endParaRPr lang="en-US" sz="1020" dirty="0"/>
          </a:p>
        </p:txBody>
      </p:sp>
      <p:sp>
        <p:nvSpPr>
          <p:cNvPr id="22" name="Shape 17"/>
          <p:cNvSpPr/>
          <p:nvPr/>
        </p:nvSpPr>
        <p:spPr>
          <a:xfrm>
            <a:off x="457200" y="4069080"/>
            <a:ext cx="3611880" cy="2103120"/>
          </a:xfrm>
          <a:prstGeom prst="roundRect">
            <a:avLst>
              <a:gd name="adj" fmla="val 3478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713232" y="4297680"/>
            <a:ext cx="566928" cy="566928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4" name="Image 3" descr="/home/claude/mpd_pptx_t6/icons/handshake_1B2A4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4439412"/>
            <a:ext cx="283464" cy="283464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713232" y="4983480"/>
            <a:ext cx="30998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Субпідряд (Subcontracting)</a:t>
            </a:r>
            <a:endParaRPr lang="en-US" sz="1250" dirty="0"/>
          </a:p>
        </p:txBody>
      </p:sp>
      <p:sp>
        <p:nvSpPr>
          <p:cNvPr id="26" name="Text 20"/>
          <p:cNvSpPr/>
          <p:nvPr/>
        </p:nvSpPr>
        <p:spPr>
          <a:xfrm>
            <a:off x="713232" y="5468112"/>
            <a:ext cx="30998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2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Залучення третіх сторін для виконання визначених завдань; обмежується % бюджету, вимагає конкурентної процедури закупівлі</a:t>
            </a:r>
            <a:endParaRPr lang="en-US" sz="1020" dirty="0"/>
          </a:p>
        </p:txBody>
      </p:sp>
      <p:sp>
        <p:nvSpPr>
          <p:cNvPr id="27" name="Shape 21"/>
          <p:cNvSpPr/>
          <p:nvPr/>
        </p:nvSpPr>
        <p:spPr>
          <a:xfrm>
            <a:off x="4206240" y="4069080"/>
            <a:ext cx="3611880" cy="2103120"/>
          </a:xfrm>
          <a:prstGeom prst="roundRect">
            <a:avLst>
              <a:gd name="adj" fmla="val 3478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8" name="Shape 22"/>
          <p:cNvSpPr/>
          <p:nvPr/>
        </p:nvSpPr>
        <p:spPr>
          <a:xfrm>
            <a:off x="4462272" y="4297680"/>
            <a:ext cx="566928" cy="566928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9" name="Image 4" descr="/home/claude/mpd_pptx_t6/icons/receipt_1B2A4A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4004" y="4439412"/>
            <a:ext cx="283464" cy="283464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4462272" y="4983480"/>
            <a:ext cx="30998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Інші прямі витрати (Other Direct Costs)</a:t>
            </a:r>
            <a:endParaRPr lang="en-US" sz="1250" dirty="0"/>
          </a:p>
        </p:txBody>
      </p:sp>
      <p:sp>
        <p:nvSpPr>
          <p:cNvPr id="31" name="Text 24"/>
          <p:cNvSpPr/>
          <p:nvPr/>
        </p:nvSpPr>
        <p:spPr>
          <a:xfrm>
            <a:off x="4462272" y="5468112"/>
            <a:ext cx="30998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2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Витратні матеріали, публікації, переклад, аудит, візуалізація та поширення результатів проєкту</a:t>
            </a:r>
            <a:endParaRPr lang="en-US" sz="1020" dirty="0"/>
          </a:p>
        </p:txBody>
      </p:sp>
      <p:sp>
        <p:nvSpPr>
          <p:cNvPr id="32" name="Shape 25"/>
          <p:cNvSpPr/>
          <p:nvPr/>
        </p:nvSpPr>
        <p:spPr>
          <a:xfrm>
            <a:off x="7955280" y="4069080"/>
            <a:ext cx="3611880" cy="2103120"/>
          </a:xfrm>
          <a:prstGeom prst="roundRect">
            <a:avLst>
              <a:gd name="adj" fmla="val 3478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3" name="Shape 26"/>
          <p:cNvSpPr/>
          <p:nvPr/>
        </p:nvSpPr>
        <p:spPr>
          <a:xfrm>
            <a:off x="8211312" y="4297680"/>
            <a:ext cx="566928" cy="566928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34" name="Image 5" descr="/home/claude/mpd_pptx_t6/icons/building_1B2A4A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53044" y="4439412"/>
            <a:ext cx="283464" cy="283464"/>
          </a:xfrm>
          <a:prstGeom prst="rect">
            <a:avLst/>
          </a:prstGeom>
        </p:spPr>
      </p:pic>
      <p:sp>
        <p:nvSpPr>
          <p:cNvPr id="35" name="Text 27"/>
          <p:cNvSpPr/>
          <p:nvPr/>
        </p:nvSpPr>
        <p:spPr>
          <a:xfrm>
            <a:off x="8211312" y="4983480"/>
            <a:ext cx="30998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Непрямі витрати (Indirect Costs)</a:t>
            </a:r>
            <a:endParaRPr lang="en-US" sz="1250" dirty="0"/>
          </a:p>
        </p:txBody>
      </p:sp>
      <p:sp>
        <p:nvSpPr>
          <p:cNvPr id="36" name="Text 28"/>
          <p:cNvSpPr/>
          <p:nvPr/>
        </p:nvSpPr>
        <p:spPr>
          <a:xfrm>
            <a:off x="8211312" y="5468112"/>
            <a:ext cx="3099816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2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Витрати, що не пов’язані напряму з проєктом — оренда офісу, комунальні послуги, бухгалтерія; зазвичай фіксована ставка (напр. 7% або 25% прямих витрат)</a:t>
            </a:r>
            <a:endParaRPr lang="en-US" sz="10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7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СТРУКТУРА БЮДЖЕТУ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4008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658368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Орієнтовний розподіл бюджету за категоріями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457200" y="13716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Ілюстративний приклад для навчальних цілей — не є даними реального проєкту</a:t>
            </a:r>
            <a:endParaRPr lang="en-US" sz="12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365760" y="1783080"/>
          <a:ext cx="5486400" cy="45720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Shape 5"/>
          <p:cNvSpPr/>
          <p:nvPr/>
        </p:nvSpPr>
        <p:spPr>
          <a:xfrm>
            <a:off x="6492240" y="1920240"/>
            <a:ext cx="5120640" cy="621792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6720840" y="2103120"/>
            <a:ext cx="256032" cy="256032"/>
          </a:xfrm>
          <a:prstGeom prst="rect">
            <a:avLst/>
          </a:prstGeom>
          <a:solidFill>
            <a:srgbClr val="1B2A4A"/>
          </a:solidFill>
          <a:ln/>
        </p:spPr>
      </p:sp>
      <p:sp>
        <p:nvSpPr>
          <p:cNvPr id="10" name="Text 7"/>
          <p:cNvSpPr/>
          <p:nvPr/>
        </p:nvSpPr>
        <p:spPr>
          <a:xfrm>
            <a:off x="7132320" y="1920240"/>
            <a:ext cx="3200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Персонал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10332720" y="1920240"/>
            <a:ext cx="10972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42%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6492240" y="2633472"/>
            <a:ext cx="5120640" cy="621792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6720840" y="2816352"/>
            <a:ext cx="256032" cy="256032"/>
          </a:xfrm>
          <a:prstGeom prst="rect">
            <a:avLst/>
          </a:prstGeom>
          <a:solidFill>
            <a:srgbClr val="3E5A96"/>
          </a:solidFill>
          <a:ln/>
        </p:spPr>
      </p:sp>
      <p:sp>
        <p:nvSpPr>
          <p:cNvPr id="14" name="Text 11"/>
          <p:cNvSpPr/>
          <p:nvPr/>
        </p:nvSpPr>
        <p:spPr>
          <a:xfrm>
            <a:off x="7132320" y="2633472"/>
            <a:ext cx="3200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Подорожі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10332720" y="2633472"/>
            <a:ext cx="10972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10%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6492240" y="3346704"/>
            <a:ext cx="5120640" cy="621792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6720840" y="3529584"/>
            <a:ext cx="256032" cy="256032"/>
          </a:xfrm>
          <a:prstGeom prst="rect">
            <a:avLst/>
          </a:prstGeom>
          <a:solidFill>
            <a:srgbClr val="C9A227"/>
          </a:solidFill>
          <a:ln/>
        </p:spPr>
      </p:sp>
      <p:sp>
        <p:nvSpPr>
          <p:cNvPr id="18" name="Text 15"/>
          <p:cNvSpPr/>
          <p:nvPr/>
        </p:nvSpPr>
        <p:spPr>
          <a:xfrm>
            <a:off x="7132320" y="3346704"/>
            <a:ext cx="3200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Обладнання</a:t>
            </a:r>
            <a:endParaRPr lang="en-US" sz="1250" dirty="0"/>
          </a:p>
        </p:txBody>
      </p:sp>
      <p:sp>
        <p:nvSpPr>
          <p:cNvPr id="19" name="Text 16"/>
          <p:cNvSpPr/>
          <p:nvPr/>
        </p:nvSpPr>
        <p:spPr>
          <a:xfrm>
            <a:off x="10332720" y="3346704"/>
            <a:ext cx="10972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8%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6492240" y="4059936"/>
            <a:ext cx="5120640" cy="621792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6720840" y="4242816"/>
            <a:ext cx="256032" cy="256032"/>
          </a:xfrm>
          <a:prstGeom prst="rect">
            <a:avLst/>
          </a:prstGeom>
          <a:solidFill>
            <a:srgbClr val="64708C"/>
          </a:solidFill>
          <a:ln/>
        </p:spPr>
      </p:sp>
      <p:sp>
        <p:nvSpPr>
          <p:cNvPr id="22" name="Text 19"/>
          <p:cNvSpPr/>
          <p:nvPr/>
        </p:nvSpPr>
        <p:spPr>
          <a:xfrm>
            <a:off x="7132320" y="4059936"/>
            <a:ext cx="3200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Субпідряд</a:t>
            </a:r>
            <a:endParaRPr lang="en-US" sz="1250" dirty="0"/>
          </a:p>
        </p:txBody>
      </p:sp>
      <p:sp>
        <p:nvSpPr>
          <p:cNvPr id="23" name="Text 20"/>
          <p:cNvSpPr/>
          <p:nvPr/>
        </p:nvSpPr>
        <p:spPr>
          <a:xfrm>
            <a:off x="10332720" y="4059936"/>
            <a:ext cx="10972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12%</a:t>
            </a:r>
            <a:endParaRPr lang="en-US" sz="1400" dirty="0"/>
          </a:p>
        </p:txBody>
      </p:sp>
      <p:sp>
        <p:nvSpPr>
          <p:cNvPr id="24" name="Shape 21"/>
          <p:cNvSpPr/>
          <p:nvPr/>
        </p:nvSpPr>
        <p:spPr>
          <a:xfrm>
            <a:off x="6492240" y="4773168"/>
            <a:ext cx="5120640" cy="621792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5" name="Shape 22"/>
          <p:cNvSpPr/>
          <p:nvPr/>
        </p:nvSpPr>
        <p:spPr>
          <a:xfrm>
            <a:off x="6720840" y="4956048"/>
            <a:ext cx="256032" cy="256032"/>
          </a:xfrm>
          <a:prstGeom prst="rect">
            <a:avLst/>
          </a:prstGeom>
          <a:solidFill>
            <a:srgbClr val="9FB2D6"/>
          </a:solidFill>
          <a:ln/>
        </p:spPr>
      </p:sp>
      <p:sp>
        <p:nvSpPr>
          <p:cNvPr id="26" name="Text 23"/>
          <p:cNvSpPr/>
          <p:nvPr/>
        </p:nvSpPr>
        <p:spPr>
          <a:xfrm>
            <a:off x="7132320" y="4773168"/>
            <a:ext cx="3200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Інші прямі витрати</a:t>
            </a:r>
            <a:endParaRPr lang="en-US" sz="1250" dirty="0"/>
          </a:p>
        </p:txBody>
      </p:sp>
      <p:sp>
        <p:nvSpPr>
          <p:cNvPr id="27" name="Text 24"/>
          <p:cNvSpPr/>
          <p:nvPr/>
        </p:nvSpPr>
        <p:spPr>
          <a:xfrm>
            <a:off x="10332720" y="4773168"/>
            <a:ext cx="10972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8%</a:t>
            </a:r>
            <a:endParaRPr lang="en-US" sz="1400" dirty="0"/>
          </a:p>
        </p:txBody>
      </p:sp>
      <p:sp>
        <p:nvSpPr>
          <p:cNvPr id="28" name="Shape 25"/>
          <p:cNvSpPr/>
          <p:nvPr/>
        </p:nvSpPr>
        <p:spPr>
          <a:xfrm>
            <a:off x="6492240" y="5486400"/>
            <a:ext cx="5120640" cy="621792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9" name="Shape 26"/>
          <p:cNvSpPr/>
          <p:nvPr/>
        </p:nvSpPr>
        <p:spPr>
          <a:xfrm>
            <a:off x="6720840" y="5669280"/>
            <a:ext cx="256032" cy="256032"/>
          </a:xfrm>
          <a:prstGeom prst="rect">
            <a:avLst/>
          </a:prstGeom>
          <a:solidFill>
            <a:srgbClr val="24365F"/>
          </a:solidFill>
          <a:ln/>
        </p:spPr>
      </p:sp>
      <p:sp>
        <p:nvSpPr>
          <p:cNvPr id="30" name="Text 27"/>
          <p:cNvSpPr/>
          <p:nvPr/>
        </p:nvSpPr>
        <p:spPr>
          <a:xfrm>
            <a:off x="7132320" y="5486400"/>
            <a:ext cx="32004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Непрямі витрати</a:t>
            </a:r>
            <a:endParaRPr lang="en-US" sz="1250" dirty="0"/>
          </a:p>
        </p:txBody>
      </p:sp>
      <p:sp>
        <p:nvSpPr>
          <p:cNvPr id="31" name="Text 28"/>
          <p:cNvSpPr/>
          <p:nvPr/>
        </p:nvSpPr>
        <p:spPr>
          <a:xfrm>
            <a:off x="10332720" y="5486400"/>
            <a:ext cx="10972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20%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СТРУКТУРА БЮДЖЕТУ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4008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658368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Персонал і подорожі: статті контролю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457200" y="141732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Дві категорії, що найчастіше перевіряються донором під час аудиту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1874520"/>
            <a:ext cx="5394960" cy="4160520"/>
          </a:xfrm>
          <a:prstGeom prst="roundRect">
            <a:avLst>
              <a:gd name="adj" fmla="val 1758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777240" y="2148840"/>
            <a:ext cx="640080" cy="64008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9" name="Image 0" descr="/home/claude/mpd_pptx_t6/icons/person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8058" y="2289658"/>
            <a:ext cx="358445" cy="358445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1600200" y="2212848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Витрати на персонал</a:t>
            </a:r>
            <a:endParaRPr lang="en-US" sz="1600" dirty="0"/>
          </a:p>
        </p:txBody>
      </p:sp>
      <p:pic>
        <p:nvPicPr>
          <p:cNvPr id="11" name="Image 1" descr="/home/claude/mpd_pptx_t6/icons/check_1B2A4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2898648"/>
            <a:ext cx="219456" cy="219456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143000" y="2880360"/>
            <a:ext cx="4434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Розраховуються за ставкою на людино-день або людино-місяць, задокументованою у трудовому договорі чи відомості</a:t>
            </a:r>
            <a:endParaRPr lang="en-US" sz="1100" dirty="0"/>
          </a:p>
        </p:txBody>
      </p:sp>
      <p:pic>
        <p:nvPicPr>
          <p:cNvPr id="13" name="Image 2" descr="/home/claude/mpd_pptx_t6/icons/check_1B2A4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3648456"/>
            <a:ext cx="219456" cy="219456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143000" y="3630168"/>
            <a:ext cx="4434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Підтверджуються табелями обліку робочого часу (timesheets), підписаними працівником і керівником</a:t>
            </a:r>
            <a:endParaRPr lang="en-US" sz="1100" dirty="0"/>
          </a:p>
        </p:txBody>
      </p:sp>
      <p:pic>
        <p:nvPicPr>
          <p:cNvPr id="15" name="Image 3" descr="/home/claude/mpd_pptx_t6/icons/check_1B2A4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" y="4398264"/>
            <a:ext cx="219456" cy="219456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143000" y="4379976"/>
            <a:ext cx="4434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Ставка не повинна перевищувати звичайну ставку працівника поза проєктом (уникнення завищення)</a:t>
            </a:r>
            <a:endParaRPr lang="en-US" sz="1100" dirty="0"/>
          </a:p>
        </p:txBody>
      </p:sp>
      <p:pic>
        <p:nvPicPr>
          <p:cNvPr id="17" name="Image 4" descr="/home/claude/mpd_pptx_t6/icons/check_1B2A4A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" y="5148072"/>
            <a:ext cx="219456" cy="219456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143000" y="5129784"/>
            <a:ext cx="4434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Найбільш перевірювана донором стаття — потребує суворого документального супроводу</a:t>
            </a:r>
            <a:endParaRPr lang="en-US" sz="1100" dirty="0"/>
          </a:p>
        </p:txBody>
      </p:sp>
      <p:sp>
        <p:nvSpPr>
          <p:cNvPr id="19" name="Shape 12"/>
          <p:cNvSpPr/>
          <p:nvPr/>
        </p:nvSpPr>
        <p:spPr>
          <a:xfrm>
            <a:off x="6035040" y="1874520"/>
            <a:ext cx="5669280" cy="4160520"/>
          </a:xfrm>
          <a:prstGeom prst="roundRect">
            <a:avLst>
              <a:gd name="adj" fmla="val 1758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0" name="Shape 13"/>
          <p:cNvSpPr/>
          <p:nvPr/>
        </p:nvSpPr>
        <p:spPr>
          <a:xfrm>
            <a:off x="6355080" y="2148840"/>
            <a:ext cx="640080" cy="64008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1" name="Image 5" descr="/home/claude/mpd_pptx_t6/icons/plane_1B2A4A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15100" y="2308860"/>
            <a:ext cx="320040" cy="320040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7178040" y="2212848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Витрати на подорожі</a:t>
            </a:r>
            <a:endParaRPr lang="en-US" sz="1600" dirty="0"/>
          </a:p>
        </p:txBody>
      </p:sp>
      <p:pic>
        <p:nvPicPr>
          <p:cNvPr id="23" name="Image 6" descr="/home/claude/mpd_pptx_t6/icons/check_1B2A4A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5080" y="2898648"/>
            <a:ext cx="219456" cy="219456"/>
          </a:xfrm>
          <a:prstGeom prst="rect">
            <a:avLst/>
          </a:prstGeom>
        </p:spPr>
      </p:pic>
      <p:sp>
        <p:nvSpPr>
          <p:cNvPr id="24" name="Text 15"/>
          <p:cNvSpPr/>
          <p:nvPr/>
        </p:nvSpPr>
        <p:spPr>
          <a:xfrm>
            <a:off x="6720840" y="2880360"/>
            <a:ext cx="4846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Транспорт (переважно економ-клас), проживання та добові для участі в заходах проєкту</a:t>
            </a:r>
            <a:endParaRPr lang="en-US" sz="1100" dirty="0"/>
          </a:p>
        </p:txBody>
      </p:sp>
      <p:pic>
        <p:nvPicPr>
          <p:cNvPr id="25" name="Image 7" descr="/home/claude/mpd_pptx_t6/icons/check_1B2A4A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55080" y="3648456"/>
            <a:ext cx="219456" cy="219456"/>
          </a:xfrm>
          <a:prstGeom prst="rect">
            <a:avLst/>
          </a:prstGeom>
        </p:spPr>
      </p:pic>
      <p:sp>
        <p:nvSpPr>
          <p:cNvPr id="26" name="Text 16"/>
          <p:cNvSpPr/>
          <p:nvPr/>
        </p:nvSpPr>
        <p:spPr>
          <a:xfrm>
            <a:off x="6720840" y="3630168"/>
            <a:ext cx="4846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Максимальна вартість проживання за ніч часто фіксується правилами донора наперед</a:t>
            </a:r>
            <a:endParaRPr lang="en-US" sz="1100" dirty="0"/>
          </a:p>
        </p:txBody>
      </p:sp>
      <p:pic>
        <p:nvPicPr>
          <p:cNvPr id="27" name="Image 8" descr="/home/claude/mpd_pptx_t6/icons/check_1B2A4A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5080" y="4398264"/>
            <a:ext cx="219456" cy="219456"/>
          </a:xfrm>
          <a:prstGeom prst="rect">
            <a:avLst/>
          </a:prstGeom>
        </p:spPr>
      </p:pic>
      <p:sp>
        <p:nvSpPr>
          <p:cNvPr id="28" name="Text 17"/>
          <p:cNvSpPr/>
          <p:nvPr/>
        </p:nvSpPr>
        <p:spPr>
          <a:xfrm>
            <a:off x="6720840" y="4379976"/>
            <a:ext cx="4846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Поїздка має бути прямо пов’язана із запланованим заходом проєкту (конференція, зустріч партнерів)</a:t>
            </a:r>
            <a:endParaRPr lang="en-US" sz="1100" dirty="0"/>
          </a:p>
        </p:txBody>
      </p:sp>
      <p:pic>
        <p:nvPicPr>
          <p:cNvPr id="29" name="Image 9" descr="/home/claude/mpd_pptx_t6/icons/check_1B2A4A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55080" y="5148072"/>
            <a:ext cx="219456" cy="219456"/>
          </a:xfrm>
          <a:prstGeom prst="rect">
            <a:avLst/>
          </a:prstGeom>
        </p:spPr>
      </p:pic>
      <p:sp>
        <p:nvSpPr>
          <p:cNvPr id="30" name="Text 18"/>
          <p:cNvSpPr/>
          <p:nvPr/>
        </p:nvSpPr>
        <p:spPr>
          <a:xfrm>
            <a:off x="6720840" y="5129784"/>
            <a:ext cx="48463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Підтверджується посадковими талонами, рахунками готелю та звітом про відрядження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7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СТРУКТУРА БЮДЖЕТУ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4008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658368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Обладнання, субпідряд, інші та непрямі витрати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457200" y="1691640"/>
            <a:ext cx="539496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13232" y="1965960"/>
            <a:ext cx="594360" cy="59436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/home/claude/mpd_pptx_t6/icons/tools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991" y="2096719"/>
            <a:ext cx="332842" cy="33284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463040" y="1984248"/>
            <a:ext cx="4160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Обладнання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713232" y="2651760"/>
            <a:ext cx="488289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Прийнятна лише амортизована частка вартості за період фактичного використання в проєкті, а не повна закупівельна ціна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6172200" y="1691640"/>
            <a:ext cx="539496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428232" y="1965960"/>
            <a:ext cx="594360" cy="59436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3" name="Image 1" descr="/home/claude/mpd_pptx_t6/icons/handshake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8991" y="2096719"/>
            <a:ext cx="332842" cy="332842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178040" y="1984248"/>
            <a:ext cx="4160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Субпідряд</a:t>
            </a:r>
            <a:endParaRPr lang="en-US" sz="1450" dirty="0"/>
          </a:p>
        </p:txBody>
      </p:sp>
      <p:sp>
        <p:nvSpPr>
          <p:cNvPr id="15" name="Text 11"/>
          <p:cNvSpPr/>
          <p:nvPr/>
        </p:nvSpPr>
        <p:spPr>
          <a:xfrm>
            <a:off x="6428232" y="2651760"/>
            <a:ext cx="488289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Комерційне залучення третіх сторін для чітко визначених завдань; ліміт — зазвичай не більше 20-30% бюджету; обов’язковий конкурентний відбір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457200" y="3886200"/>
            <a:ext cx="539496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713232" y="4160520"/>
            <a:ext cx="594360" cy="59436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8" name="Image 2" descr="/home/claude/mpd_pptx_t6/icons/receipt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991" y="4291279"/>
            <a:ext cx="332842" cy="332842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463040" y="4178808"/>
            <a:ext cx="4160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Інші прямі витрати</a:t>
            </a:r>
            <a:endParaRPr lang="en-US" sz="1450" dirty="0"/>
          </a:p>
        </p:txBody>
      </p:sp>
      <p:sp>
        <p:nvSpPr>
          <p:cNvPr id="20" name="Text 15"/>
          <p:cNvSpPr/>
          <p:nvPr/>
        </p:nvSpPr>
        <p:spPr>
          <a:xfrm>
            <a:off x="713232" y="4846320"/>
            <a:ext cx="488289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Витратні матеріали, публікації, переклад, зовнішній аудит, візуалізація та інформаційне поширення результатів</a:t>
            </a:r>
            <a:endParaRPr lang="en-US" sz="1100" dirty="0"/>
          </a:p>
        </p:txBody>
      </p:sp>
      <p:sp>
        <p:nvSpPr>
          <p:cNvPr id="21" name="Shape 16"/>
          <p:cNvSpPr/>
          <p:nvPr/>
        </p:nvSpPr>
        <p:spPr>
          <a:xfrm>
            <a:off x="6172200" y="3886200"/>
            <a:ext cx="5394960" cy="192024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6428232" y="4160520"/>
            <a:ext cx="594360" cy="59436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3" name="Image 3" descr="/home/claude/mpd_pptx_t6/icons/building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8991" y="4291279"/>
            <a:ext cx="332842" cy="332842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7178040" y="4178808"/>
            <a:ext cx="4160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Непрямі витрати</a:t>
            </a:r>
            <a:endParaRPr lang="en-US" sz="1450" dirty="0"/>
          </a:p>
        </p:txBody>
      </p:sp>
      <p:sp>
        <p:nvSpPr>
          <p:cNvPr id="25" name="Text 19"/>
          <p:cNvSpPr/>
          <p:nvPr/>
        </p:nvSpPr>
        <p:spPr>
          <a:xfrm>
            <a:off x="6428232" y="4846320"/>
            <a:ext cx="488289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Розраховуються як фіксований відсоток (flat rate) від прийнятних прямих витрат — типово 7% (Horizon Europe) або 25% (грантові угоди ЄС)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ДОПУСТИМІСТЬ ВИТРАТ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4008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658368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Критерії допустимості витрат (eligibility)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457200" y="13716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Витрата визнається прийнятною лише за одночасного виконання всіх критеріїв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1874520"/>
            <a:ext cx="5349240" cy="1051560"/>
          </a:xfrm>
          <a:prstGeom prst="roundRect">
            <a:avLst>
              <a:gd name="adj" fmla="val 6957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658368" y="2171700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9" name="Text 7"/>
          <p:cNvSpPr/>
          <p:nvPr/>
        </p:nvSpPr>
        <p:spPr>
          <a:xfrm>
            <a:off x="658368" y="21717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280160" y="1874520"/>
            <a:ext cx="4343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Понесена протягом періоду реалізації проєкту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6080760" y="1874520"/>
            <a:ext cx="5349240" cy="1051560"/>
          </a:xfrm>
          <a:prstGeom prst="roundRect">
            <a:avLst>
              <a:gd name="adj" fmla="val 6957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281928" y="2171700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3" name="Text 11"/>
          <p:cNvSpPr/>
          <p:nvPr/>
        </p:nvSpPr>
        <p:spPr>
          <a:xfrm>
            <a:off x="6281928" y="21717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903720" y="1874520"/>
            <a:ext cx="4343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Безпосередньо пов’язана з метою та завданнями проєкту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457200" y="3127248"/>
            <a:ext cx="5349240" cy="1051560"/>
          </a:xfrm>
          <a:prstGeom prst="roundRect">
            <a:avLst>
              <a:gd name="adj" fmla="val 6957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658368" y="3424428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7" name="Text 15"/>
          <p:cNvSpPr/>
          <p:nvPr/>
        </p:nvSpPr>
        <p:spPr>
          <a:xfrm>
            <a:off x="658368" y="34244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280160" y="3127248"/>
            <a:ext cx="4343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Передбачена затвердженим бюджетом проєкту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080760" y="3127248"/>
            <a:ext cx="5349240" cy="1051560"/>
          </a:xfrm>
          <a:prstGeom prst="roundRect">
            <a:avLst>
              <a:gd name="adj" fmla="val 6957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6281928" y="3424428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1" name="Text 19"/>
          <p:cNvSpPr/>
          <p:nvPr/>
        </p:nvSpPr>
        <p:spPr>
          <a:xfrm>
            <a:off x="6281928" y="34244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6903720" y="3127248"/>
            <a:ext cx="4343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Фактично понесена бенефіціаром (а не заплановано чи оціночно)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457200" y="4379976"/>
            <a:ext cx="5349240" cy="1051560"/>
          </a:xfrm>
          <a:prstGeom prst="roundRect">
            <a:avLst>
              <a:gd name="adj" fmla="val 6957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4" name="Shape 22"/>
          <p:cNvSpPr/>
          <p:nvPr/>
        </p:nvSpPr>
        <p:spPr>
          <a:xfrm>
            <a:off x="658368" y="4677156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5" name="Text 23"/>
          <p:cNvSpPr/>
          <p:nvPr/>
        </p:nvSpPr>
        <p:spPr>
          <a:xfrm>
            <a:off x="658368" y="467715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1280160" y="4379976"/>
            <a:ext cx="4343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Задокументована та ідентифікована в бухгалтерському обліку організації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6080760" y="4379976"/>
            <a:ext cx="5349240" cy="1051560"/>
          </a:xfrm>
          <a:prstGeom prst="roundRect">
            <a:avLst>
              <a:gd name="adj" fmla="val 6957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8" name="Shape 26"/>
          <p:cNvSpPr/>
          <p:nvPr/>
        </p:nvSpPr>
        <p:spPr>
          <a:xfrm>
            <a:off x="6281928" y="4677156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9" name="Text 27"/>
          <p:cNvSpPr/>
          <p:nvPr/>
        </p:nvSpPr>
        <p:spPr>
          <a:xfrm>
            <a:off x="6281928" y="467715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6903720" y="4379976"/>
            <a:ext cx="4343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Відповідає принципам економності, ефективності та результативності</a:t>
            </a:r>
            <a:endParaRPr lang="en-US" sz="11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7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ФОРМИ ФІНАНСУВАННЯ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4008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658368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Форми фінансування витрат донорами</a:t>
            </a:r>
            <a:endParaRPr lang="en-US" sz="30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600200"/>
          <a:ext cx="11292840" cy="4480560"/>
        </p:xfrm>
        <a:graphic>
          <a:graphicData uri="http://schemas.openxmlformats.org/drawingml/2006/table">
            <a:tbl>
              <a:tblPr/>
              <a:tblGrid>
                <a:gridCol w="2651760"/>
                <a:gridCol w="5029200"/>
                <a:gridCol w="361188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Форма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Принцип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Приклад застосування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Фактичні витрати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(Actual Costs)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Відшкодування реальних задокументованих витрат за первинними документами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Класична модель грантів ЄС, USAID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601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Одиничні ставки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(Unit Costs)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Наперед визначена ставка × кількість одиниць; не потрібно доводити точну суму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Ставка на людино-день, добові за відрядження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0515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Фіксовані суми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(Lump Sums)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Фіксована сума за визначений етап/результат незалежно від фактичних витрат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Гранти Horizon Europe Lump Sum (спрощення адміністрування з 2021 р.)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Фіксована ставка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(Flat-rate Financing)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Відсоток від визначеної бази витрат, переважно для непрямих витрат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B2A4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7% або 25% від прийнятних прямих витрат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ФОРМИ ФІНАНСУВАННЯ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4008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658368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Фактичні витрати проти фіксованої суми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457200" y="137160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Порівняння логіки звітності та рівня адміністративного навантаження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1874520"/>
            <a:ext cx="3657600" cy="4160520"/>
          </a:xfrm>
          <a:prstGeom prst="roundRect">
            <a:avLst>
              <a:gd name="adj" fmla="val 2000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Text 6"/>
          <p:cNvSpPr/>
          <p:nvPr/>
        </p:nvSpPr>
        <p:spPr>
          <a:xfrm>
            <a:off x="731520" y="2084832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Фактичні витрати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731520" y="2487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Actual Costs</a:t>
            </a:r>
            <a:endParaRPr lang="en-US" sz="1100" dirty="0"/>
          </a:p>
        </p:txBody>
      </p:sp>
      <p:pic>
        <p:nvPicPr>
          <p:cNvPr id="10" name="Image 0" descr="/home/claude/mpd_pptx_t6/icons/check_C9A22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2990088"/>
            <a:ext cx="201168" cy="20116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051560" y="2971800"/>
            <a:ext cx="2788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Звітність за кожним первинним документом</a:t>
            </a:r>
            <a:endParaRPr lang="en-US" sz="1030" dirty="0"/>
          </a:p>
        </p:txBody>
      </p:sp>
      <p:pic>
        <p:nvPicPr>
          <p:cNvPr id="12" name="Image 1" descr="/home/claude/mpd_pptx_t6/icons/check_C9A227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3767328"/>
            <a:ext cx="201168" cy="201168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1051560" y="3749040"/>
            <a:ext cx="2788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Високе адміністративне навантаження</a:t>
            </a:r>
            <a:endParaRPr lang="en-US" sz="1030" dirty="0"/>
          </a:p>
        </p:txBody>
      </p:sp>
      <p:pic>
        <p:nvPicPr>
          <p:cNvPr id="14" name="Image 2" descr="/home/claude/mpd_pptx_t6/icons/check_C9A227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4544568"/>
            <a:ext cx="201168" cy="201168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051560" y="4526280"/>
            <a:ext cx="2788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Аудит перевіряє кожну статтю окремо</a:t>
            </a:r>
            <a:endParaRPr lang="en-US" sz="1030" dirty="0"/>
          </a:p>
        </p:txBody>
      </p:sp>
      <p:pic>
        <p:nvPicPr>
          <p:cNvPr id="16" name="Image 3" descr="/home/claude/mpd_pptx_t6/icons/check_C9A227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5321808"/>
            <a:ext cx="201168" cy="201168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051560" y="5303520"/>
            <a:ext cx="2788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 відхилення через відсутність документа</a:t>
            </a:r>
            <a:endParaRPr lang="en-US" sz="1030" dirty="0"/>
          </a:p>
        </p:txBody>
      </p:sp>
      <p:sp>
        <p:nvSpPr>
          <p:cNvPr id="18" name="Shape 12"/>
          <p:cNvSpPr/>
          <p:nvPr/>
        </p:nvSpPr>
        <p:spPr>
          <a:xfrm>
            <a:off x="4261104" y="1874520"/>
            <a:ext cx="3657600" cy="4160520"/>
          </a:xfrm>
          <a:prstGeom prst="roundRect">
            <a:avLst>
              <a:gd name="adj" fmla="val 2000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9" name="Text 13"/>
          <p:cNvSpPr/>
          <p:nvPr/>
        </p:nvSpPr>
        <p:spPr>
          <a:xfrm>
            <a:off x="4535424" y="2084832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Одиничні ставки</a:t>
            </a:r>
            <a:endParaRPr lang="en-US" sz="1700" dirty="0"/>
          </a:p>
        </p:txBody>
      </p:sp>
      <p:sp>
        <p:nvSpPr>
          <p:cNvPr id="20" name="Text 14"/>
          <p:cNvSpPr/>
          <p:nvPr/>
        </p:nvSpPr>
        <p:spPr>
          <a:xfrm>
            <a:off x="4535424" y="2487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Costs</a:t>
            </a:r>
            <a:endParaRPr lang="en-US" sz="1100" dirty="0"/>
          </a:p>
        </p:txBody>
      </p:sp>
      <p:pic>
        <p:nvPicPr>
          <p:cNvPr id="21" name="Image 4" descr="/home/claude/mpd_pptx_t6/icons/check_C9A227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5424" y="2990088"/>
            <a:ext cx="201168" cy="201168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4855464" y="2971800"/>
            <a:ext cx="2788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Звітність лише за кількістю одиниць (днів, км)</a:t>
            </a:r>
            <a:endParaRPr lang="en-US" sz="1030" dirty="0"/>
          </a:p>
        </p:txBody>
      </p:sp>
      <p:pic>
        <p:nvPicPr>
          <p:cNvPr id="23" name="Image 5" descr="/home/claude/mpd_pptx_t6/icons/check_C9A227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5424" y="3767328"/>
            <a:ext cx="201168" cy="201168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4855464" y="3749040"/>
            <a:ext cx="2788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Середнє адміністративне навантаження</a:t>
            </a:r>
            <a:endParaRPr lang="en-US" sz="1030" dirty="0"/>
          </a:p>
        </p:txBody>
      </p:sp>
      <p:pic>
        <p:nvPicPr>
          <p:cNvPr id="25" name="Image 6" descr="/home/claude/mpd_pptx_t6/icons/check_C9A227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35424" y="4544568"/>
            <a:ext cx="201168" cy="201168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4855464" y="4526280"/>
            <a:ext cx="2788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Ставка попередньо погоджена з донором</a:t>
            </a:r>
            <a:endParaRPr lang="en-US" sz="1030" dirty="0"/>
          </a:p>
        </p:txBody>
      </p:sp>
      <p:pic>
        <p:nvPicPr>
          <p:cNvPr id="27" name="Image 7" descr="/home/claude/mpd_pptx_t6/icons/check_C9A227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35424" y="5321808"/>
            <a:ext cx="201168" cy="201168"/>
          </a:xfrm>
          <a:prstGeom prst="rect">
            <a:avLst/>
          </a:prstGeom>
        </p:spPr>
      </p:pic>
      <p:sp>
        <p:nvSpPr>
          <p:cNvPr id="28" name="Text 18"/>
          <p:cNvSpPr/>
          <p:nvPr/>
        </p:nvSpPr>
        <p:spPr>
          <a:xfrm>
            <a:off x="4855464" y="5303520"/>
            <a:ext cx="2788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Спрощує розрахунок відряджень і персоналу</a:t>
            </a:r>
            <a:endParaRPr lang="en-US" sz="1030" dirty="0"/>
          </a:p>
        </p:txBody>
      </p:sp>
      <p:sp>
        <p:nvSpPr>
          <p:cNvPr id="29" name="Shape 19"/>
          <p:cNvSpPr/>
          <p:nvPr/>
        </p:nvSpPr>
        <p:spPr>
          <a:xfrm>
            <a:off x="8065008" y="1874520"/>
            <a:ext cx="3657600" cy="4160520"/>
          </a:xfrm>
          <a:prstGeom prst="roundRect">
            <a:avLst>
              <a:gd name="adj" fmla="val 2000"/>
            </a:avLst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0" name="Text 20"/>
          <p:cNvSpPr/>
          <p:nvPr/>
        </p:nvSpPr>
        <p:spPr>
          <a:xfrm>
            <a:off x="8339328" y="2084832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Фіксована сума</a:t>
            </a:r>
            <a:endParaRPr lang="en-US" sz="1700" dirty="0"/>
          </a:p>
        </p:txBody>
      </p:sp>
      <p:sp>
        <p:nvSpPr>
          <p:cNvPr id="31" name="Text 21"/>
          <p:cNvSpPr/>
          <p:nvPr/>
        </p:nvSpPr>
        <p:spPr>
          <a:xfrm>
            <a:off x="8339328" y="2487168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5A52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Lump Sum</a:t>
            </a:r>
            <a:endParaRPr lang="en-US" sz="1100" dirty="0"/>
          </a:p>
        </p:txBody>
      </p:sp>
      <p:pic>
        <p:nvPicPr>
          <p:cNvPr id="32" name="Image 8" descr="/home/claude/mpd_pptx_t6/icons/check_1B2A4A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9328" y="2990088"/>
            <a:ext cx="201168" cy="201168"/>
          </a:xfrm>
          <a:prstGeom prst="rect">
            <a:avLst/>
          </a:prstGeom>
        </p:spPr>
      </p:pic>
      <p:sp>
        <p:nvSpPr>
          <p:cNvPr id="33" name="Text 22"/>
          <p:cNvSpPr/>
          <p:nvPr/>
        </p:nvSpPr>
        <p:spPr>
          <a:xfrm>
            <a:off x="8659368" y="2971800"/>
            <a:ext cx="2788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03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Звітність за досягненням результату (не витрат)</a:t>
            </a:r>
            <a:endParaRPr lang="en-US" sz="1030" dirty="0"/>
          </a:p>
        </p:txBody>
      </p:sp>
      <p:pic>
        <p:nvPicPr>
          <p:cNvPr id="34" name="Image 9" descr="/home/claude/mpd_pptx_t6/icons/check_1B2A4A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39328" y="3767328"/>
            <a:ext cx="201168" cy="201168"/>
          </a:xfrm>
          <a:prstGeom prst="rect">
            <a:avLst/>
          </a:prstGeom>
        </p:spPr>
      </p:pic>
      <p:sp>
        <p:nvSpPr>
          <p:cNvPr id="35" name="Text 23"/>
          <p:cNvSpPr/>
          <p:nvPr/>
        </p:nvSpPr>
        <p:spPr>
          <a:xfrm>
            <a:off x="8659368" y="3749040"/>
            <a:ext cx="2788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03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Мінімальне адміністративне навантаження</a:t>
            </a:r>
            <a:endParaRPr lang="en-US" sz="1030" dirty="0"/>
          </a:p>
        </p:txBody>
      </p:sp>
      <p:pic>
        <p:nvPicPr>
          <p:cNvPr id="36" name="Image 10" descr="/home/claude/mpd_pptx_t6/icons/check_1B2A4A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39328" y="4544568"/>
            <a:ext cx="201168" cy="201168"/>
          </a:xfrm>
          <a:prstGeom prst="rect">
            <a:avLst/>
          </a:prstGeom>
        </p:spPr>
      </p:pic>
      <p:sp>
        <p:nvSpPr>
          <p:cNvPr id="37" name="Text 24"/>
          <p:cNvSpPr/>
          <p:nvPr/>
        </p:nvSpPr>
        <p:spPr>
          <a:xfrm>
            <a:off x="8659368" y="4526280"/>
            <a:ext cx="2788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03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Оплата не залежить від фактичної суми витрат</a:t>
            </a:r>
            <a:endParaRPr lang="en-US" sz="1030" dirty="0"/>
          </a:p>
        </p:txBody>
      </p:sp>
      <p:pic>
        <p:nvPicPr>
          <p:cNvPr id="38" name="Image 11" descr="/home/claude/mpd_pptx_t6/icons/check_1B2A4A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39328" y="5321808"/>
            <a:ext cx="201168" cy="201168"/>
          </a:xfrm>
          <a:prstGeom prst="rect">
            <a:avLst/>
          </a:prstGeom>
        </p:spPr>
      </p:pic>
      <p:sp>
        <p:nvSpPr>
          <p:cNvPr id="39" name="Text 25"/>
          <p:cNvSpPr/>
          <p:nvPr/>
        </p:nvSpPr>
        <p:spPr>
          <a:xfrm>
            <a:off x="8659368" y="5303520"/>
            <a:ext cx="2788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03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Дедалі ширше застосування в Horizon Europe</a:t>
            </a:r>
            <a:endParaRPr lang="en-US" sz="103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4F7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СПІВФІНАНСУВАННЯ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4008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658368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Співфінансування: грант і власний внесок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457200" y="1828800"/>
            <a:ext cx="5120640" cy="4206240"/>
          </a:xfrm>
          <a:prstGeom prst="roundRect">
            <a:avLst>
              <a:gd name="adj" fmla="val 1739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77240" y="2057400"/>
            <a:ext cx="4480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Типове співвідношення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777240" y="2606040"/>
            <a:ext cx="4480560" cy="777240"/>
          </a:xfrm>
          <a:prstGeom prst="roundRect">
            <a:avLst>
              <a:gd name="adj" fmla="val 7059"/>
            </a:avLst>
          </a:prstGeom>
          <a:solidFill>
            <a:srgbClr val="E8EEF9"/>
          </a:solidFill>
          <a:ln/>
        </p:spPr>
      </p:sp>
      <p:sp>
        <p:nvSpPr>
          <p:cNvPr id="9" name="Shape 7"/>
          <p:cNvSpPr/>
          <p:nvPr/>
        </p:nvSpPr>
        <p:spPr>
          <a:xfrm>
            <a:off x="777240" y="2606040"/>
            <a:ext cx="3584448" cy="777240"/>
          </a:xfrm>
          <a:prstGeom prst="roundRect">
            <a:avLst>
              <a:gd name="adj" fmla="val 7059"/>
            </a:avLst>
          </a:prstGeom>
          <a:solidFill>
            <a:srgbClr val="1B2A4A"/>
          </a:solidFill>
          <a:ln/>
        </p:spPr>
      </p:sp>
      <p:sp>
        <p:nvSpPr>
          <p:cNvPr id="10" name="Text 8"/>
          <p:cNvSpPr/>
          <p:nvPr/>
        </p:nvSpPr>
        <p:spPr>
          <a:xfrm>
            <a:off x="868680" y="2606040"/>
            <a:ext cx="3383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Грант донора — 80%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4434840" y="260604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Власний внесок — 20%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777240" y="352044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Приклад: грант 80% + власний внесок 20% (типово для програм Erasmus+, Interreg)</a:t>
            </a:r>
            <a:endParaRPr lang="en-US" sz="1050" dirty="0"/>
          </a:p>
        </p:txBody>
      </p:sp>
      <p:pic>
        <p:nvPicPr>
          <p:cNvPr id="13" name="Image 0" descr="/home/claude/mpd_pptx_t6/icons/coins_1B2A4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4187952"/>
            <a:ext cx="274320" cy="27432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188720" y="416052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Грошовий внесок (cash)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1188720" y="4507992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Реальні кошти, що вносяться організацією-бенефіціаром із власного бюджету</a:t>
            </a:r>
            <a:endParaRPr lang="en-US" sz="1030" dirty="0"/>
          </a:p>
        </p:txBody>
      </p:sp>
      <p:pic>
        <p:nvPicPr>
          <p:cNvPr id="16" name="Image 1" descr="/home/claude/mpd_pptx_t6/icons/coins_1B2A4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5148072"/>
            <a:ext cx="274320" cy="27432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188720" y="5120640"/>
            <a:ext cx="4023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Внесок у натуральній формі (in-kind)</a:t>
            </a:r>
            <a:endParaRPr lang="en-US" sz="1200" dirty="0"/>
          </a:p>
        </p:txBody>
      </p:sp>
      <p:sp>
        <p:nvSpPr>
          <p:cNvPr id="18" name="Text 14"/>
          <p:cNvSpPr/>
          <p:nvPr/>
        </p:nvSpPr>
        <p:spPr>
          <a:xfrm>
            <a:off x="1188720" y="5468112"/>
            <a:ext cx="4023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Праця волонтерів, безоплатне надання приміщень чи обладнання — документується та оцінюється за встановленою методологією</a:t>
            </a:r>
            <a:endParaRPr lang="en-US" sz="1030" dirty="0"/>
          </a:p>
        </p:txBody>
      </p:sp>
      <p:sp>
        <p:nvSpPr>
          <p:cNvPr id="19" name="Shape 15"/>
          <p:cNvSpPr/>
          <p:nvPr/>
        </p:nvSpPr>
        <p:spPr>
          <a:xfrm>
            <a:off x="5806440" y="1828800"/>
            <a:ext cx="5943600" cy="4206240"/>
          </a:xfrm>
          <a:prstGeom prst="roundRect">
            <a:avLst>
              <a:gd name="adj" fmla="val 1739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6126480" y="2103120"/>
            <a:ext cx="594360" cy="59436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1" name="Image 2" descr="/home/claude/mpd_pptx_t6/icons/percent_1B2A4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5070" y="2251710"/>
            <a:ext cx="297180" cy="29718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6903720" y="2176272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Ключові вимоги до співфінансування</a:t>
            </a:r>
            <a:endParaRPr lang="en-US" sz="1500" dirty="0"/>
          </a:p>
        </p:txBody>
      </p:sp>
      <p:pic>
        <p:nvPicPr>
          <p:cNvPr id="23" name="Image 3" descr="/home/claude/mpd_pptx_t6/icons/check_C9A227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6480" y="2807208"/>
            <a:ext cx="219456" cy="219456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6492240" y="2788920"/>
            <a:ext cx="5074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Ставка співфінансування фіксується у грантовій угоді та не підлягає односторонній зміні</a:t>
            </a:r>
            <a:endParaRPr lang="en-US" sz="1130" dirty="0"/>
          </a:p>
        </p:txBody>
      </p:sp>
      <p:pic>
        <p:nvPicPr>
          <p:cNvPr id="25" name="Image 4" descr="/home/claude/mpd_pptx_t6/icons/check_C9A227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80" y="3630168"/>
            <a:ext cx="219456" cy="219456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6492240" y="3611880"/>
            <a:ext cx="5074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Власний внесок має бути документально підтверджений так само суворо, як і грантові кошти</a:t>
            </a:r>
            <a:endParaRPr lang="en-US" sz="1130" dirty="0"/>
          </a:p>
        </p:txBody>
      </p:sp>
      <p:pic>
        <p:nvPicPr>
          <p:cNvPr id="27" name="Image 5" descr="/home/claude/mpd_pptx_t6/icons/check_C9A227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6480" y="4453128"/>
            <a:ext cx="219456" cy="219456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6492240" y="4434840"/>
            <a:ext cx="5074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Внесок у натуральній формі оцінюється за прозорою, заздалегідь погодженою методологією (напр. ринкова вартість години праці)</a:t>
            </a:r>
            <a:endParaRPr lang="en-US" sz="1130" dirty="0"/>
          </a:p>
        </p:txBody>
      </p:sp>
      <p:pic>
        <p:nvPicPr>
          <p:cNvPr id="29" name="Image 6" descr="/home/claude/mpd_pptx_t6/icons/check_C9A227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6480" y="5276088"/>
            <a:ext cx="219456" cy="219456"/>
          </a:xfrm>
          <a:prstGeom prst="rect">
            <a:avLst/>
          </a:prstGeom>
        </p:spPr>
      </p:pic>
      <p:sp>
        <p:nvSpPr>
          <p:cNvPr id="30" name="Text 21"/>
          <p:cNvSpPr/>
          <p:nvPr/>
        </p:nvSpPr>
        <p:spPr>
          <a:xfrm>
            <a:off x="6492240" y="5257800"/>
            <a:ext cx="5074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3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Недотримання рівня співфінансування може призвести до пропорційного скорочення гранту</a:t>
            </a:r>
            <a:endParaRPr lang="en-US" sz="113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ЗАКУПІВЛІ ТА КОНТРОЛЬ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4008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658368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Принципи закупівель у міжнародних проєктах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457200" y="1737360"/>
            <a:ext cx="5394960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13232" y="1993392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/home/claude/mpd_pptx_t6/icons/target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3933" y="2114093"/>
            <a:ext cx="307238" cy="30723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417320" y="201168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Найкраще співвідношення ціни та якості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713232" y="2633472"/>
            <a:ext cx="488289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value for money — вибір постачальника не лише за найнижчою ціною, а за оптимальним співвідношенням ціни, якості та строків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6172200" y="1737360"/>
            <a:ext cx="5394960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428232" y="1993392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3" name="Image 1" descr="/home/claude/mpd_pptx_t6/icons/eye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8933" y="2114093"/>
            <a:ext cx="307238" cy="30723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132320" y="201168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Прозорість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6428232" y="2633472"/>
            <a:ext cx="488289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Усі етапи закупівлі документуються та можуть бути перевірені донором чи аудитором у будь-який момент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457200" y="3886200"/>
            <a:ext cx="5394960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713232" y="4142232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8" name="Image 2" descr="/home/claude/mpd_pptx_t6/icons/scale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933" y="4262933"/>
            <a:ext cx="307238" cy="307238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417320" y="41605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Рівне ставлення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713232" y="4782312"/>
            <a:ext cx="488289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Усі потенційні постачальники отримують однакову інформацію та однакові умови участі в конкурсі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6172200" y="3886200"/>
            <a:ext cx="5394960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6428232" y="4142232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3" name="Image 3" descr="/home/claude/mpd_pptx_t6/icons/ban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8933" y="4262933"/>
            <a:ext cx="307238" cy="307238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7132320" y="41605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Недискримінація</a:t>
            </a:r>
            <a:endParaRPr lang="en-US" sz="1300" dirty="0"/>
          </a:p>
        </p:txBody>
      </p:sp>
      <p:sp>
        <p:nvSpPr>
          <p:cNvPr id="25" name="Text 19"/>
          <p:cNvSpPr/>
          <p:nvPr/>
        </p:nvSpPr>
        <p:spPr>
          <a:xfrm>
            <a:off x="6428232" y="4782312"/>
            <a:ext cx="488289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Заборона необґрунтованих критеріїв відбору, що обмежують коло потенційних учасників</a:t>
            </a:r>
            <a:endParaRPr lang="en-US" sz="1050" dirty="0"/>
          </a:p>
        </p:txBody>
      </p:sp>
      <p:sp>
        <p:nvSpPr>
          <p:cNvPr id="26" name="Text 20"/>
          <p:cNvSpPr/>
          <p:nvPr/>
        </p:nvSpPr>
        <p:spPr>
          <a:xfrm>
            <a:off x="457200" y="5989320"/>
            <a:ext cx="11247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Поріг вартості визначає обов’язковість конкурентної процедури: кілька цінових пропозицій або відкритий тендер, з повним документуванням процесу відбору.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4F7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ДОКУМЕНТООБІГ І КОНТРОЛЬ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4008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658368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Документообіг та фінансовий контроль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457200" y="1737360"/>
            <a:ext cx="5394960" cy="4343400"/>
          </a:xfrm>
          <a:prstGeom prst="roundRect">
            <a:avLst>
              <a:gd name="adj" fmla="val 1684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77240" y="1965960"/>
            <a:ext cx="594360" cy="59436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/home/claude/mpd_pptx_t6/icons/folder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7999" y="2096719"/>
            <a:ext cx="332842" cy="33284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554480" y="2029968"/>
            <a:ext cx="4114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Обов’язкове зберігання документів</a:t>
            </a:r>
            <a:endParaRPr lang="en-US" sz="1450" dirty="0"/>
          </a:p>
        </p:txBody>
      </p:sp>
      <p:pic>
        <p:nvPicPr>
          <p:cNvPr id="10" name="Image 1" descr="/home/claude/mpd_pptx_t6/icons/check_1B2A4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2724912"/>
            <a:ext cx="182880" cy="18288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051560" y="26974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Контракти та договори</a:t>
            </a:r>
            <a:endParaRPr lang="en-US" sz="1000" dirty="0"/>
          </a:p>
        </p:txBody>
      </p:sp>
      <p:pic>
        <p:nvPicPr>
          <p:cNvPr id="12" name="Image 2" descr="/home/claude/mpd_pptx_t6/icons/check_1B2A4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1840" y="2724912"/>
            <a:ext cx="182880" cy="18288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3566160" y="26974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Рахунки-фактури (інвойси)</a:t>
            </a:r>
            <a:endParaRPr lang="en-US" sz="1000" dirty="0"/>
          </a:p>
        </p:txBody>
      </p:sp>
      <p:pic>
        <p:nvPicPr>
          <p:cNvPr id="14" name="Image 3" descr="/home/claude/mpd_pptx_t6/icons/check_1B2A4A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" y="3227832"/>
            <a:ext cx="182880" cy="182880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051560" y="32004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Платіжні доручення</a:t>
            </a:r>
            <a:endParaRPr lang="en-US" sz="1000" dirty="0"/>
          </a:p>
        </p:txBody>
      </p:sp>
      <p:pic>
        <p:nvPicPr>
          <p:cNvPr id="16" name="Image 4" descr="/home/claude/mpd_pptx_t6/icons/check_1B2A4A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1840" y="3227832"/>
            <a:ext cx="182880" cy="182880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3566160" y="32004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Табелі обліку робочого часу</a:t>
            </a:r>
            <a:endParaRPr lang="en-US" sz="1000" dirty="0"/>
          </a:p>
        </p:txBody>
      </p:sp>
      <p:pic>
        <p:nvPicPr>
          <p:cNvPr id="18" name="Image 5" descr="/home/claude/mpd_pptx_t6/icons/check_1B2A4A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240" y="3730752"/>
            <a:ext cx="182880" cy="182880"/>
          </a:xfrm>
          <a:prstGeom prst="rect">
            <a:avLst/>
          </a:prstGeom>
        </p:spPr>
      </p:pic>
      <p:sp>
        <p:nvSpPr>
          <p:cNvPr id="19" name="Text 11"/>
          <p:cNvSpPr/>
          <p:nvPr/>
        </p:nvSpPr>
        <p:spPr>
          <a:xfrm>
            <a:off x="1051560" y="370332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Акти приймання-передачі</a:t>
            </a:r>
            <a:endParaRPr lang="en-US" sz="1000" dirty="0"/>
          </a:p>
        </p:txBody>
      </p:sp>
      <p:pic>
        <p:nvPicPr>
          <p:cNvPr id="20" name="Image 6" descr="/home/claude/mpd_pptx_t6/icons/check_1B2A4A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91840" y="3730752"/>
            <a:ext cx="182880" cy="182880"/>
          </a:xfrm>
          <a:prstGeom prst="rect">
            <a:avLst/>
          </a:prstGeom>
        </p:spPr>
      </p:pic>
      <p:sp>
        <p:nvSpPr>
          <p:cNvPr id="21" name="Text 12"/>
          <p:cNvSpPr/>
          <p:nvPr/>
        </p:nvSpPr>
        <p:spPr>
          <a:xfrm>
            <a:off x="3566160" y="370332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Матеріали закупівельних процедур</a:t>
            </a:r>
            <a:endParaRPr lang="en-US" sz="1000" dirty="0"/>
          </a:p>
        </p:txBody>
      </p:sp>
      <p:sp>
        <p:nvSpPr>
          <p:cNvPr id="22" name="Shape 13"/>
          <p:cNvSpPr/>
          <p:nvPr/>
        </p:nvSpPr>
        <p:spPr>
          <a:xfrm>
            <a:off x="777240" y="4343400"/>
            <a:ext cx="4754880" cy="1554480"/>
          </a:xfrm>
          <a:prstGeom prst="roundRect">
            <a:avLst>
              <a:gd name="adj" fmla="val 4706"/>
            </a:avLst>
          </a:prstGeom>
          <a:solidFill>
            <a:srgbClr val="E8EEF9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3" name="Text 14"/>
          <p:cNvSpPr/>
          <p:nvPr/>
        </p:nvSpPr>
        <p:spPr>
          <a:xfrm>
            <a:off x="960120" y="4480560"/>
            <a:ext cx="4389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Період зберігання: як правило 3-5 років після завершення проєкту, документи мають бути доступні донору чи аудитору на вимогу.</a:t>
            </a:r>
            <a:endParaRPr lang="en-US" sz="1100" dirty="0"/>
          </a:p>
        </p:txBody>
      </p:sp>
      <p:sp>
        <p:nvSpPr>
          <p:cNvPr id="24" name="Shape 15"/>
          <p:cNvSpPr/>
          <p:nvPr/>
        </p:nvSpPr>
        <p:spPr>
          <a:xfrm>
            <a:off x="6035040" y="1737360"/>
            <a:ext cx="5669280" cy="4343400"/>
          </a:xfrm>
          <a:prstGeom prst="roundRect">
            <a:avLst>
              <a:gd name="adj" fmla="val 1684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5" name="Shape 16"/>
          <p:cNvSpPr/>
          <p:nvPr/>
        </p:nvSpPr>
        <p:spPr>
          <a:xfrm>
            <a:off x="6355080" y="1965960"/>
            <a:ext cx="594360" cy="59436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6" name="Image 7" descr="/home/claude/mpd_pptx_t6/icons/shield_1B2A4A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03670" y="2114550"/>
            <a:ext cx="297180" cy="297180"/>
          </a:xfrm>
          <a:prstGeom prst="rect">
            <a:avLst/>
          </a:prstGeom>
        </p:spPr>
      </p:pic>
      <p:sp>
        <p:nvSpPr>
          <p:cNvPr id="27" name="Text 17"/>
          <p:cNvSpPr/>
          <p:nvPr/>
        </p:nvSpPr>
        <p:spPr>
          <a:xfrm>
            <a:off x="7132320" y="2029968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Внутрішній проти зовнішнього контролю</a:t>
            </a:r>
            <a:endParaRPr lang="en-US" sz="1450" dirty="0"/>
          </a:p>
        </p:txBody>
      </p:sp>
      <p:sp>
        <p:nvSpPr>
          <p:cNvPr id="28" name="Text 18"/>
          <p:cNvSpPr/>
          <p:nvPr/>
        </p:nvSpPr>
        <p:spPr>
          <a:xfrm>
            <a:off x="6355080" y="269748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Внутрішній контроль</a:t>
            </a:r>
            <a:endParaRPr lang="en-US" sz="1250" dirty="0"/>
          </a:p>
        </p:txBody>
      </p:sp>
      <p:sp>
        <p:nvSpPr>
          <p:cNvPr id="29" name="Text 19"/>
          <p:cNvSpPr/>
          <p:nvPr/>
        </p:nvSpPr>
        <p:spPr>
          <a:xfrm>
            <a:off x="6355080" y="3035808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Координатор контролює консолідований бюджет; кожен партнер — власні витрати. Регулярний аналіз «бюджет проти факту» (budget vs actual).</a:t>
            </a:r>
            <a:endParaRPr lang="en-US" sz="1100" dirty="0"/>
          </a:p>
        </p:txBody>
      </p:sp>
      <p:sp>
        <p:nvSpPr>
          <p:cNvPr id="30" name="Text 20"/>
          <p:cNvSpPr/>
          <p:nvPr/>
        </p:nvSpPr>
        <p:spPr>
          <a:xfrm>
            <a:off x="6355080" y="3886200"/>
            <a:ext cx="5120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Зовнішній контроль</a:t>
            </a:r>
            <a:endParaRPr lang="en-US" sz="1250" dirty="0"/>
          </a:p>
        </p:txBody>
      </p:sp>
      <p:sp>
        <p:nvSpPr>
          <p:cNvPr id="31" name="Text 21"/>
          <p:cNvSpPr/>
          <p:nvPr/>
        </p:nvSpPr>
        <p:spPr>
          <a:xfrm>
            <a:off x="6355080" y="4224528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Кабінетна перевірка донора (desk review), виїзні перевірки на місці (on-the-spot checks) та повний фінансовий аудит.</a:t>
            </a:r>
            <a:endParaRPr lang="en-US" sz="1100" dirty="0"/>
          </a:p>
        </p:txBody>
      </p:sp>
      <p:sp>
        <p:nvSpPr>
          <p:cNvPr id="32" name="Shape 22"/>
          <p:cNvSpPr/>
          <p:nvPr/>
        </p:nvSpPr>
        <p:spPr>
          <a:xfrm>
            <a:off x="6355080" y="5074920"/>
            <a:ext cx="5074920" cy="868680"/>
          </a:xfrm>
          <a:prstGeom prst="roundRect">
            <a:avLst>
              <a:gd name="adj" fmla="val 7368"/>
            </a:avLst>
          </a:prstGeom>
          <a:solidFill>
            <a:srgbClr val="24365F"/>
          </a:solidFill>
          <a:ln/>
        </p:spPr>
      </p:sp>
      <p:sp>
        <p:nvSpPr>
          <p:cNvPr id="33" name="Text 23"/>
          <p:cNvSpPr/>
          <p:nvPr/>
        </p:nvSpPr>
        <p:spPr>
          <a:xfrm>
            <a:off x="6537960" y="5148072"/>
            <a:ext cx="4709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CFS — Certificate on Financial Statements: обов’язковий незалежний аудит понад пороговий обсяг фінансування, додається до фінального фінансового звіту.</a:t>
            </a:r>
            <a:endParaRPr lang="en-US" sz="103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АУДИТОРСЬКИЙ ПРОЦЕС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4008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658368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Етапи фінансового аудиту проєкту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457200" y="2194560"/>
            <a:ext cx="2084832" cy="3108960"/>
          </a:xfrm>
          <a:prstGeom prst="roundRect">
            <a:avLst>
              <a:gd name="adj" fmla="val 350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225296" y="2468880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/home/claude/mpd_pptx_t6/icons/clipboard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62456" y="2606040"/>
            <a:ext cx="274320" cy="27432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566928" y="2304288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470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594360" y="3200400"/>
            <a:ext cx="1810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Планування аудиту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594360" y="3886200"/>
            <a:ext cx="181051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Визначення обсягу перевірки та вибірки транзакцій</a:t>
            </a:r>
            <a:endParaRPr lang="en-US" sz="980" dirty="0"/>
          </a:p>
        </p:txBody>
      </p:sp>
      <p:sp>
        <p:nvSpPr>
          <p:cNvPr id="12" name="Shape 9"/>
          <p:cNvSpPr/>
          <p:nvPr/>
        </p:nvSpPr>
        <p:spPr>
          <a:xfrm>
            <a:off x="2688336" y="2194560"/>
            <a:ext cx="2084832" cy="3108960"/>
          </a:xfrm>
          <a:prstGeom prst="roundRect">
            <a:avLst>
              <a:gd name="adj" fmla="val 350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3456432" y="2468880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4" name="Image 1" descr="/home/claude/mpd_pptx_t6/icons/folder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3592" y="2606040"/>
            <a:ext cx="274320" cy="27432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2798064" y="2304288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470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2825496" y="3200400"/>
            <a:ext cx="1810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Перевірка документів</a:t>
            </a:r>
            <a:endParaRPr lang="en-US" sz="1200" dirty="0"/>
          </a:p>
        </p:txBody>
      </p:sp>
      <p:sp>
        <p:nvSpPr>
          <p:cNvPr id="17" name="Text 13"/>
          <p:cNvSpPr/>
          <p:nvPr/>
        </p:nvSpPr>
        <p:spPr>
          <a:xfrm>
            <a:off x="2825496" y="3886200"/>
            <a:ext cx="181051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Звірка первинних документів із заявленими витратами</a:t>
            </a:r>
            <a:endParaRPr lang="en-US" sz="980" dirty="0"/>
          </a:p>
        </p:txBody>
      </p:sp>
      <p:sp>
        <p:nvSpPr>
          <p:cNvPr id="18" name="Shape 14"/>
          <p:cNvSpPr/>
          <p:nvPr/>
        </p:nvSpPr>
        <p:spPr>
          <a:xfrm>
            <a:off x="4919472" y="2194560"/>
            <a:ext cx="2084832" cy="3108960"/>
          </a:xfrm>
          <a:prstGeom prst="roundRect">
            <a:avLst>
              <a:gd name="adj" fmla="val 350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5687568" y="2468880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0" name="Image 2" descr="/home/claude/mpd_pptx_t6/icons/magnifier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4728" y="2606040"/>
            <a:ext cx="274320" cy="274320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5029200" y="2304288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470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300" dirty="0"/>
          </a:p>
        </p:txBody>
      </p:sp>
      <p:sp>
        <p:nvSpPr>
          <p:cNvPr id="22" name="Text 17"/>
          <p:cNvSpPr/>
          <p:nvPr/>
        </p:nvSpPr>
        <p:spPr>
          <a:xfrm>
            <a:off x="5056632" y="3200400"/>
            <a:ext cx="1810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Аналіз відповідності</a:t>
            </a:r>
            <a:endParaRPr lang="en-US" sz="1200" dirty="0"/>
          </a:p>
        </p:txBody>
      </p:sp>
      <p:sp>
        <p:nvSpPr>
          <p:cNvPr id="23" name="Text 18"/>
          <p:cNvSpPr/>
          <p:nvPr/>
        </p:nvSpPr>
        <p:spPr>
          <a:xfrm>
            <a:off x="5056632" y="3886200"/>
            <a:ext cx="181051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Оцінка допустимості витрат за правилами донора</a:t>
            </a:r>
            <a:endParaRPr lang="en-US" sz="980" dirty="0"/>
          </a:p>
        </p:txBody>
      </p:sp>
      <p:sp>
        <p:nvSpPr>
          <p:cNvPr id="24" name="Shape 19"/>
          <p:cNvSpPr/>
          <p:nvPr/>
        </p:nvSpPr>
        <p:spPr>
          <a:xfrm>
            <a:off x="7150608" y="2194560"/>
            <a:ext cx="2084832" cy="3108960"/>
          </a:xfrm>
          <a:prstGeom prst="roundRect">
            <a:avLst>
              <a:gd name="adj" fmla="val 350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7918704" y="2468880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6" name="Image 3" descr="/home/claude/mpd_pptx_t6/icons/filealt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5864" y="2606040"/>
            <a:ext cx="274320" cy="27432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7260336" y="2304288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6470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300" dirty="0"/>
          </a:p>
        </p:txBody>
      </p:sp>
      <p:sp>
        <p:nvSpPr>
          <p:cNvPr id="28" name="Text 22"/>
          <p:cNvSpPr/>
          <p:nvPr/>
        </p:nvSpPr>
        <p:spPr>
          <a:xfrm>
            <a:off x="7287768" y="3200400"/>
            <a:ext cx="1810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Аудиторський звіт</a:t>
            </a:r>
            <a:endParaRPr lang="en-US" sz="1200" dirty="0"/>
          </a:p>
        </p:txBody>
      </p:sp>
      <p:sp>
        <p:nvSpPr>
          <p:cNvPr id="29" name="Text 23"/>
          <p:cNvSpPr/>
          <p:nvPr/>
        </p:nvSpPr>
        <p:spPr>
          <a:xfrm>
            <a:off x="7287768" y="3886200"/>
            <a:ext cx="181051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Формування висновку та рекомендацій щодо коригувань</a:t>
            </a:r>
            <a:endParaRPr lang="en-US" sz="980" dirty="0"/>
          </a:p>
        </p:txBody>
      </p:sp>
      <p:sp>
        <p:nvSpPr>
          <p:cNvPr id="30" name="Shape 24"/>
          <p:cNvSpPr/>
          <p:nvPr/>
        </p:nvSpPr>
        <p:spPr>
          <a:xfrm>
            <a:off x="9381744" y="2194560"/>
            <a:ext cx="2084832" cy="3108960"/>
          </a:xfrm>
          <a:prstGeom prst="roundRect">
            <a:avLst>
              <a:gd name="adj" fmla="val 3509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1" name="Shape 25"/>
          <p:cNvSpPr/>
          <p:nvPr/>
        </p:nvSpPr>
        <p:spPr>
          <a:xfrm>
            <a:off x="10149840" y="2468880"/>
            <a:ext cx="548640" cy="54864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32" name="Image 4" descr="/home/claude/mpd_pptx_t6/icons/stamp_1B2A4A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87000" y="2606040"/>
            <a:ext cx="274320" cy="274320"/>
          </a:xfrm>
          <a:prstGeom prst="rect">
            <a:avLst/>
          </a:prstGeom>
        </p:spPr>
      </p:pic>
      <p:sp>
        <p:nvSpPr>
          <p:cNvPr id="33" name="Text 26"/>
          <p:cNvSpPr/>
          <p:nvPr/>
        </p:nvSpPr>
        <p:spPr>
          <a:xfrm>
            <a:off x="9491472" y="2304288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300" dirty="0"/>
          </a:p>
        </p:txBody>
      </p:sp>
      <p:sp>
        <p:nvSpPr>
          <p:cNvPr id="34" name="Text 27"/>
          <p:cNvSpPr/>
          <p:nvPr/>
        </p:nvSpPr>
        <p:spPr>
          <a:xfrm>
            <a:off x="9518904" y="3200400"/>
            <a:ext cx="18105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CFS / затвердження</a:t>
            </a:r>
            <a:endParaRPr lang="en-US" sz="1200" dirty="0"/>
          </a:p>
        </p:txBody>
      </p:sp>
      <p:sp>
        <p:nvSpPr>
          <p:cNvPr id="35" name="Text 28"/>
          <p:cNvSpPr/>
          <p:nvPr/>
        </p:nvSpPr>
        <p:spPr>
          <a:xfrm>
            <a:off x="9518904" y="3886200"/>
            <a:ext cx="1810512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Видача сертифіката про фінансову звітність</a:t>
            </a:r>
            <a:endParaRPr lang="en-US" sz="980" dirty="0"/>
          </a:p>
        </p:txBody>
      </p:sp>
      <p:pic>
        <p:nvPicPr>
          <p:cNvPr id="36" name="Image 5" descr="/home/claude/mpd_pptx_t6/icons/arrow_C9A227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1176" y="3675888"/>
            <a:ext cx="128016" cy="128016"/>
          </a:xfrm>
          <a:prstGeom prst="rect">
            <a:avLst/>
          </a:prstGeom>
        </p:spPr>
      </p:pic>
      <p:pic>
        <p:nvPicPr>
          <p:cNvPr id="37" name="Image 6" descr="/home/claude/mpd_pptx_t6/icons/arrow_C9A227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312" y="3675888"/>
            <a:ext cx="128016" cy="128016"/>
          </a:xfrm>
          <a:prstGeom prst="rect">
            <a:avLst/>
          </a:prstGeom>
        </p:spPr>
      </p:pic>
      <p:pic>
        <p:nvPicPr>
          <p:cNvPr id="38" name="Image 7" descr="/home/claude/mpd_pptx_t6/icons/arrow_C9A227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3448" y="3675888"/>
            <a:ext cx="128016" cy="128016"/>
          </a:xfrm>
          <a:prstGeom prst="rect">
            <a:avLst/>
          </a:prstGeom>
        </p:spPr>
      </p:pic>
      <p:pic>
        <p:nvPicPr>
          <p:cNvPr id="39" name="Image 8" descr="/home/claude/mpd_pptx_t6/icons/arrow_C9A22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44584" y="3675888"/>
            <a:ext cx="128016" cy="128016"/>
          </a:xfrm>
          <a:prstGeom prst="rect">
            <a:avLst/>
          </a:prstGeom>
        </p:spPr>
      </p:pic>
      <p:sp>
        <p:nvSpPr>
          <p:cNvPr id="40" name="Text 29"/>
          <p:cNvSpPr/>
          <p:nvPr/>
        </p:nvSpPr>
        <p:spPr>
          <a:xfrm>
            <a:off x="457200" y="553212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Аудит завершується Certificate on Financial Statements (CFS) — незалежним підтвердженням, що подається разом із фінальним фінансовим звітом понад пороговий обсяг фінансування.</a:t>
            </a:r>
            <a:endParaRPr lang="en-US" sz="11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4F7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ФІНАНСОВЕ ЗВІТУВАННЯ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4008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658368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Фінансове звітування та підтвердні документи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457200" y="1737360"/>
            <a:ext cx="5349240" cy="4297680"/>
          </a:xfrm>
          <a:prstGeom prst="roundRect">
            <a:avLst>
              <a:gd name="adj" fmla="val 170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77240" y="1965960"/>
            <a:ext cx="594360" cy="59436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/home/claude/mpd_pptx_t6/icons/filealt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7999" y="2096719"/>
            <a:ext cx="332842" cy="332842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554480" y="2029968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Типи фінансових звітів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777240" y="274320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Проміжні звіти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777240" y="3090672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Супроводжують звіти про прогрес; подаються за визначеним графіком протягом реалізації проєкту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777240" y="3794760"/>
            <a:ext cx="4754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Фінальний фінансовий звіт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777240" y="4142232"/>
            <a:ext cx="4754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Узагальнює весь період реалізації проєкту, з розбивкою за категоріями бюджету та за кожним партнером консорціуму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777240" y="4892040"/>
            <a:ext cx="4754880" cy="960120"/>
          </a:xfrm>
          <a:prstGeom prst="roundRect">
            <a:avLst>
              <a:gd name="adj" fmla="val 6667"/>
            </a:avLst>
          </a:prstGeom>
          <a:solidFill>
            <a:srgbClr val="E8EEF9"/>
          </a:solidFill>
          <a:ln/>
        </p:spPr>
      </p:sp>
      <p:sp>
        <p:nvSpPr>
          <p:cNvPr id="15" name="Text 12"/>
          <p:cNvSpPr/>
          <p:nvPr/>
        </p:nvSpPr>
        <p:spPr>
          <a:xfrm>
            <a:off x="960120" y="4983480"/>
            <a:ext cx="4389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030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Обидва типи звітів структуруються за бюджетними категоріями та розбиваються по кожному партнеру консорціуму окремо</a:t>
            </a:r>
            <a:endParaRPr lang="en-US" sz="1030" dirty="0"/>
          </a:p>
        </p:txBody>
      </p:sp>
      <p:sp>
        <p:nvSpPr>
          <p:cNvPr id="16" name="Shape 13"/>
          <p:cNvSpPr/>
          <p:nvPr/>
        </p:nvSpPr>
        <p:spPr>
          <a:xfrm>
            <a:off x="6080760" y="1737360"/>
            <a:ext cx="5623560" cy="4297680"/>
          </a:xfrm>
          <a:prstGeom prst="roundRect">
            <a:avLst>
              <a:gd name="adj" fmla="val 1702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6400800" y="1965960"/>
            <a:ext cx="594360" cy="59436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8" name="Image 1" descr="/home/claude/mpd_pptx_t6/icons/receipt_1B2A4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9390" y="2114550"/>
            <a:ext cx="297180" cy="297180"/>
          </a:xfrm>
          <a:prstGeom prst="rect">
            <a:avLst/>
          </a:prstGeom>
        </p:spPr>
      </p:pic>
      <p:sp>
        <p:nvSpPr>
          <p:cNvPr id="19" name="Text 15"/>
          <p:cNvSpPr/>
          <p:nvPr/>
        </p:nvSpPr>
        <p:spPr>
          <a:xfrm>
            <a:off x="7178040" y="1975104"/>
            <a:ext cx="4343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Підтвердні документи для кожної витрати</a:t>
            </a:r>
            <a:endParaRPr lang="en-US" sz="1400" dirty="0"/>
          </a:p>
        </p:txBody>
      </p:sp>
      <p:pic>
        <p:nvPicPr>
          <p:cNvPr id="20" name="Image 2" descr="/home/claude/mpd_pptx_t6/icons/check_C9A227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2807208"/>
            <a:ext cx="219456" cy="219456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6766560" y="278892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Рахунок-фактура (invoice)</a:t>
            </a:r>
            <a:endParaRPr lang="en-US" sz="1150" dirty="0"/>
          </a:p>
        </p:txBody>
      </p:sp>
      <p:pic>
        <p:nvPicPr>
          <p:cNvPr id="22" name="Image 3" descr="/home/claude/mpd_pptx_t6/icons/check_C9A227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0" y="3264408"/>
            <a:ext cx="219456" cy="21945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6766560" y="324612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Платіжне доручення</a:t>
            </a:r>
            <a:endParaRPr lang="en-US" sz="1150" dirty="0"/>
          </a:p>
        </p:txBody>
      </p:sp>
      <p:pic>
        <p:nvPicPr>
          <p:cNvPr id="24" name="Image 4" descr="/home/claude/mpd_pptx_t6/icons/check_C9A227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0" y="3721608"/>
            <a:ext cx="219456" cy="219456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6766560" y="370332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Табель обліку часу</a:t>
            </a:r>
            <a:endParaRPr lang="en-US" sz="1150" dirty="0"/>
          </a:p>
        </p:txBody>
      </p:sp>
      <p:pic>
        <p:nvPicPr>
          <p:cNvPr id="26" name="Image 5" descr="/home/claude/mpd_pptx_t6/icons/check_C9A227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0800" y="4178808"/>
            <a:ext cx="219456" cy="219456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6766560" y="416052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Посадковий талон (для подорожей)</a:t>
            </a:r>
            <a:endParaRPr lang="en-US" sz="1150" dirty="0"/>
          </a:p>
        </p:txBody>
      </p:sp>
      <p:pic>
        <p:nvPicPr>
          <p:cNvPr id="28" name="Image 6" descr="/home/claude/mpd_pptx_t6/icons/check_C9A227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0" y="4636008"/>
            <a:ext cx="219456" cy="219456"/>
          </a:xfrm>
          <a:prstGeom prst="rect">
            <a:avLst/>
          </a:prstGeom>
        </p:spPr>
      </p:pic>
      <p:sp>
        <p:nvSpPr>
          <p:cNvPr id="29" name="Text 20"/>
          <p:cNvSpPr/>
          <p:nvPr/>
        </p:nvSpPr>
        <p:spPr>
          <a:xfrm>
            <a:off x="6766560" y="461772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 приймання-передачі робіт</a:t>
            </a:r>
            <a:endParaRPr lang="en-US" sz="1150" dirty="0"/>
          </a:p>
        </p:txBody>
      </p:sp>
      <p:sp>
        <p:nvSpPr>
          <p:cNvPr id="30" name="Shape 21"/>
          <p:cNvSpPr/>
          <p:nvPr/>
        </p:nvSpPr>
        <p:spPr>
          <a:xfrm>
            <a:off x="6400800" y="5029200"/>
            <a:ext cx="5074920" cy="914400"/>
          </a:xfrm>
          <a:prstGeom prst="roundRect">
            <a:avLst>
              <a:gd name="adj" fmla="val 7000"/>
            </a:avLst>
          </a:prstGeom>
          <a:solidFill>
            <a:srgbClr val="24365F"/>
          </a:solidFill>
          <a:ln/>
        </p:spPr>
      </p:sp>
      <p:sp>
        <p:nvSpPr>
          <p:cNvPr id="31" name="Text 22"/>
          <p:cNvSpPr/>
          <p:nvPr/>
        </p:nvSpPr>
        <p:spPr>
          <a:xfrm>
            <a:off x="6583680" y="5120640"/>
            <a:ext cx="4709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D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Відсутність документа = відхилення витрати (фінансова корекція), навіть якщо витрата була фактично здійснена.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ПРОЗОРІСТЬ І ПІДЗВІТНІСТЬ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4008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658368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Аудиторський слід: від документа до звіту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457200" y="137160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Прозорість означає повну простежуваність від первинного документа до фінального звіту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2148840"/>
            <a:ext cx="2084832" cy="2606040"/>
          </a:xfrm>
          <a:prstGeom prst="roundRect">
            <a:avLst>
              <a:gd name="adj" fmla="val 350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1225296" y="2404872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9" name="Image 0" descr="/home/claude/mpd_pptx_t6/icons/receipt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45997" y="2525573"/>
            <a:ext cx="307238" cy="307238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48640" y="3108960"/>
            <a:ext cx="19019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Первинний документ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548640" y="3703320"/>
            <a:ext cx="19019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Рахунок, чек, табель</a:t>
            </a:r>
            <a:endParaRPr lang="en-US" sz="980" dirty="0"/>
          </a:p>
        </p:txBody>
      </p:sp>
      <p:sp>
        <p:nvSpPr>
          <p:cNvPr id="12" name="Shape 9"/>
          <p:cNvSpPr/>
          <p:nvPr/>
        </p:nvSpPr>
        <p:spPr>
          <a:xfrm>
            <a:off x="2688336" y="2148840"/>
            <a:ext cx="2084832" cy="2606040"/>
          </a:xfrm>
          <a:prstGeom prst="roundRect">
            <a:avLst>
              <a:gd name="adj" fmla="val 350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3456432" y="2404872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4" name="Image 1" descr="/home/claude/mpd_pptx_t6/icons/coins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133" y="2525573"/>
            <a:ext cx="307238" cy="30723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2779776" y="3108960"/>
            <a:ext cx="19019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Бухгалтерський запис</a:t>
            </a:r>
            <a:endParaRPr lang="en-US" sz="1150" dirty="0"/>
          </a:p>
        </p:txBody>
      </p:sp>
      <p:sp>
        <p:nvSpPr>
          <p:cNvPr id="16" name="Text 12"/>
          <p:cNvSpPr/>
          <p:nvPr/>
        </p:nvSpPr>
        <p:spPr>
          <a:xfrm>
            <a:off x="2779776" y="3703320"/>
            <a:ext cx="19019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Проведення в системі обліку</a:t>
            </a:r>
            <a:endParaRPr lang="en-US" sz="980" dirty="0"/>
          </a:p>
        </p:txBody>
      </p:sp>
      <p:sp>
        <p:nvSpPr>
          <p:cNvPr id="17" name="Shape 13"/>
          <p:cNvSpPr/>
          <p:nvPr/>
        </p:nvSpPr>
        <p:spPr>
          <a:xfrm>
            <a:off x="4919472" y="2148840"/>
            <a:ext cx="2084832" cy="2606040"/>
          </a:xfrm>
          <a:prstGeom prst="roundRect">
            <a:avLst>
              <a:gd name="adj" fmla="val 350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8" name="Shape 14"/>
          <p:cNvSpPr/>
          <p:nvPr/>
        </p:nvSpPr>
        <p:spPr>
          <a:xfrm>
            <a:off x="5687568" y="2404872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9" name="Image 2" descr="/home/claude/mpd_pptx_t6/icons/folder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8269" y="2525573"/>
            <a:ext cx="307238" cy="307238"/>
          </a:xfrm>
          <a:prstGeom prst="rect">
            <a:avLst/>
          </a:prstGeom>
        </p:spPr>
      </p:pic>
      <p:sp>
        <p:nvSpPr>
          <p:cNvPr id="20" name="Text 15"/>
          <p:cNvSpPr/>
          <p:nvPr/>
        </p:nvSpPr>
        <p:spPr>
          <a:xfrm>
            <a:off x="5010912" y="3108960"/>
            <a:ext cx="19019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Робочий файл проєкту</a:t>
            </a:r>
            <a:endParaRPr lang="en-US" sz="1150" dirty="0"/>
          </a:p>
        </p:txBody>
      </p:sp>
      <p:sp>
        <p:nvSpPr>
          <p:cNvPr id="21" name="Text 16"/>
          <p:cNvSpPr/>
          <p:nvPr/>
        </p:nvSpPr>
        <p:spPr>
          <a:xfrm>
            <a:off x="5010912" y="3703320"/>
            <a:ext cx="19019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Прив’язка до бюджетної лінії</a:t>
            </a:r>
            <a:endParaRPr lang="en-US" sz="980" dirty="0"/>
          </a:p>
        </p:txBody>
      </p:sp>
      <p:sp>
        <p:nvSpPr>
          <p:cNvPr id="22" name="Shape 17"/>
          <p:cNvSpPr/>
          <p:nvPr/>
        </p:nvSpPr>
        <p:spPr>
          <a:xfrm>
            <a:off x="7150608" y="2148840"/>
            <a:ext cx="2084832" cy="2606040"/>
          </a:xfrm>
          <a:prstGeom prst="roundRect">
            <a:avLst>
              <a:gd name="adj" fmla="val 350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7918704" y="2404872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4" name="Image 3" descr="/home/claude/mpd_pptx_t6/icons/filealt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9405" y="2525573"/>
            <a:ext cx="307238" cy="307238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7242048" y="3108960"/>
            <a:ext cx="19019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Фінансовий звіт</a:t>
            </a:r>
            <a:endParaRPr lang="en-US" sz="1150" dirty="0"/>
          </a:p>
        </p:txBody>
      </p:sp>
      <p:sp>
        <p:nvSpPr>
          <p:cNvPr id="26" name="Text 20"/>
          <p:cNvSpPr/>
          <p:nvPr/>
        </p:nvSpPr>
        <p:spPr>
          <a:xfrm>
            <a:off x="7242048" y="3703320"/>
            <a:ext cx="19019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Консолідація за категоріями</a:t>
            </a:r>
            <a:endParaRPr lang="en-US" sz="980" dirty="0"/>
          </a:p>
        </p:txBody>
      </p:sp>
      <p:sp>
        <p:nvSpPr>
          <p:cNvPr id="27" name="Shape 21"/>
          <p:cNvSpPr/>
          <p:nvPr/>
        </p:nvSpPr>
        <p:spPr>
          <a:xfrm>
            <a:off x="9381744" y="2148840"/>
            <a:ext cx="2084832" cy="2606040"/>
          </a:xfrm>
          <a:prstGeom prst="roundRect">
            <a:avLst>
              <a:gd name="adj" fmla="val 350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8" name="Shape 22"/>
          <p:cNvSpPr/>
          <p:nvPr/>
        </p:nvSpPr>
        <p:spPr>
          <a:xfrm>
            <a:off x="10149840" y="2404872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9" name="Image 4" descr="/home/claude/mpd_pptx_t6/icons/eye_FFFFFF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70541" y="2525573"/>
            <a:ext cx="307238" cy="307238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9473184" y="3108960"/>
            <a:ext cx="190195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Незалежна перевірка</a:t>
            </a:r>
            <a:endParaRPr lang="en-US" sz="1150" dirty="0"/>
          </a:p>
        </p:txBody>
      </p:sp>
      <p:sp>
        <p:nvSpPr>
          <p:cNvPr id="31" name="Text 24"/>
          <p:cNvSpPr/>
          <p:nvPr/>
        </p:nvSpPr>
        <p:spPr>
          <a:xfrm>
            <a:off x="9473184" y="3703320"/>
            <a:ext cx="19019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Аудит, донор, перевірка на місці</a:t>
            </a:r>
            <a:endParaRPr lang="en-US" sz="980" dirty="0"/>
          </a:p>
        </p:txBody>
      </p:sp>
      <p:pic>
        <p:nvPicPr>
          <p:cNvPr id="32" name="Image 5" descr="/home/claude/mpd_pptx_t6/icons/arrow_C9A227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1176" y="3355848"/>
            <a:ext cx="128016" cy="128016"/>
          </a:xfrm>
          <a:prstGeom prst="rect">
            <a:avLst/>
          </a:prstGeom>
        </p:spPr>
      </p:pic>
      <p:pic>
        <p:nvPicPr>
          <p:cNvPr id="33" name="Image 6" descr="/home/claude/mpd_pptx_t6/icons/arrow_C9A227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2312" y="3355848"/>
            <a:ext cx="128016" cy="128016"/>
          </a:xfrm>
          <a:prstGeom prst="rect">
            <a:avLst/>
          </a:prstGeom>
        </p:spPr>
      </p:pic>
      <p:pic>
        <p:nvPicPr>
          <p:cNvPr id="34" name="Image 7" descr="/home/claude/mpd_pptx_t6/icons/arrow_C9A227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13448" y="3355848"/>
            <a:ext cx="128016" cy="128016"/>
          </a:xfrm>
          <a:prstGeom prst="rect">
            <a:avLst/>
          </a:prstGeom>
        </p:spPr>
      </p:pic>
      <p:pic>
        <p:nvPicPr>
          <p:cNvPr id="35" name="Image 8" descr="/home/claude/mpd_pptx_t6/icons/arrow_C9A22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44584" y="3355848"/>
            <a:ext cx="128016" cy="128016"/>
          </a:xfrm>
          <a:prstGeom prst="rect">
            <a:avLst/>
          </a:prstGeom>
        </p:spPr>
      </p:pic>
      <p:sp>
        <p:nvSpPr>
          <p:cNvPr id="36" name="Shape 25"/>
          <p:cNvSpPr/>
          <p:nvPr/>
        </p:nvSpPr>
        <p:spPr>
          <a:xfrm>
            <a:off x="457200" y="5074920"/>
            <a:ext cx="11292840" cy="1005840"/>
          </a:xfrm>
          <a:prstGeom prst="roundRect">
            <a:avLst>
              <a:gd name="adj" fmla="val 7273"/>
            </a:avLst>
          </a:prstGeom>
          <a:solidFill>
            <a:srgbClr val="E8EEF9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7" name="Text 26"/>
          <p:cNvSpPr/>
          <p:nvPr/>
        </p:nvSpPr>
        <p:spPr>
          <a:xfrm>
            <a:off x="731520" y="5212080"/>
            <a:ext cx="10744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00" i="1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Готовність до незалежної перевірки має підтримуватися протягом усього періоду зберігання документів (3-5 років після завершення проєкту), а не лише під час активної фази реалізації.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ФІНАНСОВІ РИЗИКИ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4008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658368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Типові фінансові ризики міжнародного проєкту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457200" y="1737360"/>
            <a:ext cx="5394960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13232" y="1993392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/home/claude/mpd_pptx_t6/icons/currency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3933" y="2114093"/>
            <a:ext cx="307238" cy="30723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417320" y="201168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Валютний ризик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713232" y="2633472"/>
            <a:ext cx="488289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Коливання курсу валют між моментом бюджетування та фактичною виплатою коштів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6172200" y="1737360"/>
            <a:ext cx="5394960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6428232" y="1993392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3" name="Image 1" descr="/home/claude/mpd_pptx_t6/icons/clock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8933" y="2114093"/>
            <a:ext cx="307238" cy="30723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132320" y="201168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Ризик затримки платежів донора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6428232" y="2633472"/>
            <a:ext cx="488289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Розрив грошового потоку через відставання траншів від фактичних витрат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457200" y="3886200"/>
            <a:ext cx="5394960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713232" y="4142232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8" name="Image 2" descr="/home/claude/mpd_pptx_t6/icons/ban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933" y="4262933"/>
            <a:ext cx="307238" cy="307238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417320" y="41605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Ризик відхилення витрат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713232" y="4782312"/>
            <a:ext cx="488289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Недостатнє документальне підтвердження понесених витрат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6172200" y="3886200"/>
            <a:ext cx="5394960" cy="1874520"/>
          </a:xfrm>
          <a:prstGeom prst="roundRect">
            <a:avLst>
              <a:gd name="adj" fmla="val 3902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6428232" y="4142232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3" name="Image 3" descr="/home/claude/mpd_pptx_t6/icons/warning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8933" y="4262933"/>
            <a:ext cx="307238" cy="307238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7132320" y="41605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Ризик перевищення бюджетної лінії</a:t>
            </a:r>
            <a:endParaRPr lang="en-US" sz="1300" dirty="0"/>
          </a:p>
        </p:txBody>
      </p:sp>
      <p:sp>
        <p:nvSpPr>
          <p:cNvPr id="25" name="Text 19"/>
          <p:cNvSpPr/>
          <p:nvPr/>
        </p:nvSpPr>
        <p:spPr>
          <a:xfrm>
            <a:off x="6428232" y="4782312"/>
            <a:ext cx="488289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Витрати понад заплановану статтю без попереднього погодження перерозподілу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99855" y="-1828800"/>
            <a:ext cx="5029200" cy="5029200"/>
          </a:xfrm>
          <a:prstGeom prst="ellipse">
            <a:avLst/>
          </a:prstGeom>
          <a:solidFill>
            <a:srgbClr val="24365F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103120" y="4297680"/>
            <a:ext cx="4206240" cy="4206240"/>
          </a:xfrm>
          <a:prstGeom prst="ellipse">
            <a:avLst/>
          </a:prstGeom>
          <a:solidFill>
            <a:srgbClr val="24365F">
              <a:alpha val="4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ПОДВІЙНЕ ФІНАНСУВАННЯ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64008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658368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Подвійне фінансування (Double Funding)</a:t>
            </a:r>
            <a:endParaRPr lang="en-US" sz="28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11292840" cy="1371600"/>
          </a:xfrm>
          <a:prstGeom prst="roundRect">
            <a:avLst>
              <a:gd name="adj" fmla="val 5333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731520" y="1920240"/>
            <a:ext cx="822960" cy="82296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0" name="Image 0" descr="/home/claude/mpd_pptx_t6/icons/warning_1B2A4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7260" y="2125980"/>
            <a:ext cx="411480" cy="41148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783080" y="1874520"/>
            <a:ext cx="96926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Заявлення однієї й тієї ж витрати (наприклад, робочого часу того самого співробітника за той самий період) у межах двох або більше грантових угод одночасно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57200" y="333756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Наслідки порушення</a:t>
            </a:r>
            <a:endParaRPr lang="en-US" sz="1500" dirty="0"/>
          </a:p>
        </p:txBody>
      </p:sp>
      <p:pic>
        <p:nvPicPr>
          <p:cNvPr id="13" name="Image 1" descr="/home/claude/mpd_pptx_t6/icons/warning_C9A227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813048"/>
            <a:ext cx="237744" cy="23774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868680" y="379476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Вимога повернення коштів (repayment) за ОБОМА проєктами одночасно</a:t>
            </a:r>
            <a:endParaRPr lang="en-US" sz="1150" dirty="0"/>
          </a:p>
        </p:txBody>
      </p:sp>
      <p:pic>
        <p:nvPicPr>
          <p:cNvPr id="15" name="Image 2" descr="/home/claude/mpd_pptx_t6/icons/warning_C9A227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636008"/>
            <a:ext cx="237744" cy="23774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68680" y="461772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Розірвання грантової угоди (contract termination)</a:t>
            </a:r>
            <a:endParaRPr lang="en-US" sz="1150" dirty="0"/>
          </a:p>
        </p:txBody>
      </p:sp>
      <p:pic>
        <p:nvPicPr>
          <p:cNvPr id="17" name="Image 3" descr="/home/claude/mpd_pptx_t6/icons/warning_C9A227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458968"/>
            <a:ext cx="237744" cy="237744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868680" y="544068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Внесення організації до системи раннього виявлення та виключення ЄС (EDES — Early Detection and Exclusion System)</a:t>
            </a:r>
            <a:endParaRPr lang="en-US" sz="1150" dirty="0"/>
          </a:p>
        </p:txBody>
      </p:sp>
      <p:sp>
        <p:nvSpPr>
          <p:cNvPr id="19" name="Shape 13"/>
          <p:cNvSpPr/>
          <p:nvPr/>
        </p:nvSpPr>
        <p:spPr>
          <a:xfrm>
            <a:off x="6126480" y="3337560"/>
            <a:ext cx="5623560" cy="2834640"/>
          </a:xfrm>
          <a:prstGeom prst="roundRect">
            <a:avLst>
              <a:gd name="adj" fmla="val 258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0" name="Text 14"/>
          <p:cNvSpPr/>
          <p:nvPr/>
        </p:nvSpPr>
        <p:spPr>
          <a:xfrm>
            <a:off x="6400800" y="3547872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Приклад ситуації ризику</a:t>
            </a:r>
            <a:endParaRPr lang="en-US" sz="1400" dirty="0"/>
          </a:p>
        </p:txBody>
      </p:sp>
      <p:sp>
        <p:nvSpPr>
          <p:cNvPr id="21" name="Text 15"/>
          <p:cNvSpPr/>
          <p:nvPr/>
        </p:nvSpPr>
        <p:spPr>
          <a:xfrm>
            <a:off x="6400800" y="3977640"/>
            <a:ext cx="5120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3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Керівник проєкту одночасно бере участь у грантах ЄС і національному гранті. Якщо 100% його робочого часу заявлено в обох бюджетах за один і той самий місяць — це подвійне фінансування, навіть якщо працівник фактично виконував роботу за обома напрямами.</a:t>
            </a:r>
            <a:endParaRPr lang="en-US" sz="1130" dirty="0"/>
          </a:p>
        </p:txBody>
      </p:sp>
      <p:sp>
        <p:nvSpPr>
          <p:cNvPr id="22" name="Text 16"/>
          <p:cNvSpPr/>
          <p:nvPr/>
        </p:nvSpPr>
        <p:spPr>
          <a:xfrm>
            <a:off x="6400800" y="5440680"/>
            <a:ext cx="5120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50" i="1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Рішення: розподіл робочого часу за табелями обліку пропорційно між проєктами.</a:t>
            </a:r>
            <a:endParaRPr lang="en-US" sz="10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4F7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ЗАПОБІГАННЯ ПОРУШЕННЯМ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4008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658368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Механізми запобігання фінансовим порушенням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457200" y="1920240"/>
            <a:ext cx="2103120" cy="356616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234440" y="2194560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/home/claude/mpd_pptx_t6/icons/book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55141" y="2315261"/>
            <a:ext cx="307238" cy="30723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585216" y="2926080"/>
            <a:ext cx="18470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Внутрішній фінансовий довідник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585216" y="3749040"/>
            <a:ext cx="184708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Адаптація правил донора до практики організації, зафіксована у внутрішньому регламенті</a:t>
            </a:r>
            <a:endParaRPr lang="en-US" sz="980" dirty="0"/>
          </a:p>
        </p:txBody>
      </p:sp>
      <p:sp>
        <p:nvSpPr>
          <p:cNvPr id="11" name="Shape 8"/>
          <p:cNvSpPr/>
          <p:nvPr/>
        </p:nvSpPr>
        <p:spPr>
          <a:xfrm>
            <a:off x="2734056" y="1920240"/>
            <a:ext cx="2103120" cy="356616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511296" y="2194560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3" name="Image 1" descr="/home/claude/mpd_pptx_t6/icons/graduation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1997" y="2315261"/>
            <a:ext cx="307238" cy="307238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2862072" y="2926080"/>
            <a:ext cx="18470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Навчання фінансового персоналу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2862072" y="3749040"/>
            <a:ext cx="184708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Регулярне підвищення кваліфікації працівників, відповідальних за фінансовий супровід проєктів</a:t>
            </a:r>
            <a:endParaRPr lang="en-US" sz="980" dirty="0"/>
          </a:p>
        </p:txBody>
      </p:sp>
      <p:sp>
        <p:nvSpPr>
          <p:cNvPr id="16" name="Shape 12"/>
          <p:cNvSpPr/>
          <p:nvPr/>
        </p:nvSpPr>
        <p:spPr>
          <a:xfrm>
            <a:off x="5010912" y="1920240"/>
            <a:ext cx="2103120" cy="356616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5788152" y="2194560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8" name="Image 2" descr="/home/claude/mpd_pptx_t6/icons/users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8853" y="2315261"/>
            <a:ext cx="307238" cy="307238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5138928" y="2926080"/>
            <a:ext cx="18470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Принцип «чотирьох очей»</a:t>
            </a:r>
            <a:endParaRPr lang="en-US" sz="1200" dirty="0"/>
          </a:p>
        </p:txBody>
      </p:sp>
      <p:sp>
        <p:nvSpPr>
          <p:cNvPr id="20" name="Text 15"/>
          <p:cNvSpPr/>
          <p:nvPr/>
        </p:nvSpPr>
        <p:spPr>
          <a:xfrm>
            <a:off x="5138928" y="3749040"/>
            <a:ext cx="184708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Обов’язкова перевірка суттєвих фінансових операцій щонайменше двома незалежними особами</a:t>
            </a:r>
            <a:endParaRPr lang="en-US" sz="980" dirty="0"/>
          </a:p>
        </p:txBody>
      </p:sp>
      <p:sp>
        <p:nvSpPr>
          <p:cNvPr id="21" name="Shape 16"/>
          <p:cNvSpPr/>
          <p:nvPr/>
        </p:nvSpPr>
        <p:spPr>
          <a:xfrm>
            <a:off x="7287768" y="1920240"/>
            <a:ext cx="2103120" cy="356616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2" name="Shape 17"/>
          <p:cNvSpPr/>
          <p:nvPr/>
        </p:nvSpPr>
        <p:spPr>
          <a:xfrm>
            <a:off x="8065008" y="2194560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3" name="Image 3" descr="/home/claude/mpd_pptx_t6/icons/repeat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5709" y="2315261"/>
            <a:ext cx="307238" cy="307238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7415784" y="2926080"/>
            <a:ext cx="18470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Періодичний внутрішній аудит</a:t>
            </a:r>
            <a:endParaRPr lang="en-US" sz="1200" dirty="0"/>
          </a:p>
        </p:txBody>
      </p:sp>
      <p:sp>
        <p:nvSpPr>
          <p:cNvPr id="25" name="Text 19"/>
          <p:cNvSpPr/>
          <p:nvPr/>
        </p:nvSpPr>
        <p:spPr>
          <a:xfrm>
            <a:off x="7415784" y="3749040"/>
            <a:ext cx="184708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Випереджувальна перевірка перед можливими зовнішніми перевірками донора</a:t>
            </a:r>
            <a:endParaRPr lang="en-US" sz="980" dirty="0"/>
          </a:p>
        </p:txBody>
      </p:sp>
      <p:sp>
        <p:nvSpPr>
          <p:cNvPr id="26" name="Shape 20"/>
          <p:cNvSpPr/>
          <p:nvPr/>
        </p:nvSpPr>
        <p:spPr>
          <a:xfrm>
            <a:off x="9564624" y="1920240"/>
            <a:ext cx="2103120" cy="356616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7" name="Shape 21"/>
          <p:cNvSpPr/>
          <p:nvPr/>
        </p:nvSpPr>
        <p:spPr>
          <a:xfrm>
            <a:off x="10341864" y="2194560"/>
            <a:ext cx="548640" cy="54864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8" name="Image 4" descr="/home/claude/mpd_pptx_t6/icons/comment_FFFFFF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62565" y="2315261"/>
            <a:ext cx="307238" cy="307238"/>
          </a:xfrm>
          <a:prstGeom prst="rect">
            <a:avLst/>
          </a:prstGeom>
        </p:spPr>
      </p:pic>
      <p:sp>
        <p:nvSpPr>
          <p:cNvPr id="29" name="Text 22"/>
          <p:cNvSpPr/>
          <p:nvPr/>
        </p:nvSpPr>
        <p:spPr>
          <a:xfrm>
            <a:off x="9692640" y="2926080"/>
            <a:ext cx="18470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2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Консультації з донором</a:t>
            </a:r>
            <a:endParaRPr lang="en-US" sz="1200" dirty="0"/>
          </a:p>
        </p:txBody>
      </p:sp>
      <p:sp>
        <p:nvSpPr>
          <p:cNvPr id="30" name="Text 23"/>
          <p:cNvSpPr/>
          <p:nvPr/>
        </p:nvSpPr>
        <p:spPr>
          <a:xfrm>
            <a:off x="9692640" y="3749040"/>
            <a:ext cx="1847088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8000"/>
              </a:lnSpc>
              <a:buNone/>
            </a:pPr>
            <a:r>
              <a:rPr lang="en-US" sz="98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Проактивне звернення до відповідального співробітника донора щодо неоднозначних питань допустимості витрат</a:t>
            </a:r>
            <a:endParaRPr lang="en-US" sz="98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99855" y="-1828800"/>
            <a:ext cx="5029200" cy="5029200"/>
          </a:xfrm>
          <a:prstGeom prst="ellipse">
            <a:avLst/>
          </a:prstGeom>
          <a:solidFill>
            <a:srgbClr val="24365F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103120" y="4297680"/>
            <a:ext cx="4206240" cy="4206240"/>
          </a:xfrm>
          <a:prstGeom prst="ellipse">
            <a:avLst/>
          </a:prstGeom>
          <a:solidFill>
            <a:srgbClr val="24365F">
              <a:alpha val="4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СУЧАСНИЙ КОНТЕКСТ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64008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658368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Актуальні тенденції фінансового адміністрування ЄС</a:t>
            </a:r>
            <a:endParaRPr lang="en-US" sz="27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3657600" cy="2103120"/>
          </a:xfrm>
          <a:prstGeom prst="roundRect">
            <a:avLst>
              <a:gd name="adj" fmla="val 3478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731520" y="187452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Понад €870 млн</a:t>
            </a:r>
            <a:endParaRPr lang="en-US" sz="2700" dirty="0"/>
          </a:p>
        </p:txBody>
      </p:sp>
      <p:sp>
        <p:nvSpPr>
          <p:cNvPr id="10" name="Text 8"/>
          <p:cNvSpPr/>
          <p:nvPr/>
        </p:nvSpPr>
        <p:spPr>
          <a:xfrm>
            <a:off x="731520" y="251460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8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шахрайства виявлено OLAF за результатами розслідувань, представлених у звіті 2024 року (опубліковано у червні 2025 р.)</a:t>
            </a:r>
            <a:endParaRPr lang="en-US" sz="1080" dirty="0"/>
          </a:p>
        </p:txBody>
      </p:sp>
      <p:sp>
        <p:nvSpPr>
          <p:cNvPr id="11" name="Shape 9"/>
          <p:cNvSpPr/>
          <p:nvPr/>
        </p:nvSpPr>
        <p:spPr>
          <a:xfrm>
            <a:off x="4270248" y="1691640"/>
            <a:ext cx="3657600" cy="2103120"/>
          </a:xfrm>
          <a:prstGeom prst="roundRect">
            <a:avLst>
              <a:gd name="adj" fmla="val 3478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4544568" y="187452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€4,5 млрд</a:t>
            </a:r>
            <a:endParaRPr lang="en-US" sz="2700" dirty="0"/>
          </a:p>
        </p:txBody>
      </p:sp>
      <p:sp>
        <p:nvSpPr>
          <p:cNvPr id="13" name="Text 11"/>
          <p:cNvSpPr/>
          <p:nvPr/>
        </p:nvSpPr>
        <p:spPr>
          <a:xfrm>
            <a:off x="4544568" y="251460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8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орієнтовна сума, рекомендована до повернення інституціями ЄС за результатами розслідувань OLAF у 2022-2024 рр.</a:t>
            </a:r>
            <a:endParaRPr lang="en-US" sz="1080" dirty="0"/>
          </a:p>
        </p:txBody>
      </p:sp>
      <p:sp>
        <p:nvSpPr>
          <p:cNvPr id="14" name="Shape 12"/>
          <p:cNvSpPr/>
          <p:nvPr/>
        </p:nvSpPr>
        <p:spPr>
          <a:xfrm>
            <a:off x="8083296" y="1691640"/>
            <a:ext cx="3657600" cy="2103120"/>
          </a:xfrm>
          <a:prstGeom prst="roundRect">
            <a:avLst>
              <a:gd name="adj" fmla="val 3478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>
            <a:off x="8357616" y="1874520"/>
            <a:ext cx="3108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7% / 25%</a:t>
            </a:r>
            <a:endParaRPr lang="en-US" sz="2700" dirty="0"/>
          </a:p>
        </p:txBody>
      </p:sp>
      <p:sp>
        <p:nvSpPr>
          <p:cNvPr id="16" name="Text 14"/>
          <p:cNvSpPr/>
          <p:nvPr/>
        </p:nvSpPr>
        <p:spPr>
          <a:xfrm>
            <a:off x="8357616" y="2514600"/>
            <a:ext cx="3108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80" dirty="0">
                <a:solidFill>
                  <a:srgbClr val="E8EE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типові ставки непрямих витрат (flat rate) у грантах Horizon Europe та інших програмах ЄС</a:t>
            </a:r>
            <a:endParaRPr lang="en-US" sz="1080" dirty="0"/>
          </a:p>
        </p:txBody>
      </p:sp>
      <p:sp>
        <p:nvSpPr>
          <p:cNvPr id="17" name="Shape 15"/>
          <p:cNvSpPr/>
          <p:nvPr/>
        </p:nvSpPr>
        <p:spPr>
          <a:xfrm>
            <a:off x="457200" y="4023360"/>
            <a:ext cx="1129284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731520" y="4251960"/>
            <a:ext cx="594360" cy="59436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9" name="Image 0" descr="/home/claude/mpd_pptx_t6/icons/newspaper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2279" y="4382719"/>
            <a:ext cx="332842" cy="332842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1508760" y="4279392"/>
            <a:ext cx="9966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Розширення застосування Lump Sum Grants у Horizon Europe</a:t>
            </a:r>
            <a:endParaRPr lang="en-US" sz="1450" dirty="0"/>
          </a:p>
        </p:txBody>
      </p:sp>
      <p:sp>
        <p:nvSpPr>
          <p:cNvPr id="21" name="Text 18"/>
          <p:cNvSpPr/>
          <p:nvPr/>
        </p:nvSpPr>
        <p:spPr>
          <a:xfrm>
            <a:off x="1508760" y="4709160"/>
            <a:ext cx="9966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3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Європейська Комісія продовжує розширювати застосування грантів із фіксованою сумою (Lump Sum Grants) у програмі Horizon Europe як інструмент спрощення фінансового адміністрування — оплата прив’язується до досягнення визначених результатів (work packages), а не до перевірки кожної окремої статті фактичних витрат, що суттєво знижує адміністративне навантаження на бенефіціарів і кількість помилок у звітності.</a:t>
            </a:r>
            <a:endParaRPr lang="en-US" sz="113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ДЖЕРЕЛА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4008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658368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Джерела актуальних даних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457200" y="1828800"/>
            <a:ext cx="11292840" cy="960120"/>
          </a:xfrm>
          <a:prstGeom prst="roundRect">
            <a:avLst>
              <a:gd name="adj" fmla="val 761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85800" y="2011680"/>
            <a:ext cx="566928" cy="56692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/home/claude/mpd_pptx_t6/icons/globe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7532" y="2153412"/>
            <a:ext cx="283464" cy="283464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417320" y="194767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European Anti-Fraud Office (OLAF)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1417320" y="2313432"/>
            <a:ext cx="9784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3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OLAF exposes fraud involving over €870 million — звіт OLAF за 2024 рік, опубліковано червень 2025</a:t>
            </a:r>
            <a:endParaRPr lang="en-US" sz="1030" dirty="0"/>
          </a:p>
        </p:txBody>
      </p:sp>
      <p:sp>
        <p:nvSpPr>
          <p:cNvPr id="11" name="Text 8"/>
          <p:cNvSpPr/>
          <p:nvPr/>
        </p:nvSpPr>
        <p:spPr>
          <a:xfrm>
            <a:off x="8869680" y="194767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anti-fraud.ec.europa.eu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457200" y="2926080"/>
            <a:ext cx="11292840" cy="960120"/>
          </a:xfrm>
          <a:prstGeom prst="roundRect">
            <a:avLst>
              <a:gd name="adj" fmla="val 761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685800" y="3108960"/>
            <a:ext cx="566928" cy="56692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4" name="Image 1" descr="/home/claude/mpd_pptx_t6/icons/globe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32" y="3250692"/>
            <a:ext cx="283464" cy="283464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417320" y="304495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European Commission</a:t>
            </a:r>
            <a:endParaRPr lang="en-US" sz="1300" dirty="0"/>
          </a:p>
        </p:txBody>
      </p:sp>
      <p:sp>
        <p:nvSpPr>
          <p:cNvPr id="16" name="Text 12"/>
          <p:cNvSpPr/>
          <p:nvPr/>
        </p:nvSpPr>
        <p:spPr>
          <a:xfrm>
            <a:off x="1417320" y="3410712"/>
            <a:ext cx="9784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3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OLAF Report 2024: Statistical Annex — статистика розслідувань та рекомендованих сум до повернення</a:t>
            </a:r>
            <a:endParaRPr lang="en-US" sz="1030" dirty="0"/>
          </a:p>
        </p:txBody>
      </p:sp>
      <p:sp>
        <p:nvSpPr>
          <p:cNvPr id="17" name="Text 13"/>
          <p:cNvSpPr/>
          <p:nvPr/>
        </p:nvSpPr>
        <p:spPr>
          <a:xfrm>
            <a:off x="8869680" y="304495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ec.europa.eu/olaf-report/2024</a:t>
            </a:r>
            <a:endParaRPr lang="en-US" sz="950" dirty="0"/>
          </a:p>
        </p:txBody>
      </p:sp>
      <p:sp>
        <p:nvSpPr>
          <p:cNvPr id="18" name="Shape 14"/>
          <p:cNvSpPr/>
          <p:nvPr/>
        </p:nvSpPr>
        <p:spPr>
          <a:xfrm>
            <a:off x="457200" y="4023360"/>
            <a:ext cx="11292840" cy="960120"/>
          </a:xfrm>
          <a:prstGeom prst="roundRect">
            <a:avLst>
              <a:gd name="adj" fmla="val 761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685800" y="4206240"/>
            <a:ext cx="566928" cy="56692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0" name="Image 2" descr="/home/claude/mpd_pptx_t6/icons/globe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" y="4347972"/>
            <a:ext cx="283464" cy="283464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1417320" y="414223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European Commission — Horizon Europe</a:t>
            </a:r>
            <a:endParaRPr lang="en-US" sz="1300" dirty="0"/>
          </a:p>
        </p:txBody>
      </p:sp>
      <p:sp>
        <p:nvSpPr>
          <p:cNvPr id="22" name="Text 17"/>
          <p:cNvSpPr/>
          <p:nvPr/>
        </p:nvSpPr>
        <p:spPr>
          <a:xfrm>
            <a:off x="1417320" y="4507992"/>
            <a:ext cx="9784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3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Lump Sum Funding in Horizon Europe: спрощення фінансового адміністрування грантів</a:t>
            </a:r>
            <a:endParaRPr lang="en-US" sz="1030" dirty="0"/>
          </a:p>
        </p:txBody>
      </p:sp>
      <p:sp>
        <p:nvSpPr>
          <p:cNvPr id="23" name="Text 18"/>
          <p:cNvSpPr/>
          <p:nvPr/>
        </p:nvSpPr>
        <p:spPr>
          <a:xfrm>
            <a:off x="8869680" y="414223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research-and-innovation.ec.europa.eu</a:t>
            </a:r>
            <a:endParaRPr lang="en-US" sz="950" dirty="0"/>
          </a:p>
        </p:txBody>
      </p:sp>
      <p:sp>
        <p:nvSpPr>
          <p:cNvPr id="24" name="Shape 19"/>
          <p:cNvSpPr/>
          <p:nvPr/>
        </p:nvSpPr>
        <p:spPr>
          <a:xfrm>
            <a:off x="457200" y="5120640"/>
            <a:ext cx="11292840" cy="960120"/>
          </a:xfrm>
          <a:prstGeom prst="roundRect">
            <a:avLst>
              <a:gd name="adj" fmla="val 7619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685800" y="5303520"/>
            <a:ext cx="566928" cy="566928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6" name="Image 3" descr="/home/claude/mpd_pptx_t6/icons/globe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32" y="5445252"/>
            <a:ext cx="283464" cy="283464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1417320" y="5239512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EDES — Early Detection and Exclusion System</a:t>
            </a:r>
            <a:endParaRPr lang="en-US" sz="1300" dirty="0"/>
          </a:p>
        </p:txBody>
      </p:sp>
      <p:sp>
        <p:nvSpPr>
          <p:cNvPr id="28" name="Text 22"/>
          <p:cNvSpPr/>
          <p:nvPr/>
        </p:nvSpPr>
        <p:spPr>
          <a:xfrm>
            <a:off x="1417320" y="5605272"/>
            <a:ext cx="9784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3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Офіційний опис системи раннього виявлення та виключення ЄС</a:t>
            </a:r>
            <a:endParaRPr lang="en-US" sz="1030" dirty="0"/>
          </a:p>
        </p:txBody>
      </p:sp>
      <p:sp>
        <p:nvSpPr>
          <p:cNvPr id="29" name="Text 23"/>
          <p:cNvSpPr/>
          <p:nvPr/>
        </p:nvSpPr>
        <p:spPr>
          <a:xfrm>
            <a:off x="8869680" y="5239512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i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commission.europa.eu / EDES</a:t>
            </a:r>
            <a:endParaRPr lang="en-US" sz="9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4F7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СИНТЕЗ ТЕМИ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4008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658368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Від планування до запобігання ризикам: єдиний цикл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457200" y="2286000"/>
            <a:ext cx="1755648" cy="210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083564" y="2542032"/>
            <a:ext cx="502920" cy="5029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8" name="Image 0" descr="/home/claude/mpd_pptx_t6/icons/link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9294" y="2667762"/>
            <a:ext cx="251460" cy="25146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548640" y="3200400"/>
            <a:ext cx="15727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Планування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2331720" y="2286000"/>
            <a:ext cx="1755648" cy="210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2958084" y="2542032"/>
            <a:ext cx="502920" cy="5029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2" name="Image 1" descr="/home/claude/mpd_pptx_t6/icons/chart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814" y="2667762"/>
            <a:ext cx="251460" cy="25146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2423160" y="3200400"/>
            <a:ext cx="15727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Бюджетування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4206240" y="2286000"/>
            <a:ext cx="1755648" cy="210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4832604" y="2542032"/>
            <a:ext cx="502920" cy="5029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6" name="Image 2" descr="/home/claude/mpd_pptx_t6/icons/check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334" y="2667762"/>
            <a:ext cx="251460" cy="25146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4297680" y="3200400"/>
            <a:ext cx="15727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Допустимість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6080760" y="2286000"/>
            <a:ext cx="1755648" cy="210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9" name="Shape 14"/>
          <p:cNvSpPr/>
          <p:nvPr/>
        </p:nvSpPr>
        <p:spPr>
          <a:xfrm>
            <a:off x="6707124" y="2542032"/>
            <a:ext cx="502920" cy="5029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0" name="Image 3" descr="/home/claude/mpd_pptx_t6/icons/shield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2854" y="2667762"/>
            <a:ext cx="251460" cy="25146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6172200" y="3200400"/>
            <a:ext cx="15727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Контроль</a:t>
            </a:r>
            <a:endParaRPr lang="en-US" sz="1150" dirty="0"/>
          </a:p>
        </p:txBody>
      </p:sp>
      <p:sp>
        <p:nvSpPr>
          <p:cNvPr id="22" name="Shape 16"/>
          <p:cNvSpPr/>
          <p:nvPr/>
        </p:nvSpPr>
        <p:spPr>
          <a:xfrm>
            <a:off x="7955280" y="2286000"/>
            <a:ext cx="1755648" cy="210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8581644" y="2542032"/>
            <a:ext cx="502920" cy="502920"/>
          </a:xfrm>
          <a:prstGeom prst="ellipse">
            <a:avLst/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4" name="Image 4" descr="/home/claude/mpd_pptx_t6/icons/filealt_FFFFFF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7374" y="2667762"/>
            <a:ext cx="251460" cy="251460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8046720" y="3200400"/>
            <a:ext cx="15727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Звітність</a:t>
            </a:r>
            <a:endParaRPr lang="en-US" sz="1150" dirty="0"/>
          </a:p>
        </p:txBody>
      </p:sp>
      <p:sp>
        <p:nvSpPr>
          <p:cNvPr id="26" name="Shape 19"/>
          <p:cNvSpPr/>
          <p:nvPr/>
        </p:nvSpPr>
        <p:spPr>
          <a:xfrm>
            <a:off x="9829800" y="2286000"/>
            <a:ext cx="1755648" cy="2103120"/>
          </a:xfrm>
          <a:prstGeom prst="roundRect">
            <a:avLst>
              <a:gd name="adj" fmla="val 4167"/>
            </a:avLst>
          </a:prstGeom>
          <a:solidFill>
            <a:srgbClr val="1B2A4A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7" name="Shape 20"/>
          <p:cNvSpPr/>
          <p:nvPr/>
        </p:nvSpPr>
        <p:spPr>
          <a:xfrm>
            <a:off x="10456164" y="2542032"/>
            <a:ext cx="502920" cy="502920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28" name="Image 5" descr="/home/claude/mpd_pptx_t6/icons/warning_1B2A4A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81894" y="2667762"/>
            <a:ext cx="251460" cy="251460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9921240" y="3200400"/>
            <a:ext cx="157276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Запобігання ризикам</a:t>
            </a:r>
            <a:endParaRPr lang="en-US" sz="1150" dirty="0"/>
          </a:p>
        </p:txBody>
      </p:sp>
      <p:pic>
        <p:nvPicPr>
          <p:cNvPr id="30" name="Image 6" descr="/home/claude/mpd_pptx_t6/icons/arrow_C9A227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21992" y="3255264"/>
            <a:ext cx="100584" cy="100584"/>
          </a:xfrm>
          <a:prstGeom prst="rect">
            <a:avLst/>
          </a:prstGeom>
        </p:spPr>
      </p:pic>
      <p:pic>
        <p:nvPicPr>
          <p:cNvPr id="31" name="Image 7" descr="/home/claude/mpd_pptx_t6/icons/arrow_C9A227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96512" y="3255264"/>
            <a:ext cx="100584" cy="100584"/>
          </a:xfrm>
          <a:prstGeom prst="rect">
            <a:avLst/>
          </a:prstGeom>
        </p:spPr>
      </p:pic>
      <p:pic>
        <p:nvPicPr>
          <p:cNvPr id="32" name="Image 8" descr="/home/claude/mpd_pptx_t6/icons/arrow_C9A227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1032" y="3255264"/>
            <a:ext cx="100584" cy="100584"/>
          </a:xfrm>
          <a:prstGeom prst="rect">
            <a:avLst/>
          </a:prstGeom>
        </p:spPr>
      </p:pic>
      <p:pic>
        <p:nvPicPr>
          <p:cNvPr id="33" name="Image 9" descr="/home/claude/mpd_pptx_t6/icons/arrow_C9A227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45552" y="3255264"/>
            <a:ext cx="100584" cy="100584"/>
          </a:xfrm>
          <a:prstGeom prst="rect">
            <a:avLst/>
          </a:prstGeom>
        </p:spPr>
      </p:pic>
      <p:pic>
        <p:nvPicPr>
          <p:cNvPr id="34" name="Image 10" descr="/home/claude/mpd_pptx_t6/icons/arrow_C9A227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20072" y="3255264"/>
            <a:ext cx="100584" cy="100584"/>
          </a:xfrm>
          <a:prstGeom prst="rect">
            <a:avLst/>
          </a:prstGeom>
        </p:spPr>
      </p:pic>
      <p:sp>
        <p:nvSpPr>
          <p:cNvPr id="35" name="Shape 22"/>
          <p:cNvSpPr/>
          <p:nvPr/>
        </p:nvSpPr>
        <p:spPr>
          <a:xfrm>
            <a:off x="457200" y="4709160"/>
            <a:ext cx="1129284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6" name="Text 23"/>
          <p:cNvSpPr/>
          <p:nvPr/>
        </p:nvSpPr>
        <p:spPr>
          <a:xfrm>
            <a:off x="777240" y="4892040"/>
            <a:ext cx="10652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30" dirty="0">
                <a:solidFill>
                  <a:srgbClr val="1B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Фінансове управління міжнародним проєктом — це замкнений цикл: реалістичне планування закладає основу бюджету, бюджет визначає межі допустимих витрат, контроль і звітність підтверджують правильність використання коштів, а системи запобігання ризикам захищають організацію та донора від фінансових порушень.</a:t>
            </a:r>
            <a:endParaRPr lang="en-US" sz="123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ПІДСУМОК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64008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6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457200" y="658368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Ключові висновки теми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457200" y="1691640"/>
            <a:ext cx="5394960" cy="1298448"/>
          </a:xfrm>
          <a:prstGeom prst="roundRect">
            <a:avLst>
              <a:gd name="adj" fmla="val 563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58368" y="1892808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8" name="Text 6"/>
          <p:cNvSpPr/>
          <p:nvPr/>
        </p:nvSpPr>
        <p:spPr>
          <a:xfrm>
            <a:off x="658368" y="18928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280160" y="1819656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Бюджет — не формальність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1280160" y="2203704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Кожен рядок бюджету має бути узгоджений із планом робіт та реалістичним щодо ринкових цін</a:t>
            </a:r>
            <a:endParaRPr lang="en-US" sz="1030" dirty="0"/>
          </a:p>
        </p:txBody>
      </p:sp>
      <p:sp>
        <p:nvSpPr>
          <p:cNvPr id="11" name="Shape 9"/>
          <p:cNvSpPr/>
          <p:nvPr/>
        </p:nvSpPr>
        <p:spPr>
          <a:xfrm>
            <a:off x="6172200" y="1691640"/>
            <a:ext cx="5394960" cy="1298448"/>
          </a:xfrm>
          <a:prstGeom prst="roundRect">
            <a:avLst>
              <a:gd name="adj" fmla="val 563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6373368" y="1892808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3" name="Text 11"/>
          <p:cNvSpPr/>
          <p:nvPr/>
        </p:nvSpPr>
        <p:spPr>
          <a:xfrm>
            <a:off x="6373368" y="189280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995160" y="1819656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Шість категорій витрат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6995160" y="2203704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Персонал, подорожі, обладнання, субпідряд, інші прямі та непрямі витрати формують повну структуру бюджету</a:t>
            </a:r>
            <a:endParaRPr lang="en-US" sz="1030" dirty="0"/>
          </a:p>
        </p:txBody>
      </p:sp>
      <p:sp>
        <p:nvSpPr>
          <p:cNvPr id="16" name="Shape 14"/>
          <p:cNvSpPr/>
          <p:nvPr/>
        </p:nvSpPr>
        <p:spPr>
          <a:xfrm>
            <a:off x="457200" y="3209544"/>
            <a:ext cx="5394960" cy="1298448"/>
          </a:xfrm>
          <a:prstGeom prst="roundRect">
            <a:avLst>
              <a:gd name="adj" fmla="val 563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8368" y="3410712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18" name="Text 16"/>
          <p:cNvSpPr/>
          <p:nvPr/>
        </p:nvSpPr>
        <p:spPr>
          <a:xfrm>
            <a:off x="658368" y="34107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280160" y="333756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Документ — основа допустимості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1280160" y="3721608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 підтвердного документа витрата відхиляється, навіть якщо вона фактично була понесена</a:t>
            </a:r>
            <a:endParaRPr lang="en-US" sz="1030" dirty="0"/>
          </a:p>
        </p:txBody>
      </p:sp>
      <p:sp>
        <p:nvSpPr>
          <p:cNvPr id="21" name="Shape 19"/>
          <p:cNvSpPr/>
          <p:nvPr/>
        </p:nvSpPr>
        <p:spPr>
          <a:xfrm>
            <a:off x="6172200" y="3209544"/>
            <a:ext cx="5394960" cy="1298448"/>
          </a:xfrm>
          <a:prstGeom prst="roundRect">
            <a:avLst>
              <a:gd name="adj" fmla="val 563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6373368" y="3410712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3" name="Text 21"/>
          <p:cNvSpPr/>
          <p:nvPr/>
        </p:nvSpPr>
        <p:spPr>
          <a:xfrm>
            <a:off x="6373368" y="341071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6995160" y="3337560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Чотири форми фінансування</a:t>
            </a:r>
            <a:endParaRPr lang="en-US" sz="1250" dirty="0"/>
          </a:p>
        </p:txBody>
      </p:sp>
      <p:sp>
        <p:nvSpPr>
          <p:cNvPr id="25" name="Text 23"/>
          <p:cNvSpPr/>
          <p:nvPr/>
        </p:nvSpPr>
        <p:spPr>
          <a:xfrm>
            <a:off x="6995160" y="3721608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Фактичні витрати, одиничні ставки, фіксовані суми та фіксована ставка — кожна зі своєю логікою звітності</a:t>
            </a:r>
            <a:endParaRPr lang="en-US" sz="1030" dirty="0"/>
          </a:p>
        </p:txBody>
      </p:sp>
      <p:sp>
        <p:nvSpPr>
          <p:cNvPr id="26" name="Shape 24"/>
          <p:cNvSpPr/>
          <p:nvPr/>
        </p:nvSpPr>
        <p:spPr>
          <a:xfrm>
            <a:off x="457200" y="4727448"/>
            <a:ext cx="5394960" cy="1298448"/>
          </a:xfrm>
          <a:prstGeom prst="roundRect">
            <a:avLst>
              <a:gd name="adj" fmla="val 563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658368" y="4928616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28" name="Text 26"/>
          <p:cNvSpPr/>
          <p:nvPr/>
        </p:nvSpPr>
        <p:spPr>
          <a:xfrm>
            <a:off x="658368" y="492861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1280160" y="4855464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Контроль подвійний</a:t>
            </a:r>
            <a:endParaRPr lang="en-US" sz="1250" dirty="0"/>
          </a:p>
        </p:txBody>
      </p:sp>
      <p:sp>
        <p:nvSpPr>
          <p:cNvPr id="30" name="Text 28"/>
          <p:cNvSpPr/>
          <p:nvPr/>
        </p:nvSpPr>
        <p:spPr>
          <a:xfrm>
            <a:off x="1280160" y="5239512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Внутрішній контроль координатора й партнерів доповнюється зовнішнім контролем і аудитом донора</a:t>
            </a:r>
            <a:endParaRPr lang="en-US" sz="1030" dirty="0"/>
          </a:p>
        </p:txBody>
      </p:sp>
      <p:sp>
        <p:nvSpPr>
          <p:cNvPr id="31" name="Shape 29"/>
          <p:cNvSpPr/>
          <p:nvPr/>
        </p:nvSpPr>
        <p:spPr>
          <a:xfrm>
            <a:off x="6172200" y="4727448"/>
            <a:ext cx="5394960" cy="1298448"/>
          </a:xfrm>
          <a:prstGeom prst="roundRect">
            <a:avLst>
              <a:gd name="adj" fmla="val 5634"/>
            </a:avLst>
          </a:prstGeom>
          <a:solidFill>
            <a:srgbClr val="F4F7FC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6373368" y="4928616"/>
            <a:ext cx="457200" cy="457200"/>
          </a:xfrm>
          <a:prstGeom prst="ellipse">
            <a:avLst/>
          </a:prstGeom>
          <a:solidFill>
            <a:srgbClr val="C9A227"/>
          </a:solidFill>
          <a:ln/>
        </p:spPr>
      </p:sp>
      <p:sp>
        <p:nvSpPr>
          <p:cNvPr id="33" name="Text 31"/>
          <p:cNvSpPr/>
          <p:nvPr/>
        </p:nvSpPr>
        <p:spPr>
          <a:xfrm>
            <a:off x="6373368" y="492861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6995160" y="4855464"/>
            <a:ext cx="4389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A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Подвійне фінансування — критичний ризик</a:t>
            </a:r>
            <a:endParaRPr lang="en-US" sz="1250" dirty="0"/>
          </a:p>
        </p:txBody>
      </p:sp>
      <p:sp>
        <p:nvSpPr>
          <p:cNvPr id="35" name="Text 33"/>
          <p:cNvSpPr/>
          <p:nvPr/>
        </p:nvSpPr>
        <p:spPr>
          <a:xfrm>
            <a:off x="6995160" y="5239512"/>
            <a:ext cx="43891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6470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Веде до повернення коштів за обома проєктами та внесення до системи EDES ЄС</a:t>
            </a:r>
            <a:endParaRPr lang="en-US" sz="103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99855" y="-1828800"/>
            <a:ext cx="5029200" cy="5029200"/>
          </a:xfrm>
          <a:prstGeom prst="ellipse">
            <a:avLst/>
          </a:prstGeom>
          <a:solidFill>
            <a:srgbClr val="24365F">
              <a:alpha val="45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2103120" y="4297680"/>
            <a:ext cx="4206240" cy="4206240"/>
          </a:xfrm>
          <a:prstGeom prst="ellipse">
            <a:avLst/>
          </a:prstGeom>
          <a:solidFill>
            <a:srgbClr val="24365F">
              <a:alpha val="45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292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ДИСКУСІЯ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64008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МІЖНАРОДНА ПРОЄКТНА ДІЯЛЬНІСТЬ · ТЕМА 6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11277295" y="640080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9B4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68580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Питання для обговорення</a:t>
            </a:r>
            <a:endParaRPr lang="en-US" sz="3000" dirty="0"/>
          </a:p>
        </p:txBody>
      </p:sp>
      <p:sp>
        <p:nvSpPr>
          <p:cNvPr id="8" name="Shape 6"/>
          <p:cNvSpPr/>
          <p:nvPr/>
        </p:nvSpPr>
        <p:spPr>
          <a:xfrm>
            <a:off x="457200" y="1691640"/>
            <a:ext cx="11292840" cy="1051560"/>
          </a:xfrm>
          <a:prstGeom prst="roundRect">
            <a:avLst>
              <a:gd name="adj" fmla="val 6957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713232" y="1929384"/>
            <a:ext cx="566928" cy="566928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0" name="Image 0" descr="/home/claude/mpd_pptx_t6/icons/question_1B2A4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4964" y="2071116"/>
            <a:ext cx="283464" cy="283464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1508760" y="1691640"/>
            <a:ext cx="9966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координатор консорціуму має діяти, якщо один із партнерів систематично подає документи із запізненням?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457200" y="2898648"/>
            <a:ext cx="11292840" cy="1051560"/>
          </a:xfrm>
          <a:prstGeom prst="roundRect">
            <a:avLst>
              <a:gd name="adj" fmla="val 6957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713232" y="3136392"/>
            <a:ext cx="566928" cy="566928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4" name="Image 1" descr="/home/claude/mpd_pptx_t6/icons/question_1B2A4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964" y="3278124"/>
            <a:ext cx="283464" cy="283464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508760" y="2898648"/>
            <a:ext cx="9966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практичні заходи допоможуть уникнути подвійного фінансування в організації, що бере участь у кількох міжнародних грантах одночасно?</a:t>
            </a:r>
            <a:endParaRPr lang="en-US" sz="1250" dirty="0"/>
          </a:p>
        </p:txBody>
      </p:sp>
      <p:sp>
        <p:nvSpPr>
          <p:cNvPr id="16" name="Shape 12"/>
          <p:cNvSpPr/>
          <p:nvPr/>
        </p:nvSpPr>
        <p:spPr>
          <a:xfrm>
            <a:off x="457200" y="4105656"/>
            <a:ext cx="11292840" cy="1051560"/>
          </a:xfrm>
          <a:prstGeom prst="roundRect">
            <a:avLst>
              <a:gd name="adj" fmla="val 6957"/>
            </a:avLst>
          </a:prstGeom>
          <a:solidFill>
            <a:srgbClr val="24365F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713232" y="4343400"/>
            <a:ext cx="566928" cy="566928"/>
          </a:xfrm>
          <a:prstGeom prst="ellipse">
            <a:avLst/>
          </a:prstGeom>
          <a:solidFill>
            <a:srgbClr val="C9A227"/>
          </a:solidFill>
          <a:ln/>
          <a:effectLst>
            <a:outerShdw sx="100000" sy="100000" kx="0" ky="0" algn="bl" rotWithShape="0" blurRad="101600" dist="38100" dir="5400000">
              <a:srgbClr val="1B2A4A">
                <a:alpha val="12000"/>
              </a:srgbClr>
            </a:outerShdw>
          </a:effectLst>
        </p:spPr>
      </p:sp>
      <p:pic>
        <p:nvPicPr>
          <p:cNvPr id="18" name="Image 2" descr="/home/claude/mpd_pptx_t6/icons/question_1B2A4A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964" y="4485132"/>
            <a:ext cx="283464" cy="28346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508760" y="4105656"/>
            <a:ext cx="99669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Чому фіксовані суми (Lump Sum) вважаються спрощенням для бенефіціара, але потребують більш ретельного визначення показників результату на етапі планування?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457200" y="562356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C9A22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Дякуємо за увагу!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2026-08-25T09:20:28Z</dcterms:created>
  <dcterms:modified xsi:type="dcterms:W3CDTF">2026-08-25T09:20:28Z</dcterms:modified>
</cp:coreProperties>
</file>