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7352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EF2B649-5FA0-4D41-905E-73C3512E7D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7C6E8"/>
          </a:solidFill>
          <a:ln w="9525">
            <a:solidFill>
              <a:srgbClr val="77C6E8"/>
            </a:solidFill>
            <a:prstDash val="solid"/>
          </a:ln>
        </p:spPr>
      </p:sp>
      <p:sp>
        <p:nvSpPr>
          <p:cNvPr id="2" name="text-4imqt6">
            <a:extLst>
              <a:ext uri="{FF2B5EF4-FFF2-40B4-BE49-F238E27FC236}">
                <a16:creationId xmlns:a16="http://schemas.microsoft.com/office/drawing/2014/main" id="{EFA7FE41-0905-4A25-B7B2-FE6608749EA5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77C6E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7C6E8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3" name="text-nhzv5i">
            <a:extLst>
              <a:ext uri="{FF2B5EF4-FFF2-40B4-BE49-F238E27FC236}">
                <a16:creationId xmlns:a16="http://schemas.microsoft.com/office/drawing/2014/main" id="{5503D16E-38DB-4549-B3B2-98A22F14A0B8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723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374"/>
          </a:bodyPr>
          <a:lstStyle/>
          <a:p>
            <a:pPr algn="l">
              <a:defRPr sz="4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Вступ до цифрового світу</a:t>
            </a:r>
          </a:p>
        </p:txBody>
      </p:sp>
      <p:sp>
        <p:nvSpPr>
          <p:cNvPr id="4" name="text-ilzz5q">
            <a:extLst>
              <a:ext uri="{FF2B5EF4-FFF2-40B4-BE49-F238E27FC236}">
                <a16:creationId xmlns:a16="http://schemas.microsoft.com/office/drawing/2014/main" id="{810F2A61-F972-4E40-8697-8332B53A7EBD}"/>
              </a:ext>
            </a:extLst>
          </p:cNvPr>
          <p:cNvSpPr>
            <a:spLocks noGrp="1"/>
          </p:cNvSpPr>
          <p:nvPr/>
        </p:nvSpPr>
        <p:spPr>
          <a:xfrm>
            <a:off x="685800" y="2990850"/>
            <a:ext cx="6858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0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D7E2EC"/>
                </a:solidFill>
                <a:latin typeface="Aptos"/>
                <a:ea typeface="Aptos"/>
                <a:cs typeface="Aptos"/>
              </a:rPr>
              <a:t>Від електричного сигналу до процесора та програмного забезпечення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C324306-6BEF-4130-B944-6B59C1BEFD4C}"/>
              </a:ext>
            </a:extLst>
          </p:cNvPr>
          <p:cNvSpPr>
            <a:spLocks noGrp="1"/>
          </p:cNvSpPr>
          <p:nvPr/>
        </p:nvSpPr>
        <p:spPr>
          <a:xfrm>
            <a:off x="8591550" y="1066800"/>
            <a:ext cx="2381250" cy="2381250"/>
          </a:xfrm>
          <a:prstGeom prst="roundRect">
            <a:avLst>
              <a:gd name="adj" fmla="val 6400"/>
            </a:avLst>
          </a:prstGeom>
          <a:solidFill>
            <a:srgbClr val="123557"/>
          </a:solidFill>
          <a:ln w="9525">
            <a:solidFill>
              <a:srgbClr val="77C6E8"/>
            </a:solidFill>
            <a:prstDash val="solid"/>
          </a:ln>
        </p:spPr>
      </p:sp>
      <p:sp>
        <p:nvSpPr>
          <p:cNvPr id="6" name="text-88cm04">
            <a:extLst>
              <a:ext uri="{FF2B5EF4-FFF2-40B4-BE49-F238E27FC236}">
                <a16:creationId xmlns:a16="http://schemas.microsoft.com/office/drawing/2014/main" id="{F3CABEEB-DDC2-463B-898F-171053ECF625}"/>
              </a:ext>
            </a:extLst>
          </p:cNvPr>
          <p:cNvSpPr>
            <a:spLocks noGrp="1"/>
          </p:cNvSpPr>
          <p:nvPr/>
        </p:nvSpPr>
        <p:spPr>
          <a:xfrm>
            <a:off x="8934450" y="133350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056"/>
          </a:bodyPr>
          <a:lstStyle/>
          <a:p>
            <a:pPr algn="ctr">
              <a:defRPr sz="5400" b="1">
                <a:solidFill>
                  <a:srgbClr val="77C6E8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77C6E8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7" name="text-3mencl">
            <a:extLst>
              <a:ext uri="{FF2B5EF4-FFF2-40B4-BE49-F238E27FC236}">
                <a16:creationId xmlns:a16="http://schemas.microsoft.com/office/drawing/2014/main" id="{890F9015-499F-446B-8642-7F1D59B1F19C}"/>
              </a:ext>
            </a:extLst>
          </p:cNvPr>
          <p:cNvSpPr>
            <a:spLocks noGrp="1"/>
          </p:cNvSpPr>
          <p:nvPr/>
        </p:nvSpPr>
        <p:spPr>
          <a:xfrm>
            <a:off x="9877425" y="219075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056"/>
          </a:bodyPr>
          <a:lstStyle/>
          <a:p>
            <a:pPr algn="ctr">
              <a:defRPr sz="5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-i39m3q">
            <a:extLst>
              <a:ext uri="{FF2B5EF4-FFF2-40B4-BE49-F238E27FC236}">
                <a16:creationId xmlns:a16="http://schemas.microsoft.com/office/drawing/2014/main" id="{D2A73626-B7FA-4319-9D3A-B80F958906AC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590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000" lnSpcReduction="10000"/>
          </a:bodyPr>
          <a:lstStyle/>
          <a:p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Лекція 1 · знайомство з курсом</a:t>
            </a:r>
          </a:p>
        </p:txBody>
      </p:sp>
      <p:sp>
        <p:nvSpPr>
          <p:cNvPr id="9" name="text-1ejped">
            <a:extLst>
              <a:ext uri="{FF2B5EF4-FFF2-40B4-BE49-F238E27FC236}">
                <a16:creationId xmlns:a16="http://schemas.microsoft.com/office/drawing/2014/main" id="{424E1646-727E-4E4F-BEFA-1F8D0F386CA1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917" lnSpcReduction="10000"/>
          </a:bodyPr>
          <a:lstStyle/>
          <a:p>
            <a:pPr algn="l">
              <a:defRPr sz="1200" b="0">
                <a:solidFill>
                  <a:srgbClr val="B8C5D1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8C5D1"/>
                </a:solidFill>
                <a:latin typeface="Aptos"/>
                <a:ea typeface="Aptos"/>
                <a:cs typeface="Aptos"/>
              </a:rPr>
              <a:t>2026–2027 навчальний рік</a:t>
            </a:r>
          </a:p>
        </p:txBody>
      </p:sp>
    </p:spTree>
    <p:extLst>
      <p:ext uri="{BB962C8B-B14F-4D97-AF65-F5344CB8AC3E}">
        <p14:creationId xmlns:p14="http://schemas.microsoft.com/office/powerpoint/2010/main" val="34689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-u3p7hp">
            <a:extLst>
              <a:ext uri="{FF2B5EF4-FFF2-40B4-BE49-F238E27FC236}">
                <a16:creationId xmlns:a16="http://schemas.microsoft.com/office/drawing/2014/main" id="{2F4AB56A-24DF-4B56-9217-06B49D912671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D570BA1-D4E7-4AEF-A992-78062A7D27F7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wxcmho">
            <a:extLst>
              <a:ext uri="{FF2B5EF4-FFF2-40B4-BE49-F238E27FC236}">
                <a16:creationId xmlns:a16="http://schemas.microsoft.com/office/drawing/2014/main" id="{ADEDE22A-8732-4FBF-B671-3ADC854D1AE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729i7t">
            <a:extLst>
              <a:ext uri="{FF2B5EF4-FFF2-40B4-BE49-F238E27FC236}">
                <a16:creationId xmlns:a16="http://schemas.microsoft.com/office/drawing/2014/main" id="{91354A08-3FBA-4901-8230-A9BEFC75947D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9" name="text-3tju9n">
            <a:extLst>
              <a:ext uri="{FF2B5EF4-FFF2-40B4-BE49-F238E27FC236}">
                <a16:creationId xmlns:a16="http://schemas.microsoft.com/office/drawing/2014/main" id="{FA1E4146-B70D-1142-1252-53C0A3476573}"/>
              </a:ext>
            </a:extLst>
          </p:cNvPr>
          <p:cNvSpPr>
            <a:spLocks noGrp="1"/>
          </p:cNvSpPr>
          <p:nvPr/>
        </p:nvSpPr>
        <p:spPr>
          <a:xfrm>
            <a:off x="495300" y="657225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lang="uk-UA" sz="3150" b="1" dirty="0">
                <a:solidFill>
                  <a:srgbClr val="18365D"/>
                </a:solidFill>
                <a:latin typeface="Aptos"/>
                <a:ea typeface="Aptos"/>
                <a:cs typeface="Aptos"/>
              </a:rPr>
              <a:t>Оцінювання</a:t>
            </a:r>
            <a:endParaRPr sz="3150" b="1" dirty="0">
              <a:solidFill>
                <a:srgbClr val="18365D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30" name="Таблиця 29">
            <a:extLst>
              <a:ext uri="{FF2B5EF4-FFF2-40B4-BE49-F238E27FC236}">
                <a16:creationId xmlns:a16="http://schemas.microsoft.com/office/drawing/2014/main" id="{9692A41B-1864-732F-4985-CB4C54CC5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334637"/>
              </p:ext>
            </p:extLst>
          </p:nvPr>
        </p:nvGraphicFramePr>
        <p:xfrm>
          <a:off x="939608" y="1193020"/>
          <a:ext cx="1089272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3182">
                  <a:extLst>
                    <a:ext uri="{9D8B030D-6E8A-4147-A177-3AD203B41FA5}">
                      <a16:colId xmlns:a16="http://schemas.microsoft.com/office/drawing/2014/main" val="3917901557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3392606082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1025136592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3133027694"/>
                    </a:ext>
                  </a:extLst>
                </a:gridCol>
              </a:tblGrid>
              <a:tr h="319180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Активність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Кількість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 Бали за одне заняття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Max </a:t>
                      </a:r>
                      <a:r>
                        <a:rPr lang="ru-RU" dirty="0"/>
                        <a:t>бал</a:t>
                      </a:r>
                      <a:r>
                        <a:rPr lang="uk-UA" dirty="0" err="1"/>
                        <a:t>ів</a:t>
                      </a:r>
                      <a:endParaRPr lang="uk-U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679374"/>
                  </a:ext>
                </a:extLst>
              </a:tr>
              <a:tr h="319180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Відвідування лекцій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38430"/>
                  </a:ext>
                </a:extLst>
              </a:tr>
              <a:tr h="319180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Лабораторні роботи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4*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8219136"/>
                  </a:ext>
                </a:extLst>
              </a:tr>
              <a:tr h="319180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Самостійна робота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525735"/>
                  </a:ext>
                </a:extLst>
              </a:tr>
              <a:tr h="319180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Всього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802832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E6AA6966-DC8A-78A5-9D1F-9A7742F9C56D}"/>
              </a:ext>
            </a:extLst>
          </p:cNvPr>
          <p:cNvSpPr txBox="1"/>
          <p:nvPr/>
        </p:nvSpPr>
        <p:spPr>
          <a:xfrm>
            <a:off x="836233" y="2969432"/>
            <a:ext cx="10672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Лабораторні роботи*: </a:t>
            </a:r>
            <a:r>
              <a:rPr lang="uk-UA" dirty="0"/>
              <a:t>1 бал – протокол, 3 бали захист.</a:t>
            </a:r>
          </a:p>
          <a:p>
            <a:r>
              <a:rPr lang="uk-UA" b="1" dirty="0"/>
              <a:t>Додатково: </a:t>
            </a:r>
            <a:r>
              <a:rPr lang="uk-UA" dirty="0"/>
              <a:t>5-10 балів – статті, тези, участь в науковій роботі</a:t>
            </a:r>
            <a:r>
              <a:rPr lang="uk-UA" b="1" dirty="0"/>
              <a:t>.</a:t>
            </a:r>
          </a:p>
        </p:txBody>
      </p:sp>
      <p:graphicFrame>
        <p:nvGraphicFramePr>
          <p:cNvPr id="32" name="Таблиця 31">
            <a:extLst>
              <a:ext uri="{FF2B5EF4-FFF2-40B4-BE49-F238E27FC236}">
                <a16:creationId xmlns:a16="http://schemas.microsoft.com/office/drawing/2014/main" id="{71F90874-6908-A301-86DA-0314F37F9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317629"/>
              </p:ext>
            </p:extLst>
          </p:nvPr>
        </p:nvGraphicFramePr>
        <p:xfrm>
          <a:off x="939608" y="3668151"/>
          <a:ext cx="1089272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3182">
                  <a:extLst>
                    <a:ext uri="{9D8B030D-6E8A-4147-A177-3AD203B41FA5}">
                      <a16:colId xmlns:a16="http://schemas.microsoft.com/office/drawing/2014/main" val="1187918259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1084743317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2348442443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3777067749"/>
                    </a:ext>
                  </a:extLst>
                </a:gridCol>
              </a:tblGrid>
              <a:tr h="235029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Активність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Кількість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 Бали за одне заняття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Max </a:t>
                      </a:r>
                      <a:r>
                        <a:rPr lang="ru-RU" dirty="0"/>
                        <a:t>бал</a:t>
                      </a:r>
                      <a:r>
                        <a:rPr lang="uk-UA" dirty="0" err="1"/>
                        <a:t>ів</a:t>
                      </a:r>
                      <a:endParaRPr lang="uk-U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1363262"/>
                  </a:ext>
                </a:extLst>
              </a:tr>
              <a:tr h="411302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Модульна контрольна робота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2-4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10-20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0369507"/>
                  </a:ext>
                </a:extLst>
              </a:tr>
            </a:tbl>
          </a:graphicData>
        </a:graphic>
      </p:graphicFrame>
      <p:graphicFrame>
        <p:nvGraphicFramePr>
          <p:cNvPr id="33" name="Таблиця 32">
            <a:extLst>
              <a:ext uri="{FF2B5EF4-FFF2-40B4-BE49-F238E27FC236}">
                <a16:creationId xmlns:a16="http://schemas.microsoft.com/office/drawing/2014/main" id="{DFFD142B-DBBC-70C9-9649-98F2575D9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846303"/>
              </p:ext>
            </p:extLst>
          </p:nvPr>
        </p:nvGraphicFramePr>
        <p:xfrm>
          <a:off x="939608" y="5060785"/>
          <a:ext cx="10892728" cy="968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3182">
                  <a:extLst>
                    <a:ext uri="{9D8B030D-6E8A-4147-A177-3AD203B41FA5}">
                      <a16:colId xmlns:a16="http://schemas.microsoft.com/office/drawing/2014/main" val="653684010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629095494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2807025987"/>
                    </a:ext>
                  </a:extLst>
                </a:gridCol>
                <a:gridCol w="2723182">
                  <a:extLst>
                    <a:ext uri="{9D8B030D-6E8A-4147-A177-3AD203B41FA5}">
                      <a16:colId xmlns:a16="http://schemas.microsoft.com/office/drawing/2014/main" val="3818598323"/>
                    </a:ext>
                  </a:extLst>
                </a:gridCol>
              </a:tblGrid>
              <a:tr h="540851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Активність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Кількість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 Бали за одне заняття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Max </a:t>
                      </a:r>
                      <a:r>
                        <a:rPr lang="ru-RU" dirty="0"/>
                        <a:t>бал</a:t>
                      </a:r>
                      <a:r>
                        <a:rPr lang="uk-UA" dirty="0" err="1"/>
                        <a:t>ів</a:t>
                      </a:r>
                      <a:endParaRPr lang="uk-U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6336783"/>
                  </a:ext>
                </a:extLst>
              </a:tr>
              <a:tr h="427416">
                <a:tc>
                  <a:txBody>
                    <a:bodyPr/>
                    <a:lstStyle/>
                    <a:p>
                      <a:pPr algn="ctr"/>
                      <a:r>
                        <a:rPr lang="uk-UA"/>
                        <a:t>Іспит</a:t>
                      </a:r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uk-U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2322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113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-u3p7hp">
            <a:extLst>
              <a:ext uri="{FF2B5EF4-FFF2-40B4-BE49-F238E27FC236}">
                <a16:creationId xmlns:a16="http://schemas.microsoft.com/office/drawing/2014/main" id="{2F4AB56A-24DF-4B56-9217-06B49D912671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3tju9n">
            <a:extLst>
              <a:ext uri="{FF2B5EF4-FFF2-40B4-BE49-F238E27FC236}">
                <a16:creationId xmlns:a16="http://schemas.microsoft.com/office/drawing/2014/main" id="{8885D82C-9EAD-4403-A127-53FCDE368E12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 dirty="0" err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Познайомимося</a:t>
            </a:r>
            <a:endParaRPr sz="3150" b="1" dirty="0">
              <a:solidFill>
                <a:srgbClr val="18365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D570BA1-D4E7-4AEF-A992-78062A7D27F7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wxcmho">
            <a:extLst>
              <a:ext uri="{FF2B5EF4-FFF2-40B4-BE49-F238E27FC236}">
                <a16:creationId xmlns:a16="http://schemas.microsoft.com/office/drawing/2014/main" id="{ADEDE22A-8732-4FBF-B671-3ADC854D1AE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729i7t">
            <a:extLst>
              <a:ext uri="{FF2B5EF4-FFF2-40B4-BE49-F238E27FC236}">
                <a16:creationId xmlns:a16="http://schemas.microsoft.com/office/drawing/2014/main" id="{91354A08-3FBA-4901-8230-A9BEFC75947D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77BEC8EC-EC19-4A0E-98B8-964A94224683}"/>
              </a:ext>
            </a:extLst>
          </p:cNvPr>
          <p:cNvSpPr>
            <a:spLocks noGrp="1"/>
          </p:cNvSpPr>
          <p:nvPr/>
        </p:nvSpPr>
        <p:spPr>
          <a:xfrm>
            <a:off x="495300" y="2286000"/>
            <a:ext cx="3476625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8" name="text-8glth7">
            <a:extLst>
              <a:ext uri="{FF2B5EF4-FFF2-40B4-BE49-F238E27FC236}">
                <a16:creationId xmlns:a16="http://schemas.microsoft.com/office/drawing/2014/main" id="{E4E86D04-65A5-470B-A7E2-F83A679A3EE5}"/>
              </a:ext>
            </a:extLst>
          </p:cNvPr>
          <p:cNvSpPr>
            <a:spLocks noGrp="1"/>
          </p:cNvSpPr>
          <p:nvPr/>
        </p:nvSpPr>
        <p:spPr>
          <a:xfrm>
            <a:off x="762000" y="2533650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" name="text-j4mdw5">
            <a:extLst>
              <a:ext uri="{FF2B5EF4-FFF2-40B4-BE49-F238E27FC236}">
                <a16:creationId xmlns:a16="http://schemas.microsoft.com/office/drawing/2014/main" id="{79820B59-13CF-40F7-B79E-873104A72EC6}"/>
              </a:ext>
            </a:extLst>
          </p:cNvPr>
          <p:cNvSpPr>
            <a:spLocks noGrp="1"/>
          </p:cNvSpPr>
          <p:nvPr/>
        </p:nvSpPr>
        <p:spPr>
          <a:xfrm>
            <a:off x="762000" y="3276600"/>
            <a:ext cx="2952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Який цифровий пристрій вам цікаво зрозуміти?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5257FC9C-4EE7-44B0-BEA4-3658F48043EB}"/>
              </a:ext>
            </a:extLst>
          </p:cNvPr>
          <p:cNvSpPr>
            <a:spLocks noGrp="1"/>
          </p:cNvSpPr>
          <p:nvPr/>
        </p:nvSpPr>
        <p:spPr>
          <a:xfrm>
            <a:off x="4219575" y="2286000"/>
            <a:ext cx="3476625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v1vrhk">
            <a:extLst>
              <a:ext uri="{FF2B5EF4-FFF2-40B4-BE49-F238E27FC236}">
                <a16:creationId xmlns:a16="http://schemas.microsoft.com/office/drawing/2014/main" id="{8A1F3968-1AA0-4945-A68F-D4C18420CC73}"/>
              </a:ext>
            </a:extLst>
          </p:cNvPr>
          <p:cNvSpPr>
            <a:spLocks noGrp="1"/>
          </p:cNvSpPr>
          <p:nvPr/>
        </p:nvSpPr>
        <p:spPr>
          <a:xfrm>
            <a:off x="4486275" y="2533650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text-2yo1yy">
            <a:extLst>
              <a:ext uri="{FF2B5EF4-FFF2-40B4-BE49-F238E27FC236}">
                <a16:creationId xmlns:a16="http://schemas.microsoft.com/office/drawing/2014/main" id="{CDCCE514-B42D-45F1-B21E-63C0B9F15814}"/>
              </a:ext>
            </a:extLst>
          </p:cNvPr>
          <p:cNvSpPr>
            <a:spLocks noGrp="1"/>
          </p:cNvSpPr>
          <p:nvPr/>
        </p:nvSpPr>
        <p:spPr>
          <a:xfrm>
            <a:off x="4486275" y="3276600"/>
            <a:ext cx="2952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Чи працювали ви з двійковими числами?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4ACE0986-5160-4ABC-A908-5A9CDFA088AE}"/>
              </a:ext>
            </a:extLst>
          </p:cNvPr>
          <p:cNvSpPr>
            <a:spLocks noGrp="1"/>
          </p:cNvSpPr>
          <p:nvPr/>
        </p:nvSpPr>
        <p:spPr>
          <a:xfrm>
            <a:off x="7943850" y="2286000"/>
            <a:ext cx="3476625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4" name="text-r2gv0k">
            <a:extLst>
              <a:ext uri="{FF2B5EF4-FFF2-40B4-BE49-F238E27FC236}">
                <a16:creationId xmlns:a16="http://schemas.microsoft.com/office/drawing/2014/main" id="{C55565DF-4DD9-4773-8EFE-515797D9CC96}"/>
              </a:ext>
            </a:extLst>
          </p:cNvPr>
          <p:cNvSpPr>
            <a:spLocks noGrp="1"/>
          </p:cNvSpPr>
          <p:nvPr/>
        </p:nvSpPr>
        <p:spPr>
          <a:xfrm>
            <a:off x="8210550" y="2533650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5" name="text-xrdh6c">
            <a:extLst>
              <a:ext uri="{FF2B5EF4-FFF2-40B4-BE49-F238E27FC236}">
                <a16:creationId xmlns:a16="http://schemas.microsoft.com/office/drawing/2014/main" id="{020D88E0-AE1E-4F86-B1F3-BF8FFA952899}"/>
              </a:ext>
            </a:extLst>
          </p:cNvPr>
          <p:cNvSpPr>
            <a:spLocks noGrp="1"/>
          </p:cNvSpPr>
          <p:nvPr/>
        </p:nvSpPr>
        <p:spPr>
          <a:xfrm>
            <a:off x="8210550" y="3276600"/>
            <a:ext cx="2952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Що очікуєте від цього курсу?</a:t>
            </a:r>
          </a:p>
        </p:txBody>
      </p:sp>
      <p:sp>
        <p:nvSpPr>
          <p:cNvPr id="16" name="text-j32jur">
            <a:extLst>
              <a:ext uri="{FF2B5EF4-FFF2-40B4-BE49-F238E27FC236}">
                <a16:creationId xmlns:a16="http://schemas.microsoft.com/office/drawing/2014/main" id="{E5BC0074-47CF-41BA-A4EE-21A4C0C8EBB2}"/>
              </a:ext>
            </a:extLst>
          </p:cNvPr>
          <p:cNvSpPr>
            <a:spLocks noGrp="1"/>
          </p:cNvSpPr>
          <p:nvPr/>
        </p:nvSpPr>
        <p:spPr>
          <a:xfrm>
            <a:off x="495300" y="5314950"/>
            <a:ext cx="9525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endParaRPr sz="1650" b="0" dirty="0">
              <a:solidFill>
                <a:srgbClr val="5C6773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99972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-vyy1pt">
            <a:extLst>
              <a:ext uri="{FF2B5EF4-FFF2-40B4-BE49-F238E27FC236}">
                <a16:creationId xmlns:a16="http://schemas.microsoft.com/office/drawing/2014/main" id="{0F0A2B43-4A11-44C2-8C3D-6FD0EEDB5127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МОТИВАЦІЯ</a:t>
            </a:r>
          </a:p>
        </p:txBody>
      </p:sp>
      <p:sp>
        <p:nvSpPr>
          <p:cNvPr id="2" name="text-m5vm7l">
            <a:extLst>
              <a:ext uri="{FF2B5EF4-FFF2-40B4-BE49-F238E27FC236}">
                <a16:creationId xmlns:a16="http://schemas.microsoft.com/office/drawing/2014/main" id="{221F47BD-FFB9-4266-881B-4FED7E059550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Одна клавіша запускає цілий ланцюг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DF424AC-7C4C-491F-B60E-853F77401A21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rmla61">
            <a:extLst>
              <a:ext uri="{FF2B5EF4-FFF2-40B4-BE49-F238E27FC236}">
                <a16:creationId xmlns:a16="http://schemas.microsoft.com/office/drawing/2014/main" id="{C1EB25AC-7457-481E-976E-D2E97442D43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j35ot8">
            <a:extLst>
              <a:ext uri="{FF2B5EF4-FFF2-40B4-BE49-F238E27FC236}">
                <a16:creationId xmlns:a16="http://schemas.microsoft.com/office/drawing/2014/main" id="{744E9AF9-D510-41B6-8378-C52F325CB8D7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FF0ACE3-2C5D-49D9-9B2F-C2AB5364928C}"/>
              </a:ext>
            </a:extLst>
          </p:cNvPr>
          <p:cNvSpPr>
            <a:spLocks noGrp="1"/>
          </p:cNvSpPr>
          <p:nvPr/>
        </p:nvSpPr>
        <p:spPr>
          <a:xfrm>
            <a:off x="457200" y="2571750"/>
            <a:ext cx="1447800" cy="876300"/>
          </a:xfrm>
          <a:prstGeom prst="roundRect">
            <a:avLst>
              <a:gd name="adj" fmla="val 13043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7" name="text-zqpxl0">
            <a:extLst>
              <a:ext uri="{FF2B5EF4-FFF2-40B4-BE49-F238E27FC236}">
                <a16:creationId xmlns:a16="http://schemas.microsoft.com/office/drawing/2014/main" id="{6EC135C7-CC7F-4037-A3AC-213EDD687A31}"/>
              </a:ext>
            </a:extLst>
          </p:cNvPr>
          <p:cNvSpPr>
            <a:spLocks noGrp="1"/>
          </p:cNvSpPr>
          <p:nvPr/>
        </p:nvSpPr>
        <p:spPr>
          <a:xfrm>
            <a:off x="533400" y="2847975"/>
            <a:ext cx="1295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Контакт</a:t>
            </a:r>
          </a:p>
        </p:txBody>
      </p:sp>
      <p:sp>
        <p:nvSpPr>
          <p:cNvPr id="8" name="text-h682of">
            <a:extLst>
              <a:ext uri="{FF2B5EF4-FFF2-40B4-BE49-F238E27FC236}">
                <a16:creationId xmlns:a16="http://schemas.microsoft.com/office/drawing/2014/main" id="{08D88EF2-84BD-4992-8E52-1AE3B08AAC08}"/>
              </a:ext>
            </a:extLst>
          </p:cNvPr>
          <p:cNvSpPr>
            <a:spLocks noGrp="1"/>
          </p:cNvSpPr>
          <p:nvPr/>
        </p:nvSpPr>
        <p:spPr>
          <a:xfrm>
            <a:off x="1962150" y="2790825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910" lnSpcReduction="10000"/>
          </a:bodyPr>
          <a:lstStyle/>
          <a:p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CA9B91F3-93D1-4F5F-AC03-DD2C311DF51B}"/>
              </a:ext>
            </a:extLst>
          </p:cNvPr>
          <p:cNvSpPr>
            <a:spLocks noGrp="1"/>
          </p:cNvSpPr>
          <p:nvPr/>
        </p:nvSpPr>
        <p:spPr>
          <a:xfrm>
            <a:off x="2390775" y="2571750"/>
            <a:ext cx="14478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0" name="text-yz2k47">
            <a:extLst>
              <a:ext uri="{FF2B5EF4-FFF2-40B4-BE49-F238E27FC236}">
                <a16:creationId xmlns:a16="http://schemas.microsoft.com/office/drawing/2014/main" id="{F554A690-2B11-4D66-AEDF-0D7979DAE4B3}"/>
              </a:ext>
            </a:extLst>
          </p:cNvPr>
          <p:cNvSpPr>
            <a:spLocks noGrp="1"/>
          </p:cNvSpPr>
          <p:nvPr/>
        </p:nvSpPr>
        <p:spPr>
          <a:xfrm>
            <a:off x="2466975" y="2847975"/>
            <a:ext cx="1295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MCU</a:t>
            </a:r>
          </a:p>
        </p:txBody>
      </p:sp>
      <p:sp>
        <p:nvSpPr>
          <p:cNvPr id="11" name="text-g8owul">
            <a:extLst>
              <a:ext uri="{FF2B5EF4-FFF2-40B4-BE49-F238E27FC236}">
                <a16:creationId xmlns:a16="http://schemas.microsoft.com/office/drawing/2014/main" id="{DEC40924-91F5-439B-A262-48C13C0FD769}"/>
              </a:ext>
            </a:extLst>
          </p:cNvPr>
          <p:cNvSpPr>
            <a:spLocks noGrp="1"/>
          </p:cNvSpPr>
          <p:nvPr/>
        </p:nvSpPr>
        <p:spPr>
          <a:xfrm>
            <a:off x="3895725" y="2790825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910" lnSpcReduction="10000"/>
          </a:bodyPr>
          <a:lstStyle/>
          <a:p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00DD7F0F-672E-4600-9931-1DE00D6D9A42}"/>
              </a:ext>
            </a:extLst>
          </p:cNvPr>
          <p:cNvSpPr>
            <a:spLocks noGrp="1"/>
          </p:cNvSpPr>
          <p:nvPr/>
        </p:nvSpPr>
        <p:spPr>
          <a:xfrm>
            <a:off x="4324350" y="2571750"/>
            <a:ext cx="14478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3" name="text-7le1db">
            <a:extLst>
              <a:ext uri="{FF2B5EF4-FFF2-40B4-BE49-F238E27FC236}">
                <a16:creationId xmlns:a16="http://schemas.microsoft.com/office/drawing/2014/main" id="{53ACAB76-8B0F-413B-BC19-0A06A8E5E031}"/>
              </a:ext>
            </a:extLst>
          </p:cNvPr>
          <p:cNvSpPr>
            <a:spLocks noGrp="1"/>
          </p:cNvSpPr>
          <p:nvPr/>
        </p:nvSpPr>
        <p:spPr>
          <a:xfrm>
            <a:off x="4400550" y="2847975"/>
            <a:ext cx="1295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USB</a:t>
            </a:r>
          </a:p>
        </p:txBody>
      </p:sp>
      <p:sp>
        <p:nvSpPr>
          <p:cNvPr id="14" name="text-vyqq03">
            <a:extLst>
              <a:ext uri="{FF2B5EF4-FFF2-40B4-BE49-F238E27FC236}">
                <a16:creationId xmlns:a16="http://schemas.microsoft.com/office/drawing/2014/main" id="{F2C6E2C8-D164-49E3-88B2-5FD42715F622}"/>
              </a:ext>
            </a:extLst>
          </p:cNvPr>
          <p:cNvSpPr>
            <a:spLocks noGrp="1"/>
          </p:cNvSpPr>
          <p:nvPr/>
        </p:nvSpPr>
        <p:spPr>
          <a:xfrm>
            <a:off x="5829300" y="2790825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910" lnSpcReduction="10000"/>
          </a:bodyPr>
          <a:lstStyle/>
          <a:p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E1B59741-A916-45D9-8AF9-513E3412FDA5}"/>
              </a:ext>
            </a:extLst>
          </p:cNvPr>
          <p:cNvSpPr>
            <a:spLocks noGrp="1"/>
          </p:cNvSpPr>
          <p:nvPr/>
        </p:nvSpPr>
        <p:spPr>
          <a:xfrm>
            <a:off x="6257925" y="2571750"/>
            <a:ext cx="14478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6" name="text-1ugawl">
            <a:extLst>
              <a:ext uri="{FF2B5EF4-FFF2-40B4-BE49-F238E27FC236}">
                <a16:creationId xmlns:a16="http://schemas.microsoft.com/office/drawing/2014/main" id="{097B58D5-B4B8-4F38-8C3B-B5BA564B3410}"/>
              </a:ext>
            </a:extLst>
          </p:cNvPr>
          <p:cNvSpPr>
            <a:spLocks noGrp="1"/>
          </p:cNvSpPr>
          <p:nvPr/>
        </p:nvSpPr>
        <p:spPr>
          <a:xfrm>
            <a:off x="6334125" y="2847975"/>
            <a:ext cx="1295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CPU</a:t>
            </a:r>
          </a:p>
        </p:txBody>
      </p:sp>
      <p:sp>
        <p:nvSpPr>
          <p:cNvPr id="17" name="text-7vnv07">
            <a:extLst>
              <a:ext uri="{FF2B5EF4-FFF2-40B4-BE49-F238E27FC236}">
                <a16:creationId xmlns:a16="http://schemas.microsoft.com/office/drawing/2014/main" id="{6D9E8EA0-488C-48BB-A046-C7FFE7D8A33D}"/>
              </a:ext>
            </a:extLst>
          </p:cNvPr>
          <p:cNvSpPr>
            <a:spLocks noGrp="1"/>
          </p:cNvSpPr>
          <p:nvPr/>
        </p:nvSpPr>
        <p:spPr>
          <a:xfrm>
            <a:off x="7762875" y="2790825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910" lnSpcReduction="10000"/>
          </a:bodyPr>
          <a:lstStyle/>
          <a:p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1AFB7A5D-0AEF-4CE6-B96B-B67C7DEFB148}"/>
              </a:ext>
            </a:extLst>
          </p:cNvPr>
          <p:cNvSpPr>
            <a:spLocks noGrp="1"/>
          </p:cNvSpPr>
          <p:nvPr/>
        </p:nvSpPr>
        <p:spPr>
          <a:xfrm>
            <a:off x="8191500" y="2571750"/>
            <a:ext cx="14478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pf46jw">
            <a:extLst>
              <a:ext uri="{FF2B5EF4-FFF2-40B4-BE49-F238E27FC236}">
                <a16:creationId xmlns:a16="http://schemas.microsoft.com/office/drawing/2014/main" id="{472285A1-23F0-4BBF-A7F9-BDB444FB337D}"/>
              </a:ext>
            </a:extLst>
          </p:cNvPr>
          <p:cNvSpPr>
            <a:spLocks noGrp="1"/>
          </p:cNvSpPr>
          <p:nvPr/>
        </p:nvSpPr>
        <p:spPr>
          <a:xfrm>
            <a:off x="8267700" y="2847975"/>
            <a:ext cx="1295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GPU</a:t>
            </a:r>
          </a:p>
        </p:txBody>
      </p:sp>
      <p:sp>
        <p:nvSpPr>
          <p:cNvPr id="20" name="text-w96d7h">
            <a:extLst>
              <a:ext uri="{FF2B5EF4-FFF2-40B4-BE49-F238E27FC236}">
                <a16:creationId xmlns:a16="http://schemas.microsoft.com/office/drawing/2014/main" id="{A1ED4A4A-33FE-45B2-A89A-EA00A6D17FCF}"/>
              </a:ext>
            </a:extLst>
          </p:cNvPr>
          <p:cNvSpPr>
            <a:spLocks noGrp="1"/>
          </p:cNvSpPr>
          <p:nvPr/>
        </p:nvSpPr>
        <p:spPr>
          <a:xfrm>
            <a:off x="9696450" y="2790825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910" lnSpcReduction="10000"/>
          </a:bodyPr>
          <a:lstStyle/>
          <a:p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B4A08118-6440-4784-881C-CA55B0102A57}"/>
              </a:ext>
            </a:extLst>
          </p:cNvPr>
          <p:cNvSpPr>
            <a:spLocks noGrp="1"/>
          </p:cNvSpPr>
          <p:nvPr/>
        </p:nvSpPr>
        <p:spPr>
          <a:xfrm>
            <a:off x="10125075" y="2571750"/>
            <a:ext cx="14478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22" name="text-ly3vhe">
            <a:extLst>
              <a:ext uri="{FF2B5EF4-FFF2-40B4-BE49-F238E27FC236}">
                <a16:creationId xmlns:a16="http://schemas.microsoft.com/office/drawing/2014/main" id="{0204AD53-9045-44C1-A46D-E93C74FAA8E6}"/>
              </a:ext>
            </a:extLst>
          </p:cNvPr>
          <p:cNvSpPr>
            <a:spLocks noGrp="1"/>
          </p:cNvSpPr>
          <p:nvPr/>
        </p:nvSpPr>
        <p:spPr>
          <a:xfrm>
            <a:off x="10201275" y="2847975"/>
            <a:ext cx="1295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Екран</a:t>
            </a:r>
          </a:p>
        </p:txBody>
      </p:sp>
      <p:sp>
        <p:nvSpPr>
          <p:cNvPr id="23" name="text-mmcvxu">
            <a:extLst>
              <a:ext uri="{FF2B5EF4-FFF2-40B4-BE49-F238E27FC236}">
                <a16:creationId xmlns:a16="http://schemas.microsoft.com/office/drawing/2014/main" id="{7319A88F-F2FB-4282-8E22-F3F7E4AAF8ED}"/>
              </a:ext>
            </a:extLst>
          </p:cNvPr>
          <p:cNvSpPr>
            <a:spLocks noGrp="1"/>
          </p:cNvSpPr>
          <p:nvPr/>
        </p:nvSpPr>
        <p:spPr>
          <a:xfrm>
            <a:off x="495300" y="4000500"/>
            <a:ext cx="111918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MCU — Microcontroller Unit · USB — Universal Serial Bus · CPU — Central Processing Unit · GPU — Graphics Processing Unit</a:t>
            </a:r>
          </a:p>
        </p:txBody>
      </p:sp>
      <p:sp>
        <p:nvSpPr>
          <p:cNvPr id="24" name="text-g6ddbx">
            <a:extLst>
              <a:ext uri="{FF2B5EF4-FFF2-40B4-BE49-F238E27FC236}">
                <a16:creationId xmlns:a16="http://schemas.microsoft.com/office/drawing/2014/main" id="{CEA45AAC-C6FF-4EE6-9B0B-EF9C07C10599}"/>
              </a:ext>
            </a:extLst>
          </p:cNvPr>
          <p:cNvSpPr>
            <a:spLocks noGrp="1"/>
          </p:cNvSpPr>
          <p:nvPr/>
        </p:nvSpPr>
        <p:spPr>
          <a:xfrm>
            <a:off x="1524000" y="5105400"/>
            <a:ext cx="914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556" lnSpcReduction="10000"/>
          </a:bodyPr>
          <a:lstStyle/>
          <a:p>
            <a:pPr algn="ctr">
              <a:defRPr sz="22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Комп’ютерна логіка пояснює, як пов’язані ці рівні.</a:t>
            </a:r>
          </a:p>
        </p:txBody>
      </p:sp>
    </p:spTree>
    <p:extLst>
      <p:ext uri="{BB962C8B-B14F-4D97-AF65-F5344CB8AC3E}">
        <p14:creationId xmlns:p14="http://schemas.microsoft.com/office/powerpoint/2010/main" val="1814154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hk96v3">
            <a:extLst>
              <a:ext uri="{FF2B5EF4-FFF2-40B4-BE49-F238E27FC236}">
                <a16:creationId xmlns:a16="http://schemas.microsoft.com/office/drawing/2014/main" id="{10C9D0F6-792F-4582-95EF-4F7A7E599D5F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НАВЧАЛЬНІ РЕЗУЛЬТАТИ</a:t>
            </a:r>
          </a:p>
        </p:txBody>
      </p:sp>
      <p:sp>
        <p:nvSpPr>
          <p:cNvPr id="2" name="text-chf3zh">
            <a:extLst>
              <a:ext uri="{FF2B5EF4-FFF2-40B4-BE49-F238E27FC236}">
                <a16:creationId xmlns:a16="http://schemas.microsoft.com/office/drawing/2014/main" id="{7AA04D5C-C7DA-4746-89CB-33424FCC92A3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Після лекції ви зможете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D1395DB-31A9-44E9-8A15-951FCE9D0BE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xydm5g">
            <a:extLst>
              <a:ext uri="{FF2B5EF4-FFF2-40B4-BE49-F238E27FC236}">
                <a16:creationId xmlns:a16="http://schemas.microsoft.com/office/drawing/2014/main" id="{13808E34-1AF1-45E9-8C80-F2F27CB7A9FC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dtgtpz">
            <a:extLst>
              <a:ext uri="{FF2B5EF4-FFF2-40B4-BE49-F238E27FC236}">
                <a16:creationId xmlns:a16="http://schemas.microsoft.com/office/drawing/2014/main" id="{0F241B1F-9F3E-434C-9DDB-172CD6C75231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6" name="text-d1dcgd">
            <a:extLst>
              <a:ext uri="{FF2B5EF4-FFF2-40B4-BE49-F238E27FC236}">
                <a16:creationId xmlns:a16="http://schemas.microsoft.com/office/drawing/2014/main" id="{E991BC1C-4358-42E8-A836-5429CBA80525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l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D0B5F48-795B-49D9-87D3-001CEEB70CF9}"/>
              </a:ext>
            </a:extLst>
          </p:cNvPr>
          <p:cNvSpPr>
            <a:spLocks noGrp="1"/>
          </p:cNvSpPr>
          <p:nvPr/>
        </p:nvSpPr>
        <p:spPr>
          <a:xfrm>
            <a:off x="1257300" y="1847850"/>
            <a:ext cx="9906000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8" name="text-gm4i5i">
            <a:extLst>
              <a:ext uri="{FF2B5EF4-FFF2-40B4-BE49-F238E27FC236}">
                <a16:creationId xmlns:a16="http://schemas.microsoft.com/office/drawing/2014/main" id="{7969E535-F5BB-497F-B831-CF644DE01BDB}"/>
              </a:ext>
            </a:extLst>
          </p:cNvPr>
          <p:cNvSpPr>
            <a:spLocks noGrp="1"/>
          </p:cNvSpPr>
          <p:nvPr/>
        </p:nvSpPr>
        <p:spPr>
          <a:xfrm>
            <a:off x="1466850" y="1762125"/>
            <a:ext cx="969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Пояснити, що вивчає комп’ютерна логіка</a:t>
            </a:r>
          </a:p>
        </p:txBody>
      </p:sp>
      <p:sp>
        <p:nvSpPr>
          <p:cNvPr id="9" name="text-b7cb1z">
            <a:extLst>
              <a:ext uri="{FF2B5EF4-FFF2-40B4-BE49-F238E27FC236}">
                <a16:creationId xmlns:a16="http://schemas.microsoft.com/office/drawing/2014/main" id="{52667A7F-138C-4BD8-8454-49CFF3725DD3}"/>
              </a:ext>
            </a:extLst>
          </p:cNvPr>
          <p:cNvSpPr>
            <a:spLocks noGrp="1"/>
          </p:cNvSpPr>
          <p:nvPr/>
        </p:nvSpPr>
        <p:spPr>
          <a:xfrm>
            <a:off x="495300" y="27146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l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60E1B69-09E3-44B8-B856-21BEBEF155F0}"/>
              </a:ext>
            </a:extLst>
          </p:cNvPr>
          <p:cNvSpPr>
            <a:spLocks noGrp="1"/>
          </p:cNvSpPr>
          <p:nvPr/>
        </p:nvSpPr>
        <p:spPr>
          <a:xfrm>
            <a:off x="1257300" y="2800350"/>
            <a:ext cx="9906000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88afap">
            <a:extLst>
              <a:ext uri="{FF2B5EF4-FFF2-40B4-BE49-F238E27FC236}">
                <a16:creationId xmlns:a16="http://schemas.microsoft.com/office/drawing/2014/main" id="{B437F950-1144-42CC-8186-60420A863FE1}"/>
              </a:ext>
            </a:extLst>
          </p:cNvPr>
          <p:cNvSpPr>
            <a:spLocks noGrp="1"/>
          </p:cNvSpPr>
          <p:nvPr/>
        </p:nvSpPr>
        <p:spPr>
          <a:xfrm>
            <a:off x="1466850" y="2714625"/>
            <a:ext cx="969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Відрізнити аналоговий сигнал від цифрового</a:t>
            </a:r>
          </a:p>
        </p:txBody>
      </p:sp>
      <p:sp>
        <p:nvSpPr>
          <p:cNvPr id="12" name="text-97tqoi">
            <a:extLst>
              <a:ext uri="{FF2B5EF4-FFF2-40B4-BE49-F238E27FC236}">
                <a16:creationId xmlns:a16="http://schemas.microsoft.com/office/drawing/2014/main" id="{E4328295-47B4-4AEF-82E3-D2111359E0A8}"/>
              </a:ext>
            </a:extLst>
          </p:cNvPr>
          <p:cNvSpPr>
            <a:spLocks noGrp="1"/>
          </p:cNvSpPr>
          <p:nvPr/>
        </p:nvSpPr>
        <p:spPr>
          <a:xfrm>
            <a:off x="495300" y="36671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l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4DF633A-2137-4982-8F2E-D39BF5C5DB2A}"/>
              </a:ext>
            </a:extLst>
          </p:cNvPr>
          <p:cNvSpPr>
            <a:spLocks noGrp="1"/>
          </p:cNvSpPr>
          <p:nvPr/>
        </p:nvSpPr>
        <p:spPr>
          <a:xfrm>
            <a:off x="1257300" y="3752850"/>
            <a:ext cx="9906000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4" name="text-wq94eg">
            <a:extLst>
              <a:ext uri="{FF2B5EF4-FFF2-40B4-BE49-F238E27FC236}">
                <a16:creationId xmlns:a16="http://schemas.microsoft.com/office/drawing/2014/main" id="{5EEEB977-6382-4C89-9C7C-E29C70D06DC7}"/>
              </a:ext>
            </a:extLst>
          </p:cNvPr>
          <p:cNvSpPr>
            <a:spLocks noGrp="1"/>
          </p:cNvSpPr>
          <p:nvPr/>
        </p:nvSpPr>
        <p:spPr>
          <a:xfrm>
            <a:off x="1466850" y="3667125"/>
            <a:ext cx="969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Пояснити: біт, байт, машинне слово</a:t>
            </a:r>
          </a:p>
        </p:txBody>
      </p:sp>
      <p:sp>
        <p:nvSpPr>
          <p:cNvPr id="15" name="text-3hjk8z">
            <a:extLst>
              <a:ext uri="{FF2B5EF4-FFF2-40B4-BE49-F238E27FC236}">
                <a16:creationId xmlns:a16="http://schemas.microsoft.com/office/drawing/2014/main" id="{F9D04E58-F5CE-4114-BAD5-1B05C68FD17A}"/>
              </a:ext>
            </a:extLst>
          </p:cNvPr>
          <p:cNvSpPr>
            <a:spLocks noGrp="1"/>
          </p:cNvSpPr>
          <p:nvPr/>
        </p:nvSpPr>
        <p:spPr>
          <a:xfrm>
            <a:off x="495300" y="4619625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l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72279B4-98DF-4DD0-9728-6B926427477D}"/>
              </a:ext>
            </a:extLst>
          </p:cNvPr>
          <p:cNvSpPr>
            <a:spLocks noGrp="1"/>
          </p:cNvSpPr>
          <p:nvPr/>
        </p:nvSpPr>
        <p:spPr>
          <a:xfrm>
            <a:off x="1257300" y="4705350"/>
            <a:ext cx="9906000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7" name="text-uqk048">
            <a:extLst>
              <a:ext uri="{FF2B5EF4-FFF2-40B4-BE49-F238E27FC236}">
                <a16:creationId xmlns:a16="http://schemas.microsoft.com/office/drawing/2014/main" id="{16738C43-FA62-4D4E-BD60-96F4870B00B5}"/>
              </a:ext>
            </a:extLst>
          </p:cNvPr>
          <p:cNvSpPr>
            <a:spLocks noGrp="1"/>
          </p:cNvSpPr>
          <p:nvPr/>
        </p:nvSpPr>
        <p:spPr>
          <a:xfrm>
            <a:off x="1466850" y="4619625"/>
            <a:ext cx="969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Розшифрувати CPU, GPU, MCU, FPGA та SoC</a:t>
            </a:r>
          </a:p>
        </p:txBody>
      </p:sp>
    </p:spTree>
    <p:extLst>
      <p:ext uri="{BB962C8B-B14F-4D97-AF65-F5344CB8AC3E}">
        <p14:creationId xmlns:p14="http://schemas.microsoft.com/office/powerpoint/2010/main" val="907454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-hug1eb">
            <a:extLst>
              <a:ext uri="{FF2B5EF4-FFF2-40B4-BE49-F238E27FC236}">
                <a16:creationId xmlns:a16="http://schemas.microsoft.com/office/drawing/2014/main" id="{D9F47886-3DF1-44A4-902D-EA698FBA2886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КАРТА КУРСУ</a:t>
            </a:r>
          </a:p>
        </p:txBody>
      </p:sp>
      <p:sp>
        <p:nvSpPr>
          <p:cNvPr id="2" name="text-xjfw2s">
            <a:extLst>
              <a:ext uri="{FF2B5EF4-FFF2-40B4-BE49-F238E27FC236}">
                <a16:creationId xmlns:a16="http://schemas.microsoft.com/office/drawing/2014/main" id="{FCA92C9B-8920-43FC-98E3-2D0C2C14390D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Курс рухається від 0 і 1 до процесора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1BEB419-E7E9-48E8-8C55-AFD36DB879D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bjhk2y">
            <a:extLst>
              <a:ext uri="{FF2B5EF4-FFF2-40B4-BE49-F238E27FC236}">
                <a16:creationId xmlns:a16="http://schemas.microsoft.com/office/drawing/2014/main" id="{D24D42F4-8182-4A94-9EBF-F77AECC740A7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4vydpz">
            <a:extLst>
              <a:ext uri="{FF2B5EF4-FFF2-40B4-BE49-F238E27FC236}">
                <a16:creationId xmlns:a16="http://schemas.microsoft.com/office/drawing/2014/main" id="{B78FB52B-F249-4D12-AC08-3333BB3E716D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B726A43D-94EE-4571-AC1B-6D563BEDC729}"/>
              </a:ext>
            </a:extLst>
          </p:cNvPr>
          <p:cNvSpPr>
            <a:spLocks noGrp="1"/>
          </p:cNvSpPr>
          <p:nvPr/>
        </p:nvSpPr>
        <p:spPr>
          <a:xfrm>
            <a:off x="495300" y="20002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stvb8c">
            <a:extLst>
              <a:ext uri="{FF2B5EF4-FFF2-40B4-BE49-F238E27FC236}">
                <a16:creationId xmlns:a16="http://schemas.microsoft.com/office/drawing/2014/main" id="{DE64DB04-4ABE-4FC0-BB8F-5E4316868E29}"/>
              </a:ext>
            </a:extLst>
          </p:cNvPr>
          <p:cNvSpPr>
            <a:spLocks noGrp="1"/>
          </p:cNvSpPr>
          <p:nvPr/>
        </p:nvSpPr>
        <p:spPr>
          <a:xfrm>
            <a:off x="704850" y="22098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-sooc4b">
            <a:extLst>
              <a:ext uri="{FF2B5EF4-FFF2-40B4-BE49-F238E27FC236}">
                <a16:creationId xmlns:a16="http://schemas.microsoft.com/office/drawing/2014/main" id="{2A955553-E510-44E0-A2FB-0C2F40C3D31E}"/>
              </a:ext>
            </a:extLst>
          </p:cNvPr>
          <p:cNvSpPr>
            <a:spLocks noGrp="1"/>
          </p:cNvSpPr>
          <p:nvPr/>
        </p:nvSpPr>
        <p:spPr>
          <a:xfrm>
            <a:off x="704850" y="3028950"/>
            <a:ext cx="2152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937"/>
          </a:bodyPr>
          <a:lstStyle/>
          <a:p>
            <a:pPr algn="l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Подання даних</a:t>
            </a:r>
          </a:p>
        </p:txBody>
      </p:sp>
      <p:sp>
        <p:nvSpPr>
          <p:cNvPr id="9" name="text-xbs4c4">
            <a:extLst>
              <a:ext uri="{FF2B5EF4-FFF2-40B4-BE49-F238E27FC236}">
                <a16:creationId xmlns:a16="http://schemas.microsoft.com/office/drawing/2014/main" id="{5C84F224-ECC4-4C38-B7A4-2D72FF098636}"/>
              </a:ext>
            </a:extLst>
          </p:cNvPr>
          <p:cNvSpPr>
            <a:spLocks noGrp="1"/>
          </p:cNvSpPr>
          <p:nvPr/>
        </p:nvSpPr>
        <p:spPr>
          <a:xfrm>
            <a:off x="704850" y="3943350"/>
            <a:ext cx="21526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системи числення · двійкова арифметика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A7D4E37-7C87-4387-B96F-49B68450CB2A}"/>
              </a:ext>
            </a:extLst>
          </p:cNvPr>
          <p:cNvSpPr>
            <a:spLocks noGrp="1"/>
          </p:cNvSpPr>
          <p:nvPr/>
        </p:nvSpPr>
        <p:spPr>
          <a:xfrm>
            <a:off x="3295650" y="20002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cj3bvf">
            <a:extLst>
              <a:ext uri="{FF2B5EF4-FFF2-40B4-BE49-F238E27FC236}">
                <a16:creationId xmlns:a16="http://schemas.microsoft.com/office/drawing/2014/main" id="{8A2240D7-C996-4A58-97A8-467B0F8EE903}"/>
              </a:ext>
            </a:extLst>
          </p:cNvPr>
          <p:cNvSpPr>
            <a:spLocks noGrp="1"/>
          </p:cNvSpPr>
          <p:nvPr/>
        </p:nvSpPr>
        <p:spPr>
          <a:xfrm>
            <a:off x="3505200" y="22098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text-n7hs2t">
            <a:extLst>
              <a:ext uri="{FF2B5EF4-FFF2-40B4-BE49-F238E27FC236}">
                <a16:creationId xmlns:a16="http://schemas.microsoft.com/office/drawing/2014/main" id="{F852F256-C1DE-467D-9ED6-AE48350AA977}"/>
              </a:ext>
            </a:extLst>
          </p:cNvPr>
          <p:cNvSpPr>
            <a:spLocks noGrp="1"/>
          </p:cNvSpPr>
          <p:nvPr/>
        </p:nvSpPr>
        <p:spPr>
          <a:xfrm>
            <a:off x="3505200" y="3028950"/>
            <a:ext cx="2152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Логічні схеми</a:t>
            </a:r>
          </a:p>
        </p:txBody>
      </p:sp>
      <p:sp>
        <p:nvSpPr>
          <p:cNvPr id="13" name="text-gt886s">
            <a:extLst>
              <a:ext uri="{FF2B5EF4-FFF2-40B4-BE49-F238E27FC236}">
                <a16:creationId xmlns:a16="http://schemas.microsoft.com/office/drawing/2014/main" id="{875CA606-6262-4DCF-A1AF-08C0E3BD9B12}"/>
              </a:ext>
            </a:extLst>
          </p:cNvPr>
          <p:cNvSpPr>
            <a:spLocks noGrp="1"/>
          </p:cNvSpPr>
          <p:nvPr/>
        </p:nvSpPr>
        <p:spPr>
          <a:xfrm>
            <a:off x="3505200" y="3943350"/>
            <a:ext cx="21526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булева алгебра · комбінаційна і послідовнісна логіка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26808A59-21C5-4DFB-AABE-33A3F0FAE197}"/>
              </a:ext>
            </a:extLst>
          </p:cNvPr>
          <p:cNvSpPr>
            <a:spLocks noGrp="1"/>
          </p:cNvSpPr>
          <p:nvPr/>
        </p:nvSpPr>
        <p:spPr>
          <a:xfrm>
            <a:off x="6096000" y="20002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5" name="text-y3la8b">
            <a:extLst>
              <a:ext uri="{FF2B5EF4-FFF2-40B4-BE49-F238E27FC236}">
                <a16:creationId xmlns:a16="http://schemas.microsoft.com/office/drawing/2014/main" id="{C2F0C71E-D00F-4559-A35C-98EDB5305B4C}"/>
              </a:ext>
            </a:extLst>
          </p:cNvPr>
          <p:cNvSpPr>
            <a:spLocks noGrp="1"/>
          </p:cNvSpPr>
          <p:nvPr/>
        </p:nvSpPr>
        <p:spPr>
          <a:xfrm>
            <a:off x="6305550" y="22098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text-mcukhp">
            <a:extLst>
              <a:ext uri="{FF2B5EF4-FFF2-40B4-BE49-F238E27FC236}">
                <a16:creationId xmlns:a16="http://schemas.microsoft.com/office/drawing/2014/main" id="{8949B2B4-7119-44A0-9DAE-682F834C74BC}"/>
              </a:ext>
            </a:extLst>
          </p:cNvPr>
          <p:cNvSpPr>
            <a:spLocks noGrp="1"/>
          </p:cNvSpPr>
          <p:nvPr/>
        </p:nvSpPr>
        <p:spPr>
          <a:xfrm>
            <a:off x="6305550" y="3028950"/>
            <a:ext cx="2152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SystemVerilog</a:t>
            </a:r>
          </a:p>
        </p:txBody>
      </p:sp>
      <p:sp>
        <p:nvSpPr>
          <p:cNvPr id="17" name="text-cwjja0">
            <a:extLst>
              <a:ext uri="{FF2B5EF4-FFF2-40B4-BE49-F238E27FC236}">
                <a16:creationId xmlns:a16="http://schemas.microsoft.com/office/drawing/2014/main" id="{F2ACE671-3694-464C-A052-BEAC814FB22F}"/>
              </a:ext>
            </a:extLst>
          </p:cNvPr>
          <p:cNvSpPr>
            <a:spLocks noGrp="1"/>
          </p:cNvSpPr>
          <p:nvPr/>
        </p:nvSpPr>
        <p:spPr>
          <a:xfrm>
            <a:off x="6305550" y="3943350"/>
            <a:ext cx="21526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опис модулів · моделювання · testbench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D0F47D05-53FE-4D4C-BD2F-559E80D7B9B2}"/>
              </a:ext>
            </a:extLst>
          </p:cNvPr>
          <p:cNvSpPr>
            <a:spLocks noGrp="1"/>
          </p:cNvSpPr>
          <p:nvPr/>
        </p:nvSpPr>
        <p:spPr>
          <a:xfrm>
            <a:off x="8896350" y="20002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86kk6k">
            <a:extLst>
              <a:ext uri="{FF2B5EF4-FFF2-40B4-BE49-F238E27FC236}">
                <a16:creationId xmlns:a16="http://schemas.microsoft.com/office/drawing/2014/main" id="{7690FE86-B15A-4778-8303-287F1A1C855F}"/>
              </a:ext>
            </a:extLst>
          </p:cNvPr>
          <p:cNvSpPr>
            <a:spLocks noGrp="1"/>
          </p:cNvSpPr>
          <p:nvPr/>
        </p:nvSpPr>
        <p:spPr>
          <a:xfrm>
            <a:off x="9105900" y="22098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text-35o31o">
            <a:extLst>
              <a:ext uri="{FF2B5EF4-FFF2-40B4-BE49-F238E27FC236}">
                <a16:creationId xmlns:a16="http://schemas.microsoft.com/office/drawing/2014/main" id="{33CF4EDA-28AE-4B8F-B991-101BE1908EAD}"/>
              </a:ext>
            </a:extLst>
          </p:cNvPr>
          <p:cNvSpPr>
            <a:spLocks noGrp="1"/>
          </p:cNvSpPr>
          <p:nvPr/>
        </p:nvSpPr>
        <p:spPr>
          <a:xfrm>
            <a:off x="9105900" y="3028950"/>
            <a:ext cx="2152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881" lnSpcReduction="10000"/>
          </a:bodyPr>
          <a:lstStyle/>
          <a:p>
            <a:pPr algn="l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Цифрові системи</a:t>
            </a:r>
          </a:p>
        </p:txBody>
      </p:sp>
      <p:sp>
        <p:nvSpPr>
          <p:cNvPr id="21" name="text-s47k5r">
            <a:extLst>
              <a:ext uri="{FF2B5EF4-FFF2-40B4-BE49-F238E27FC236}">
                <a16:creationId xmlns:a16="http://schemas.microsoft.com/office/drawing/2014/main" id="{6D28448C-FC6A-45DC-B428-1525A5788D60}"/>
              </a:ext>
            </a:extLst>
          </p:cNvPr>
          <p:cNvSpPr>
            <a:spLocks noGrp="1"/>
          </p:cNvSpPr>
          <p:nvPr/>
        </p:nvSpPr>
        <p:spPr>
          <a:xfrm>
            <a:off x="9105900" y="3943350"/>
            <a:ext cx="21526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FPGA · ALU · datapath · процесор</a:t>
            </a:r>
          </a:p>
        </p:txBody>
      </p:sp>
    </p:spTree>
    <p:extLst>
      <p:ext uri="{BB962C8B-B14F-4D97-AF65-F5344CB8AC3E}">
        <p14:creationId xmlns:p14="http://schemas.microsoft.com/office/powerpoint/2010/main" val="419183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-k03edg">
            <a:extLst>
              <a:ext uri="{FF2B5EF4-FFF2-40B4-BE49-F238E27FC236}">
                <a16:creationId xmlns:a16="http://schemas.microsoft.com/office/drawing/2014/main" id="{9FC952CC-F027-4D5A-A598-94DD74854AAD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ЯК МИ ПРАЦЮЄМО</a:t>
            </a:r>
          </a:p>
        </p:txBody>
      </p:sp>
      <p:sp>
        <p:nvSpPr>
          <p:cNvPr id="2" name="text-d0c92n">
            <a:extLst>
              <a:ext uri="{FF2B5EF4-FFF2-40B4-BE49-F238E27FC236}">
                <a16:creationId xmlns:a16="http://schemas.microsoft.com/office/drawing/2014/main" id="{5C6BE737-88D4-458D-B915-90088834172A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Теорія переходить у працюючу схему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BCA832F-98BB-4F0B-8E95-E11200AAF82B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3nrfyg">
            <a:extLst>
              <a:ext uri="{FF2B5EF4-FFF2-40B4-BE49-F238E27FC236}">
                <a16:creationId xmlns:a16="http://schemas.microsoft.com/office/drawing/2014/main" id="{842E3543-0083-4072-8F50-96A9AF163F82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uad84u">
            <a:extLst>
              <a:ext uri="{FF2B5EF4-FFF2-40B4-BE49-F238E27FC236}">
                <a16:creationId xmlns:a16="http://schemas.microsoft.com/office/drawing/2014/main" id="{526FADDE-1CAE-4D54-992A-E132DC9A0B44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0E2D77E-CE3E-4A72-8D76-6819A26CA3DE}"/>
              </a:ext>
            </a:extLst>
          </p:cNvPr>
          <p:cNvSpPr>
            <a:spLocks noGrp="1"/>
          </p:cNvSpPr>
          <p:nvPr/>
        </p:nvSpPr>
        <p:spPr>
          <a:xfrm>
            <a:off x="476250" y="2400300"/>
            <a:ext cx="1485900" cy="1104900"/>
          </a:xfrm>
          <a:prstGeom prst="roundRect">
            <a:avLst>
              <a:gd name="adj" fmla="val 10345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7" name="text-cnyzmi">
            <a:extLst>
              <a:ext uri="{FF2B5EF4-FFF2-40B4-BE49-F238E27FC236}">
                <a16:creationId xmlns:a16="http://schemas.microsoft.com/office/drawing/2014/main" id="{821E8C7D-8D80-4F3D-BA48-C2564E43403B}"/>
              </a:ext>
            </a:extLst>
          </p:cNvPr>
          <p:cNvSpPr>
            <a:spLocks noGrp="1"/>
          </p:cNvSpPr>
          <p:nvPr/>
        </p:nvSpPr>
        <p:spPr>
          <a:xfrm>
            <a:off x="571500" y="2628900"/>
            <a:ext cx="12954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Таблиця</a:t>
            </a:r>
          </a:p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істинності</a:t>
            </a:r>
          </a:p>
        </p:txBody>
      </p:sp>
      <p:sp>
        <p:nvSpPr>
          <p:cNvPr id="8" name="text-0ujord">
            <a:extLst>
              <a:ext uri="{FF2B5EF4-FFF2-40B4-BE49-F238E27FC236}">
                <a16:creationId xmlns:a16="http://schemas.microsoft.com/office/drawing/2014/main" id="{7D46CC5D-8E29-4A3E-AB08-529908866E20}"/>
              </a:ext>
            </a:extLst>
          </p:cNvPr>
          <p:cNvSpPr>
            <a:spLocks noGrp="1"/>
          </p:cNvSpPr>
          <p:nvPr/>
        </p:nvSpPr>
        <p:spPr>
          <a:xfrm>
            <a:off x="2000250" y="278130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E2E8E8DB-5FAC-4625-8652-D11D084D3849}"/>
              </a:ext>
            </a:extLst>
          </p:cNvPr>
          <p:cNvSpPr>
            <a:spLocks noGrp="1"/>
          </p:cNvSpPr>
          <p:nvPr/>
        </p:nvSpPr>
        <p:spPr>
          <a:xfrm>
            <a:off x="2409825" y="2400300"/>
            <a:ext cx="1485900" cy="1104900"/>
          </a:xfrm>
          <a:prstGeom prst="roundRect">
            <a:avLst>
              <a:gd name="adj" fmla="val 10345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0" name="text-mwgjj9">
            <a:extLst>
              <a:ext uri="{FF2B5EF4-FFF2-40B4-BE49-F238E27FC236}">
                <a16:creationId xmlns:a16="http://schemas.microsoft.com/office/drawing/2014/main" id="{6F231F0D-B859-40B9-B953-3889349C26FF}"/>
              </a:ext>
            </a:extLst>
          </p:cNvPr>
          <p:cNvSpPr>
            <a:spLocks noGrp="1"/>
          </p:cNvSpPr>
          <p:nvPr/>
        </p:nvSpPr>
        <p:spPr>
          <a:xfrm>
            <a:off x="2505075" y="2628900"/>
            <a:ext cx="12954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Булева</a:t>
            </a:r>
          </a:p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функція</a:t>
            </a:r>
          </a:p>
        </p:txBody>
      </p:sp>
      <p:sp>
        <p:nvSpPr>
          <p:cNvPr id="11" name="text-gcpk3h">
            <a:extLst>
              <a:ext uri="{FF2B5EF4-FFF2-40B4-BE49-F238E27FC236}">
                <a16:creationId xmlns:a16="http://schemas.microsoft.com/office/drawing/2014/main" id="{3E1DFD96-F36A-469D-9CC9-8B4D294BA536}"/>
              </a:ext>
            </a:extLst>
          </p:cNvPr>
          <p:cNvSpPr>
            <a:spLocks noGrp="1"/>
          </p:cNvSpPr>
          <p:nvPr/>
        </p:nvSpPr>
        <p:spPr>
          <a:xfrm>
            <a:off x="3933825" y="278130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6E503596-FB48-496C-8885-496F46939390}"/>
              </a:ext>
            </a:extLst>
          </p:cNvPr>
          <p:cNvSpPr>
            <a:spLocks noGrp="1"/>
          </p:cNvSpPr>
          <p:nvPr/>
        </p:nvSpPr>
        <p:spPr>
          <a:xfrm>
            <a:off x="4343400" y="2400300"/>
            <a:ext cx="1485900" cy="1104900"/>
          </a:xfrm>
          <a:prstGeom prst="roundRect">
            <a:avLst>
              <a:gd name="adj" fmla="val 10345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3" name="text-2tazms">
            <a:extLst>
              <a:ext uri="{FF2B5EF4-FFF2-40B4-BE49-F238E27FC236}">
                <a16:creationId xmlns:a16="http://schemas.microsoft.com/office/drawing/2014/main" id="{146F161B-51DF-4965-8ED3-79B63CD3CEC7}"/>
              </a:ext>
            </a:extLst>
          </p:cNvPr>
          <p:cNvSpPr>
            <a:spLocks noGrp="1"/>
          </p:cNvSpPr>
          <p:nvPr/>
        </p:nvSpPr>
        <p:spPr>
          <a:xfrm>
            <a:off x="4438650" y="2628900"/>
            <a:ext cx="12954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Мінімізація</a:t>
            </a:r>
          </a:p>
        </p:txBody>
      </p:sp>
      <p:sp>
        <p:nvSpPr>
          <p:cNvPr id="14" name="text-7x5znh">
            <a:extLst>
              <a:ext uri="{FF2B5EF4-FFF2-40B4-BE49-F238E27FC236}">
                <a16:creationId xmlns:a16="http://schemas.microsoft.com/office/drawing/2014/main" id="{3E3D0AC4-2D96-4D05-9DF9-28244F5D1D8F}"/>
              </a:ext>
            </a:extLst>
          </p:cNvPr>
          <p:cNvSpPr>
            <a:spLocks noGrp="1"/>
          </p:cNvSpPr>
          <p:nvPr/>
        </p:nvSpPr>
        <p:spPr>
          <a:xfrm>
            <a:off x="5867400" y="278130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66D9DF47-04AC-4DCC-8149-21CA14CFBCA1}"/>
              </a:ext>
            </a:extLst>
          </p:cNvPr>
          <p:cNvSpPr>
            <a:spLocks noGrp="1"/>
          </p:cNvSpPr>
          <p:nvPr/>
        </p:nvSpPr>
        <p:spPr>
          <a:xfrm>
            <a:off x="6276975" y="2400300"/>
            <a:ext cx="1485900" cy="1104900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6" name="text-bo8q28">
            <a:extLst>
              <a:ext uri="{FF2B5EF4-FFF2-40B4-BE49-F238E27FC236}">
                <a16:creationId xmlns:a16="http://schemas.microsoft.com/office/drawing/2014/main" id="{E5331B22-1D02-42A7-AF21-3529E7554F3D}"/>
              </a:ext>
            </a:extLst>
          </p:cNvPr>
          <p:cNvSpPr>
            <a:spLocks noGrp="1"/>
          </p:cNvSpPr>
          <p:nvPr/>
        </p:nvSpPr>
        <p:spPr>
          <a:xfrm>
            <a:off x="6372225" y="2628900"/>
            <a:ext cx="12954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Logisim</a:t>
            </a:r>
          </a:p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Evolution</a:t>
            </a:r>
          </a:p>
        </p:txBody>
      </p:sp>
      <p:sp>
        <p:nvSpPr>
          <p:cNvPr id="17" name="text-gzf8js">
            <a:extLst>
              <a:ext uri="{FF2B5EF4-FFF2-40B4-BE49-F238E27FC236}">
                <a16:creationId xmlns:a16="http://schemas.microsoft.com/office/drawing/2014/main" id="{6D3B4875-1CE8-4F68-BF2E-6BDD7231C4E6}"/>
              </a:ext>
            </a:extLst>
          </p:cNvPr>
          <p:cNvSpPr>
            <a:spLocks noGrp="1"/>
          </p:cNvSpPr>
          <p:nvPr/>
        </p:nvSpPr>
        <p:spPr>
          <a:xfrm>
            <a:off x="7800975" y="278130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3B03A2EB-A53C-4F41-A9B5-EB3A5AAEC0A9}"/>
              </a:ext>
            </a:extLst>
          </p:cNvPr>
          <p:cNvSpPr>
            <a:spLocks noGrp="1"/>
          </p:cNvSpPr>
          <p:nvPr/>
        </p:nvSpPr>
        <p:spPr>
          <a:xfrm>
            <a:off x="8210550" y="2400300"/>
            <a:ext cx="1485900" cy="1104900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gfcfns">
            <a:extLst>
              <a:ext uri="{FF2B5EF4-FFF2-40B4-BE49-F238E27FC236}">
                <a16:creationId xmlns:a16="http://schemas.microsoft.com/office/drawing/2014/main" id="{F8DE3CB0-4EFA-4E13-B2BB-FB6E12101DFF}"/>
              </a:ext>
            </a:extLst>
          </p:cNvPr>
          <p:cNvSpPr>
            <a:spLocks noGrp="1"/>
          </p:cNvSpPr>
          <p:nvPr/>
        </p:nvSpPr>
        <p:spPr>
          <a:xfrm>
            <a:off x="8305800" y="2628900"/>
            <a:ext cx="12954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System-</a:t>
            </a:r>
          </a:p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Verilog</a:t>
            </a:r>
          </a:p>
        </p:txBody>
      </p:sp>
      <p:sp>
        <p:nvSpPr>
          <p:cNvPr id="20" name="text-q8p7u6">
            <a:extLst>
              <a:ext uri="{FF2B5EF4-FFF2-40B4-BE49-F238E27FC236}">
                <a16:creationId xmlns:a16="http://schemas.microsoft.com/office/drawing/2014/main" id="{69C1CD0F-84D7-4948-90E8-9B0906F78F4B}"/>
              </a:ext>
            </a:extLst>
          </p:cNvPr>
          <p:cNvSpPr>
            <a:spLocks noGrp="1"/>
          </p:cNvSpPr>
          <p:nvPr/>
        </p:nvSpPr>
        <p:spPr>
          <a:xfrm>
            <a:off x="9734550" y="278130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D2DAB3DD-9BC9-4A96-AEEF-6F4B423F60B3}"/>
              </a:ext>
            </a:extLst>
          </p:cNvPr>
          <p:cNvSpPr>
            <a:spLocks noGrp="1"/>
          </p:cNvSpPr>
          <p:nvPr/>
        </p:nvSpPr>
        <p:spPr>
          <a:xfrm>
            <a:off x="10144125" y="2400300"/>
            <a:ext cx="1485900" cy="1104900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22" name="text-mtwiom">
            <a:extLst>
              <a:ext uri="{FF2B5EF4-FFF2-40B4-BE49-F238E27FC236}">
                <a16:creationId xmlns:a16="http://schemas.microsoft.com/office/drawing/2014/main" id="{9EA69481-F714-4061-B073-6C0BA7731785}"/>
              </a:ext>
            </a:extLst>
          </p:cNvPr>
          <p:cNvSpPr>
            <a:spLocks noGrp="1"/>
          </p:cNvSpPr>
          <p:nvPr/>
        </p:nvSpPr>
        <p:spPr>
          <a:xfrm>
            <a:off x="10239375" y="2628900"/>
            <a:ext cx="12954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940"/>
          </a:bodyPr>
          <a:lstStyle/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Testbench +</a:t>
            </a:r>
          </a:p>
          <a:p>
            <a:pPr algn="ctr">
              <a:defRPr sz="15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waveform</a:t>
            </a:r>
          </a:p>
        </p:txBody>
      </p:sp>
      <p:sp>
        <p:nvSpPr>
          <p:cNvPr id="23" name="text-ab7wvw">
            <a:extLst>
              <a:ext uri="{FF2B5EF4-FFF2-40B4-BE49-F238E27FC236}">
                <a16:creationId xmlns:a16="http://schemas.microsoft.com/office/drawing/2014/main" id="{222A55F4-3BDE-4875-8421-07C0D2245F12}"/>
              </a:ext>
            </a:extLst>
          </p:cNvPr>
          <p:cNvSpPr>
            <a:spLocks noGrp="1"/>
          </p:cNvSpPr>
          <p:nvPr/>
        </p:nvSpPr>
        <p:spPr>
          <a:xfrm>
            <a:off x="495300" y="4114800"/>
            <a:ext cx="11191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652"/>
          </a:bodyPr>
          <a:lstStyle/>
          <a:p>
            <a:pPr algn="ctr">
              <a:defRPr sz="17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HDL — Hardware Description Language, мова опису апаратури</a:t>
            </a:r>
          </a:p>
        </p:txBody>
      </p:sp>
    </p:spTree>
    <p:extLst>
      <p:ext uri="{BB962C8B-B14F-4D97-AF65-F5344CB8AC3E}">
        <p14:creationId xmlns:p14="http://schemas.microsoft.com/office/powerpoint/2010/main" val="1586164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f9xf19">
            <a:extLst>
              <a:ext uri="{FF2B5EF4-FFF2-40B4-BE49-F238E27FC236}">
                <a16:creationId xmlns:a16="http://schemas.microsoft.com/office/drawing/2014/main" id="{D6EC1545-578C-4BFE-A76B-41C20CD97019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ВИЗНАЧЕННЯ</a:t>
            </a:r>
          </a:p>
        </p:txBody>
      </p:sp>
      <p:sp>
        <p:nvSpPr>
          <p:cNvPr id="2" name="text-y44j1l">
            <a:extLst>
              <a:ext uri="{FF2B5EF4-FFF2-40B4-BE49-F238E27FC236}">
                <a16:creationId xmlns:a16="http://schemas.microsoft.com/office/drawing/2014/main" id="{48A87124-E839-4402-A624-EF036428AB30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Комп’ютерна логіка керує цифровими станами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30DD844-6374-4B79-A2C0-4EC0F69776AC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8n0trb">
            <a:extLst>
              <a:ext uri="{FF2B5EF4-FFF2-40B4-BE49-F238E27FC236}">
                <a16:creationId xmlns:a16="http://schemas.microsoft.com/office/drawing/2014/main" id="{6090C39C-2BE4-42B6-98C8-9A228C0A3CE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os9yys">
            <a:extLst>
              <a:ext uri="{FF2B5EF4-FFF2-40B4-BE49-F238E27FC236}">
                <a16:creationId xmlns:a16="http://schemas.microsoft.com/office/drawing/2014/main" id="{AC993B79-9926-4345-8DF4-53AD5981E7BC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1252F29-8EF1-4C29-A5D0-ECEB0910B8E0}"/>
              </a:ext>
            </a:extLst>
          </p:cNvPr>
          <p:cNvSpPr>
            <a:spLocks noGrp="1"/>
          </p:cNvSpPr>
          <p:nvPr/>
        </p:nvSpPr>
        <p:spPr>
          <a:xfrm>
            <a:off x="952500" y="1981200"/>
            <a:ext cx="10287000" cy="2333625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7" name="text-k5j3bw">
            <a:extLst>
              <a:ext uri="{FF2B5EF4-FFF2-40B4-BE49-F238E27FC236}">
                <a16:creationId xmlns:a16="http://schemas.microsoft.com/office/drawing/2014/main" id="{C3FD9688-E550-4EFD-AC67-0C03B06978A6}"/>
              </a:ext>
            </a:extLst>
          </p:cNvPr>
          <p:cNvSpPr>
            <a:spLocks noGrp="1"/>
          </p:cNvSpPr>
          <p:nvPr/>
        </p:nvSpPr>
        <p:spPr>
          <a:xfrm>
            <a:off x="1333500" y="2324100"/>
            <a:ext cx="952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118"/>
          </a:bodyPr>
          <a:lstStyle/>
          <a:p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8" name="text-pb3jos">
            <a:extLst>
              <a:ext uri="{FF2B5EF4-FFF2-40B4-BE49-F238E27FC236}">
                <a16:creationId xmlns:a16="http://schemas.microsoft.com/office/drawing/2014/main" id="{486C31B2-A9CB-4118-A70A-2A278B765E25}"/>
              </a:ext>
            </a:extLst>
          </p:cNvPr>
          <p:cNvSpPr>
            <a:spLocks noGrp="1"/>
          </p:cNvSpPr>
          <p:nvPr/>
        </p:nvSpPr>
        <p:spPr>
          <a:xfrm>
            <a:off x="1333500" y="3048000"/>
            <a:ext cx="9525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2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вивчає подання, перетворення та обробку інформації</a:t>
            </a:r>
          </a:p>
          <a:p>
            <a:pPr algn="ctr">
              <a:defRPr sz="22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 допомогою логічних станів і цифрових схем.</a:t>
            </a:r>
          </a:p>
        </p:txBody>
      </p:sp>
      <p:sp>
        <p:nvSpPr>
          <p:cNvPr id="9" name="text-xhfvlb">
            <a:extLst>
              <a:ext uri="{FF2B5EF4-FFF2-40B4-BE49-F238E27FC236}">
                <a16:creationId xmlns:a16="http://schemas.microsoft.com/office/drawing/2014/main" id="{371E4C69-142C-49EB-9950-CAB758419082}"/>
              </a:ext>
            </a:extLst>
          </p:cNvPr>
          <p:cNvSpPr>
            <a:spLocks noGrp="1"/>
          </p:cNvSpPr>
          <p:nvPr/>
        </p:nvSpPr>
        <p:spPr>
          <a:xfrm>
            <a:off x="1143000" y="4810125"/>
            <a:ext cx="990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Головне питання курсу: як із простих станів 0 і 1 побудувати складну поведінку?</a:t>
            </a:r>
          </a:p>
        </p:txBody>
      </p:sp>
    </p:spTree>
    <p:extLst>
      <p:ext uri="{BB962C8B-B14F-4D97-AF65-F5344CB8AC3E}">
        <p14:creationId xmlns:p14="http://schemas.microsoft.com/office/powerpoint/2010/main" val="1811452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i1ptc0">
            <a:extLst>
              <a:ext uri="{FF2B5EF4-FFF2-40B4-BE49-F238E27FC236}">
                <a16:creationId xmlns:a16="http://schemas.microsoft.com/office/drawing/2014/main" id="{A87CB5EB-9C2A-4F7B-9EC4-C7B817192CDE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qd0iuy">
            <a:extLst>
              <a:ext uri="{FF2B5EF4-FFF2-40B4-BE49-F238E27FC236}">
                <a16:creationId xmlns:a16="http://schemas.microsoft.com/office/drawing/2014/main" id="{9E282AA5-020C-44DF-80F0-DE74163DA867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Інформація, дані та сигнал — різні рівні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58D17D5-2784-4DEF-9BA4-51FB31372C3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uo58jb">
            <a:extLst>
              <a:ext uri="{FF2B5EF4-FFF2-40B4-BE49-F238E27FC236}">
                <a16:creationId xmlns:a16="http://schemas.microsoft.com/office/drawing/2014/main" id="{23A5D299-ADA8-4199-81A4-0E64DA71B897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653486">
            <a:extLst>
              <a:ext uri="{FF2B5EF4-FFF2-40B4-BE49-F238E27FC236}">
                <a16:creationId xmlns:a16="http://schemas.microsoft.com/office/drawing/2014/main" id="{130904AD-69AD-42F1-91E3-9E059AD8B7B8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033BD46-5866-4015-99E6-F2D94D450289}"/>
              </a:ext>
            </a:extLst>
          </p:cNvPr>
          <p:cNvSpPr>
            <a:spLocks noGrp="1"/>
          </p:cNvSpPr>
          <p:nvPr/>
        </p:nvSpPr>
        <p:spPr>
          <a:xfrm>
            <a:off x="495300" y="2000250"/>
            <a:ext cx="3476625" cy="30480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fm34ji">
            <a:extLst>
              <a:ext uri="{FF2B5EF4-FFF2-40B4-BE49-F238E27FC236}">
                <a16:creationId xmlns:a16="http://schemas.microsoft.com/office/drawing/2014/main" id="{374A6C43-7131-4B81-829F-5801DF55E9F0}"/>
              </a:ext>
            </a:extLst>
          </p:cNvPr>
          <p:cNvSpPr>
            <a:spLocks noGrp="1"/>
          </p:cNvSpPr>
          <p:nvPr/>
        </p:nvSpPr>
        <p:spPr>
          <a:xfrm>
            <a:off x="723900" y="2305050"/>
            <a:ext cx="30194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Інформація</a:t>
            </a:r>
          </a:p>
        </p:txBody>
      </p:sp>
      <p:sp>
        <p:nvSpPr>
          <p:cNvPr id="8" name="text-83oogn">
            <a:extLst>
              <a:ext uri="{FF2B5EF4-FFF2-40B4-BE49-F238E27FC236}">
                <a16:creationId xmlns:a16="http://schemas.microsoft.com/office/drawing/2014/main" id="{C6A3F675-C967-4B6D-965C-B0E7C0B6F726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30194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Зміст: «температура підвищилася»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DC796A4C-C583-41FA-87D1-C9ED53329394}"/>
              </a:ext>
            </a:extLst>
          </p:cNvPr>
          <p:cNvSpPr>
            <a:spLocks noGrp="1"/>
          </p:cNvSpPr>
          <p:nvPr/>
        </p:nvSpPr>
        <p:spPr>
          <a:xfrm>
            <a:off x="4219575" y="2000250"/>
            <a:ext cx="3476625" cy="30480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0" name="text-i6tkjf">
            <a:extLst>
              <a:ext uri="{FF2B5EF4-FFF2-40B4-BE49-F238E27FC236}">
                <a16:creationId xmlns:a16="http://schemas.microsoft.com/office/drawing/2014/main" id="{7C05E04A-A23E-4991-9D30-D0E50AADA04F}"/>
              </a:ext>
            </a:extLst>
          </p:cNvPr>
          <p:cNvSpPr>
            <a:spLocks noGrp="1"/>
          </p:cNvSpPr>
          <p:nvPr/>
        </p:nvSpPr>
        <p:spPr>
          <a:xfrm>
            <a:off x="4448175" y="2305050"/>
            <a:ext cx="30194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Дані</a:t>
            </a:r>
          </a:p>
        </p:txBody>
      </p:sp>
      <p:sp>
        <p:nvSpPr>
          <p:cNvPr id="11" name="text-tittnc">
            <a:extLst>
              <a:ext uri="{FF2B5EF4-FFF2-40B4-BE49-F238E27FC236}">
                <a16:creationId xmlns:a16="http://schemas.microsoft.com/office/drawing/2014/main" id="{A7E6537F-F124-4B01-9A98-77329293BD77}"/>
              </a:ext>
            </a:extLst>
          </p:cNvPr>
          <p:cNvSpPr>
            <a:spLocks noGrp="1"/>
          </p:cNvSpPr>
          <p:nvPr/>
        </p:nvSpPr>
        <p:spPr>
          <a:xfrm>
            <a:off x="4448175" y="3143250"/>
            <a:ext cx="30194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Числове подання: 23,5 °C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F4779095-E168-490A-B78D-8F5E9F62D865}"/>
              </a:ext>
            </a:extLst>
          </p:cNvPr>
          <p:cNvSpPr>
            <a:spLocks noGrp="1"/>
          </p:cNvSpPr>
          <p:nvPr/>
        </p:nvSpPr>
        <p:spPr>
          <a:xfrm>
            <a:off x="7943850" y="2000250"/>
            <a:ext cx="3476625" cy="30480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3" name="text-1nry8x">
            <a:extLst>
              <a:ext uri="{FF2B5EF4-FFF2-40B4-BE49-F238E27FC236}">
                <a16:creationId xmlns:a16="http://schemas.microsoft.com/office/drawing/2014/main" id="{0F2126E4-2E67-4353-9EF4-02DDAFD1C8B0}"/>
              </a:ext>
            </a:extLst>
          </p:cNvPr>
          <p:cNvSpPr>
            <a:spLocks noGrp="1"/>
          </p:cNvSpPr>
          <p:nvPr/>
        </p:nvSpPr>
        <p:spPr>
          <a:xfrm>
            <a:off x="8172450" y="2305050"/>
            <a:ext cx="30194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Сигнал</a:t>
            </a:r>
          </a:p>
        </p:txBody>
      </p:sp>
      <p:sp>
        <p:nvSpPr>
          <p:cNvPr id="14" name="text-60forb">
            <a:extLst>
              <a:ext uri="{FF2B5EF4-FFF2-40B4-BE49-F238E27FC236}">
                <a16:creationId xmlns:a16="http://schemas.microsoft.com/office/drawing/2014/main" id="{FBD69375-FC54-4DFB-8EE4-094A614BDA0A}"/>
              </a:ext>
            </a:extLst>
          </p:cNvPr>
          <p:cNvSpPr>
            <a:spLocks noGrp="1"/>
          </p:cNvSpPr>
          <p:nvPr/>
        </p:nvSpPr>
        <p:spPr>
          <a:xfrm>
            <a:off x="8172450" y="3143250"/>
            <a:ext cx="30194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Фізична величина, що переносить дані</a:t>
            </a:r>
          </a:p>
        </p:txBody>
      </p:sp>
      <p:sp>
        <p:nvSpPr>
          <p:cNvPr id="15" name="text-8p2ugi">
            <a:extLst>
              <a:ext uri="{FF2B5EF4-FFF2-40B4-BE49-F238E27FC236}">
                <a16:creationId xmlns:a16="http://schemas.microsoft.com/office/drawing/2014/main" id="{C71F08CB-41F8-4567-964B-0C84BF087A48}"/>
              </a:ext>
            </a:extLst>
          </p:cNvPr>
          <p:cNvSpPr>
            <a:spLocks noGrp="1"/>
          </p:cNvSpPr>
          <p:nvPr/>
        </p:nvSpPr>
        <p:spPr>
          <a:xfrm>
            <a:off x="495300" y="5334000"/>
            <a:ext cx="11191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026" lnSpcReduction="10000"/>
          </a:bodyPr>
          <a:lstStyle/>
          <a:p>
            <a:pPr algn="ctr">
              <a:defRPr sz="19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Сигнал переносить дані, а дані представляють інформацію.</a:t>
            </a:r>
          </a:p>
        </p:txBody>
      </p:sp>
    </p:spTree>
    <p:extLst>
      <p:ext uri="{BB962C8B-B14F-4D97-AF65-F5344CB8AC3E}">
        <p14:creationId xmlns:p14="http://schemas.microsoft.com/office/powerpoint/2010/main" val="94149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d4fqgu">
            <a:extLst>
              <a:ext uri="{FF2B5EF4-FFF2-40B4-BE49-F238E27FC236}">
                <a16:creationId xmlns:a16="http://schemas.microsoft.com/office/drawing/2014/main" id="{8168FFA3-FF12-4BED-8785-483780251047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9drj4k">
            <a:extLst>
              <a:ext uri="{FF2B5EF4-FFF2-40B4-BE49-F238E27FC236}">
                <a16:creationId xmlns:a16="http://schemas.microsoft.com/office/drawing/2014/main" id="{D1FC896F-5605-4BA7-A3B3-A56C7BCCB97D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423"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Аналогове змінюється безперервно, цифрове — станами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DE1E12D-401C-4690-A912-DB4D972B7581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51n6ym">
            <a:extLst>
              <a:ext uri="{FF2B5EF4-FFF2-40B4-BE49-F238E27FC236}">
                <a16:creationId xmlns:a16="http://schemas.microsoft.com/office/drawing/2014/main" id="{98A40123-3112-4A96-BAFE-9D320B7A0DA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03fzb6">
            <a:extLst>
              <a:ext uri="{FF2B5EF4-FFF2-40B4-BE49-F238E27FC236}">
                <a16:creationId xmlns:a16="http://schemas.microsoft.com/office/drawing/2014/main" id="{07639D2B-BCB4-4974-AB94-9F6447896DF9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7911291E-B3F0-4730-8F0F-C55B9DD21340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525780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8FEDA49A-8558-4873-84A3-9196A07246AC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5724525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6BAE232-5011-4302-9231-B42328127606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76200" cy="3238500"/>
          </a:xfrm>
          <a:prstGeom prst="rect">
            <a:avLst/>
          </a:prstGeom>
          <a:solidFill>
            <a:srgbClr val="D9912B"/>
          </a:solidFill>
          <a:ln w="9525">
            <a:solidFill>
              <a:srgbClr val="D9912B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347FD16-54D6-467C-9E35-ABB15E79F80D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76200" cy="3238500"/>
          </a:xfrm>
          <a:prstGeom prst="rect">
            <a:avLst/>
          </a:prstGeom>
          <a:solidFill>
            <a:srgbClr val="2E74B5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0" name="text-zehobu">
            <a:extLst>
              <a:ext uri="{FF2B5EF4-FFF2-40B4-BE49-F238E27FC236}">
                <a16:creationId xmlns:a16="http://schemas.microsoft.com/office/drawing/2014/main" id="{3E58D3A0-617D-4CF2-AE5B-7D9F7AF78F45}"/>
              </a:ext>
            </a:extLst>
          </p:cNvPr>
          <p:cNvSpPr>
            <a:spLocks noGrp="1"/>
          </p:cNvSpPr>
          <p:nvPr/>
        </p:nvSpPr>
        <p:spPr>
          <a:xfrm>
            <a:off x="781050" y="2057400"/>
            <a:ext cx="4572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Аналогове подання</a:t>
            </a:r>
          </a:p>
        </p:txBody>
      </p:sp>
      <p:sp>
        <p:nvSpPr>
          <p:cNvPr id="11" name="text-x8q6wp">
            <a:extLst>
              <a:ext uri="{FF2B5EF4-FFF2-40B4-BE49-F238E27FC236}">
                <a16:creationId xmlns:a16="http://schemas.microsoft.com/office/drawing/2014/main" id="{02215C96-9561-4FD9-91BF-A85595A58B92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4572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Безперервна множина значень</a:t>
            </a:r>
          </a:p>
          <a:p>
            <a:endParaRPr sz="1800" b="0">
              <a:solidFill>
                <a:srgbClr val="18212B"/>
              </a:solidFill>
              <a:latin typeface="Aptos"/>
              <a:ea typeface="Aptos"/>
              <a:cs typeface="Aptos"/>
            </a:endParaRP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Приклади: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температура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звук у повітрі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освітленість</a:t>
            </a:r>
          </a:p>
        </p:txBody>
      </p:sp>
      <p:sp>
        <p:nvSpPr>
          <p:cNvPr id="12" name="text-u2ursh">
            <a:extLst>
              <a:ext uri="{FF2B5EF4-FFF2-40B4-BE49-F238E27FC236}">
                <a16:creationId xmlns:a16="http://schemas.microsoft.com/office/drawing/2014/main" id="{EC234842-F1FB-4AB3-8E6B-B5CBE882B6D6}"/>
              </a:ext>
            </a:extLst>
          </p:cNvPr>
          <p:cNvSpPr>
            <a:spLocks noGrp="1"/>
          </p:cNvSpPr>
          <p:nvPr/>
        </p:nvSpPr>
        <p:spPr>
          <a:xfrm>
            <a:off x="6248400" y="2057400"/>
            <a:ext cx="4953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Цифрове подання</a:t>
            </a:r>
          </a:p>
        </p:txBody>
      </p:sp>
      <p:sp>
        <p:nvSpPr>
          <p:cNvPr id="13" name="text-z888rb">
            <a:extLst>
              <a:ext uri="{FF2B5EF4-FFF2-40B4-BE49-F238E27FC236}">
                <a16:creationId xmlns:a16="http://schemas.microsoft.com/office/drawing/2014/main" id="{84D28D08-A389-46F5-B1DF-D7EA6A5E210A}"/>
              </a:ext>
            </a:extLst>
          </p:cNvPr>
          <p:cNvSpPr>
            <a:spLocks noGrp="1"/>
          </p:cNvSpPr>
          <p:nvPr/>
        </p:nvSpPr>
        <p:spPr>
          <a:xfrm>
            <a:off x="6248400" y="2724150"/>
            <a:ext cx="4953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Скінченна множина допустимих станів</a:t>
            </a:r>
          </a:p>
          <a:p>
            <a:endParaRPr sz="1800" b="0">
              <a:solidFill>
                <a:srgbClr val="18212B"/>
              </a:solidFill>
              <a:latin typeface="Aptos"/>
              <a:ea typeface="Aptos"/>
              <a:cs typeface="Aptos"/>
            </a:endParaRP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Приклади: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0 і 1 у пам’яті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код клавіші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число на дисплеї</a:t>
            </a:r>
          </a:p>
        </p:txBody>
      </p:sp>
    </p:spTree>
    <p:extLst>
      <p:ext uri="{BB962C8B-B14F-4D97-AF65-F5344CB8AC3E}">
        <p14:creationId xmlns:p14="http://schemas.microsoft.com/office/powerpoint/2010/main" val="200447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-yb48go">
            <a:extLst>
              <a:ext uri="{FF2B5EF4-FFF2-40B4-BE49-F238E27FC236}">
                <a16:creationId xmlns:a16="http://schemas.microsoft.com/office/drawing/2014/main" id="{457082EF-186D-4103-9E69-A156CC2CF2A5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МІНІ-ВПРАВА</a:t>
            </a:r>
          </a:p>
        </p:txBody>
      </p:sp>
      <p:sp>
        <p:nvSpPr>
          <p:cNvPr id="2" name="text-hcbgxw">
            <a:extLst>
              <a:ext uri="{FF2B5EF4-FFF2-40B4-BE49-F238E27FC236}">
                <a16:creationId xmlns:a16="http://schemas.microsoft.com/office/drawing/2014/main" id="{54CA7893-DDF4-47D9-839C-0140621FE122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Перевіримо інтуїцію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EB0F13D-E2EB-4E6A-A623-93096DAA0966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t0ehor">
            <a:extLst>
              <a:ext uri="{FF2B5EF4-FFF2-40B4-BE49-F238E27FC236}">
                <a16:creationId xmlns:a16="http://schemas.microsoft.com/office/drawing/2014/main" id="{6FFB9CEC-11D7-4DA8-9ACF-4DAF070A8A0C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fxs6v9">
            <a:extLst>
              <a:ext uri="{FF2B5EF4-FFF2-40B4-BE49-F238E27FC236}">
                <a16:creationId xmlns:a16="http://schemas.microsoft.com/office/drawing/2014/main" id="{B0FC344C-EC04-4C6E-941D-036DCE0A1A75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B5A8CAD-85A8-4BEC-89C1-7BAA5F906863}"/>
              </a:ext>
            </a:extLst>
          </p:cNvPr>
          <p:cNvSpPr>
            <a:spLocks noGrp="1"/>
          </p:cNvSpPr>
          <p:nvPr/>
        </p:nvSpPr>
        <p:spPr>
          <a:xfrm>
            <a:off x="495300" y="1733550"/>
            <a:ext cx="73342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m3m87b">
            <a:extLst>
              <a:ext uri="{FF2B5EF4-FFF2-40B4-BE49-F238E27FC236}">
                <a16:creationId xmlns:a16="http://schemas.microsoft.com/office/drawing/2014/main" id="{283CA83C-ECAE-410B-884A-EFD1FBFA3AD8}"/>
              </a:ext>
            </a:extLst>
          </p:cNvPr>
          <p:cNvSpPr>
            <a:spLocks noGrp="1"/>
          </p:cNvSpPr>
          <p:nvPr/>
        </p:nvSpPr>
        <p:spPr>
          <a:xfrm>
            <a:off x="723900" y="1905000"/>
            <a:ext cx="685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000" lnSpcReduction="1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Ртутний термометр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054FA76A-58E9-4181-A0CF-3F476E579545}"/>
              </a:ext>
            </a:extLst>
          </p:cNvPr>
          <p:cNvSpPr>
            <a:spLocks noGrp="1"/>
          </p:cNvSpPr>
          <p:nvPr/>
        </p:nvSpPr>
        <p:spPr>
          <a:xfrm>
            <a:off x="8572500" y="1876425"/>
            <a:ext cx="22860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9912B"/>
            </a:solidFill>
            <a:prstDash val="solid"/>
          </a:ln>
        </p:spPr>
      </p:sp>
      <p:sp>
        <p:nvSpPr>
          <p:cNvPr id="9" name="text-pg0v8w">
            <a:extLst>
              <a:ext uri="{FF2B5EF4-FFF2-40B4-BE49-F238E27FC236}">
                <a16:creationId xmlns:a16="http://schemas.microsoft.com/office/drawing/2014/main" id="{8391DAD9-C97A-4FD1-85F4-B59E4C172F7E}"/>
              </a:ext>
            </a:extLst>
          </p:cNvPr>
          <p:cNvSpPr>
            <a:spLocks noGrp="1"/>
          </p:cNvSpPr>
          <p:nvPr/>
        </p:nvSpPr>
        <p:spPr>
          <a:xfrm>
            <a:off x="8686800" y="1952625"/>
            <a:ext cx="20574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lang="uk-UA" sz="1275" b="1" dirty="0">
                <a:solidFill>
                  <a:srgbClr val="D9912B"/>
                </a:solidFill>
                <a:latin typeface="Aptos"/>
                <a:ea typeface="Aptos"/>
                <a:cs typeface="Aptos"/>
              </a:rPr>
              <a:t>аналогове</a:t>
            </a:r>
            <a:endParaRPr sz="1275" b="1" dirty="0">
              <a:solidFill>
                <a:srgbClr val="D9912B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D23C4D0D-FD38-484F-BF5D-F53883CE2FF1}"/>
              </a:ext>
            </a:extLst>
          </p:cNvPr>
          <p:cNvSpPr>
            <a:spLocks noGrp="1"/>
          </p:cNvSpPr>
          <p:nvPr/>
        </p:nvSpPr>
        <p:spPr>
          <a:xfrm>
            <a:off x="495300" y="2686050"/>
            <a:ext cx="73342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u40ixn">
            <a:extLst>
              <a:ext uri="{FF2B5EF4-FFF2-40B4-BE49-F238E27FC236}">
                <a16:creationId xmlns:a16="http://schemas.microsoft.com/office/drawing/2014/main" id="{5EB2C479-3468-4389-95EE-4325E33C8744}"/>
              </a:ext>
            </a:extLst>
          </p:cNvPr>
          <p:cNvSpPr>
            <a:spLocks noGrp="1"/>
          </p:cNvSpPr>
          <p:nvPr/>
        </p:nvSpPr>
        <p:spPr>
          <a:xfrm>
            <a:off x="723900" y="2857500"/>
            <a:ext cx="685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000" lnSpcReduction="1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Електронний дисплей 23,6 °C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85E40B40-E84E-455E-87A1-7057BC3F3744}"/>
              </a:ext>
            </a:extLst>
          </p:cNvPr>
          <p:cNvSpPr>
            <a:spLocks noGrp="1"/>
          </p:cNvSpPr>
          <p:nvPr/>
        </p:nvSpPr>
        <p:spPr>
          <a:xfrm>
            <a:off x="8572500" y="2828925"/>
            <a:ext cx="22860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3" name="text-8z7uq9">
            <a:extLst>
              <a:ext uri="{FF2B5EF4-FFF2-40B4-BE49-F238E27FC236}">
                <a16:creationId xmlns:a16="http://schemas.microsoft.com/office/drawing/2014/main" id="{507E91A8-847C-402F-9BF1-E5749F4C03B8}"/>
              </a:ext>
            </a:extLst>
          </p:cNvPr>
          <p:cNvSpPr>
            <a:spLocks noGrp="1"/>
          </p:cNvSpPr>
          <p:nvPr/>
        </p:nvSpPr>
        <p:spPr>
          <a:xfrm>
            <a:off x="8686800" y="2905125"/>
            <a:ext cx="20574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lang="uk-UA" sz="1275" b="1" dirty="0">
                <a:solidFill>
                  <a:srgbClr val="2E74B5"/>
                </a:solidFill>
                <a:latin typeface="Aptos"/>
                <a:ea typeface="Aptos"/>
                <a:cs typeface="Aptos"/>
              </a:rPr>
              <a:t>цифрове</a:t>
            </a:r>
            <a:endParaRPr sz="1275" b="1" dirty="0">
              <a:solidFill>
                <a:srgbClr val="2E74B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BFD2A548-EE89-4DFE-B017-CF02E7EE204A}"/>
              </a:ext>
            </a:extLst>
          </p:cNvPr>
          <p:cNvSpPr>
            <a:spLocks noGrp="1"/>
          </p:cNvSpPr>
          <p:nvPr/>
        </p:nvSpPr>
        <p:spPr>
          <a:xfrm>
            <a:off x="495300" y="3638550"/>
            <a:ext cx="73342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5" name="text-6pjwft">
            <a:extLst>
              <a:ext uri="{FF2B5EF4-FFF2-40B4-BE49-F238E27FC236}">
                <a16:creationId xmlns:a16="http://schemas.microsoft.com/office/drawing/2014/main" id="{1682E435-C4B5-4E86-BCFE-32A99F670604}"/>
              </a:ext>
            </a:extLst>
          </p:cNvPr>
          <p:cNvSpPr>
            <a:spLocks noGrp="1"/>
          </p:cNvSpPr>
          <p:nvPr/>
        </p:nvSpPr>
        <p:spPr>
          <a:xfrm>
            <a:off x="723900" y="3810000"/>
            <a:ext cx="685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000" lnSpcReduction="1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Звук у повітрі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5E39E65B-FB6D-41EF-87B4-4EF1AF0CC1E3}"/>
              </a:ext>
            </a:extLst>
          </p:cNvPr>
          <p:cNvSpPr>
            <a:spLocks noGrp="1"/>
          </p:cNvSpPr>
          <p:nvPr/>
        </p:nvSpPr>
        <p:spPr>
          <a:xfrm>
            <a:off x="8572500" y="3781425"/>
            <a:ext cx="22860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9912B"/>
            </a:solidFill>
            <a:prstDash val="solid"/>
          </a:ln>
        </p:spPr>
      </p:sp>
      <p:sp>
        <p:nvSpPr>
          <p:cNvPr id="17" name="text-idjv4g">
            <a:extLst>
              <a:ext uri="{FF2B5EF4-FFF2-40B4-BE49-F238E27FC236}">
                <a16:creationId xmlns:a16="http://schemas.microsoft.com/office/drawing/2014/main" id="{6ED20E87-8C35-4F2F-A47F-E2778527F651}"/>
              </a:ext>
            </a:extLst>
          </p:cNvPr>
          <p:cNvSpPr>
            <a:spLocks noGrp="1"/>
          </p:cNvSpPr>
          <p:nvPr/>
        </p:nvSpPr>
        <p:spPr>
          <a:xfrm>
            <a:off x="8686800" y="3857625"/>
            <a:ext cx="20574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lang="uk-UA" sz="1275" b="1" dirty="0">
                <a:solidFill>
                  <a:srgbClr val="D9912B"/>
                </a:solidFill>
                <a:latin typeface="Aptos"/>
                <a:ea typeface="Aptos"/>
                <a:cs typeface="Aptos"/>
              </a:rPr>
              <a:t>аналогове</a:t>
            </a:r>
            <a:endParaRPr sz="1275" b="1" dirty="0">
              <a:solidFill>
                <a:srgbClr val="D9912B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CC7EA93A-FE2B-4F47-B8DB-E8128B0760EA}"/>
              </a:ext>
            </a:extLst>
          </p:cNvPr>
          <p:cNvSpPr>
            <a:spLocks noGrp="1"/>
          </p:cNvSpPr>
          <p:nvPr/>
        </p:nvSpPr>
        <p:spPr>
          <a:xfrm>
            <a:off x="495300" y="4591050"/>
            <a:ext cx="73342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qltqw7">
            <a:extLst>
              <a:ext uri="{FF2B5EF4-FFF2-40B4-BE49-F238E27FC236}">
                <a16:creationId xmlns:a16="http://schemas.microsoft.com/office/drawing/2014/main" id="{1913A25D-6667-4AEB-AAF0-382928E0BF30}"/>
              </a:ext>
            </a:extLst>
          </p:cNvPr>
          <p:cNvSpPr>
            <a:spLocks noGrp="1"/>
          </p:cNvSpPr>
          <p:nvPr/>
        </p:nvSpPr>
        <p:spPr>
          <a:xfrm>
            <a:off x="723900" y="4762500"/>
            <a:ext cx="685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000" lnSpcReduction="1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Файл із музикою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A55B88AE-83A1-40CD-A22F-8A6F0F8FE162}"/>
              </a:ext>
            </a:extLst>
          </p:cNvPr>
          <p:cNvSpPr>
            <a:spLocks noGrp="1"/>
          </p:cNvSpPr>
          <p:nvPr/>
        </p:nvSpPr>
        <p:spPr>
          <a:xfrm>
            <a:off x="8572500" y="4733925"/>
            <a:ext cx="22860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21" name="text-q02kzl">
            <a:extLst>
              <a:ext uri="{FF2B5EF4-FFF2-40B4-BE49-F238E27FC236}">
                <a16:creationId xmlns:a16="http://schemas.microsoft.com/office/drawing/2014/main" id="{A5E47AE1-5563-4954-A823-61F4500D8A98}"/>
              </a:ext>
            </a:extLst>
          </p:cNvPr>
          <p:cNvSpPr>
            <a:spLocks noGrp="1"/>
          </p:cNvSpPr>
          <p:nvPr/>
        </p:nvSpPr>
        <p:spPr>
          <a:xfrm>
            <a:off x="8686800" y="4810125"/>
            <a:ext cx="20574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lang="uk-UA" sz="1275" b="1" dirty="0">
                <a:solidFill>
                  <a:srgbClr val="2E74B5"/>
                </a:solidFill>
                <a:latin typeface="Aptos"/>
                <a:ea typeface="Aptos"/>
                <a:cs typeface="Aptos"/>
              </a:rPr>
              <a:t>цифрове</a:t>
            </a:r>
            <a:endParaRPr sz="1275" b="1" dirty="0">
              <a:solidFill>
                <a:srgbClr val="2E74B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text-p1jgcm">
            <a:extLst>
              <a:ext uri="{FF2B5EF4-FFF2-40B4-BE49-F238E27FC236}">
                <a16:creationId xmlns:a16="http://schemas.microsoft.com/office/drawing/2014/main" id="{BE67BAE5-1DB3-447F-879B-37C4223A8DA5}"/>
              </a:ext>
            </a:extLst>
          </p:cNvPr>
          <p:cNvSpPr>
            <a:spLocks noGrp="1"/>
          </p:cNvSpPr>
          <p:nvPr/>
        </p:nvSpPr>
        <p:spPr>
          <a:xfrm>
            <a:off x="495300" y="5600700"/>
            <a:ext cx="1119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406"/>
          </a:bodyPr>
          <a:lstStyle/>
          <a:p>
            <a:pPr algn="ctr">
              <a:defRPr sz="17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Фізичне явище може бути аналоговим, а його збережене подання — цифровим.</a:t>
            </a:r>
          </a:p>
        </p:txBody>
      </p:sp>
    </p:spTree>
    <p:extLst>
      <p:ext uri="{BB962C8B-B14F-4D97-AF65-F5344CB8AC3E}">
        <p14:creationId xmlns:p14="http://schemas.microsoft.com/office/powerpoint/2010/main" val="545544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k8emuf">
            <a:extLst>
              <a:ext uri="{FF2B5EF4-FFF2-40B4-BE49-F238E27FC236}">
                <a16:creationId xmlns:a16="http://schemas.microsoft.com/office/drawing/2014/main" id="{4EE6CAAF-14A0-4A6F-BB56-AEF5758299C4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ЗАВАДОСТІЙКІСТЬ</a:t>
            </a:r>
          </a:p>
        </p:txBody>
      </p:sp>
      <p:sp>
        <p:nvSpPr>
          <p:cNvPr id="2" name="text-k1q3i0">
            <a:extLst>
              <a:ext uri="{FF2B5EF4-FFF2-40B4-BE49-F238E27FC236}">
                <a16:creationId xmlns:a16="http://schemas.microsoft.com/office/drawing/2014/main" id="{399E4521-A1CE-46E4-BAB8-62E491FD8B94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7"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Цифровий приймач розпізнає діапазон, а не точне число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74FC4A2-24F8-4C70-AEC8-E1D2760FF390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jrrgij">
            <a:extLst>
              <a:ext uri="{FF2B5EF4-FFF2-40B4-BE49-F238E27FC236}">
                <a16:creationId xmlns:a16="http://schemas.microsoft.com/office/drawing/2014/main" id="{7C166B47-50E1-467F-BCAE-731CB66CF8FA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es6j6s">
            <a:extLst>
              <a:ext uri="{FF2B5EF4-FFF2-40B4-BE49-F238E27FC236}">
                <a16:creationId xmlns:a16="http://schemas.microsoft.com/office/drawing/2014/main" id="{23D039FC-AC2B-4DC1-A7D8-5D04D8849741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9881E14-D8ED-47CB-8AF6-A741514CBE91}"/>
              </a:ext>
            </a:extLst>
          </p:cNvPr>
          <p:cNvSpPr>
            <a:spLocks noGrp="1"/>
          </p:cNvSpPr>
          <p:nvPr/>
        </p:nvSpPr>
        <p:spPr>
          <a:xfrm>
            <a:off x="952500" y="2714625"/>
            <a:ext cx="10287000" cy="323850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C4B1EC1-25BB-4FFE-9FB6-DB4E95A38E05}"/>
              </a:ext>
            </a:extLst>
          </p:cNvPr>
          <p:cNvSpPr>
            <a:spLocks noGrp="1"/>
          </p:cNvSpPr>
          <p:nvPr/>
        </p:nvSpPr>
        <p:spPr>
          <a:xfrm>
            <a:off x="952500" y="2714625"/>
            <a:ext cx="3429000" cy="323850"/>
          </a:xfrm>
          <a:prstGeom prst="rect">
            <a:avLst/>
          </a:prstGeom>
          <a:solidFill>
            <a:srgbClr val="C65B5B"/>
          </a:solidFill>
          <a:ln w="9525">
            <a:solidFill>
              <a:srgbClr val="C65B5B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2C0C4B9-B99D-480C-AE77-B57B3DCA0725}"/>
              </a:ext>
            </a:extLst>
          </p:cNvPr>
          <p:cNvSpPr>
            <a:spLocks noGrp="1"/>
          </p:cNvSpPr>
          <p:nvPr/>
        </p:nvSpPr>
        <p:spPr>
          <a:xfrm>
            <a:off x="7810500" y="2714625"/>
            <a:ext cx="3429000" cy="323850"/>
          </a:xfrm>
          <a:prstGeom prst="rect">
            <a:avLst/>
          </a:prstGeom>
          <a:solidFill>
            <a:srgbClr val="4B9B77"/>
          </a:solidFill>
          <a:ln w="9525">
            <a:solidFill>
              <a:srgbClr val="4B9B77"/>
            </a:solidFill>
            <a:prstDash val="solid"/>
          </a:ln>
        </p:spPr>
      </p:sp>
      <p:sp>
        <p:nvSpPr>
          <p:cNvPr id="9" name="text-0w9h4y">
            <a:extLst>
              <a:ext uri="{FF2B5EF4-FFF2-40B4-BE49-F238E27FC236}">
                <a16:creationId xmlns:a16="http://schemas.microsoft.com/office/drawing/2014/main" id="{FEE01BE6-FAA6-4C8C-A681-66FDA41B24F0}"/>
              </a:ext>
            </a:extLst>
          </p:cNvPr>
          <p:cNvSpPr>
            <a:spLocks noGrp="1"/>
          </p:cNvSpPr>
          <p:nvPr/>
        </p:nvSpPr>
        <p:spPr>
          <a:xfrm>
            <a:off x="1905000" y="2133600"/>
            <a:ext cx="171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ctr">
              <a:defRPr sz="2100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LOW</a:t>
            </a:r>
          </a:p>
        </p:txBody>
      </p:sp>
      <p:sp>
        <p:nvSpPr>
          <p:cNvPr id="10" name="text-88c3fg">
            <a:extLst>
              <a:ext uri="{FF2B5EF4-FFF2-40B4-BE49-F238E27FC236}">
                <a16:creationId xmlns:a16="http://schemas.microsoft.com/office/drawing/2014/main" id="{9B87BB85-409C-478A-B668-3743397B354A}"/>
              </a:ext>
            </a:extLst>
          </p:cNvPr>
          <p:cNvSpPr>
            <a:spLocks noGrp="1"/>
          </p:cNvSpPr>
          <p:nvPr/>
        </p:nvSpPr>
        <p:spPr>
          <a:xfrm>
            <a:off x="4857750" y="213360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невизначена зона</a:t>
            </a:r>
          </a:p>
        </p:txBody>
      </p:sp>
      <p:sp>
        <p:nvSpPr>
          <p:cNvPr id="11" name="text-i82pjv">
            <a:extLst>
              <a:ext uri="{FF2B5EF4-FFF2-40B4-BE49-F238E27FC236}">
                <a16:creationId xmlns:a16="http://schemas.microsoft.com/office/drawing/2014/main" id="{E722A4BC-2999-4E1E-9EC0-E0F038741E83}"/>
              </a:ext>
            </a:extLst>
          </p:cNvPr>
          <p:cNvSpPr>
            <a:spLocks noGrp="1"/>
          </p:cNvSpPr>
          <p:nvPr/>
        </p:nvSpPr>
        <p:spPr>
          <a:xfrm>
            <a:off x="8572500" y="2133600"/>
            <a:ext cx="171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ctr">
              <a:defRPr sz="210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HIGH</a:t>
            </a:r>
          </a:p>
        </p:txBody>
      </p:sp>
      <p:sp>
        <p:nvSpPr>
          <p:cNvPr id="12" name="text-3eplap">
            <a:extLst>
              <a:ext uri="{FF2B5EF4-FFF2-40B4-BE49-F238E27FC236}">
                <a16:creationId xmlns:a16="http://schemas.microsoft.com/office/drawing/2014/main" id="{CA90AC9E-D53F-4DA2-B0DB-45CB82938714}"/>
              </a:ext>
            </a:extLst>
          </p:cNvPr>
          <p:cNvSpPr>
            <a:spLocks noGrp="1"/>
          </p:cNvSpPr>
          <p:nvPr/>
        </p:nvSpPr>
        <p:spPr>
          <a:xfrm>
            <a:off x="495300" y="3714750"/>
            <a:ext cx="11191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000" lnSpcReduction="1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LOW — низький рівень · HIGH — високий рівень</a:t>
            </a:r>
          </a:p>
        </p:txBody>
      </p:sp>
      <p:sp>
        <p:nvSpPr>
          <p:cNvPr id="13" name="text-yc12tq">
            <a:extLst>
              <a:ext uri="{FF2B5EF4-FFF2-40B4-BE49-F238E27FC236}">
                <a16:creationId xmlns:a16="http://schemas.microsoft.com/office/drawing/2014/main" id="{5329F6F3-F2AA-485E-A167-CBEEAE2580DA}"/>
              </a:ext>
            </a:extLst>
          </p:cNvPr>
          <p:cNvSpPr>
            <a:spLocks noGrp="1"/>
          </p:cNvSpPr>
          <p:nvPr/>
        </p:nvSpPr>
        <p:spPr>
          <a:xfrm>
            <a:off x="1428750" y="4648200"/>
            <a:ext cx="933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Невелика завада не обов’язково змінює розпізнаний логічний стан.</a:t>
            </a:r>
          </a:p>
        </p:txBody>
      </p:sp>
    </p:spTree>
    <p:extLst>
      <p:ext uri="{BB962C8B-B14F-4D97-AF65-F5344CB8AC3E}">
        <p14:creationId xmlns:p14="http://schemas.microsoft.com/office/powerpoint/2010/main" val="1453943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bbe78w">
            <a:extLst>
              <a:ext uri="{FF2B5EF4-FFF2-40B4-BE49-F238E27FC236}">
                <a16:creationId xmlns:a16="http://schemas.microsoft.com/office/drawing/2014/main" id="{483D7B01-C7EF-421B-B29F-06ADDF07B5E7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g86qda">
            <a:extLst>
              <a:ext uri="{FF2B5EF4-FFF2-40B4-BE49-F238E27FC236}">
                <a16:creationId xmlns:a16="http://schemas.microsoft.com/office/drawing/2014/main" id="{140D609A-35C0-4CB3-995B-C9CFBB940B4F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 і 1 — логічні значення, а не фіксовані напруги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4710B0A-3554-4314-8EF8-AA4444723737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eoj8tz">
            <a:extLst>
              <a:ext uri="{FF2B5EF4-FFF2-40B4-BE49-F238E27FC236}">
                <a16:creationId xmlns:a16="http://schemas.microsoft.com/office/drawing/2014/main" id="{FCAF4983-4824-4DB6-B6DE-EC82C3F09C33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013fex">
            <a:extLst>
              <a:ext uri="{FF2B5EF4-FFF2-40B4-BE49-F238E27FC236}">
                <a16:creationId xmlns:a16="http://schemas.microsoft.com/office/drawing/2014/main" id="{BF84C957-B5B3-4B67-B311-1DEF0DFC7FC5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BC699B5C-EE78-4CD4-94EF-DAAD6DEBA94F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525780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31EE17CC-118A-480E-9359-DE318112A7D5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5724525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1F6B053-02D6-4880-8F95-AF0057BBD60B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76200" cy="3238500"/>
          </a:xfrm>
          <a:prstGeom prst="rect">
            <a:avLst/>
          </a:prstGeom>
          <a:solidFill>
            <a:srgbClr val="C65B5B"/>
          </a:solidFill>
          <a:ln w="9525">
            <a:solidFill>
              <a:srgbClr val="C65B5B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6A360D3-B479-4CD9-8525-FC56F3946704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76200" cy="3238500"/>
          </a:xfrm>
          <a:prstGeom prst="rect">
            <a:avLst/>
          </a:prstGeom>
          <a:solidFill>
            <a:srgbClr val="4B9B77"/>
          </a:solidFill>
          <a:ln w="9525">
            <a:solidFill>
              <a:srgbClr val="4B9B77"/>
            </a:solidFill>
            <a:prstDash val="solid"/>
          </a:ln>
        </p:spPr>
      </p:sp>
      <p:sp>
        <p:nvSpPr>
          <p:cNvPr id="10" name="text-ooaunu">
            <a:extLst>
              <a:ext uri="{FF2B5EF4-FFF2-40B4-BE49-F238E27FC236}">
                <a16:creationId xmlns:a16="http://schemas.microsoft.com/office/drawing/2014/main" id="{F307A680-0BDF-42FB-9D56-3915C9406381}"/>
              </a:ext>
            </a:extLst>
          </p:cNvPr>
          <p:cNvSpPr>
            <a:spLocks noGrp="1"/>
          </p:cNvSpPr>
          <p:nvPr/>
        </p:nvSpPr>
        <p:spPr>
          <a:xfrm>
            <a:off x="781050" y="2057400"/>
            <a:ext cx="4572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Логічний 0</a:t>
            </a:r>
          </a:p>
        </p:txBody>
      </p:sp>
      <p:sp>
        <p:nvSpPr>
          <p:cNvPr id="11" name="text-5vz4r8">
            <a:extLst>
              <a:ext uri="{FF2B5EF4-FFF2-40B4-BE49-F238E27FC236}">
                <a16:creationId xmlns:a16="http://schemas.microsoft.com/office/drawing/2014/main" id="{2B149D88-D4B7-4256-846D-1CA8E2CE6D3D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4572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Зазвичай: низький рівень сигналу — LOW</a:t>
            </a:r>
          </a:p>
          <a:p>
            <a:endParaRPr sz="1800" b="0">
              <a:solidFill>
                <a:srgbClr val="18212B"/>
              </a:solidFill>
              <a:latin typeface="Aptos"/>
              <a:ea typeface="Aptos"/>
              <a:cs typeface="Aptos"/>
            </a:endParaRP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0 є повноцінним значенням.</a:t>
            </a:r>
          </a:p>
        </p:txBody>
      </p:sp>
      <p:sp>
        <p:nvSpPr>
          <p:cNvPr id="12" name="text-61yvch">
            <a:extLst>
              <a:ext uri="{FF2B5EF4-FFF2-40B4-BE49-F238E27FC236}">
                <a16:creationId xmlns:a16="http://schemas.microsoft.com/office/drawing/2014/main" id="{16D9777C-AF69-4E0A-A6D5-89EA0397F5F2}"/>
              </a:ext>
            </a:extLst>
          </p:cNvPr>
          <p:cNvSpPr>
            <a:spLocks noGrp="1"/>
          </p:cNvSpPr>
          <p:nvPr/>
        </p:nvSpPr>
        <p:spPr>
          <a:xfrm>
            <a:off x="6248400" y="2057400"/>
            <a:ext cx="4953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Логічна 1</a:t>
            </a:r>
          </a:p>
        </p:txBody>
      </p:sp>
      <p:sp>
        <p:nvSpPr>
          <p:cNvPr id="13" name="text-qg84ue">
            <a:extLst>
              <a:ext uri="{FF2B5EF4-FFF2-40B4-BE49-F238E27FC236}">
                <a16:creationId xmlns:a16="http://schemas.microsoft.com/office/drawing/2014/main" id="{3A2553A9-2BE7-437C-85D0-946B864667D1}"/>
              </a:ext>
            </a:extLst>
          </p:cNvPr>
          <p:cNvSpPr>
            <a:spLocks noGrp="1"/>
          </p:cNvSpPr>
          <p:nvPr/>
        </p:nvSpPr>
        <p:spPr>
          <a:xfrm>
            <a:off x="6248400" y="2724150"/>
            <a:ext cx="4953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Зазвичай: високий рівень сигналу — HIGH</a:t>
            </a:r>
          </a:p>
          <a:p>
            <a:endParaRPr sz="1800" b="0">
              <a:solidFill>
                <a:srgbClr val="18212B"/>
              </a:solidFill>
              <a:latin typeface="Aptos"/>
              <a:ea typeface="Aptos"/>
              <a:cs typeface="Aptos"/>
            </a:endParaRP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1 не завжди дорівнює 5 В.</a:t>
            </a:r>
          </a:p>
        </p:txBody>
      </p:sp>
      <p:sp>
        <p:nvSpPr>
          <p:cNvPr id="14" name="text-pbnat3">
            <a:extLst>
              <a:ext uri="{FF2B5EF4-FFF2-40B4-BE49-F238E27FC236}">
                <a16:creationId xmlns:a16="http://schemas.microsoft.com/office/drawing/2014/main" id="{AB76E300-D71B-4B18-A1F9-AF45E0D5E249}"/>
              </a:ext>
            </a:extLst>
          </p:cNvPr>
          <p:cNvSpPr>
            <a:spLocks noGrp="1"/>
          </p:cNvSpPr>
          <p:nvPr/>
        </p:nvSpPr>
        <p:spPr>
          <a:xfrm>
            <a:off x="495300" y="5219700"/>
            <a:ext cx="1119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924" lnSpcReduction="10000"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Конкретні межі залежать від електронної технології та стандарту.</a:t>
            </a:r>
          </a:p>
        </p:txBody>
      </p:sp>
    </p:spTree>
    <p:extLst>
      <p:ext uri="{BB962C8B-B14F-4D97-AF65-F5344CB8AC3E}">
        <p14:creationId xmlns:p14="http://schemas.microsoft.com/office/powerpoint/2010/main" val="201451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5xv65e">
            <a:extLst>
              <a:ext uri="{FF2B5EF4-FFF2-40B4-BE49-F238E27FC236}">
                <a16:creationId xmlns:a16="http://schemas.microsoft.com/office/drawing/2014/main" id="{67D644DD-AC8A-40FD-A035-FB52D9E4C975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e9dybz">
            <a:extLst>
              <a:ext uri="{FF2B5EF4-FFF2-40B4-BE49-F238E27FC236}">
                <a16:creationId xmlns:a16="http://schemas.microsoft.com/office/drawing/2014/main" id="{D1F54828-236A-43E3-BDDF-DE15F341D909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Біт — найменша двійкова одиниця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0562051-4900-471D-9BE8-B46671EFF53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fjy3be">
            <a:extLst>
              <a:ext uri="{FF2B5EF4-FFF2-40B4-BE49-F238E27FC236}">
                <a16:creationId xmlns:a16="http://schemas.microsoft.com/office/drawing/2014/main" id="{DBDC4D74-1CBF-4520-BE8A-6ADA7A7A0C93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iglodh">
            <a:extLst>
              <a:ext uri="{FF2B5EF4-FFF2-40B4-BE49-F238E27FC236}">
                <a16:creationId xmlns:a16="http://schemas.microsoft.com/office/drawing/2014/main" id="{8BD09DA7-85EC-4ABE-9E5C-2B71AF96A539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99AD9D5-EFC8-4B6E-9B79-3C8E444F88C4}"/>
              </a:ext>
            </a:extLst>
          </p:cNvPr>
          <p:cNvSpPr>
            <a:spLocks noGrp="1"/>
          </p:cNvSpPr>
          <p:nvPr/>
        </p:nvSpPr>
        <p:spPr>
          <a:xfrm>
            <a:off x="495300" y="2019300"/>
            <a:ext cx="323850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7" name="text-74h3gy">
            <a:extLst>
              <a:ext uri="{FF2B5EF4-FFF2-40B4-BE49-F238E27FC236}">
                <a16:creationId xmlns:a16="http://schemas.microsoft.com/office/drawing/2014/main" id="{E58BE17F-698C-4DC4-B1FE-1DD567565FCD}"/>
              </a:ext>
            </a:extLst>
          </p:cNvPr>
          <p:cNvSpPr>
            <a:spLocks noGrp="1"/>
          </p:cNvSpPr>
          <p:nvPr/>
        </p:nvSpPr>
        <p:spPr>
          <a:xfrm>
            <a:off x="742950" y="2286000"/>
            <a:ext cx="2743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083" lnSpcReduction="10000"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Біт</a:t>
            </a:r>
          </a:p>
        </p:txBody>
      </p:sp>
      <p:sp>
        <p:nvSpPr>
          <p:cNvPr id="8" name="text-gzwjsm">
            <a:extLst>
              <a:ext uri="{FF2B5EF4-FFF2-40B4-BE49-F238E27FC236}">
                <a16:creationId xmlns:a16="http://schemas.microsoft.com/office/drawing/2014/main" id="{C72E06AF-855D-4AA7-B5C5-04B96D280510}"/>
              </a:ext>
            </a:extLst>
          </p:cNvPr>
          <p:cNvSpPr>
            <a:spLocks noGrp="1"/>
          </p:cNvSpPr>
          <p:nvPr/>
        </p:nvSpPr>
        <p:spPr>
          <a:xfrm>
            <a:off x="742950" y="3143250"/>
            <a:ext cx="2743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34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 або 1</a:t>
            </a:r>
          </a:p>
        </p:txBody>
      </p:sp>
      <p:sp>
        <p:nvSpPr>
          <p:cNvPr id="9" name="text-avs02t">
            <a:extLst>
              <a:ext uri="{FF2B5EF4-FFF2-40B4-BE49-F238E27FC236}">
                <a16:creationId xmlns:a16="http://schemas.microsoft.com/office/drawing/2014/main" id="{C44E6E2A-7DFF-42F3-BBCE-FF1928ACD85E}"/>
              </a:ext>
            </a:extLst>
          </p:cNvPr>
          <p:cNvSpPr>
            <a:spLocks noGrp="1"/>
          </p:cNvSpPr>
          <p:nvPr/>
        </p:nvSpPr>
        <p:spPr>
          <a:xfrm>
            <a:off x="742950" y="4095750"/>
            <a:ext cx="274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0952" lnSpcReduction="10000"/>
          </a:bodyPr>
          <a:lstStyle/>
          <a:p>
            <a:pPr algn="ctr">
              <a:defRPr sz="15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binary digit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38A2AFBE-631A-40E2-9990-A0F52FD698C2}"/>
              </a:ext>
            </a:extLst>
          </p:cNvPr>
          <p:cNvSpPr>
            <a:spLocks noGrp="1"/>
          </p:cNvSpPr>
          <p:nvPr/>
        </p:nvSpPr>
        <p:spPr>
          <a:xfrm>
            <a:off x="4476750" y="2019300"/>
            <a:ext cx="323850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4B9B77"/>
            </a:solidFill>
            <a:prstDash val="solid"/>
          </a:ln>
        </p:spPr>
      </p:sp>
      <p:sp>
        <p:nvSpPr>
          <p:cNvPr id="11" name="text-w1yljm">
            <a:extLst>
              <a:ext uri="{FF2B5EF4-FFF2-40B4-BE49-F238E27FC236}">
                <a16:creationId xmlns:a16="http://schemas.microsoft.com/office/drawing/2014/main" id="{E20AE327-83AA-4FCE-A20A-56E250A893CF}"/>
              </a:ext>
            </a:extLst>
          </p:cNvPr>
          <p:cNvSpPr>
            <a:spLocks noGrp="1"/>
          </p:cNvSpPr>
          <p:nvPr/>
        </p:nvSpPr>
        <p:spPr>
          <a:xfrm>
            <a:off x="4724400" y="2286000"/>
            <a:ext cx="2743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083" lnSpcReduction="10000"/>
          </a:bodyPr>
          <a:lstStyle/>
          <a:p>
            <a:pPr algn="ctr">
              <a:defRPr sz="240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Байт</a:t>
            </a:r>
          </a:p>
        </p:txBody>
      </p:sp>
      <p:sp>
        <p:nvSpPr>
          <p:cNvPr id="12" name="text-f6ros2">
            <a:extLst>
              <a:ext uri="{FF2B5EF4-FFF2-40B4-BE49-F238E27FC236}">
                <a16:creationId xmlns:a16="http://schemas.microsoft.com/office/drawing/2014/main" id="{84D0796C-C800-417B-B659-3D2E59027908}"/>
              </a:ext>
            </a:extLst>
          </p:cNvPr>
          <p:cNvSpPr>
            <a:spLocks noGrp="1"/>
          </p:cNvSpPr>
          <p:nvPr/>
        </p:nvSpPr>
        <p:spPr>
          <a:xfrm>
            <a:off x="4724400" y="3143250"/>
            <a:ext cx="2743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34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8 бітів</a:t>
            </a:r>
          </a:p>
        </p:txBody>
      </p:sp>
      <p:sp>
        <p:nvSpPr>
          <p:cNvPr id="13" name="text-jx4mnd">
            <a:extLst>
              <a:ext uri="{FF2B5EF4-FFF2-40B4-BE49-F238E27FC236}">
                <a16:creationId xmlns:a16="http://schemas.microsoft.com/office/drawing/2014/main" id="{D733D1A5-70EB-4004-B891-315EC6F87456}"/>
              </a:ext>
            </a:extLst>
          </p:cNvPr>
          <p:cNvSpPr>
            <a:spLocks noGrp="1"/>
          </p:cNvSpPr>
          <p:nvPr/>
        </p:nvSpPr>
        <p:spPr>
          <a:xfrm>
            <a:off x="4724400" y="4095750"/>
            <a:ext cx="2743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наприклад 01001101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12B734E-ED1F-491B-A7C4-75A5EE68D197}"/>
              </a:ext>
            </a:extLst>
          </p:cNvPr>
          <p:cNvSpPr>
            <a:spLocks noGrp="1"/>
          </p:cNvSpPr>
          <p:nvPr/>
        </p:nvSpPr>
        <p:spPr>
          <a:xfrm>
            <a:off x="8458200" y="2019300"/>
            <a:ext cx="323850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9912B"/>
            </a:solidFill>
            <a:prstDash val="solid"/>
          </a:ln>
        </p:spPr>
      </p:sp>
      <p:sp>
        <p:nvSpPr>
          <p:cNvPr id="15" name="text-87zntv">
            <a:extLst>
              <a:ext uri="{FF2B5EF4-FFF2-40B4-BE49-F238E27FC236}">
                <a16:creationId xmlns:a16="http://schemas.microsoft.com/office/drawing/2014/main" id="{A72E1473-9B71-42CB-B81D-FA7835DFC2DD}"/>
              </a:ext>
            </a:extLst>
          </p:cNvPr>
          <p:cNvSpPr>
            <a:spLocks noGrp="1"/>
          </p:cNvSpPr>
          <p:nvPr/>
        </p:nvSpPr>
        <p:spPr>
          <a:xfrm>
            <a:off x="8705850" y="2286000"/>
            <a:ext cx="2743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Машинне слово</a:t>
            </a:r>
          </a:p>
        </p:txBody>
      </p:sp>
      <p:sp>
        <p:nvSpPr>
          <p:cNvPr id="16" name="text-c96p2i">
            <a:extLst>
              <a:ext uri="{FF2B5EF4-FFF2-40B4-BE49-F238E27FC236}">
                <a16:creationId xmlns:a16="http://schemas.microsoft.com/office/drawing/2014/main" id="{E888BD9F-FBC1-480A-B3AD-815AFE791D6C}"/>
              </a:ext>
            </a:extLst>
          </p:cNvPr>
          <p:cNvSpPr>
            <a:spLocks noGrp="1"/>
          </p:cNvSpPr>
          <p:nvPr/>
        </p:nvSpPr>
        <p:spPr>
          <a:xfrm>
            <a:off x="8705850" y="3219450"/>
            <a:ext cx="27432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5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8 / 16 / 32 / 64</a:t>
            </a:r>
          </a:p>
        </p:txBody>
      </p:sp>
      <p:sp>
        <p:nvSpPr>
          <p:cNvPr id="17" name="text-exvvg4">
            <a:extLst>
              <a:ext uri="{FF2B5EF4-FFF2-40B4-BE49-F238E27FC236}">
                <a16:creationId xmlns:a16="http://schemas.microsoft.com/office/drawing/2014/main" id="{72CDA2BE-9CE5-4471-B215-0B09E9C18184}"/>
              </a:ext>
            </a:extLst>
          </p:cNvPr>
          <p:cNvSpPr>
            <a:spLocks noGrp="1"/>
          </p:cNvSpPr>
          <p:nvPr/>
        </p:nvSpPr>
        <p:spPr>
          <a:xfrm>
            <a:off x="8705850" y="4095750"/>
            <a:ext cx="27432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бітів — залежно від архітектури</a:t>
            </a:r>
          </a:p>
        </p:txBody>
      </p:sp>
    </p:spTree>
    <p:extLst>
      <p:ext uri="{BB962C8B-B14F-4D97-AF65-F5344CB8AC3E}">
        <p14:creationId xmlns:p14="http://schemas.microsoft.com/office/powerpoint/2010/main" val="409279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-5pzwn9">
            <a:extLst>
              <a:ext uri="{FF2B5EF4-FFF2-40B4-BE49-F238E27FC236}">
                <a16:creationId xmlns:a16="http://schemas.microsoft.com/office/drawing/2014/main" id="{BEF7F2FD-2B59-4756-AFC5-BE5BAAF4079D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hjn4fr">
            <a:extLst>
              <a:ext uri="{FF2B5EF4-FFF2-40B4-BE49-F238E27FC236}">
                <a16:creationId xmlns:a16="http://schemas.microsoft.com/office/drawing/2014/main" id="{DD23AF84-4E6E-4C71-A570-EDE7FB5E118D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n бітів дають 2ⁿ можливих комбінацій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DAC0F89-5597-4A62-B401-9A15E907A2ED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hhw15q">
            <a:extLst>
              <a:ext uri="{FF2B5EF4-FFF2-40B4-BE49-F238E27FC236}">
                <a16:creationId xmlns:a16="http://schemas.microsoft.com/office/drawing/2014/main" id="{E93A1644-3715-4A08-BA3A-8804BC361C08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9oe4wq">
            <a:extLst>
              <a:ext uri="{FF2B5EF4-FFF2-40B4-BE49-F238E27FC236}">
                <a16:creationId xmlns:a16="http://schemas.microsoft.com/office/drawing/2014/main" id="{C76A5C19-DB61-465C-B36A-D141C888578D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BD133682-6F74-439A-A7EC-BFC00C4E0363}"/>
              </a:ext>
            </a:extLst>
          </p:cNvPr>
          <p:cNvSpPr>
            <a:spLocks noGrp="1"/>
          </p:cNvSpPr>
          <p:nvPr/>
        </p:nvSpPr>
        <p:spPr>
          <a:xfrm>
            <a:off x="495300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j507h6">
            <a:extLst>
              <a:ext uri="{FF2B5EF4-FFF2-40B4-BE49-F238E27FC236}">
                <a16:creationId xmlns:a16="http://schemas.microsoft.com/office/drawing/2014/main" id="{05E939EA-9B0E-4E2A-8D33-674A2C379699}"/>
              </a:ext>
            </a:extLst>
          </p:cNvPr>
          <p:cNvSpPr>
            <a:spLocks noGrp="1"/>
          </p:cNvSpPr>
          <p:nvPr/>
        </p:nvSpPr>
        <p:spPr>
          <a:xfrm>
            <a:off x="685800" y="22479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476"/>
          </a:bodyPr>
          <a:lstStyle/>
          <a:p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 біт</a:t>
            </a:r>
          </a:p>
        </p:txBody>
      </p:sp>
      <p:sp>
        <p:nvSpPr>
          <p:cNvPr id="8" name="text-v5a3f5">
            <a:extLst>
              <a:ext uri="{FF2B5EF4-FFF2-40B4-BE49-F238E27FC236}">
                <a16:creationId xmlns:a16="http://schemas.microsoft.com/office/drawing/2014/main" id="{97E08380-50EA-4D58-ADDC-067BCA6E4D6B}"/>
              </a:ext>
            </a:extLst>
          </p:cNvPr>
          <p:cNvSpPr>
            <a:spLocks noGrp="1"/>
          </p:cNvSpPr>
          <p:nvPr/>
        </p:nvSpPr>
        <p:spPr>
          <a:xfrm>
            <a:off x="685800" y="3105150"/>
            <a:ext cx="219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0, 1</a:t>
            </a:r>
          </a:p>
        </p:txBody>
      </p:sp>
      <p:sp>
        <p:nvSpPr>
          <p:cNvPr id="9" name="text-oy537t">
            <a:extLst>
              <a:ext uri="{FF2B5EF4-FFF2-40B4-BE49-F238E27FC236}">
                <a16:creationId xmlns:a16="http://schemas.microsoft.com/office/drawing/2014/main" id="{732727A6-B4FD-4D97-AE83-D59B63650390}"/>
              </a:ext>
            </a:extLst>
          </p:cNvPr>
          <p:cNvSpPr>
            <a:spLocks noGrp="1"/>
          </p:cNvSpPr>
          <p:nvPr/>
        </p:nvSpPr>
        <p:spPr>
          <a:xfrm>
            <a:off x="685800" y="41148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944" lnSpcReduction="20000"/>
          </a:bodyPr>
          <a:lstStyle/>
          <a:p>
            <a:pPr algn="ctr">
              <a:defRPr sz="22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2¹ = 2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EA79B7F4-3C65-45DC-BA9F-86EDFB7B3127}"/>
              </a:ext>
            </a:extLst>
          </p:cNvPr>
          <p:cNvSpPr>
            <a:spLocks noGrp="1"/>
          </p:cNvSpPr>
          <p:nvPr/>
        </p:nvSpPr>
        <p:spPr>
          <a:xfrm>
            <a:off x="3295650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1sktve">
            <a:extLst>
              <a:ext uri="{FF2B5EF4-FFF2-40B4-BE49-F238E27FC236}">
                <a16:creationId xmlns:a16="http://schemas.microsoft.com/office/drawing/2014/main" id="{81F51D53-F290-4ED6-BF0F-0D5085BEB65E}"/>
              </a:ext>
            </a:extLst>
          </p:cNvPr>
          <p:cNvSpPr>
            <a:spLocks noGrp="1"/>
          </p:cNvSpPr>
          <p:nvPr/>
        </p:nvSpPr>
        <p:spPr>
          <a:xfrm>
            <a:off x="3486150" y="22479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476"/>
          </a:bodyPr>
          <a:lstStyle/>
          <a:p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 біти</a:t>
            </a:r>
          </a:p>
        </p:txBody>
      </p:sp>
      <p:sp>
        <p:nvSpPr>
          <p:cNvPr id="12" name="text-mvf8n8">
            <a:extLst>
              <a:ext uri="{FF2B5EF4-FFF2-40B4-BE49-F238E27FC236}">
                <a16:creationId xmlns:a16="http://schemas.microsoft.com/office/drawing/2014/main" id="{C8D6842D-5CD7-468F-9E7A-094F66E8E3FD}"/>
              </a:ext>
            </a:extLst>
          </p:cNvPr>
          <p:cNvSpPr>
            <a:spLocks noGrp="1"/>
          </p:cNvSpPr>
          <p:nvPr/>
        </p:nvSpPr>
        <p:spPr>
          <a:xfrm>
            <a:off x="3486150" y="3105150"/>
            <a:ext cx="219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00, 01, 10, 11</a:t>
            </a:r>
          </a:p>
        </p:txBody>
      </p:sp>
      <p:sp>
        <p:nvSpPr>
          <p:cNvPr id="13" name="text-3pf4rj">
            <a:extLst>
              <a:ext uri="{FF2B5EF4-FFF2-40B4-BE49-F238E27FC236}">
                <a16:creationId xmlns:a16="http://schemas.microsoft.com/office/drawing/2014/main" id="{2115DAE3-33BF-443D-B5D3-08B46D6BBD47}"/>
              </a:ext>
            </a:extLst>
          </p:cNvPr>
          <p:cNvSpPr>
            <a:spLocks noGrp="1"/>
          </p:cNvSpPr>
          <p:nvPr/>
        </p:nvSpPr>
        <p:spPr>
          <a:xfrm>
            <a:off x="3486150" y="41148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944" lnSpcReduction="20000"/>
          </a:bodyPr>
          <a:lstStyle/>
          <a:p>
            <a:pPr algn="ctr">
              <a:defRPr sz="22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2² = 4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99799B39-21AF-44A9-AC0A-A7F6B4CFD1F5}"/>
              </a:ext>
            </a:extLst>
          </p:cNvPr>
          <p:cNvSpPr>
            <a:spLocks noGrp="1"/>
          </p:cNvSpPr>
          <p:nvPr/>
        </p:nvSpPr>
        <p:spPr>
          <a:xfrm>
            <a:off x="6096000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5" name="text-txbcmk">
            <a:extLst>
              <a:ext uri="{FF2B5EF4-FFF2-40B4-BE49-F238E27FC236}">
                <a16:creationId xmlns:a16="http://schemas.microsoft.com/office/drawing/2014/main" id="{AE61781C-DEC6-454D-A3D4-A6B9BF00ADD9}"/>
              </a:ext>
            </a:extLst>
          </p:cNvPr>
          <p:cNvSpPr>
            <a:spLocks noGrp="1"/>
          </p:cNvSpPr>
          <p:nvPr/>
        </p:nvSpPr>
        <p:spPr>
          <a:xfrm>
            <a:off x="6286500" y="22479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476"/>
          </a:bodyPr>
          <a:lstStyle/>
          <a:p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 біти</a:t>
            </a:r>
          </a:p>
        </p:txBody>
      </p:sp>
      <p:sp>
        <p:nvSpPr>
          <p:cNvPr id="16" name="text-xpvldv">
            <a:extLst>
              <a:ext uri="{FF2B5EF4-FFF2-40B4-BE49-F238E27FC236}">
                <a16:creationId xmlns:a16="http://schemas.microsoft.com/office/drawing/2014/main" id="{D117F70A-62EB-4783-8A8B-03F246BF2766}"/>
              </a:ext>
            </a:extLst>
          </p:cNvPr>
          <p:cNvSpPr>
            <a:spLocks noGrp="1"/>
          </p:cNvSpPr>
          <p:nvPr/>
        </p:nvSpPr>
        <p:spPr>
          <a:xfrm>
            <a:off x="6286500" y="3105150"/>
            <a:ext cx="219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000 … 111</a:t>
            </a:r>
          </a:p>
        </p:txBody>
      </p:sp>
      <p:sp>
        <p:nvSpPr>
          <p:cNvPr id="17" name="text-hlbg6z">
            <a:extLst>
              <a:ext uri="{FF2B5EF4-FFF2-40B4-BE49-F238E27FC236}">
                <a16:creationId xmlns:a16="http://schemas.microsoft.com/office/drawing/2014/main" id="{ECD5AC3A-58E0-4F75-8BED-801627019958}"/>
              </a:ext>
            </a:extLst>
          </p:cNvPr>
          <p:cNvSpPr>
            <a:spLocks noGrp="1"/>
          </p:cNvSpPr>
          <p:nvPr/>
        </p:nvSpPr>
        <p:spPr>
          <a:xfrm>
            <a:off x="6286500" y="41148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944" lnSpcReduction="20000"/>
          </a:bodyPr>
          <a:lstStyle/>
          <a:p>
            <a:pPr algn="ctr">
              <a:defRPr sz="22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2³ = 8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21ACDE7B-BBE1-4A69-879F-ADEEE1B2028E}"/>
              </a:ext>
            </a:extLst>
          </p:cNvPr>
          <p:cNvSpPr>
            <a:spLocks noGrp="1"/>
          </p:cNvSpPr>
          <p:nvPr/>
        </p:nvSpPr>
        <p:spPr>
          <a:xfrm>
            <a:off x="8896350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05hzcr">
            <a:extLst>
              <a:ext uri="{FF2B5EF4-FFF2-40B4-BE49-F238E27FC236}">
                <a16:creationId xmlns:a16="http://schemas.microsoft.com/office/drawing/2014/main" id="{4825C6F5-C46C-4A0E-B219-2BCFBA876F1A}"/>
              </a:ext>
            </a:extLst>
          </p:cNvPr>
          <p:cNvSpPr>
            <a:spLocks noGrp="1"/>
          </p:cNvSpPr>
          <p:nvPr/>
        </p:nvSpPr>
        <p:spPr>
          <a:xfrm>
            <a:off x="9086850" y="22479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476"/>
          </a:bodyPr>
          <a:lstStyle/>
          <a:p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8 бітів</a:t>
            </a:r>
          </a:p>
        </p:txBody>
      </p:sp>
      <p:sp>
        <p:nvSpPr>
          <p:cNvPr id="20" name="text-5bwy74">
            <a:extLst>
              <a:ext uri="{FF2B5EF4-FFF2-40B4-BE49-F238E27FC236}">
                <a16:creationId xmlns:a16="http://schemas.microsoft.com/office/drawing/2014/main" id="{91A3C8D2-CB06-4DE3-82C7-404A7D1E02C9}"/>
              </a:ext>
            </a:extLst>
          </p:cNvPr>
          <p:cNvSpPr>
            <a:spLocks noGrp="1"/>
          </p:cNvSpPr>
          <p:nvPr/>
        </p:nvSpPr>
        <p:spPr>
          <a:xfrm>
            <a:off x="9086850" y="3105150"/>
            <a:ext cx="219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454"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00000000 … 11111111</a:t>
            </a:r>
          </a:p>
        </p:txBody>
      </p:sp>
      <p:sp>
        <p:nvSpPr>
          <p:cNvPr id="21" name="text-c1dc5p">
            <a:extLst>
              <a:ext uri="{FF2B5EF4-FFF2-40B4-BE49-F238E27FC236}">
                <a16:creationId xmlns:a16="http://schemas.microsoft.com/office/drawing/2014/main" id="{B96F620D-B3EA-4432-8185-950EF11A4A92}"/>
              </a:ext>
            </a:extLst>
          </p:cNvPr>
          <p:cNvSpPr>
            <a:spLocks noGrp="1"/>
          </p:cNvSpPr>
          <p:nvPr/>
        </p:nvSpPr>
        <p:spPr>
          <a:xfrm>
            <a:off x="9086850" y="41148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944" lnSpcReduction="20000"/>
          </a:bodyPr>
          <a:lstStyle/>
          <a:p>
            <a:pPr algn="ctr">
              <a:defRPr sz="22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2⁸ = 256</a:t>
            </a:r>
          </a:p>
        </p:txBody>
      </p:sp>
      <p:sp>
        <p:nvSpPr>
          <p:cNvPr id="22" name="text-rzc1zq">
            <a:extLst>
              <a:ext uri="{FF2B5EF4-FFF2-40B4-BE49-F238E27FC236}">
                <a16:creationId xmlns:a16="http://schemas.microsoft.com/office/drawing/2014/main" id="{F51C3B63-18CD-431D-A4D7-63C45453F029}"/>
              </a:ext>
            </a:extLst>
          </p:cNvPr>
          <p:cNvSpPr>
            <a:spLocks noGrp="1"/>
          </p:cNvSpPr>
          <p:nvPr/>
        </p:nvSpPr>
        <p:spPr>
          <a:xfrm>
            <a:off x="495300" y="5048250"/>
            <a:ext cx="11191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Кожен додатковий біт подвоює кількість комбінацій.</a:t>
            </a:r>
          </a:p>
        </p:txBody>
      </p:sp>
    </p:spTree>
    <p:extLst>
      <p:ext uri="{BB962C8B-B14F-4D97-AF65-F5344CB8AC3E}">
        <p14:creationId xmlns:p14="http://schemas.microsoft.com/office/powerpoint/2010/main" val="1962622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-n3wvl4">
            <a:extLst>
              <a:ext uri="{FF2B5EF4-FFF2-40B4-BE49-F238E27FC236}">
                <a16:creationId xmlns:a16="http://schemas.microsoft.com/office/drawing/2014/main" id="{9BC78BD4-B064-474A-8E86-FFCA8380F2A5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ПОПЕРЕДНІЙ ПРИКЛАД</a:t>
            </a:r>
          </a:p>
        </p:txBody>
      </p:sp>
      <p:sp>
        <p:nvSpPr>
          <p:cNvPr id="2" name="text-077sck">
            <a:extLst>
              <a:ext uri="{FF2B5EF4-FFF2-40B4-BE49-F238E27FC236}">
                <a16:creationId xmlns:a16="http://schemas.microsoft.com/office/drawing/2014/main" id="{3534A329-DAAD-4A52-95EB-69350EBEA391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Як отримати 13₁₀ = 1101₂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5FBB762-BA1B-4538-BCCB-3CF152F996CD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ybnjnj">
            <a:extLst>
              <a:ext uri="{FF2B5EF4-FFF2-40B4-BE49-F238E27FC236}">
                <a16:creationId xmlns:a16="http://schemas.microsoft.com/office/drawing/2014/main" id="{9C5D1D80-DEE1-4210-BF71-BA8FEE1DE3C7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1r9yor">
            <a:extLst>
              <a:ext uri="{FF2B5EF4-FFF2-40B4-BE49-F238E27FC236}">
                <a16:creationId xmlns:a16="http://schemas.microsoft.com/office/drawing/2014/main" id="{46E98E38-0AD1-4164-84DA-1BC97C567D22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B56987A-7450-4A41-8821-9CBF6172277C}"/>
              </a:ext>
            </a:extLst>
          </p:cNvPr>
          <p:cNvSpPr>
            <a:spLocks noGrp="1"/>
          </p:cNvSpPr>
          <p:nvPr/>
        </p:nvSpPr>
        <p:spPr>
          <a:xfrm>
            <a:off x="495300" y="1962150"/>
            <a:ext cx="2571750" cy="2571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xx586u">
            <a:extLst>
              <a:ext uri="{FF2B5EF4-FFF2-40B4-BE49-F238E27FC236}">
                <a16:creationId xmlns:a16="http://schemas.microsoft.com/office/drawing/2014/main" id="{8C39F0AC-9A38-457E-B867-E264BFEC3039}"/>
              </a:ext>
            </a:extLst>
          </p:cNvPr>
          <p:cNvSpPr>
            <a:spLocks noGrp="1"/>
          </p:cNvSpPr>
          <p:nvPr/>
        </p:nvSpPr>
        <p:spPr>
          <a:xfrm>
            <a:off x="685800" y="220980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Вага 8</a:t>
            </a:r>
          </a:p>
        </p:txBody>
      </p:sp>
      <p:sp>
        <p:nvSpPr>
          <p:cNvPr id="8" name="text-3tc44m">
            <a:extLst>
              <a:ext uri="{FF2B5EF4-FFF2-40B4-BE49-F238E27FC236}">
                <a16:creationId xmlns:a16="http://schemas.microsoft.com/office/drawing/2014/main" id="{23690D76-EBF9-4ECD-91A1-F272DAAD1834}"/>
              </a:ext>
            </a:extLst>
          </p:cNvPr>
          <p:cNvSpPr>
            <a:spLocks noGrp="1"/>
          </p:cNvSpPr>
          <p:nvPr/>
        </p:nvSpPr>
        <p:spPr>
          <a:xfrm>
            <a:off x="685800" y="302895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13 − 8 = 5</a:t>
            </a:r>
          </a:p>
        </p:txBody>
      </p:sp>
      <p:sp>
        <p:nvSpPr>
          <p:cNvPr id="9" name="text-1usgt6">
            <a:extLst>
              <a:ext uri="{FF2B5EF4-FFF2-40B4-BE49-F238E27FC236}">
                <a16:creationId xmlns:a16="http://schemas.microsoft.com/office/drawing/2014/main" id="{1FD3F49E-503C-410F-9D8C-8E2892C3AF18}"/>
              </a:ext>
            </a:extLst>
          </p:cNvPr>
          <p:cNvSpPr>
            <a:spLocks noGrp="1"/>
          </p:cNvSpPr>
          <p:nvPr/>
        </p:nvSpPr>
        <p:spPr>
          <a:xfrm>
            <a:off x="1314450" y="3810000"/>
            <a:ext cx="9334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563" lnSpcReduction="10000"/>
          </a:bodyPr>
          <a:lstStyle/>
          <a:p>
            <a:pPr algn="ctr">
              <a:defRPr sz="31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B5A95F0D-062E-4E87-AF6D-30F1E1AF492C}"/>
              </a:ext>
            </a:extLst>
          </p:cNvPr>
          <p:cNvSpPr>
            <a:spLocks noGrp="1"/>
          </p:cNvSpPr>
          <p:nvPr/>
        </p:nvSpPr>
        <p:spPr>
          <a:xfrm>
            <a:off x="3295650" y="1962150"/>
            <a:ext cx="2571750" cy="2571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3oe8qh">
            <a:extLst>
              <a:ext uri="{FF2B5EF4-FFF2-40B4-BE49-F238E27FC236}">
                <a16:creationId xmlns:a16="http://schemas.microsoft.com/office/drawing/2014/main" id="{A3A49B5B-6E74-4631-931E-0B458F0319C1}"/>
              </a:ext>
            </a:extLst>
          </p:cNvPr>
          <p:cNvSpPr>
            <a:spLocks noGrp="1"/>
          </p:cNvSpPr>
          <p:nvPr/>
        </p:nvSpPr>
        <p:spPr>
          <a:xfrm>
            <a:off x="3486150" y="220980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Вага 4</a:t>
            </a:r>
          </a:p>
        </p:txBody>
      </p:sp>
      <p:sp>
        <p:nvSpPr>
          <p:cNvPr id="12" name="text-t9koe8">
            <a:extLst>
              <a:ext uri="{FF2B5EF4-FFF2-40B4-BE49-F238E27FC236}">
                <a16:creationId xmlns:a16="http://schemas.microsoft.com/office/drawing/2014/main" id="{36B3C337-EBF0-4C9A-89F2-386A59A2C098}"/>
              </a:ext>
            </a:extLst>
          </p:cNvPr>
          <p:cNvSpPr>
            <a:spLocks noGrp="1"/>
          </p:cNvSpPr>
          <p:nvPr/>
        </p:nvSpPr>
        <p:spPr>
          <a:xfrm>
            <a:off x="3486150" y="302895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5 − 4 = 1</a:t>
            </a:r>
          </a:p>
        </p:txBody>
      </p:sp>
      <p:sp>
        <p:nvSpPr>
          <p:cNvPr id="13" name="text-q5m5h5">
            <a:extLst>
              <a:ext uri="{FF2B5EF4-FFF2-40B4-BE49-F238E27FC236}">
                <a16:creationId xmlns:a16="http://schemas.microsoft.com/office/drawing/2014/main" id="{4D75556E-17B5-4E92-A59F-AAFD0E62F554}"/>
              </a:ext>
            </a:extLst>
          </p:cNvPr>
          <p:cNvSpPr>
            <a:spLocks noGrp="1"/>
          </p:cNvSpPr>
          <p:nvPr/>
        </p:nvSpPr>
        <p:spPr>
          <a:xfrm>
            <a:off x="4114800" y="3810000"/>
            <a:ext cx="9334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563" lnSpcReduction="10000"/>
          </a:bodyPr>
          <a:lstStyle/>
          <a:p>
            <a:pPr algn="ctr">
              <a:defRPr sz="31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FD9C109C-7D01-423F-8AD4-D7FBD8C7AF4B}"/>
              </a:ext>
            </a:extLst>
          </p:cNvPr>
          <p:cNvSpPr>
            <a:spLocks noGrp="1"/>
          </p:cNvSpPr>
          <p:nvPr/>
        </p:nvSpPr>
        <p:spPr>
          <a:xfrm>
            <a:off x="6096000" y="1962150"/>
            <a:ext cx="2571750" cy="2571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5" name="text-jycmet">
            <a:extLst>
              <a:ext uri="{FF2B5EF4-FFF2-40B4-BE49-F238E27FC236}">
                <a16:creationId xmlns:a16="http://schemas.microsoft.com/office/drawing/2014/main" id="{E7C32EBC-9084-4F18-9B80-443BEAFD6E11}"/>
              </a:ext>
            </a:extLst>
          </p:cNvPr>
          <p:cNvSpPr>
            <a:spLocks noGrp="1"/>
          </p:cNvSpPr>
          <p:nvPr/>
        </p:nvSpPr>
        <p:spPr>
          <a:xfrm>
            <a:off x="6286500" y="220980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Вага 2</a:t>
            </a:r>
          </a:p>
        </p:txBody>
      </p:sp>
      <p:sp>
        <p:nvSpPr>
          <p:cNvPr id="16" name="text-61gtpa">
            <a:extLst>
              <a:ext uri="{FF2B5EF4-FFF2-40B4-BE49-F238E27FC236}">
                <a16:creationId xmlns:a16="http://schemas.microsoft.com/office/drawing/2014/main" id="{C2169164-A0DD-426A-816D-9EB9F858388A}"/>
              </a:ext>
            </a:extLst>
          </p:cNvPr>
          <p:cNvSpPr>
            <a:spLocks noGrp="1"/>
          </p:cNvSpPr>
          <p:nvPr/>
        </p:nvSpPr>
        <p:spPr>
          <a:xfrm>
            <a:off x="6286500" y="302895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 &gt; 1</a:t>
            </a:r>
          </a:p>
        </p:txBody>
      </p:sp>
      <p:sp>
        <p:nvSpPr>
          <p:cNvPr id="17" name="text-6aqnqq">
            <a:extLst>
              <a:ext uri="{FF2B5EF4-FFF2-40B4-BE49-F238E27FC236}">
                <a16:creationId xmlns:a16="http://schemas.microsoft.com/office/drawing/2014/main" id="{FD6E1267-D50F-4780-945C-7BD6DF694CBF}"/>
              </a:ext>
            </a:extLst>
          </p:cNvPr>
          <p:cNvSpPr>
            <a:spLocks noGrp="1"/>
          </p:cNvSpPr>
          <p:nvPr/>
        </p:nvSpPr>
        <p:spPr>
          <a:xfrm>
            <a:off x="6915150" y="3810000"/>
            <a:ext cx="9334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563" lnSpcReduction="10000"/>
          </a:bodyPr>
          <a:lstStyle/>
          <a:p>
            <a:pPr algn="ctr">
              <a:defRPr sz="31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41E55543-46FC-4CA8-9FDC-60BEB39CCC5A}"/>
              </a:ext>
            </a:extLst>
          </p:cNvPr>
          <p:cNvSpPr>
            <a:spLocks noGrp="1"/>
          </p:cNvSpPr>
          <p:nvPr/>
        </p:nvSpPr>
        <p:spPr>
          <a:xfrm>
            <a:off x="8896350" y="1962150"/>
            <a:ext cx="2571750" cy="2571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hgwk6k">
            <a:extLst>
              <a:ext uri="{FF2B5EF4-FFF2-40B4-BE49-F238E27FC236}">
                <a16:creationId xmlns:a16="http://schemas.microsoft.com/office/drawing/2014/main" id="{57266389-92ED-4EEB-9848-E90705B96EA0}"/>
              </a:ext>
            </a:extLst>
          </p:cNvPr>
          <p:cNvSpPr>
            <a:spLocks noGrp="1"/>
          </p:cNvSpPr>
          <p:nvPr/>
        </p:nvSpPr>
        <p:spPr>
          <a:xfrm>
            <a:off x="9086850" y="220980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Вага 1</a:t>
            </a:r>
          </a:p>
        </p:txBody>
      </p:sp>
      <p:sp>
        <p:nvSpPr>
          <p:cNvPr id="20" name="text-wgfjo7">
            <a:extLst>
              <a:ext uri="{FF2B5EF4-FFF2-40B4-BE49-F238E27FC236}">
                <a16:creationId xmlns:a16="http://schemas.microsoft.com/office/drawing/2014/main" id="{9721BE16-F34E-4FE0-9635-B2C7B50F1379}"/>
              </a:ext>
            </a:extLst>
          </p:cNvPr>
          <p:cNvSpPr>
            <a:spLocks noGrp="1"/>
          </p:cNvSpPr>
          <p:nvPr/>
        </p:nvSpPr>
        <p:spPr>
          <a:xfrm>
            <a:off x="9086850" y="302895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1 − 1 = 0</a:t>
            </a:r>
          </a:p>
        </p:txBody>
      </p:sp>
      <p:sp>
        <p:nvSpPr>
          <p:cNvPr id="21" name="text-z049fe">
            <a:extLst>
              <a:ext uri="{FF2B5EF4-FFF2-40B4-BE49-F238E27FC236}">
                <a16:creationId xmlns:a16="http://schemas.microsoft.com/office/drawing/2014/main" id="{AE68E4F0-DB85-4829-9F49-FC017D8A3BEF}"/>
              </a:ext>
            </a:extLst>
          </p:cNvPr>
          <p:cNvSpPr>
            <a:spLocks noGrp="1"/>
          </p:cNvSpPr>
          <p:nvPr/>
        </p:nvSpPr>
        <p:spPr>
          <a:xfrm>
            <a:off x="9715500" y="3810000"/>
            <a:ext cx="9334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563" lnSpcReduction="10000"/>
          </a:bodyPr>
          <a:lstStyle/>
          <a:p>
            <a:pPr algn="ctr">
              <a:defRPr sz="31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2" name="text-21irvq">
            <a:extLst>
              <a:ext uri="{FF2B5EF4-FFF2-40B4-BE49-F238E27FC236}">
                <a16:creationId xmlns:a16="http://schemas.microsoft.com/office/drawing/2014/main" id="{62D56D5E-390F-43B6-8A09-FB3FAB855334}"/>
              </a:ext>
            </a:extLst>
          </p:cNvPr>
          <p:cNvSpPr>
            <a:spLocks noGrp="1"/>
          </p:cNvSpPr>
          <p:nvPr/>
        </p:nvSpPr>
        <p:spPr>
          <a:xfrm>
            <a:off x="495300" y="5086350"/>
            <a:ext cx="111918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Перевірка: 1×8 + 1×4 + 0×2 + 1×1 = 13</a:t>
            </a:r>
          </a:p>
        </p:txBody>
      </p:sp>
    </p:spTree>
    <p:extLst>
      <p:ext uri="{BB962C8B-B14F-4D97-AF65-F5344CB8AC3E}">
        <p14:creationId xmlns:p14="http://schemas.microsoft.com/office/powerpoint/2010/main" val="137809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-e6ztfb">
            <a:extLst>
              <a:ext uri="{FF2B5EF4-FFF2-40B4-BE49-F238E27FC236}">
                <a16:creationId xmlns:a16="http://schemas.microsoft.com/office/drawing/2014/main" id="{A343E5B0-B51E-414E-A288-E054C580559F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mwey1l">
            <a:extLst>
              <a:ext uri="{FF2B5EF4-FFF2-40B4-BE49-F238E27FC236}">
                <a16:creationId xmlns:a16="http://schemas.microsoft.com/office/drawing/2014/main" id="{AA224AE3-2586-42EF-9578-52870D030BB0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Абстракція приховує деталі, але зберігає зміст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1FC9335-8180-448F-9F40-983830BC5DF4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rktz1x">
            <a:extLst>
              <a:ext uri="{FF2B5EF4-FFF2-40B4-BE49-F238E27FC236}">
                <a16:creationId xmlns:a16="http://schemas.microsoft.com/office/drawing/2014/main" id="{FE2B3110-F1EB-417A-8702-EBDE31A96151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auwn8f">
            <a:extLst>
              <a:ext uri="{FF2B5EF4-FFF2-40B4-BE49-F238E27FC236}">
                <a16:creationId xmlns:a16="http://schemas.microsoft.com/office/drawing/2014/main" id="{7BA8E270-4FAC-47BB-B10C-3183E13CAEDD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516D228-B507-44EE-98C8-4D59BDB3C282}"/>
              </a:ext>
            </a:extLst>
          </p:cNvPr>
          <p:cNvSpPr>
            <a:spLocks noGrp="1"/>
          </p:cNvSpPr>
          <p:nvPr/>
        </p:nvSpPr>
        <p:spPr>
          <a:xfrm>
            <a:off x="1524000" y="1657350"/>
            <a:ext cx="9144000" cy="552450"/>
          </a:xfrm>
          <a:prstGeom prst="roundRect">
            <a:avLst>
              <a:gd name="adj" fmla="val 20690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7" name="text-c6awgd">
            <a:extLst>
              <a:ext uri="{FF2B5EF4-FFF2-40B4-BE49-F238E27FC236}">
                <a16:creationId xmlns:a16="http://schemas.microsoft.com/office/drawing/2014/main" id="{64B5154A-7857-48F2-8C4B-1EE0AAD169C6}"/>
              </a:ext>
            </a:extLst>
          </p:cNvPr>
          <p:cNvSpPr>
            <a:spLocks noGrp="1"/>
          </p:cNvSpPr>
          <p:nvPr/>
        </p:nvSpPr>
        <p:spPr>
          <a:xfrm>
            <a:off x="1695450" y="177165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8" name="text-opqbop">
            <a:extLst>
              <a:ext uri="{FF2B5EF4-FFF2-40B4-BE49-F238E27FC236}">
                <a16:creationId xmlns:a16="http://schemas.microsoft.com/office/drawing/2014/main" id="{53237D59-EB74-4C7B-8156-CA50FF0161E6}"/>
              </a:ext>
            </a:extLst>
          </p:cNvPr>
          <p:cNvSpPr>
            <a:spLocks noGrp="1"/>
          </p:cNvSpPr>
          <p:nvPr/>
        </p:nvSpPr>
        <p:spPr>
          <a:xfrm>
            <a:off x="2305050" y="177165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Програмне забезпечення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68ED1A15-F03C-4A81-8CAE-E5D72A253A34}"/>
              </a:ext>
            </a:extLst>
          </p:cNvPr>
          <p:cNvSpPr>
            <a:spLocks noGrp="1"/>
          </p:cNvSpPr>
          <p:nvPr/>
        </p:nvSpPr>
        <p:spPr>
          <a:xfrm>
            <a:off x="2047875" y="2438400"/>
            <a:ext cx="8096250" cy="552450"/>
          </a:xfrm>
          <a:prstGeom prst="roundRect">
            <a:avLst>
              <a:gd name="adj" fmla="val 20690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0" name="text-igba52">
            <a:extLst>
              <a:ext uri="{FF2B5EF4-FFF2-40B4-BE49-F238E27FC236}">
                <a16:creationId xmlns:a16="http://schemas.microsoft.com/office/drawing/2014/main" id="{6366E25C-F0AE-4B00-9D0D-599250441942}"/>
              </a:ext>
            </a:extLst>
          </p:cNvPr>
          <p:cNvSpPr>
            <a:spLocks noGrp="1"/>
          </p:cNvSpPr>
          <p:nvPr/>
        </p:nvSpPr>
        <p:spPr>
          <a:xfrm>
            <a:off x="2219325" y="255270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1" name="text-xucap8">
            <a:extLst>
              <a:ext uri="{FF2B5EF4-FFF2-40B4-BE49-F238E27FC236}">
                <a16:creationId xmlns:a16="http://schemas.microsoft.com/office/drawing/2014/main" id="{CE90E6FE-065B-4A14-981E-A2A5D9504E4B}"/>
              </a:ext>
            </a:extLst>
          </p:cNvPr>
          <p:cNvSpPr>
            <a:spLocks noGrp="1"/>
          </p:cNvSpPr>
          <p:nvPr/>
        </p:nvSpPr>
        <p:spPr>
          <a:xfrm>
            <a:off x="2828925" y="2552700"/>
            <a:ext cx="619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Процесор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3CF100C-1387-4CA6-81FF-4555E651BB7E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7048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3" name="text-p6rdss">
            <a:extLst>
              <a:ext uri="{FF2B5EF4-FFF2-40B4-BE49-F238E27FC236}">
                <a16:creationId xmlns:a16="http://schemas.microsoft.com/office/drawing/2014/main" id="{3B672D9F-E8EC-4568-BE41-7B8ADB1334E7}"/>
              </a:ext>
            </a:extLst>
          </p:cNvPr>
          <p:cNvSpPr>
            <a:spLocks noGrp="1"/>
          </p:cNvSpPr>
          <p:nvPr/>
        </p:nvSpPr>
        <p:spPr>
          <a:xfrm>
            <a:off x="2743200" y="333375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text-watl24">
            <a:extLst>
              <a:ext uri="{FF2B5EF4-FFF2-40B4-BE49-F238E27FC236}">
                <a16:creationId xmlns:a16="http://schemas.microsoft.com/office/drawing/2014/main" id="{9018B461-39DB-4003-B652-588E6A656CCE}"/>
              </a:ext>
            </a:extLst>
          </p:cNvPr>
          <p:cNvSpPr>
            <a:spLocks noGrp="1"/>
          </p:cNvSpPr>
          <p:nvPr/>
        </p:nvSpPr>
        <p:spPr>
          <a:xfrm>
            <a:off x="3352800" y="3333750"/>
            <a:ext cx="514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Цифровий модуль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66C9D738-9660-4B6E-A8C6-51080D4434E0}"/>
              </a:ext>
            </a:extLst>
          </p:cNvPr>
          <p:cNvSpPr>
            <a:spLocks noGrp="1"/>
          </p:cNvSpPr>
          <p:nvPr/>
        </p:nvSpPr>
        <p:spPr>
          <a:xfrm>
            <a:off x="3095625" y="4000500"/>
            <a:ext cx="600075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6" name="text-1dit9g">
            <a:extLst>
              <a:ext uri="{FF2B5EF4-FFF2-40B4-BE49-F238E27FC236}">
                <a16:creationId xmlns:a16="http://schemas.microsoft.com/office/drawing/2014/main" id="{A9A2CB6F-4BCE-4F36-89B6-17B701ED0601}"/>
              </a:ext>
            </a:extLst>
          </p:cNvPr>
          <p:cNvSpPr>
            <a:spLocks noGrp="1"/>
          </p:cNvSpPr>
          <p:nvPr/>
        </p:nvSpPr>
        <p:spPr>
          <a:xfrm>
            <a:off x="3267075" y="411480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7" name="text-iqkawt">
            <a:extLst>
              <a:ext uri="{FF2B5EF4-FFF2-40B4-BE49-F238E27FC236}">
                <a16:creationId xmlns:a16="http://schemas.microsoft.com/office/drawing/2014/main" id="{A925DAAF-12BC-46E1-A561-440979F1D720}"/>
              </a:ext>
            </a:extLst>
          </p:cNvPr>
          <p:cNvSpPr>
            <a:spLocks noGrp="1"/>
          </p:cNvSpPr>
          <p:nvPr/>
        </p:nvSpPr>
        <p:spPr>
          <a:xfrm>
            <a:off x="3876675" y="4114800"/>
            <a:ext cx="4095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Логічний елемент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7B6ED144-8891-4389-856C-AF9F7DAD52E0}"/>
              </a:ext>
            </a:extLst>
          </p:cNvPr>
          <p:cNvSpPr>
            <a:spLocks noGrp="1"/>
          </p:cNvSpPr>
          <p:nvPr/>
        </p:nvSpPr>
        <p:spPr>
          <a:xfrm>
            <a:off x="3619500" y="4781550"/>
            <a:ext cx="49530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r9pqns">
            <a:extLst>
              <a:ext uri="{FF2B5EF4-FFF2-40B4-BE49-F238E27FC236}">
                <a16:creationId xmlns:a16="http://schemas.microsoft.com/office/drawing/2014/main" id="{6125233E-EACD-41A0-83D4-5EB8D9E0B528}"/>
              </a:ext>
            </a:extLst>
          </p:cNvPr>
          <p:cNvSpPr>
            <a:spLocks noGrp="1"/>
          </p:cNvSpPr>
          <p:nvPr/>
        </p:nvSpPr>
        <p:spPr>
          <a:xfrm>
            <a:off x="3790950" y="489585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0" name="text-iv3o7q">
            <a:extLst>
              <a:ext uri="{FF2B5EF4-FFF2-40B4-BE49-F238E27FC236}">
                <a16:creationId xmlns:a16="http://schemas.microsoft.com/office/drawing/2014/main" id="{2120B618-8B43-49A8-B427-9DF65ACFA8E2}"/>
              </a:ext>
            </a:extLst>
          </p:cNvPr>
          <p:cNvSpPr>
            <a:spLocks noGrp="1"/>
          </p:cNvSpPr>
          <p:nvPr/>
        </p:nvSpPr>
        <p:spPr>
          <a:xfrm>
            <a:off x="4400550" y="489585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Транзистор</a:t>
            </a:r>
          </a:p>
        </p:txBody>
      </p:sp>
      <p:sp>
        <p:nvSpPr>
          <p:cNvPr id="21" name="text-qu39k1">
            <a:extLst>
              <a:ext uri="{FF2B5EF4-FFF2-40B4-BE49-F238E27FC236}">
                <a16:creationId xmlns:a16="http://schemas.microsoft.com/office/drawing/2014/main" id="{9D95569A-9006-4535-910C-C93360A16532}"/>
              </a:ext>
            </a:extLst>
          </p:cNvPr>
          <p:cNvSpPr>
            <a:spLocks noGrp="1"/>
          </p:cNvSpPr>
          <p:nvPr/>
        </p:nvSpPr>
        <p:spPr>
          <a:xfrm>
            <a:off x="7524750" y="5467350"/>
            <a:ext cx="3810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algn="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Нижчий рівень реалізує вищий.</a:t>
            </a:r>
          </a:p>
        </p:txBody>
      </p:sp>
    </p:spTree>
    <p:extLst>
      <p:ext uri="{BB962C8B-B14F-4D97-AF65-F5344CB8AC3E}">
        <p14:creationId xmlns:p14="http://schemas.microsoft.com/office/powerpoint/2010/main" val="202133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4xhagi">
            <a:extLst>
              <a:ext uri="{FF2B5EF4-FFF2-40B4-BE49-F238E27FC236}">
                <a16:creationId xmlns:a16="http://schemas.microsoft.com/office/drawing/2014/main" id="{B535237C-12BC-4E71-926B-4598F09AAFF8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humyxy">
            <a:extLst>
              <a:ext uri="{FF2B5EF4-FFF2-40B4-BE49-F238E27FC236}">
                <a16:creationId xmlns:a16="http://schemas.microsoft.com/office/drawing/2014/main" id="{F46E6C1D-0B61-4441-B97A-108816FF5C22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Транзистор можна уявити як керований перемикач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8CD73EE-3DDE-44AE-BF54-2B22698F7ADA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7ujao9">
            <a:extLst>
              <a:ext uri="{FF2B5EF4-FFF2-40B4-BE49-F238E27FC236}">
                <a16:creationId xmlns:a16="http://schemas.microsoft.com/office/drawing/2014/main" id="{9DD1CA31-84A9-41D8-92C9-13ECC7BFF22B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ev9uum">
            <a:extLst>
              <a:ext uri="{FF2B5EF4-FFF2-40B4-BE49-F238E27FC236}">
                <a16:creationId xmlns:a16="http://schemas.microsoft.com/office/drawing/2014/main" id="{C2BC9730-E0F6-40CA-8D2C-B5FC8B68BA53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A357F0F-93A0-43D1-A266-F76C4233197E}"/>
              </a:ext>
            </a:extLst>
          </p:cNvPr>
          <p:cNvSpPr>
            <a:spLocks noGrp="1"/>
          </p:cNvSpPr>
          <p:nvPr/>
        </p:nvSpPr>
        <p:spPr>
          <a:xfrm>
            <a:off x="1047750" y="2190750"/>
            <a:ext cx="4000500" cy="2667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tms620">
            <a:extLst>
              <a:ext uri="{FF2B5EF4-FFF2-40B4-BE49-F238E27FC236}">
                <a16:creationId xmlns:a16="http://schemas.microsoft.com/office/drawing/2014/main" id="{2CB29697-A9A4-4366-8A06-753874C86E32}"/>
              </a:ext>
            </a:extLst>
          </p:cNvPr>
          <p:cNvSpPr>
            <a:spLocks noGrp="1"/>
          </p:cNvSpPr>
          <p:nvPr/>
        </p:nvSpPr>
        <p:spPr>
          <a:xfrm>
            <a:off x="1390650" y="2476500"/>
            <a:ext cx="3333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Керувальний сигнал</a:t>
            </a:r>
          </a:p>
        </p:txBody>
      </p:sp>
      <p:sp>
        <p:nvSpPr>
          <p:cNvPr id="8" name="text-z22d8y">
            <a:extLst>
              <a:ext uri="{FF2B5EF4-FFF2-40B4-BE49-F238E27FC236}">
                <a16:creationId xmlns:a16="http://schemas.microsoft.com/office/drawing/2014/main" id="{FEDCAE30-9DF0-4FC8-A5E8-1FAA6285A612}"/>
              </a:ext>
            </a:extLst>
          </p:cNvPr>
          <p:cNvSpPr>
            <a:spLocks noGrp="1"/>
          </p:cNvSpPr>
          <p:nvPr/>
        </p:nvSpPr>
        <p:spPr>
          <a:xfrm>
            <a:off x="1390650" y="3314700"/>
            <a:ext cx="333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666"/>
          </a:bodyPr>
          <a:lstStyle/>
          <a:p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  →  перемикач закритий*</a:t>
            </a:r>
          </a:p>
          <a:p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 →  перемикач відкритий*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7F5000D1-BFCD-4F32-A396-6A92765B5494}"/>
              </a:ext>
            </a:extLst>
          </p:cNvPr>
          <p:cNvSpPr>
            <a:spLocks noGrp="1"/>
          </p:cNvSpPr>
          <p:nvPr/>
        </p:nvSpPr>
        <p:spPr>
          <a:xfrm>
            <a:off x="6572250" y="2190750"/>
            <a:ext cx="4000500" cy="2667000"/>
          </a:xfrm>
          <a:prstGeom prst="roundRect">
            <a:avLst>
              <a:gd name="adj" fmla="val 4286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0" name="text-1b0ejm">
            <a:extLst>
              <a:ext uri="{FF2B5EF4-FFF2-40B4-BE49-F238E27FC236}">
                <a16:creationId xmlns:a16="http://schemas.microsoft.com/office/drawing/2014/main" id="{50E98249-488A-4D3F-B158-CEC8186C2865}"/>
              </a:ext>
            </a:extLst>
          </p:cNvPr>
          <p:cNvSpPr>
            <a:spLocks noGrp="1"/>
          </p:cNvSpPr>
          <p:nvPr/>
        </p:nvSpPr>
        <p:spPr>
          <a:xfrm>
            <a:off x="6915150" y="2476500"/>
            <a:ext cx="3333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Важливе спрощення</a:t>
            </a:r>
          </a:p>
        </p:txBody>
      </p:sp>
      <p:sp>
        <p:nvSpPr>
          <p:cNvPr id="11" name="text-o40ra6">
            <a:extLst>
              <a:ext uri="{FF2B5EF4-FFF2-40B4-BE49-F238E27FC236}">
                <a16:creationId xmlns:a16="http://schemas.microsoft.com/office/drawing/2014/main" id="{27344457-D6F8-4B29-9885-31FC337B80AE}"/>
              </a:ext>
            </a:extLst>
          </p:cNvPr>
          <p:cNvSpPr>
            <a:spLocks noGrp="1"/>
          </p:cNvSpPr>
          <p:nvPr/>
        </p:nvSpPr>
        <p:spPr>
          <a:xfrm>
            <a:off x="6915150" y="3162300"/>
            <a:ext cx="3333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725" b="0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365D"/>
                </a:solidFill>
                <a:latin typeface="Aptos"/>
                <a:ea typeface="Aptos"/>
                <a:cs typeface="Aptos"/>
              </a:rPr>
              <a:t>Реальна фізика залежить від типу транзистора та схеми. На першому рівні важлива ідея керування станом.</a:t>
            </a:r>
          </a:p>
        </p:txBody>
      </p:sp>
      <p:sp>
        <p:nvSpPr>
          <p:cNvPr id="12" name="text-ngmdes">
            <a:extLst>
              <a:ext uri="{FF2B5EF4-FFF2-40B4-BE49-F238E27FC236}">
                <a16:creationId xmlns:a16="http://schemas.microsoft.com/office/drawing/2014/main" id="{662C468A-377A-4658-9F3D-EF530E16343E}"/>
              </a:ext>
            </a:extLst>
          </p:cNvPr>
          <p:cNvSpPr>
            <a:spLocks noGrp="1"/>
          </p:cNvSpPr>
          <p:nvPr/>
        </p:nvSpPr>
        <p:spPr>
          <a:xfrm>
            <a:off x="495300" y="5381625"/>
            <a:ext cx="11191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185"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* Відповідність 0/1 конкретному стану залежить від включення.</a:t>
            </a:r>
          </a:p>
        </p:txBody>
      </p:sp>
    </p:spTree>
    <p:extLst>
      <p:ext uri="{BB962C8B-B14F-4D97-AF65-F5344CB8AC3E}">
        <p14:creationId xmlns:p14="http://schemas.microsoft.com/office/powerpoint/2010/main" val="1566948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9uj216">
            <a:extLst>
              <a:ext uri="{FF2B5EF4-FFF2-40B4-BE49-F238E27FC236}">
                <a16:creationId xmlns:a16="http://schemas.microsoft.com/office/drawing/2014/main" id="{9EACB564-C0F2-46A6-B8D9-1895AEA7DE0A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ПОПЕРЕДНІЙ ОГЛЯД</a:t>
            </a:r>
          </a:p>
        </p:txBody>
      </p:sp>
      <p:sp>
        <p:nvSpPr>
          <p:cNvPr id="2" name="text-g9yzwj">
            <a:extLst>
              <a:ext uri="{FF2B5EF4-FFF2-40B4-BE49-F238E27FC236}">
                <a16:creationId xmlns:a16="http://schemas.microsoft.com/office/drawing/2014/main" id="{8AC05210-EC95-4F85-932D-138260DAF4DA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Логічні елементи виконують прості операції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056D29C-F497-444D-8903-C852B48C204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6k71vi">
            <a:extLst>
              <a:ext uri="{FF2B5EF4-FFF2-40B4-BE49-F238E27FC236}">
                <a16:creationId xmlns:a16="http://schemas.microsoft.com/office/drawing/2014/main" id="{F75DEB67-E083-4ABB-B01B-AFFED4629DA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h6cj35">
            <a:extLst>
              <a:ext uri="{FF2B5EF4-FFF2-40B4-BE49-F238E27FC236}">
                <a16:creationId xmlns:a16="http://schemas.microsoft.com/office/drawing/2014/main" id="{E876F100-2A09-46E7-8FA3-FFC5F13E30FC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9D53EA0-E476-4080-89B2-3DC35E9B7C9C}"/>
              </a:ext>
            </a:extLst>
          </p:cNvPr>
          <p:cNvSpPr>
            <a:spLocks noGrp="1"/>
          </p:cNvSpPr>
          <p:nvPr/>
        </p:nvSpPr>
        <p:spPr>
          <a:xfrm>
            <a:off x="495300" y="2095500"/>
            <a:ext cx="347662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mvk4et">
            <a:extLst>
              <a:ext uri="{FF2B5EF4-FFF2-40B4-BE49-F238E27FC236}">
                <a16:creationId xmlns:a16="http://schemas.microsoft.com/office/drawing/2014/main" id="{F638967B-BD7F-4AE1-99D3-19C944C478F6}"/>
              </a:ext>
            </a:extLst>
          </p:cNvPr>
          <p:cNvSpPr>
            <a:spLocks noGrp="1"/>
          </p:cNvSpPr>
          <p:nvPr/>
        </p:nvSpPr>
        <p:spPr>
          <a:xfrm>
            <a:off x="781050" y="2362200"/>
            <a:ext cx="2905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368" lnSpcReduction="10000"/>
          </a:bodyPr>
          <a:lstStyle/>
          <a:p>
            <a:pPr algn="ctr">
              <a:defRPr sz="28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NOT</a:t>
            </a:r>
          </a:p>
        </p:txBody>
      </p:sp>
      <p:sp>
        <p:nvSpPr>
          <p:cNvPr id="8" name="text-vzbjkc">
            <a:extLst>
              <a:ext uri="{FF2B5EF4-FFF2-40B4-BE49-F238E27FC236}">
                <a16:creationId xmlns:a16="http://schemas.microsoft.com/office/drawing/2014/main" id="{E210210D-2059-4AC4-AD89-EF152F0B9180}"/>
              </a:ext>
            </a:extLst>
          </p:cNvPr>
          <p:cNvSpPr>
            <a:spLocks noGrp="1"/>
          </p:cNvSpPr>
          <p:nvPr/>
        </p:nvSpPr>
        <p:spPr>
          <a:xfrm>
            <a:off x="781050" y="312420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НЕ</a:t>
            </a:r>
          </a:p>
        </p:txBody>
      </p:sp>
      <p:sp>
        <p:nvSpPr>
          <p:cNvPr id="9" name="text-71jgwc">
            <a:extLst>
              <a:ext uri="{FF2B5EF4-FFF2-40B4-BE49-F238E27FC236}">
                <a16:creationId xmlns:a16="http://schemas.microsoft.com/office/drawing/2014/main" id="{A2BF8D50-89A2-4830-A066-D27D531059A7}"/>
              </a:ext>
            </a:extLst>
          </p:cNvPr>
          <p:cNvSpPr>
            <a:spLocks noGrp="1"/>
          </p:cNvSpPr>
          <p:nvPr/>
        </p:nvSpPr>
        <p:spPr>
          <a:xfrm>
            <a:off x="781050" y="3905250"/>
            <a:ext cx="2905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змінює 0↔1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150CF32-E5F6-46F7-AEF8-9612674035C9}"/>
              </a:ext>
            </a:extLst>
          </p:cNvPr>
          <p:cNvSpPr>
            <a:spLocks noGrp="1"/>
          </p:cNvSpPr>
          <p:nvPr/>
        </p:nvSpPr>
        <p:spPr>
          <a:xfrm>
            <a:off x="4219575" y="2095500"/>
            <a:ext cx="347662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u3ow9o">
            <a:extLst>
              <a:ext uri="{FF2B5EF4-FFF2-40B4-BE49-F238E27FC236}">
                <a16:creationId xmlns:a16="http://schemas.microsoft.com/office/drawing/2014/main" id="{0CAFCB54-2BB2-4E80-B0CA-583CA5A077CE}"/>
              </a:ext>
            </a:extLst>
          </p:cNvPr>
          <p:cNvSpPr>
            <a:spLocks noGrp="1"/>
          </p:cNvSpPr>
          <p:nvPr/>
        </p:nvSpPr>
        <p:spPr>
          <a:xfrm>
            <a:off x="4505325" y="2362200"/>
            <a:ext cx="2905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368" lnSpcReduction="10000"/>
          </a:bodyPr>
          <a:lstStyle/>
          <a:p>
            <a:pPr algn="ctr">
              <a:defRPr sz="28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AND</a:t>
            </a:r>
          </a:p>
        </p:txBody>
      </p:sp>
      <p:sp>
        <p:nvSpPr>
          <p:cNvPr id="12" name="text-ncke4q">
            <a:extLst>
              <a:ext uri="{FF2B5EF4-FFF2-40B4-BE49-F238E27FC236}">
                <a16:creationId xmlns:a16="http://schemas.microsoft.com/office/drawing/2014/main" id="{3718D748-3DD1-44D2-ACD2-6F4C8AC73D53}"/>
              </a:ext>
            </a:extLst>
          </p:cNvPr>
          <p:cNvSpPr>
            <a:spLocks noGrp="1"/>
          </p:cNvSpPr>
          <p:nvPr/>
        </p:nvSpPr>
        <p:spPr>
          <a:xfrm>
            <a:off x="4505325" y="312420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І</a:t>
            </a:r>
          </a:p>
        </p:txBody>
      </p:sp>
      <p:sp>
        <p:nvSpPr>
          <p:cNvPr id="13" name="text-0seeek">
            <a:extLst>
              <a:ext uri="{FF2B5EF4-FFF2-40B4-BE49-F238E27FC236}">
                <a16:creationId xmlns:a16="http://schemas.microsoft.com/office/drawing/2014/main" id="{D2EAE703-E2A4-4709-BA84-4C6269F2FA11}"/>
              </a:ext>
            </a:extLst>
          </p:cNvPr>
          <p:cNvSpPr>
            <a:spLocks noGrp="1"/>
          </p:cNvSpPr>
          <p:nvPr/>
        </p:nvSpPr>
        <p:spPr>
          <a:xfrm>
            <a:off x="4505325" y="3905250"/>
            <a:ext cx="2905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1, якщо всі входи 1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3D4DC6D3-00FD-41A8-8A90-F95198FC439C}"/>
              </a:ext>
            </a:extLst>
          </p:cNvPr>
          <p:cNvSpPr>
            <a:spLocks noGrp="1"/>
          </p:cNvSpPr>
          <p:nvPr/>
        </p:nvSpPr>
        <p:spPr>
          <a:xfrm>
            <a:off x="7943850" y="2095500"/>
            <a:ext cx="347662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5" name="text-vyk4ut">
            <a:extLst>
              <a:ext uri="{FF2B5EF4-FFF2-40B4-BE49-F238E27FC236}">
                <a16:creationId xmlns:a16="http://schemas.microsoft.com/office/drawing/2014/main" id="{9F54A30A-B843-44AF-85D6-BCBF5781E500}"/>
              </a:ext>
            </a:extLst>
          </p:cNvPr>
          <p:cNvSpPr>
            <a:spLocks noGrp="1"/>
          </p:cNvSpPr>
          <p:nvPr/>
        </p:nvSpPr>
        <p:spPr>
          <a:xfrm>
            <a:off x="8229600" y="2362200"/>
            <a:ext cx="2905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368" lnSpcReduction="10000"/>
          </a:bodyPr>
          <a:lstStyle/>
          <a:p>
            <a:pPr algn="ctr">
              <a:defRPr sz="28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OR</a:t>
            </a:r>
          </a:p>
        </p:txBody>
      </p:sp>
      <p:sp>
        <p:nvSpPr>
          <p:cNvPr id="16" name="text-zu569b">
            <a:extLst>
              <a:ext uri="{FF2B5EF4-FFF2-40B4-BE49-F238E27FC236}">
                <a16:creationId xmlns:a16="http://schemas.microsoft.com/office/drawing/2014/main" id="{BC8140D2-568C-4933-B881-3F940332CCA9}"/>
              </a:ext>
            </a:extLst>
          </p:cNvPr>
          <p:cNvSpPr>
            <a:spLocks noGrp="1"/>
          </p:cNvSpPr>
          <p:nvPr/>
        </p:nvSpPr>
        <p:spPr>
          <a:xfrm>
            <a:off x="8229600" y="312420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АБО</a:t>
            </a:r>
          </a:p>
        </p:txBody>
      </p:sp>
      <p:sp>
        <p:nvSpPr>
          <p:cNvPr id="17" name="text-06638n">
            <a:extLst>
              <a:ext uri="{FF2B5EF4-FFF2-40B4-BE49-F238E27FC236}">
                <a16:creationId xmlns:a16="http://schemas.microsoft.com/office/drawing/2014/main" id="{5A750FA9-26E9-4DCC-B79D-CA17DC38D492}"/>
              </a:ext>
            </a:extLst>
          </p:cNvPr>
          <p:cNvSpPr>
            <a:spLocks noGrp="1"/>
          </p:cNvSpPr>
          <p:nvPr/>
        </p:nvSpPr>
        <p:spPr>
          <a:xfrm>
            <a:off x="8229600" y="3905250"/>
            <a:ext cx="2905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1, якщо хоча б один вхід 1</a:t>
            </a:r>
          </a:p>
        </p:txBody>
      </p:sp>
      <p:sp>
        <p:nvSpPr>
          <p:cNvPr id="18" name="text-zstkia">
            <a:extLst>
              <a:ext uri="{FF2B5EF4-FFF2-40B4-BE49-F238E27FC236}">
                <a16:creationId xmlns:a16="http://schemas.microsoft.com/office/drawing/2014/main" id="{77DDAF7C-BAEF-4048-9710-86DCACEB5782}"/>
              </a:ext>
            </a:extLst>
          </p:cNvPr>
          <p:cNvSpPr>
            <a:spLocks noGrp="1"/>
          </p:cNvSpPr>
          <p:nvPr/>
        </p:nvSpPr>
        <p:spPr>
          <a:xfrm>
            <a:off x="495300" y="5162550"/>
            <a:ext cx="11191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algn="ctr">
              <a:defRPr sz="15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Докладні таблиці істинності побудуємо на наступних лекціях.</a:t>
            </a:r>
          </a:p>
        </p:txBody>
      </p:sp>
    </p:spTree>
    <p:extLst>
      <p:ext uri="{BB962C8B-B14F-4D97-AF65-F5344CB8AC3E}">
        <p14:creationId xmlns:p14="http://schemas.microsoft.com/office/powerpoint/2010/main" val="1959155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uc0m5x">
            <a:extLst>
              <a:ext uri="{FF2B5EF4-FFF2-40B4-BE49-F238E27FC236}">
                <a16:creationId xmlns:a16="http://schemas.microsoft.com/office/drawing/2014/main" id="{22611390-63EB-44EA-A650-FE4B43A0A456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s14jdq">
            <a:extLst>
              <a:ext uri="{FF2B5EF4-FFF2-40B4-BE49-F238E27FC236}">
                <a16:creationId xmlns:a16="http://schemas.microsoft.com/office/drawing/2014/main" id="{88EC09B8-8C44-4B31-B36F-23744B9EC8E2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Прості елементи утворюють функціональні модулі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86DF757-EB00-4D94-BC8B-EE5E50034A5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n517eq">
            <a:extLst>
              <a:ext uri="{FF2B5EF4-FFF2-40B4-BE49-F238E27FC236}">
                <a16:creationId xmlns:a16="http://schemas.microsoft.com/office/drawing/2014/main" id="{FC12324D-6D85-45E6-8124-60FA2B27424E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700ng2">
            <a:extLst>
              <a:ext uri="{FF2B5EF4-FFF2-40B4-BE49-F238E27FC236}">
                <a16:creationId xmlns:a16="http://schemas.microsoft.com/office/drawing/2014/main" id="{B7899393-7DC6-4A94-B7E1-89AAC45D091D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AEEBDE2-87F9-4CC4-991A-B7842F9A832D}"/>
              </a:ext>
            </a:extLst>
          </p:cNvPr>
          <p:cNvSpPr>
            <a:spLocks noGrp="1"/>
          </p:cNvSpPr>
          <p:nvPr/>
        </p:nvSpPr>
        <p:spPr>
          <a:xfrm>
            <a:off x="495300" y="2324100"/>
            <a:ext cx="347662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6k0gbz">
            <a:extLst>
              <a:ext uri="{FF2B5EF4-FFF2-40B4-BE49-F238E27FC236}">
                <a16:creationId xmlns:a16="http://schemas.microsoft.com/office/drawing/2014/main" id="{4116A34E-F7E1-4C0B-AF4F-C1AD1A22D496}"/>
              </a:ext>
            </a:extLst>
          </p:cNvPr>
          <p:cNvSpPr>
            <a:spLocks noGrp="1"/>
          </p:cNvSpPr>
          <p:nvPr/>
        </p:nvSpPr>
        <p:spPr>
          <a:xfrm>
            <a:off x="723900" y="2609850"/>
            <a:ext cx="30194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Логічні елементи</a:t>
            </a:r>
          </a:p>
        </p:txBody>
      </p:sp>
      <p:sp>
        <p:nvSpPr>
          <p:cNvPr id="8" name="text-9gjxva">
            <a:extLst>
              <a:ext uri="{FF2B5EF4-FFF2-40B4-BE49-F238E27FC236}">
                <a16:creationId xmlns:a16="http://schemas.microsoft.com/office/drawing/2014/main" id="{B4B8EBB1-6E03-4DD4-A215-3C3F9D46415A}"/>
              </a:ext>
            </a:extLst>
          </p:cNvPr>
          <p:cNvSpPr>
            <a:spLocks noGrp="1"/>
          </p:cNvSpPr>
          <p:nvPr/>
        </p:nvSpPr>
        <p:spPr>
          <a:xfrm>
            <a:off x="723900" y="3486150"/>
            <a:ext cx="3019425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AND · OR · NOT</a:t>
            </a:r>
          </a:p>
        </p:txBody>
      </p:sp>
      <p:sp>
        <p:nvSpPr>
          <p:cNvPr id="9" name="text-916br5">
            <a:extLst>
              <a:ext uri="{FF2B5EF4-FFF2-40B4-BE49-F238E27FC236}">
                <a16:creationId xmlns:a16="http://schemas.microsoft.com/office/drawing/2014/main" id="{A93F66E5-11C0-4904-894B-A88A4F4B934B}"/>
              </a:ext>
            </a:extLst>
          </p:cNvPr>
          <p:cNvSpPr>
            <a:spLocks noGrp="1"/>
          </p:cNvSpPr>
          <p:nvPr/>
        </p:nvSpPr>
        <p:spPr>
          <a:xfrm>
            <a:off x="3971925" y="3162300"/>
            <a:ext cx="2476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B99308E1-B31B-4764-BEBE-AEF5C1A84429}"/>
              </a:ext>
            </a:extLst>
          </p:cNvPr>
          <p:cNvSpPr>
            <a:spLocks noGrp="1"/>
          </p:cNvSpPr>
          <p:nvPr/>
        </p:nvSpPr>
        <p:spPr>
          <a:xfrm>
            <a:off x="4219575" y="2324100"/>
            <a:ext cx="347662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1" name="text-nywmgs">
            <a:extLst>
              <a:ext uri="{FF2B5EF4-FFF2-40B4-BE49-F238E27FC236}">
                <a16:creationId xmlns:a16="http://schemas.microsoft.com/office/drawing/2014/main" id="{2E9EC006-C26A-4A89-9E4F-52B2705988C3}"/>
              </a:ext>
            </a:extLst>
          </p:cNvPr>
          <p:cNvSpPr>
            <a:spLocks noGrp="1"/>
          </p:cNvSpPr>
          <p:nvPr/>
        </p:nvSpPr>
        <p:spPr>
          <a:xfrm>
            <a:off x="4448175" y="2609850"/>
            <a:ext cx="30194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Модулі</a:t>
            </a:r>
          </a:p>
        </p:txBody>
      </p:sp>
      <p:sp>
        <p:nvSpPr>
          <p:cNvPr id="12" name="text-1gbc8u">
            <a:extLst>
              <a:ext uri="{FF2B5EF4-FFF2-40B4-BE49-F238E27FC236}">
                <a16:creationId xmlns:a16="http://schemas.microsoft.com/office/drawing/2014/main" id="{1D32512A-B54B-4505-826D-23CDB462B368}"/>
              </a:ext>
            </a:extLst>
          </p:cNvPr>
          <p:cNvSpPr>
            <a:spLocks noGrp="1"/>
          </p:cNvSpPr>
          <p:nvPr/>
        </p:nvSpPr>
        <p:spPr>
          <a:xfrm>
            <a:off x="4448175" y="3486150"/>
            <a:ext cx="3019425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880"/>
          </a:bodyPr>
          <a:lstStyle/>
          <a:p>
            <a:pPr algn="ctr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суматор · регістр · лічильник</a:t>
            </a:r>
          </a:p>
        </p:txBody>
      </p:sp>
      <p:sp>
        <p:nvSpPr>
          <p:cNvPr id="13" name="text-4k7bbj">
            <a:extLst>
              <a:ext uri="{FF2B5EF4-FFF2-40B4-BE49-F238E27FC236}">
                <a16:creationId xmlns:a16="http://schemas.microsoft.com/office/drawing/2014/main" id="{C82B6A12-E0E7-492C-9664-5C5EAC899C28}"/>
              </a:ext>
            </a:extLst>
          </p:cNvPr>
          <p:cNvSpPr>
            <a:spLocks noGrp="1"/>
          </p:cNvSpPr>
          <p:nvPr/>
        </p:nvSpPr>
        <p:spPr>
          <a:xfrm>
            <a:off x="7696200" y="3162300"/>
            <a:ext cx="2476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26CB3769-32F1-45F2-91D4-E94E9D452AAA}"/>
              </a:ext>
            </a:extLst>
          </p:cNvPr>
          <p:cNvSpPr>
            <a:spLocks noGrp="1"/>
          </p:cNvSpPr>
          <p:nvPr/>
        </p:nvSpPr>
        <p:spPr>
          <a:xfrm>
            <a:off x="7943850" y="2324100"/>
            <a:ext cx="3476625" cy="2190750"/>
          </a:xfrm>
          <a:prstGeom prst="roundRect">
            <a:avLst>
              <a:gd name="adj" fmla="val 5217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5" name="text-rkz3n9">
            <a:extLst>
              <a:ext uri="{FF2B5EF4-FFF2-40B4-BE49-F238E27FC236}">
                <a16:creationId xmlns:a16="http://schemas.microsoft.com/office/drawing/2014/main" id="{6F258C48-7861-49B6-95A3-A2176CF79A70}"/>
              </a:ext>
            </a:extLst>
          </p:cNvPr>
          <p:cNvSpPr>
            <a:spLocks noGrp="1"/>
          </p:cNvSpPr>
          <p:nvPr/>
        </p:nvSpPr>
        <p:spPr>
          <a:xfrm>
            <a:off x="8172450" y="2609850"/>
            <a:ext cx="30194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28"/>
          </a:bodyPr>
          <a:lstStyle/>
          <a:p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Система</a:t>
            </a:r>
          </a:p>
        </p:txBody>
      </p:sp>
      <p:sp>
        <p:nvSpPr>
          <p:cNvPr id="16" name="text-u8yw0m">
            <a:extLst>
              <a:ext uri="{FF2B5EF4-FFF2-40B4-BE49-F238E27FC236}">
                <a16:creationId xmlns:a16="http://schemas.microsoft.com/office/drawing/2014/main" id="{F063FD82-50FA-423E-B986-0D97AD448265}"/>
              </a:ext>
            </a:extLst>
          </p:cNvPr>
          <p:cNvSpPr>
            <a:spLocks noGrp="1"/>
          </p:cNvSpPr>
          <p:nvPr/>
        </p:nvSpPr>
        <p:spPr>
          <a:xfrm>
            <a:off x="8172450" y="3486150"/>
            <a:ext cx="3019425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058" lnSpcReduction="10000"/>
          </a:bodyPr>
          <a:lstStyle/>
          <a:p>
            <a:pPr algn="ctr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процесор · пам’ять · введення/виведення</a:t>
            </a:r>
          </a:p>
        </p:txBody>
      </p:sp>
      <p:sp>
        <p:nvSpPr>
          <p:cNvPr id="17" name="text-dr1tio">
            <a:extLst>
              <a:ext uri="{FF2B5EF4-FFF2-40B4-BE49-F238E27FC236}">
                <a16:creationId xmlns:a16="http://schemas.microsoft.com/office/drawing/2014/main" id="{53827B91-A057-4E44-8DFE-938B1B04C6D5}"/>
              </a:ext>
            </a:extLst>
          </p:cNvPr>
          <p:cNvSpPr>
            <a:spLocks noGrp="1"/>
          </p:cNvSpPr>
          <p:nvPr/>
        </p:nvSpPr>
        <p:spPr>
          <a:xfrm>
            <a:off x="495300" y="5124450"/>
            <a:ext cx="1119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924" lnSpcReduction="10000"/>
          </a:bodyPr>
          <a:lstStyle/>
          <a:p>
            <a:pPr algn="ctr">
              <a:defRPr sz="16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I/O — Input/Output, введення/виведення</a:t>
            </a:r>
          </a:p>
        </p:txBody>
      </p:sp>
    </p:spTree>
    <p:extLst>
      <p:ext uri="{BB962C8B-B14F-4D97-AF65-F5344CB8AC3E}">
        <p14:creationId xmlns:p14="http://schemas.microsoft.com/office/powerpoint/2010/main" val="1074390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-xzt8ae">
            <a:extLst>
              <a:ext uri="{FF2B5EF4-FFF2-40B4-BE49-F238E27FC236}">
                <a16:creationId xmlns:a16="http://schemas.microsoft.com/office/drawing/2014/main" id="{B24902BE-A14E-4BAB-B8C5-6BCC560C081B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hkukvd">
            <a:extLst>
              <a:ext uri="{FF2B5EF4-FFF2-40B4-BE49-F238E27FC236}">
                <a16:creationId xmlns:a16="http://schemas.microsoft.com/office/drawing/2014/main" id="{1BB0CF6D-333D-4230-853B-EB2BCB2EF1B9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Різні пристрої оптимізовані для різних задач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DD16FB2-C534-4413-8A06-9E816B6C33B5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8j317l">
            <a:extLst>
              <a:ext uri="{FF2B5EF4-FFF2-40B4-BE49-F238E27FC236}">
                <a16:creationId xmlns:a16="http://schemas.microsoft.com/office/drawing/2014/main" id="{96FF427D-A1C0-4EC6-A2BD-70597FE2388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nqon3k">
            <a:extLst>
              <a:ext uri="{FF2B5EF4-FFF2-40B4-BE49-F238E27FC236}">
                <a16:creationId xmlns:a16="http://schemas.microsoft.com/office/drawing/2014/main" id="{F6F55D37-8024-4CF1-973F-DA1837AA59A2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365A6B2-6146-4DBF-9351-35258F9C62B7}"/>
              </a:ext>
            </a:extLst>
          </p:cNvPr>
          <p:cNvSpPr>
            <a:spLocks noGrp="1"/>
          </p:cNvSpPr>
          <p:nvPr/>
        </p:nvSpPr>
        <p:spPr>
          <a:xfrm>
            <a:off x="495300" y="2095500"/>
            <a:ext cx="2047875" cy="276225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d18mno">
            <a:extLst>
              <a:ext uri="{FF2B5EF4-FFF2-40B4-BE49-F238E27FC236}">
                <a16:creationId xmlns:a16="http://schemas.microsoft.com/office/drawing/2014/main" id="{8AF5CD17-10C0-4E28-814D-32DAEA7B53E4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1666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algn="ctr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CPU</a:t>
            </a:r>
          </a:p>
        </p:txBody>
      </p:sp>
      <p:sp>
        <p:nvSpPr>
          <p:cNvPr id="8" name="text-pukwb4">
            <a:extLst>
              <a:ext uri="{FF2B5EF4-FFF2-40B4-BE49-F238E27FC236}">
                <a16:creationId xmlns:a16="http://schemas.microsoft.com/office/drawing/2014/main" id="{F648EFDE-A9CE-4D7E-929D-B991C82B4D84}"/>
              </a:ext>
            </a:extLst>
          </p:cNvPr>
          <p:cNvSpPr>
            <a:spLocks noGrp="1"/>
          </p:cNvSpPr>
          <p:nvPr/>
        </p:nvSpPr>
        <p:spPr>
          <a:xfrm>
            <a:off x="685800" y="3429000"/>
            <a:ext cx="16668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універсальні програми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634697B8-D9FF-4277-9FC3-AA3C3521BA45}"/>
              </a:ext>
            </a:extLst>
          </p:cNvPr>
          <p:cNvSpPr>
            <a:spLocks noGrp="1"/>
          </p:cNvSpPr>
          <p:nvPr/>
        </p:nvSpPr>
        <p:spPr>
          <a:xfrm>
            <a:off x="2733675" y="2095500"/>
            <a:ext cx="2047875" cy="276225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0" name="text-7ggxlr">
            <a:extLst>
              <a:ext uri="{FF2B5EF4-FFF2-40B4-BE49-F238E27FC236}">
                <a16:creationId xmlns:a16="http://schemas.microsoft.com/office/drawing/2014/main" id="{231C603E-2EC5-4F76-A3FD-2713FEC0D35D}"/>
              </a:ext>
            </a:extLst>
          </p:cNvPr>
          <p:cNvSpPr>
            <a:spLocks noGrp="1"/>
          </p:cNvSpPr>
          <p:nvPr/>
        </p:nvSpPr>
        <p:spPr>
          <a:xfrm>
            <a:off x="2924175" y="2381250"/>
            <a:ext cx="1666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algn="ctr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GPU</a:t>
            </a:r>
          </a:p>
        </p:txBody>
      </p:sp>
      <p:sp>
        <p:nvSpPr>
          <p:cNvPr id="11" name="text-9i4n90">
            <a:extLst>
              <a:ext uri="{FF2B5EF4-FFF2-40B4-BE49-F238E27FC236}">
                <a16:creationId xmlns:a16="http://schemas.microsoft.com/office/drawing/2014/main" id="{8E668FE2-BBA6-4F13-9534-F67AD07B7CBD}"/>
              </a:ext>
            </a:extLst>
          </p:cNvPr>
          <p:cNvSpPr>
            <a:spLocks noGrp="1"/>
          </p:cNvSpPr>
          <p:nvPr/>
        </p:nvSpPr>
        <p:spPr>
          <a:xfrm>
            <a:off x="2924175" y="3429000"/>
            <a:ext cx="16668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масовий паралелізм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B3907CA-0E2D-4A16-9A4C-9CF4D2059F58}"/>
              </a:ext>
            </a:extLst>
          </p:cNvPr>
          <p:cNvSpPr>
            <a:spLocks noGrp="1"/>
          </p:cNvSpPr>
          <p:nvPr/>
        </p:nvSpPr>
        <p:spPr>
          <a:xfrm>
            <a:off x="4972050" y="2095500"/>
            <a:ext cx="2047875" cy="276225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3" name="text-o3ng1k">
            <a:extLst>
              <a:ext uri="{FF2B5EF4-FFF2-40B4-BE49-F238E27FC236}">
                <a16:creationId xmlns:a16="http://schemas.microsoft.com/office/drawing/2014/main" id="{981CCBB5-42CA-4BB1-A30C-3B8CD8E6346F}"/>
              </a:ext>
            </a:extLst>
          </p:cNvPr>
          <p:cNvSpPr>
            <a:spLocks noGrp="1"/>
          </p:cNvSpPr>
          <p:nvPr/>
        </p:nvSpPr>
        <p:spPr>
          <a:xfrm>
            <a:off x="5162550" y="2381250"/>
            <a:ext cx="1666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algn="ctr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MCU</a:t>
            </a:r>
          </a:p>
        </p:txBody>
      </p:sp>
      <p:sp>
        <p:nvSpPr>
          <p:cNvPr id="14" name="text-jblena">
            <a:extLst>
              <a:ext uri="{FF2B5EF4-FFF2-40B4-BE49-F238E27FC236}">
                <a16:creationId xmlns:a16="http://schemas.microsoft.com/office/drawing/2014/main" id="{8746F11C-A0D8-49E0-99CA-23A93F02CCCD}"/>
              </a:ext>
            </a:extLst>
          </p:cNvPr>
          <p:cNvSpPr>
            <a:spLocks noGrp="1"/>
          </p:cNvSpPr>
          <p:nvPr/>
        </p:nvSpPr>
        <p:spPr>
          <a:xfrm>
            <a:off x="5162550" y="3429000"/>
            <a:ext cx="16668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керування пристроєм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4EB0EC82-EEC5-4D4D-8018-C236FE33C368}"/>
              </a:ext>
            </a:extLst>
          </p:cNvPr>
          <p:cNvSpPr>
            <a:spLocks noGrp="1"/>
          </p:cNvSpPr>
          <p:nvPr/>
        </p:nvSpPr>
        <p:spPr>
          <a:xfrm>
            <a:off x="7210425" y="2095500"/>
            <a:ext cx="2047875" cy="276225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6" name="text-2pj9lw">
            <a:extLst>
              <a:ext uri="{FF2B5EF4-FFF2-40B4-BE49-F238E27FC236}">
                <a16:creationId xmlns:a16="http://schemas.microsoft.com/office/drawing/2014/main" id="{DACC6CA2-B29D-4B33-A2AC-B293F2B85501}"/>
              </a:ext>
            </a:extLst>
          </p:cNvPr>
          <p:cNvSpPr>
            <a:spLocks noGrp="1"/>
          </p:cNvSpPr>
          <p:nvPr/>
        </p:nvSpPr>
        <p:spPr>
          <a:xfrm>
            <a:off x="7400925" y="2381250"/>
            <a:ext cx="1666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algn="ctr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FPGA</a:t>
            </a:r>
          </a:p>
        </p:txBody>
      </p:sp>
      <p:sp>
        <p:nvSpPr>
          <p:cNvPr id="17" name="text-wydhug">
            <a:extLst>
              <a:ext uri="{FF2B5EF4-FFF2-40B4-BE49-F238E27FC236}">
                <a16:creationId xmlns:a16="http://schemas.microsoft.com/office/drawing/2014/main" id="{62FAB620-92D7-4129-B11A-1EF93E667C4B}"/>
              </a:ext>
            </a:extLst>
          </p:cNvPr>
          <p:cNvSpPr>
            <a:spLocks noGrp="1"/>
          </p:cNvSpPr>
          <p:nvPr/>
        </p:nvSpPr>
        <p:spPr>
          <a:xfrm>
            <a:off x="7400925" y="3429000"/>
            <a:ext cx="16668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конфігурована логіка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46395458-5C60-4537-99D3-FE934E6698D9}"/>
              </a:ext>
            </a:extLst>
          </p:cNvPr>
          <p:cNvSpPr>
            <a:spLocks noGrp="1"/>
          </p:cNvSpPr>
          <p:nvPr/>
        </p:nvSpPr>
        <p:spPr>
          <a:xfrm>
            <a:off x="9448800" y="2095500"/>
            <a:ext cx="2047875" cy="276225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9po39n">
            <a:extLst>
              <a:ext uri="{FF2B5EF4-FFF2-40B4-BE49-F238E27FC236}">
                <a16:creationId xmlns:a16="http://schemas.microsoft.com/office/drawing/2014/main" id="{E16B0B7C-521F-4364-AF64-8ADB93965CB0}"/>
              </a:ext>
            </a:extLst>
          </p:cNvPr>
          <p:cNvSpPr>
            <a:spLocks noGrp="1"/>
          </p:cNvSpPr>
          <p:nvPr/>
        </p:nvSpPr>
        <p:spPr>
          <a:xfrm>
            <a:off x="9639300" y="2381250"/>
            <a:ext cx="1666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algn="ctr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SoC</a:t>
            </a:r>
          </a:p>
        </p:txBody>
      </p:sp>
      <p:sp>
        <p:nvSpPr>
          <p:cNvPr id="20" name="text-pbdutg">
            <a:extLst>
              <a:ext uri="{FF2B5EF4-FFF2-40B4-BE49-F238E27FC236}">
                <a16:creationId xmlns:a16="http://schemas.microsoft.com/office/drawing/2014/main" id="{C80D6A0F-21A4-4F16-8810-6FED19578B91}"/>
              </a:ext>
            </a:extLst>
          </p:cNvPr>
          <p:cNvSpPr>
            <a:spLocks noGrp="1"/>
          </p:cNvSpPr>
          <p:nvPr/>
        </p:nvSpPr>
        <p:spPr>
          <a:xfrm>
            <a:off x="9639300" y="3429000"/>
            <a:ext cx="166687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система на кристалі</a:t>
            </a:r>
          </a:p>
        </p:txBody>
      </p:sp>
    </p:spTree>
    <p:extLst>
      <p:ext uri="{BB962C8B-B14F-4D97-AF65-F5344CB8AC3E}">
        <p14:creationId xmlns:p14="http://schemas.microsoft.com/office/powerpoint/2010/main" val="1297609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nm5em8">
            <a:extLst>
              <a:ext uri="{FF2B5EF4-FFF2-40B4-BE49-F238E27FC236}">
                <a16:creationId xmlns:a16="http://schemas.microsoft.com/office/drawing/2014/main" id="{1A5FCC91-BDA9-4DEF-9DF5-03631E47A700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286yl4">
            <a:extLst>
              <a:ext uri="{FF2B5EF4-FFF2-40B4-BE49-F238E27FC236}">
                <a16:creationId xmlns:a16="http://schemas.microsoft.com/office/drawing/2014/main" id="{278157B9-B028-4C3E-AF0E-2C01AE1A0C61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CPU і GPU мають різний характер роботи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9032325-ECA1-4C84-B7AB-561D86F862DB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8ud32q">
            <a:extLst>
              <a:ext uri="{FF2B5EF4-FFF2-40B4-BE49-F238E27FC236}">
                <a16:creationId xmlns:a16="http://schemas.microsoft.com/office/drawing/2014/main" id="{5761C36B-BA3F-4037-B585-FD42B0EBC38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ob4jpx">
            <a:extLst>
              <a:ext uri="{FF2B5EF4-FFF2-40B4-BE49-F238E27FC236}">
                <a16:creationId xmlns:a16="http://schemas.microsoft.com/office/drawing/2014/main" id="{B3054312-86C4-4BF6-AC8F-B2DCA896E41C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47CD519-C2F0-4A95-A2D5-C00D9E39A270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525780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5E34220B-CA85-4A8F-B1A2-AF5FDDB23A92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5724525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E4363B9-D19A-4C4A-9851-D53B5FF06391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76200" cy="3238500"/>
          </a:xfrm>
          <a:prstGeom prst="rect">
            <a:avLst/>
          </a:prstGeom>
          <a:solidFill>
            <a:srgbClr val="2E74B5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908200B-D507-4BD7-B2FE-CE55DFB6E82E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76200" cy="3238500"/>
          </a:xfrm>
          <a:prstGeom prst="rect">
            <a:avLst/>
          </a:prstGeom>
          <a:solidFill>
            <a:srgbClr val="4B9B77"/>
          </a:solidFill>
          <a:ln w="9525">
            <a:solidFill>
              <a:srgbClr val="4B9B77"/>
            </a:solidFill>
            <a:prstDash val="solid"/>
          </a:ln>
        </p:spPr>
      </p:sp>
      <p:sp>
        <p:nvSpPr>
          <p:cNvPr id="10" name="text-r7c9lf">
            <a:extLst>
              <a:ext uri="{FF2B5EF4-FFF2-40B4-BE49-F238E27FC236}">
                <a16:creationId xmlns:a16="http://schemas.microsoft.com/office/drawing/2014/main" id="{023C2ACE-D177-4C5E-B816-21224665C65A}"/>
              </a:ext>
            </a:extLst>
          </p:cNvPr>
          <p:cNvSpPr>
            <a:spLocks noGrp="1"/>
          </p:cNvSpPr>
          <p:nvPr/>
        </p:nvSpPr>
        <p:spPr>
          <a:xfrm>
            <a:off x="781050" y="2057400"/>
            <a:ext cx="4572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CPU — Central Processing Unit</a:t>
            </a:r>
          </a:p>
        </p:txBody>
      </p:sp>
      <p:sp>
        <p:nvSpPr>
          <p:cNvPr id="11" name="text-jkzhof">
            <a:extLst>
              <a:ext uri="{FF2B5EF4-FFF2-40B4-BE49-F238E27FC236}">
                <a16:creationId xmlns:a16="http://schemas.microsoft.com/office/drawing/2014/main" id="{38363B41-F9A1-4C72-8BDE-32F1CA308F58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4572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Центральний процесор</a:t>
            </a:r>
          </a:p>
          <a:p>
            <a:endParaRPr sz="1800" b="0">
              <a:solidFill>
                <a:srgbClr val="18212B"/>
              </a:solidFill>
              <a:latin typeface="Aptos"/>
              <a:ea typeface="Aptos"/>
              <a:cs typeface="Aptos"/>
            </a:endParaRP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універсальні задачі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складне керування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небагато потужних ядер</a:t>
            </a:r>
          </a:p>
        </p:txBody>
      </p:sp>
      <p:sp>
        <p:nvSpPr>
          <p:cNvPr id="12" name="text-lsowki">
            <a:extLst>
              <a:ext uri="{FF2B5EF4-FFF2-40B4-BE49-F238E27FC236}">
                <a16:creationId xmlns:a16="http://schemas.microsoft.com/office/drawing/2014/main" id="{6D5DAEE7-FBBF-45F3-85A1-D25FAF161416}"/>
              </a:ext>
            </a:extLst>
          </p:cNvPr>
          <p:cNvSpPr>
            <a:spLocks noGrp="1"/>
          </p:cNvSpPr>
          <p:nvPr/>
        </p:nvSpPr>
        <p:spPr>
          <a:xfrm>
            <a:off x="6248400" y="2057400"/>
            <a:ext cx="4953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GPU — Graphics Processing Unit</a:t>
            </a:r>
          </a:p>
        </p:txBody>
      </p:sp>
      <p:sp>
        <p:nvSpPr>
          <p:cNvPr id="13" name="text-sihzfm">
            <a:extLst>
              <a:ext uri="{FF2B5EF4-FFF2-40B4-BE49-F238E27FC236}">
                <a16:creationId xmlns:a16="http://schemas.microsoft.com/office/drawing/2014/main" id="{1CE385FF-C642-42B4-BCBB-CD27C398BB5A}"/>
              </a:ext>
            </a:extLst>
          </p:cNvPr>
          <p:cNvSpPr>
            <a:spLocks noGrp="1"/>
          </p:cNvSpPr>
          <p:nvPr/>
        </p:nvSpPr>
        <p:spPr>
          <a:xfrm>
            <a:off x="6248400" y="2724150"/>
            <a:ext cx="4953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Графічний процесор</a:t>
            </a:r>
          </a:p>
          <a:p>
            <a:endParaRPr sz="1800" b="0">
              <a:solidFill>
                <a:srgbClr val="18212B"/>
              </a:solidFill>
              <a:latin typeface="Aptos"/>
              <a:ea typeface="Aptos"/>
              <a:cs typeface="Aptos"/>
            </a:endParaRP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багато однотипних операцій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паралельне опрацювання</a:t>
            </a:r>
          </a:p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• велика кількість простіших ядер</a:t>
            </a:r>
          </a:p>
        </p:txBody>
      </p:sp>
    </p:spTree>
    <p:extLst>
      <p:ext uri="{BB962C8B-B14F-4D97-AF65-F5344CB8AC3E}">
        <p14:creationId xmlns:p14="http://schemas.microsoft.com/office/powerpoint/2010/main" val="1529253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jo7u2g">
            <a:extLst>
              <a:ext uri="{FF2B5EF4-FFF2-40B4-BE49-F238E27FC236}">
                <a16:creationId xmlns:a16="http://schemas.microsoft.com/office/drawing/2014/main" id="{411B0CBB-905B-45FA-8F1E-C727D04200FD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1g2zq6">
            <a:extLst>
              <a:ext uri="{FF2B5EF4-FFF2-40B4-BE49-F238E27FC236}">
                <a16:creationId xmlns:a16="http://schemas.microsoft.com/office/drawing/2014/main" id="{2448BEE6-213F-46DD-879F-A7217E0FD601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MCU керує вбудованим пристроєм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DF1C9D0-AA51-4FD4-A8B9-C3C1F3271AB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cygsmc">
            <a:extLst>
              <a:ext uri="{FF2B5EF4-FFF2-40B4-BE49-F238E27FC236}">
                <a16:creationId xmlns:a16="http://schemas.microsoft.com/office/drawing/2014/main" id="{D9C6A190-1A99-413A-A31D-38B8595F9B8E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45yso3">
            <a:extLst>
              <a:ext uri="{FF2B5EF4-FFF2-40B4-BE49-F238E27FC236}">
                <a16:creationId xmlns:a16="http://schemas.microsoft.com/office/drawing/2014/main" id="{9A33D23A-9291-4E5B-A76D-96DEA7357A50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A448F61-FF49-42F8-95BD-D02E74F8B59A}"/>
              </a:ext>
            </a:extLst>
          </p:cNvPr>
          <p:cNvSpPr>
            <a:spLocks noGrp="1"/>
          </p:cNvSpPr>
          <p:nvPr/>
        </p:nvSpPr>
        <p:spPr>
          <a:xfrm>
            <a:off x="781050" y="2000250"/>
            <a:ext cx="43815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440tua">
            <a:extLst>
              <a:ext uri="{FF2B5EF4-FFF2-40B4-BE49-F238E27FC236}">
                <a16:creationId xmlns:a16="http://schemas.microsoft.com/office/drawing/2014/main" id="{5F313833-430A-4502-8463-4B39137B4FA3}"/>
              </a:ext>
            </a:extLst>
          </p:cNvPr>
          <p:cNvSpPr>
            <a:spLocks noGrp="1"/>
          </p:cNvSpPr>
          <p:nvPr/>
        </p:nvSpPr>
        <p:spPr>
          <a:xfrm>
            <a:off x="1066800" y="2343150"/>
            <a:ext cx="3810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972" lnSpcReduction="10000"/>
          </a:bodyPr>
          <a:lstStyle/>
          <a:p>
            <a:pPr algn="ctr">
              <a:defRPr sz="36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MCU</a:t>
            </a:r>
          </a:p>
        </p:txBody>
      </p:sp>
      <p:sp>
        <p:nvSpPr>
          <p:cNvPr id="8" name="text-439lhj">
            <a:extLst>
              <a:ext uri="{FF2B5EF4-FFF2-40B4-BE49-F238E27FC236}">
                <a16:creationId xmlns:a16="http://schemas.microsoft.com/office/drawing/2014/main" id="{3A3E8B81-AC40-4797-80AA-D6A20EAA5126}"/>
              </a:ext>
            </a:extLst>
          </p:cNvPr>
          <p:cNvSpPr>
            <a:spLocks noGrp="1"/>
          </p:cNvSpPr>
          <p:nvPr/>
        </p:nvSpPr>
        <p:spPr>
          <a:xfrm>
            <a:off x="1066800" y="3162300"/>
            <a:ext cx="3810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Microcontroller Unit</a:t>
            </a:r>
          </a:p>
          <a:p>
            <a:pPr algn="ctr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мікроконтролер</a:t>
            </a:r>
          </a:p>
        </p:txBody>
      </p:sp>
      <p:sp>
        <p:nvSpPr>
          <p:cNvPr id="9" name="text-pje71o">
            <a:extLst>
              <a:ext uri="{FF2B5EF4-FFF2-40B4-BE49-F238E27FC236}">
                <a16:creationId xmlns:a16="http://schemas.microsoft.com/office/drawing/2014/main" id="{DC1CDAFE-057D-48C8-A429-4CA943B937EE}"/>
              </a:ext>
            </a:extLst>
          </p:cNvPr>
          <p:cNvSpPr>
            <a:spLocks noGrp="1"/>
          </p:cNvSpPr>
          <p:nvPr/>
        </p:nvSpPr>
        <p:spPr>
          <a:xfrm>
            <a:off x="1066800" y="4248150"/>
            <a:ext cx="3810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процесорне ядро + пам’ять + периферія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22054F8A-1986-4DB2-861F-C6A8A1A9F18F}"/>
              </a:ext>
            </a:extLst>
          </p:cNvPr>
          <p:cNvSpPr>
            <a:spLocks noGrp="1"/>
          </p:cNvSpPr>
          <p:nvPr/>
        </p:nvSpPr>
        <p:spPr>
          <a:xfrm>
            <a:off x="6191250" y="2076450"/>
            <a:ext cx="20955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1" name="text-w8yg9i">
            <a:extLst>
              <a:ext uri="{FF2B5EF4-FFF2-40B4-BE49-F238E27FC236}">
                <a16:creationId xmlns:a16="http://schemas.microsoft.com/office/drawing/2014/main" id="{FA2B9143-EF8C-4865-9A54-5A2DF89B7B10}"/>
              </a:ext>
            </a:extLst>
          </p:cNvPr>
          <p:cNvSpPr>
            <a:spLocks noGrp="1"/>
          </p:cNvSpPr>
          <p:nvPr/>
        </p:nvSpPr>
        <p:spPr>
          <a:xfrm>
            <a:off x="6305550" y="2152650"/>
            <a:ext cx="1866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пральна машина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97073740-4E2D-4EF6-B41C-EC14E7256A3E}"/>
              </a:ext>
            </a:extLst>
          </p:cNvPr>
          <p:cNvSpPr>
            <a:spLocks noGrp="1"/>
          </p:cNvSpPr>
          <p:nvPr/>
        </p:nvSpPr>
        <p:spPr>
          <a:xfrm>
            <a:off x="8524875" y="2076450"/>
            <a:ext cx="20955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4B9B77"/>
            </a:solidFill>
            <a:prstDash val="solid"/>
          </a:ln>
        </p:spPr>
      </p:sp>
      <p:sp>
        <p:nvSpPr>
          <p:cNvPr id="13" name="text-m8bxff">
            <a:extLst>
              <a:ext uri="{FF2B5EF4-FFF2-40B4-BE49-F238E27FC236}">
                <a16:creationId xmlns:a16="http://schemas.microsoft.com/office/drawing/2014/main" id="{2C255FE9-0613-453D-8692-E6D743F3212B}"/>
              </a:ext>
            </a:extLst>
          </p:cNvPr>
          <p:cNvSpPr>
            <a:spLocks noGrp="1"/>
          </p:cNvSpPr>
          <p:nvPr/>
        </p:nvSpPr>
        <p:spPr>
          <a:xfrm>
            <a:off x="8639175" y="2152650"/>
            <a:ext cx="1866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клавіатура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96CF76B6-22F9-4582-AF81-6E2035AB22AA}"/>
              </a:ext>
            </a:extLst>
          </p:cNvPr>
          <p:cNvSpPr>
            <a:spLocks noGrp="1"/>
          </p:cNvSpPr>
          <p:nvPr/>
        </p:nvSpPr>
        <p:spPr>
          <a:xfrm>
            <a:off x="6191250" y="2981325"/>
            <a:ext cx="20955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5" name="text-qfgeiq">
            <a:extLst>
              <a:ext uri="{FF2B5EF4-FFF2-40B4-BE49-F238E27FC236}">
                <a16:creationId xmlns:a16="http://schemas.microsoft.com/office/drawing/2014/main" id="{CEC6594A-BC80-4785-AF30-8DF1794A661B}"/>
              </a:ext>
            </a:extLst>
          </p:cNvPr>
          <p:cNvSpPr>
            <a:spLocks noGrp="1"/>
          </p:cNvSpPr>
          <p:nvPr/>
        </p:nvSpPr>
        <p:spPr>
          <a:xfrm>
            <a:off x="6305550" y="3057525"/>
            <a:ext cx="1866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датчик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9EAD131F-C0C3-434F-840A-35E1387DEC42}"/>
              </a:ext>
            </a:extLst>
          </p:cNvPr>
          <p:cNvSpPr>
            <a:spLocks noGrp="1"/>
          </p:cNvSpPr>
          <p:nvPr/>
        </p:nvSpPr>
        <p:spPr>
          <a:xfrm>
            <a:off x="8524875" y="2981325"/>
            <a:ext cx="20955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4B9B77"/>
            </a:solidFill>
            <a:prstDash val="solid"/>
          </a:ln>
        </p:spPr>
      </p:sp>
      <p:sp>
        <p:nvSpPr>
          <p:cNvPr id="17" name="text-4lzhtw">
            <a:extLst>
              <a:ext uri="{FF2B5EF4-FFF2-40B4-BE49-F238E27FC236}">
                <a16:creationId xmlns:a16="http://schemas.microsoft.com/office/drawing/2014/main" id="{A29B2EB8-9620-40CE-8819-537A1F322A7B}"/>
              </a:ext>
            </a:extLst>
          </p:cNvPr>
          <p:cNvSpPr>
            <a:spLocks noGrp="1"/>
          </p:cNvSpPr>
          <p:nvPr/>
        </p:nvSpPr>
        <p:spPr>
          <a:xfrm>
            <a:off x="8639175" y="3057525"/>
            <a:ext cx="1866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робот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E4111897-6BF3-4980-9596-95C96CE0C411}"/>
              </a:ext>
            </a:extLst>
          </p:cNvPr>
          <p:cNvSpPr>
            <a:spLocks noGrp="1"/>
          </p:cNvSpPr>
          <p:nvPr/>
        </p:nvSpPr>
        <p:spPr>
          <a:xfrm>
            <a:off x="6191250" y="3886200"/>
            <a:ext cx="2095500" cy="4000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9" name="text-ly0pee">
            <a:extLst>
              <a:ext uri="{FF2B5EF4-FFF2-40B4-BE49-F238E27FC236}">
                <a16:creationId xmlns:a16="http://schemas.microsoft.com/office/drawing/2014/main" id="{E587351B-8DAE-4898-A461-D5A437329025}"/>
              </a:ext>
            </a:extLst>
          </p:cNvPr>
          <p:cNvSpPr>
            <a:spLocks noGrp="1"/>
          </p:cNvSpPr>
          <p:nvPr/>
        </p:nvSpPr>
        <p:spPr>
          <a:xfrm>
            <a:off x="6305550" y="3962400"/>
            <a:ext cx="1866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7892" lnSpcReduction="10000"/>
          </a:bodyPr>
          <a:lstStyle/>
          <a:p>
            <a:pPr algn="ctr">
              <a:defRPr sz="12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автомобільний блок</a:t>
            </a:r>
          </a:p>
        </p:txBody>
      </p:sp>
    </p:spTree>
    <p:extLst>
      <p:ext uri="{BB962C8B-B14F-4D97-AF65-F5344CB8AC3E}">
        <p14:creationId xmlns:p14="http://schemas.microsoft.com/office/powerpoint/2010/main" val="1027753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7ipmkr">
            <a:extLst>
              <a:ext uri="{FF2B5EF4-FFF2-40B4-BE49-F238E27FC236}">
                <a16:creationId xmlns:a16="http://schemas.microsoft.com/office/drawing/2014/main" id="{F7B991B0-22E7-4419-9B5E-4D874A669690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d98mik">
            <a:extLst>
              <a:ext uri="{FF2B5EF4-FFF2-40B4-BE49-F238E27FC236}">
                <a16:creationId xmlns:a16="http://schemas.microsoft.com/office/drawing/2014/main" id="{692F3808-FEE4-48D5-9C3F-2C34757B1B0C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FPGA дозволяє налаштувати саму цифрову структуру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C1FBF94-7971-46B2-A0AB-94725169F9D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0466ky">
            <a:extLst>
              <a:ext uri="{FF2B5EF4-FFF2-40B4-BE49-F238E27FC236}">
                <a16:creationId xmlns:a16="http://schemas.microsoft.com/office/drawing/2014/main" id="{C29355D5-8A3A-4096-91D4-3D62DEC39826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p2w5rp">
            <a:extLst>
              <a:ext uri="{FF2B5EF4-FFF2-40B4-BE49-F238E27FC236}">
                <a16:creationId xmlns:a16="http://schemas.microsoft.com/office/drawing/2014/main" id="{84ED1CEC-C6D0-4C2C-805C-7A60F0B646AB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F02BDD8-0762-44A8-8492-54BF74D0483F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525780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D3EBD8B5-9FB2-473A-A0E6-E7EB0FF444E3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5724525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8AFE0BC-7ED3-42BB-9F69-845F1FE567E9}"/>
              </a:ext>
            </a:extLst>
          </p:cNvPr>
          <p:cNvSpPr>
            <a:spLocks noGrp="1"/>
          </p:cNvSpPr>
          <p:nvPr/>
        </p:nvSpPr>
        <p:spPr>
          <a:xfrm>
            <a:off x="495300" y="1752600"/>
            <a:ext cx="76200" cy="3238500"/>
          </a:xfrm>
          <a:prstGeom prst="rect">
            <a:avLst/>
          </a:prstGeom>
          <a:solidFill>
            <a:srgbClr val="D9912B"/>
          </a:solidFill>
          <a:ln w="9525">
            <a:solidFill>
              <a:srgbClr val="D9912B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A2A2EE5-7AFC-4D3A-9505-07C53A80874D}"/>
              </a:ext>
            </a:extLst>
          </p:cNvPr>
          <p:cNvSpPr>
            <a:spLocks noGrp="1"/>
          </p:cNvSpPr>
          <p:nvPr/>
        </p:nvSpPr>
        <p:spPr>
          <a:xfrm>
            <a:off x="5962650" y="1752600"/>
            <a:ext cx="76200" cy="3238500"/>
          </a:xfrm>
          <a:prstGeom prst="rect">
            <a:avLst/>
          </a:prstGeom>
          <a:solidFill>
            <a:srgbClr val="2E74B5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10" name="text-24krvs">
            <a:extLst>
              <a:ext uri="{FF2B5EF4-FFF2-40B4-BE49-F238E27FC236}">
                <a16:creationId xmlns:a16="http://schemas.microsoft.com/office/drawing/2014/main" id="{DD692E21-1786-4F97-893B-7E5813A3F627}"/>
              </a:ext>
            </a:extLst>
          </p:cNvPr>
          <p:cNvSpPr>
            <a:spLocks noGrp="1"/>
          </p:cNvSpPr>
          <p:nvPr/>
        </p:nvSpPr>
        <p:spPr>
          <a:xfrm>
            <a:off x="781050" y="2057400"/>
            <a:ext cx="4572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Програма для CPU</a:t>
            </a:r>
          </a:p>
        </p:txBody>
      </p:sp>
      <p:sp>
        <p:nvSpPr>
          <p:cNvPr id="11" name="text-9lb4qq">
            <a:extLst>
              <a:ext uri="{FF2B5EF4-FFF2-40B4-BE49-F238E27FC236}">
                <a16:creationId xmlns:a16="http://schemas.microsoft.com/office/drawing/2014/main" id="{EDC2E6DE-9B16-467F-9839-9E520AF30A85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4572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Задає послідовність інструкцій, які виконує вже створений процесор.</a:t>
            </a:r>
          </a:p>
        </p:txBody>
      </p:sp>
      <p:sp>
        <p:nvSpPr>
          <p:cNvPr id="12" name="text-0fx24h">
            <a:extLst>
              <a:ext uri="{FF2B5EF4-FFF2-40B4-BE49-F238E27FC236}">
                <a16:creationId xmlns:a16="http://schemas.microsoft.com/office/drawing/2014/main" id="{9AB297BF-CF5B-4BA3-99EB-A99411570F6C}"/>
              </a:ext>
            </a:extLst>
          </p:cNvPr>
          <p:cNvSpPr>
            <a:spLocks noGrp="1"/>
          </p:cNvSpPr>
          <p:nvPr/>
        </p:nvSpPr>
        <p:spPr>
          <a:xfrm>
            <a:off x="6248400" y="2057400"/>
            <a:ext cx="4953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Конфігурація FPGA</a:t>
            </a:r>
          </a:p>
        </p:txBody>
      </p:sp>
      <p:sp>
        <p:nvSpPr>
          <p:cNvPr id="13" name="text-48vp50">
            <a:extLst>
              <a:ext uri="{FF2B5EF4-FFF2-40B4-BE49-F238E27FC236}">
                <a16:creationId xmlns:a16="http://schemas.microsoft.com/office/drawing/2014/main" id="{67F8DC11-4B3F-4EB7-8B2D-C79601F85D47}"/>
              </a:ext>
            </a:extLst>
          </p:cNvPr>
          <p:cNvSpPr>
            <a:spLocks noGrp="1"/>
          </p:cNvSpPr>
          <p:nvPr/>
        </p:nvSpPr>
        <p:spPr>
          <a:xfrm>
            <a:off x="6248400" y="2724150"/>
            <a:ext cx="49530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Задає логічні блоки та їх з’єднання — тобто спеціалізовану апаратну структуру.</a:t>
            </a:r>
          </a:p>
        </p:txBody>
      </p:sp>
      <p:sp>
        <p:nvSpPr>
          <p:cNvPr id="14" name="text-zbp4uu">
            <a:extLst>
              <a:ext uri="{FF2B5EF4-FFF2-40B4-BE49-F238E27FC236}">
                <a16:creationId xmlns:a16="http://schemas.microsoft.com/office/drawing/2014/main" id="{E1ED9FC5-09A3-43A5-ACFF-8CF71DF2142D}"/>
              </a:ext>
            </a:extLst>
          </p:cNvPr>
          <p:cNvSpPr>
            <a:spLocks noGrp="1"/>
          </p:cNvSpPr>
          <p:nvPr/>
        </p:nvSpPr>
        <p:spPr>
          <a:xfrm>
            <a:off x="495300" y="5143500"/>
            <a:ext cx="1119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FPGA — Field-Programmable Gate Array</a:t>
            </a:r>
          </a:p>
        </p:txBody>
      </p:sp>
      <p:sp>
        <p:nvSpPr>
          <p:cNvPr id="15" name="text-5mbba3">
            <a:extLst>
              <a:ext uri="{FF2B5EF4-FFF2-40B4-BE49-F238E27FC236}">
                <a16:creationId xmlns:a16="http://schemas.microsoft.com/office/drawing/2014/main" id="{5F0C7AE9-2434-4F9C-B7A6-5BE852088A60}"/>
              </a:ext>
            </a:extLst>
          </p:cNvPr>
          <p:cNvSpPr>
            <a:spLocks noGrp="1"/>
          </p:cNvSpPr>
          <p:nvPr/>
        </p:nvSpPr>
        <p:spPr>
          <a:xfrm>
            <a:off x="495300" y="5505450"/>
            <a:ext cx="11191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000" lnSpcReduction="10000"/>
          </a:bodyPr>
          <a:lstStyle/>
          <a:p>
            <a:pPr algn="ctr">
              <a:defRPr sz="15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програмована користувачем вентильна матриця</a:t>
            </a:r>
          </a:p>
        </p:txBody>
      </p:sp>
    </p:spTree>
    <p:extLst>
      <p:ext uri="{BB962C8B-B14F-4D97-AF65-F5344CB8AC3E}">
        <p14:creationId xmlns:p14="http://schemas.microsoft.com/office/powerpoint/2010/main" val="2026197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-bugnit">
            <a:extLst>
              <a:ext uri="{FF2B5EF4-FFF2-40B4-BE49-F238E27FC236}">
                <a16:creationId xmlns:a16="http://schemas.microsoft.com/office/drawing/2014/main" id="{CBB70F08-B954-445A-BDE6-8B2A0DF3F63F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1</a:t>
            </a:r>
          </a:p>
        </p:txBody>
      </p:sp>
      <p:sp>
        <p:nvSpPr>
          <p:cNvPr id="2" name="text-uadmh3">
            <a:extLst>
              <a:ext uri="{FF2B5EF4-FFF2-40B4-BE49-F238E27FC236}">
                <a16:creationId xmlns:a16="http://schemas.microsoft.com/office/drawing/2014/main" id="{63831DC4-39D9-46BD-9FEB-7A2192B99632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SoC об’єднує багато систем на одному кристалі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96269A6-5D68-4941-B660-F542DA527AF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nulthd">
            <a:extLst>
              <a:ext uri="{FF2B5EF4-FFF2-40B4-BE49-F238E27FC236}">
                <a16:creationId xmlns:a16="http://schemas.microsoft.com/office/drawing/2014/main" id="{9E8B8369-6DE5-4E7E-BE3E-215A2CC5792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bmr8xy">
            <a:extLst>
              <a:ext uri="{FF2B5EF4-FFF2-40B4-BE49-F238E27FC236}">
                <a16:creationId xmlns:a16="http://schemas.microsoft.com/office/drawing/2014/main" id="{9A1B427E-66BE-4F05-8A57-4357C645B5E4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3BFEF4B-6BD6-4D25-A60E-FF506D1A6589}"/>
              </a:ext>
            </a:extLst>
          </p:cNvPr>
          <p:cNvSpPr>
            <a:spLocks noGrp="1"/>
          </p:cNvSpPr>
          <p:nvPr/>
        </p:nvSpPr>
        <p:spPr>
          <a:xfrm>
            <a:off x="3943350" y="1857375"/>
            <a:ext cx="4305300" cy="3667125"/>
          </a:xfrm>
          <a:prstGeom prst="roundRect">
            <a:avLst>
              <a:gd name="adj" fmla="val 3117"/>
            </a:avLst>
          </a:prstGeom>
          <a:solidFill>
            <a:srgbClr val="E8F2F8"/>
          </a:solidFill>
          <a:ln w="9525">
            <a:solidFill>
              <a:srgbClr val="2E74B5"/>
            </a:solidFill>
            <a:prstDash val="solid"/>
          </a:ln>
        </p:spPr>
      </p:sp>
      <p:sp>
        <p:nvSpPr>
          <p:cNvPr id="7" name="text-wlc4bl">
            <a:extLst>
              <a:ext uri="{FF2B5EF4-FFF2-40B4-BE49-F238E27FC236}">
                <a16:creationId xmlns:a16="http://schemas.microsoft.com/office/drawing/2014/main" id="{4ADEE454-05ED-4734-8328-A71823F4A365}"/>
              </a:ext>
            </a:extLst>
          </p:cNvPr>
          <p:cNvSpPr>
            <a:spLocks noGrp="1"/>
          </p:cNvSpPr>
          <p:nvPr/>
        </p:nvSpPr>
        <p:spPr>
          <a:xfrm>
            <a:off x="4953000" y="2114550"/>
            <a:ext cx="228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269" lnSpcReduction="10000"/>
          </a:bodyPr>
          <a:lstStyle/>
          <a:p>
            <a:pPr algn="ctr">
              <a:defRPr sz="39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SoC</a:t>
            </a:r>
          </a:p>
        </p:txBody>
      </p:sp>
      <p:sp>
        <p:nvSpPr>
          <p:cNvPr id="8" name="text-h6ie21">
            <a:extLst>
              <a:ext uri="{FF2B5EF4-FFF2-40B4-BE49-F238E27FC236}">
                <a16:creationId xmlns:a16="http://schemas.microsoft.com/office/drawing/2014/main" id="{D74AD59E-EE08-4B8C-8D09-D3C579077E94}"/>
              </a:ext>
            </a:extLst>
          </p:cNvPr>
          <p:cNvSpPr>
            <a:spLocks noGrp="1"/>
          </p:cNvSpPr>
          <p:nvPr/>
        </p:nvSpPr>
        <p:spPr>
          <a:xfrm>
            <a:off x="4476750" y="2809875"/>
            <a:ext cx="3238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System on a Chip</a:t>
            </a:r>
          </a:p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система на кристалі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EB7CF197-F934-4FA7-98C9-B910DC4CA649}"/>
              </a:ext>
            </a:extLst>
          </p:cNvPr>
          <p:cNvSpPr>
            <a:spLocks noGrp="1"/>
          </p:cNvSpPr>
          <p:nvPr/>
        </p:nvSpPr>
        <p:spPr>
          <a:xfrm>
            <a:off x="1428750" y="2143125"/>
            <a:ext cx="20002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0" name="text-90qmnk">
            <a:extLst>
              <a:ext uri="{FF2B5EF4-FFF2-40B4-BE49-F238E27FC236}">
                <a16:creationId xmlns:a16="http://schemas.microsoft.com/office/drawing/2014/main" id="{17072A24-7C31-4873-87B3-19B9A8DCA5DF}"/>
              </a:ext>
            </a:extLst>
          </p:cNvPr>
          <p:cNvSpPr>
            <a:spLocks noGrp="1"/>
          </p:cNvSpPr>
          <p:nvPr/>
        </p:nvSpPr>
        <p:spPr>
          <a:xfrm>
            <a:off x="1543050" y="2381250"/>
            <a:ext cx="1771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CPU</a:t>
            </a:r>
          </a:p>
        </p:txBody>
      </p:sp>
      <p:sp>
        <p:nvSpPr>
          <p:cNvPr id="11" name="text-4xwrh4">
            <a:extLst>
              <a:ext uri="{FF2B5EF4-FFF2-40B4-BE49-F238E27FC236}">
                <a16:creationId xmlns:a16="http://schemas.microsoft.com/office/drawing/2014/main" id="{B2228B52-576C-484E-93BC-ABC2770BB160}"/>
              </a:ext>
            </a:extLst>
          </p:cNvPr>
          <p:cNvSpPr>
            <a:spLocks noGrp="1"/>
          </p:cNvSpPr>
          <p:nvPr/>
        </p:nvSpPr>
        <p:spPr>
          <a:xfrm>
            <a:off x="3524250" y="2333625"/>
            <a:ext cx="419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845" lnSpcReduction="10000"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5D940508-0FBA-44CA-AA71-0ADB77407B22}"/>
              </a:ext>
            </a:extLst>
          </p:cNvPr>
          <p:cNvSpPr>
            <a:spLocks noGrp="1"/>
          </p:cNvSpPr>
          <p:nvPr/>
        </p:nvSpPr>
        <p:spPr>
          <a:xfrm>
            <a:off x="8858250" y="2143125"/>
            <a:ext cx="20002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3" name="text-0ygb8n">
            <a:extLst>
              <a:ext uri="{FF2B5EF4-FFF2-40B4-BE49-F238E27FC236}">
                <a16:creationId xmlns:a16="http://schemas.microsoft.com/office/drawing/2014/main" id="{1640609D-09E5-428D-899E-1DF5EB67242D}"/>
              </a:ext>
            </a:extLst>
          </p:cNvPr>
          <p:cNvSpPr>
            <a:spLocks noGrp="1"/>
          </p:cNvSpPr>
          <p:nvPr/>
        </p:nvSpPr>
        <p:spPr>
          <a:xfrm>
            <a:off x="8972550" y="2381250"/>
            <a:ext cx="1771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GPU</a:t>
            </a:r>
          </a:p>
        </p:txBody>
      </p:sp>
      <p:sp>
        <p:nvSpPr>
          <p:cNvPr id="14" name="text-xqlxdw">
            <a:extLst>
              <a:ext uri="{FF2B5EF4-FFF2-40B4-BE49-F238E27FC236}">
                <a16:creationId xmlns:a16="http://schemas.microsoft.com/office/drawing/2014/main" id="{D1441FF3-DD27-425B-809C-F62F3B69FEF7}"/>
              </a:ext>
            </a:extLst>
          </p:cNvPr>
          <p:cNvSpPr>
            <a:spLocks noGrp="1"/>
          </p:cNvSpPr>
          <p:nvPr/>
        </p:nvSpPr>
        <p:spPr>
          <a:xfrm>
            <a:off x="8334375" y="2333625"/>
            <a:ext cx="419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845" lnSpcReduction="10000"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05DFF7E7-CF29-4506-8F4D-201ED98D99A3}"/>
              </a:ext>
            </a:extLst>
          </p:cNvPr>
          <p:cNvSpPr>
            <a:spLocks noGrp="1"/>
          </p:cNvSpPr>
          <p:nvPr/>
        </p:nvSpPr>
        <p:spPr>
          <a:xfrm>
            <a:off x="1333500" y="4476750"/>
            <a:ext cx="20002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6" name="text-ns94nr">
            <a:extLst>
              <a:ext uri="{FF2B5EF4-FFF2-40B4-BE49-F238E27FC236}">
                <a16:creationId xmlns:a16="http://schemas.microsoft.com/office/drawing/2014/main" id="{FCE088D8-3855-4497-A3C3-27C89A95679A}"/>
              </a:ext>
            </a:extLst>
          </p:cNvPr>
          <p:cNvSpPr>
            <a:spLocks noGrp="1"/>
          </p:cNvSpPr>
          <p:nvPr/>
        </p:nvSpPr>
        <p:spPr>
          <a:xfrm>
            <a:off x="1447800" y="4714875"/>
            <a:ext cx="1771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Пам’ять</a:t>
            </a:r>
          </a:p>
        </p:txBody>
      </p:sp>
      <p:sp>
        <p:nvSpPr>
          <p:cNvPr id="17" name="text-2l0nms">
            <a:extLst>
              <a:ext uri="{FF2B5EF4-FFF2-40B4-BE49-F238E27FC236}">
                <a16:creationId xmlns:a16="http://schemas.microsoft.com/office/drawing/2014/main" id="{EEA5A64C-6E4F-41DC-90DF-DB22450B1EC6}"/>
              </a:ext>
            </a:extLst>
          </p:cNvPr>
          <p:cNvSpPr>
            <a:spLocks noGrp="1"/>
          </p:cNvSpPr>
          <p:nvPr/>
        </p:nvSpPr>
        <p:spPr>
          <a:xfrm>
            <a:off x="3429000" y="4667250"/>
            <a:ext cx="419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845" lnSpcReduction="10000"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AD31EF3F-E947-4F6B-91EC-498B3E9F99CE}"/>
              </a:ext>
            </a:extLst>
          </p:cNvPr>
          <p:cNvSpPr>
            <a:spLocks noGrp="1"/>
          </p:cNvSpPr>
          <p:nvPr/>
        </p:nvSpPr>
        <p:spPr>
          <a:xfrm>
            <a:off x="8858250" y="4476750"/>
            <a:ext cx="20002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9" name="text-44qw5o">
            <a:extLst>
              <a:ext uri="{FF2B5EF4-FFF2-40B4-BE49-F238E27FC236}">
                <a16:creationId xmlns:a16="http://schemas.microsoft.com/office/drawing/2014/main" id="{95FCB034-0E22-47EF-A1D5-B2B3DF7A7C97}"/>
              </a:ext>
            </a:extLst>
          </p:cNvPr>
          <p:cNvSpPr>
            <a:spLocks noGrp="1"/>
          </p:cNvSpPr>
          <p:nvPr/>
        </p:nvSpPr>
        <p:spPr>
          <a:xfrm>
            <a:off x="8972550" y="4714875"/>
            <a:ext cx="1771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I/O</a:t>
            </a:r>
          </a:p>
        </p:txBody>
      </p:sp>
      <p:sp>
        <p:nvSpPr>
          <p:cNvPr id="20" name="text-qgekhw">
            <a:extLst>
              <a:ext uri="{FF2B5EF4-FFF2-40B4-BE49-F238E27FC236}">
                <a16:creationId xmlns:a16="http://schemas.microsoft.com/office/drawing/2014/main" id="{55E9AF32-71FF-466B-A99A-0758EE379A3D}"/>
              </a:ext>
            </a:extLst>
          </p:cNvPr>
          <p:cNvSpPr>
            <a:spLocks noGrp="1"/>
          </p:cNvSpPr>
          <p:nvPr/>
        </p:nvSpPr>
        <p:spPr>
          <a:xfrm>
            <a:off x="8334375" y="4667250"/>
            <a:ext cx="419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845" lnSpcReduction="10000"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506693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-le2cns">
            <a:extLst>
              <a:ext uri="{FF2B5EF4-FFF2-40B4-BE49-F238E27FC236}">
                <a16:creationId xmlns:a16="http://schemas.microsoft.com/office/drawing/2014/main" id="{B0A6E287-4606-48B6-BCA3-A536DB68C0C3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ЗБИРАЄМО ВСЕ РАЗОМ</a:t>
            </a:r>
          </a:p>
        </p:txBody>
      </p:sp>
      <p:sp>
        <p:nvSpPr>
          <p:cNvPr id="2" name="text-bvo9hu">
            <a:extLst>
              <a:ext uri="{FF2B5EF4-FFF2-40B4-BE49-F238E27FC236}">
                <a16:creationId xmlns:a16="http://schemas.microsoft.com/office/drawing/2014/main" id="{153A19E2-6921-4EF8-AF7D-85B8D7081AA0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Повернімося до натискання клавіші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6773C78-08DF-43BD-9783-9E383F64686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oyj4i8">
            <a:extLst>
              <a:ext uri="{FF2B5EF4-FFF2-40B4-BE49-F238E27FC236}">
                <a16:creationId xmlns:a16="http://schemas.microsoft.com/office/drawing/2014/main" id="{69DF423A-7716-4A82-AE5B-70C87BA8219C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03bfmm">
            <a:extLst>
              <a:ext uri="{FF2B5EF4-FFF2-40B4-BE49-F238E27FC236}">
                <a16:creationId xmlns:a16="http://schemas.microsoft.com/office/drawing/2014/main" id="{2BFB0C5D-177F-4739-B646-F87F79AF15B6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B6592492-CE17-4F65-BFD7-5074E3AAFB38}"/>
              </a:ext>
            </a:extLst>
          </p:cNvPr>
          <p:cNvSpPr>
            <a:spLocks noGrp="1"/>
          </p:cNvSpPr>
          <p:nvPr/>
        </p:nvSpPr>
        <p:spPr>
          <a:xfrm>
            <a:off x="457200" y="2238375"/>
            <a:ext cx="1485900" cy="2247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gp8ot2">
            <a:extLst>
              <a:ext uri="{FF2B5EF4-FFF2-40B4-BE49-F238E27FC236}">
                <a16:creationId xmlns:a16="http://schemas.microsoft.com/office/drawing/2014/main" id="{99F1396E-37A2-4930-8848-D44A5514AC83}"/>
              </a:ext>
            </a:extLst>
          </p:cNvPr>
          <p:cNvSpPr>
            <a:spLocks noGrp="1"/>
          </p:cNvSpPr>
          <p:nvPr/>
        </p:nvSpPr>
        <p:spPr>
          <a:xfrm>
            <a:off x="933450" y="2428875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text-i94ujn">
            <a:extLst>
              <a:ext uri="{FF2B5EF4-FFF2-40B4-BE49-F238E27FC236}">
                <a16:creationId xmlns:a16="http://schemas.microsoft.com/office/drawing/2014/main" id="{DC7CED91-D05E-444C-AF92-051EB49E536D}"/>
              </a:ext>
            </a:extLst>
          </p:cNvPr>
          <p:cNvSpPr>
            <a:spLocks noGrp="1"/>
          </p:cNvSpPr>
          <p:nvPr/>
        </p:nvSpPr>
        <p:spPr>
          <a:xfrm>
            <a:off x="552450" y="3219450"/>
            <a:ext cx="1295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667" lnSpcReduction="1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Контакт</a:t>
            </a:r>
          </a:p>
        </p:txBody>
      </p:sp>
      <p:sp>
        <p:nvSpPr>
          <p:cNvPr id="9" name="text-0bf4vv">
            <a:extLst>
              <a:ext uri="{FF2B5EF4-FFF2-40B4-BE49-F238E27FC236}">
                <a16:creationId xmlns:a16="http://schemas.microsoft.com/office/drawing/2014/main" id="{1533CC22-358E-4EBC-9EDA-4D2542D8D809}"/>
              </a:ext>
            </a:extLst>
          </p:cNvPr>
          <p:cNvSpPr>
            <a:spLocks noGrp="1"/>
          </p:cNvSpPr>
          <p:nvPr/>
        </p:nvSpPr>
        <p:spPr>
          <a:xfrm>
            <a:off x="571500" y="3857625"/>
            <a:ext cx="1257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053"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фізичний стан</a:t>
            </a:r>
          </a:p>
        </p:txBody>
      </p:sp>
      <p:sp>
        <p:nvSpPr>
          <p:cNvPr id="10" name="text-95rzsp">
            <a:extLst>
              <a:ext uri="{FF2B5EF4-FFF2-40B4-BE49-F238E27FC236}">
                <a16:creationId xmlns:a16="http://schemas.microsoft.com/office/drawing/2014/main" id="{45684661-50A3-412B-9D0D-BD6B516E5073}"/>
              </a:ext>
            </a:extLst>
          </p:cNvPr>
          <p:cNvSpPr>
            <a:spLocks noGrp="1"/>
          </p:cNvSpPr>
          <p:nvPr/>
        </p:nvSpPr>
        <p:spPr>
          <a:xfrm>
            <a:off x="1981200" y="314325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03D23C5-DDA0-45FA-A9F9-5A40BDC88243}"/>
              </a:ext>
            </a:extLst>
          </p:cNvPr>
          <p:cNvSpPr>
            <a:spLocks noGrp="1"/>
          </p:cNvSpPr>
          <p:nvPr/>
        </p:nvSpPr>
        <p:spPr>
          <a:xfrm>
            <a:off x="2390775" y="2238375"/>
            <a:ext cx="1485900" cy="2247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2" name="text-mko8oo">
            <a:extLst>
              <a:ext uri="{FF2B5EF4-FFF2-40B4-BE49-F238E27FC236}">
                <a16:creationId xmlns:a16="http://schemas.microsoft.com/office/drawing/2014/main" id="{7AD47F60-7D67-4DD4-9342-C8CC019E279A}"/>
              </a:ext>
            </a:extLst>
          </p:cNvPr>
          <p:cNvSpPr>
            <a:spLocks noGrp="1"/>
          </p:cNvSpPr>
          <p:nvPr/>
        </p:nvSpPr>
        <p:spPr>
          <a:xfrm>
            <a:off x="2867025" y="2428875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text-143u06">
            <a:extLst>
              <a:ext uri="{FF2B5EF4-FFF2-40B4-BE49-F238E27FC236}">
                <a16:creationId xmlns:a16="http://schemas.microsoft.com/office/drawing/2014/main" id="{A5E7B762-87ED-4513-877A-9206963D9D93}"/>
              </a:ext>
            </a:extLst>
          </p:cNvPr>
          <p:cNvSpPr>
            <a:spLocks noGrp="1"/>
          </p:cNvSpPr>
          <p:nvPr/>
        </p:nvSpPr>
        <p:spPr>
          <a:xfrm>
            <a:off x="2486025" y="3219450"/>
            <a:ext cx="1295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667" lnSpcReduction="1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MCU</a:t>
            </a:r>
          </a:p>
        </p:txBody>
      </p:sp>
      <p:sp>
        <p:nvSpPr>
          <p:cNvPr id="14" name="text-q048dh">
            <a:extLst>
              <a:ext uri="{FF2B5EF4-FFF2-40B4-BE49-F238E27FC236}">
                <a16:creationId xmlns:a16="http://schemas.microsoft.com/office/drawing/2014/main" id="{572F3C1A-49CA-46B1-9FB6-212438EFC305}"/>
              </a:ext>
            </a:extLst>
          </p:cNvPr>
          <p:cNvSpPr>
            <a:spLocks noGrp="1"/>
          </p:cNvSpPr>
          <p:nvPr/>
        </p:nvSpPr>
        <p:spPr>
          <a:xfrm>
            <a:off x="2505075" y="3857625"/>
            <a:ext cx="1257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2931" lnSpcReduction="10000"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розпізнає клавішу</a:t>
            </a:r>
          </a:p>
        </p:txBody>
      </p:sp>
      <p:sp>
        <p:nvSpPr>
          <p:cNvPr id="15" name="text-04d3j1">
            <a:extLst>
              <a:ext uri="{FF2B5EF4-FFF2-40B4-BE49-F238E27FC236}">
                <a16:creationId xmlns:a16="http://schemas.microsoft.com/office/drawing/2014/main" id="{14F81389-E9E2-4E2B-8330-B3F01060B3A3}"/>
              </a:ext>
            </a:extLst>
          </p:cNvPr>
          <p:cNvSpPr>
            <a:spLocks noGrp="1"/>
          </p:cNvSpPr>
          <p:nvPr/>
        </p:nvSpPr>
        <p:spPr>
          <a:xfrm>
            <a:off x="3914775" y="314325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E1EF8C80-113B-4955-88B6-452A760409D1}"/>
              </a:ext>
            </a:extLst>
          </p:cNvPr>
          <p:cNvSpPr>
            <a:spLocks noGrp="1"/>
          </p:cNvSpPr>
          <p:nvPr/>
        </p:nvSpPr>
        <p:spPr>
          <a:xfrm>
            <a:off x="4324350" y="2238375"/>
            <a:ext cx="1485900" cy="2247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7" name="text-pkhgb5">
            <a:extLst>
              <a:ext uri="{FF2B5EF4-FFF2-40B4-BE49-F238E27FC236}">
                <a16:creationId xmlns:a16="http://schemas.microsoft.com/office/drawing/2014/main" id="{0EDE4768-85D0-43AD-B26E-100181EFBF6E}"/>
              </a:ext>
            </a:extLst>
          </p:cNvPr>
          <p:cNvSpPr>
            <a:spLocks noGrp="1"/>
          </p:cNvSpPr>
          <p:nvPr/>
        </p:nvSpPr>
        <p:spPr>
          <a:xfrm>
            <a:off x="4800600" y="2428875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8" name="text-dw14h8">
            <a:extLst>
              <a:ext uri="{FF2B5EF4-FFF2-40B4-BE49-F238E27FC236}">
                <a16:creationId xmlns:a16="http://schemas.microsoft.com/office/drawing/2014/main" id="{CA516F1F-DED7-47CD-AD74-FA070AFF8035}"/>
              </a:ext>
            </a:extLst>
          </p:cNvPr>
          <p:cNvSpPr>
            <a:spLocks noGrp="1"/>
          </p:cNvSpPr>
          <p:nvPr/>
        </p:nvSpPr>
        <p:spPr>
          <a:xfrm>
            <a:off x="4419600" y="3219450"/>
            <a:ext cx="1295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667" lnSpcReduction="1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USB</a:t>
            </a:r>
          </a:p>
        </p:txBody>
      </p:sp>
      <p:sp>
        <p:nvSpPr>
          <p:cNvPr id="19" name="text-rbiz9l">
            <a:extLst>
              <a:ext uri="{FF2B5EF4-FFF2-40B4-BE49-F238E27FC236}">
                <a16:creationId xmlns:a16="http://schemas.microsoft.com/office/drawing/2014/main" id="{52F6C05F-5FD3-475C-B308-4329910C3D91}"/>
              </a:ext>
            </a:extLst>
          </p:cNvPr>
          <p:cNvSpPr>
            <a:spLocks noGrp="1"/>
          </p:cNvSpPr>
          <p:nvPr/>
        </p:nvSpPr>
        <p:spPr>
          <a:xfrm>
            <a:off x="4438650" y="3857625"/>
            <a:ext cx="1257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передає код</a:t>
            </a:r>
          </a:p>
        </p:txBody>
      </p:sp>
      <p:sp>
        <p:nvSpPr>
          <p:cNvPr id="20" name="text-et3q7k">
            <a:extLst>
              <a:ext uri="{FF2B5EF4-FFF2-40B4-BE49-F238E27FC236}">
                <a16:creationId xmlns:a16="http://schemas.microsoft.com/office/drawing/2014/main" id="{2605F620-BFED-473E-8E6A-CF04F0BFB5FB}"/>
              </a:ext>
            </a:extLst>
          </p:cNvPr>
          <p:cNvSpPr>
            <a:spLocks noGrp="1"/>
          </p:cNvSpPr>
          <p:nvPr/>
        </p:nvSpPr>
        <p:spPr>
          <a:xfrm>
            <a:off x="5848350" y="314325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07BFE426-1EB5-46CE-A9B6-5F7F6FA3B38F}"/>
              </a:ext>
            </a:extLst>
          </p:cNvPr>
          <p:cNvSpPr>
            <a:spLocks noGrp="1"/>
          </p:cNvSpPr>
          <p:nvPr/>
        </p:nvSpPr>
        <p:spPr>
          <a:xfrm>
            <a:off x="6257925" y="2238375"/>
            <a:ext cx="1485900" cy="2247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22" name="text-jsngqf">
            <a:extLst>
              <a:ext uri="{FF2B5EF4-FFF2-40B4-BE49-F238E27FC236}">
                <a16:creationId xmlns:a16="http://schemas.microsoft.com/office/drawing/2014/main" id="{F999DCE1-2F2F-4D7D-AD13-386A4DE0A5E7}"/>
              </a:ext>
            </a:extLst>
          </p:cNvPr>
          <p:cNvSpPr>
            <a:spLocks noGrp="1"/>
          </p:cNvSpPr>
          <p:nvPr/>
        </p:nvSpPr>
        <p:spPr>
          <a:xfrm>
            <a:off x="6734175" y="2428875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3" name="text-9klem7">
            <a:extLst>
              <a:ext uri="{FF2B5EF4-FFF2-40B4-BE49-F238E27FC236}">
                <a16:creationId xmlns:a16="http://schemas.microsoft.com/office/drawing/2014/main" id="{07A9EBCE-39AF-46F9-B7F6-53290ED8F4C4}"/>
              </a:ext>
            </a:extLst>
          </p:cNvPr>
          <p:cNvSpPr>
            <a:spLocks noGrp="1"/>
          </p:cNvSpPr>
          <p:nvPr/>
        </p:nvSpPr>
        <p:spPr>
          <a:xfrm>
            <a:off x="6353175" y="3219450"/>
            <a:ext cx="1295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667" lnSpcReduction="1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CPU</a:t>
            </a:r>
          </a:p>
        </p:txBody>
      </p:sp>
      <p:sp>
        <p:nvSpPr>
          <p:cNvPr id="24" name="text-r9rsnj">
            <a:extLst>
              <a:ext uri="{FF2B5EF4-FFF2-40B4-BE49-F238E27FC236}">
                <a16:creationId xmlns:a16="http://schemas.microsoft.com/office/drawing/2014/main" id="{73C8A632-D1E5-4D08-B069-FBA7C81060ED}"/>
              </a:ext>
            </a:extLst>
          </p:cNvPr>
          <p:cNvSpPr>
            <a:spLocks noGrp="1"/>
          </p:cNvSpPr>
          <p:nvPr/>
        </p:nvSpPr>
        <p:spPr>
          <a:xfrm>
            <a:off x="6372225" y="3857625"/>
            <a:ext cx="1257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3364" lnSpcReduction="10000"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виконує програму</a:t>
            </a:r>
          </a:p>
        </p:txBody>
      </p:sp>
      <p:sp>
        <p:nvSpPr>
          <p:cNvPr id="25" name="text-v0j04o">
            <a:extLst>
              <a:ext uri="{FF2B5EF4-FFF2-40B4-BE49-F238E27FC236}">
                <a16:creationId xmlns:a16="http://schemas.microsoft.com/office/drawing/2014/main" id="{AB0A6DBE-CA74-44FE-9FC1-1E581D447567}"/>
              </a:ext>
            </a:extLst>
          </p:cNvPr>
          <p:cNvSpPr>
            <a:spLocks noGrp="1"/>
          </p:cNvSpPr>
          <p:nvPr/>
        </p:nvSpPr>
        <p:spPr>
          <a:xfrm>
            <a:off x="7781925" y="314325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F65B7F63-0F39-4E2D-9E28-FC475F9B6660}"/>
              </a:ext>
            </a:extLst>
          </p:cNvPr>
          <p:cNvSpPr>
            <a:spLocks noGrp="1"/>
          </p:cNvSpPr>
          <p:nvPr/>
        </p:nvSpPr>
        <p:spPr>
          <a:xfrm>
            <a:off x="8191500" y="2238375"/>
            <a:ext cx="1485900" cy="2247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27" name="text-54hppz">
            <a:extLst>
              <a:ext uri="{FF2B5EF4-FFF2-40B4-BE49-F238E27FC236}">
                <a16:creationId xmlns:a16="http://schemas.microsoft.com/office/drawing/2014/main" id="{D0781E12-8C11-4263-A1FE-9549E5F38D22}"/>
              </a:ext>
            </a:extLst>
          </p:cNvPr>
          <p:cNvSpPr>
            <a:spLocks noGrp="1"/>
          </p:cNvSpPr>
          <p:nvPr/>
        </p:nvSpPr>
        <p:spPr>
          <a:xfrm>
            <a:off x="8667750" y="2428875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8" name="text-roav63">
            <a:extLst>
              <a:ext uri="{FF2B5EF4-FFF2-40B4-BE49-F238E27FC236}">
                <a16:creationId xmlns:a16="http://schemas.microsoft.com/office/drawing/2014/main" id="{F9025D70-FB96-4DD9-ADCE-83052E4E9D71}"/>
              </a:ext>
            </a:extLst>
          </p:cNvPr>
          <p:cNvSpPr>
            <a:spLocks noGrp="1"/>
          </p:cNvSpPr>
          <p:nvPr/>
        </p:nvSpPr>
        <p:spPr>
          <a:xfrm>
            <a:off x="8286750" y="3219450"/>
            <a:ext cx="1295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667" lnSpcReduction="1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GPU</a:t>
            </a:r>
          </a:p>
        </p:txBody>
      </p:sp>
      <p:sp>
        <p:nvSpPr>
          <p:cNvPr id="29" name="text-q0tbu6">
            <a:extLst>
              <a:ext uri="{FF2B5EF4-FFF2-40B4-BE49-F238E27FC236}">
                <a16:creationId xmlns:a16="http://schemas.microsoft.com/office/drawing/2014/main" id="{8FE27913-50A5-42E5-A320-491CFE753DAD}"/>
              </a:ext>
            </a:extLst>
          </p:cNvPr>
          <p:cNvSpPr>
            <a:spLocks noGrp="1"/>
          </p:cNvSpPr>
          <p:nvPr/>
        </p:nvSpPr>
        <p:spPr>
          <a:xfrm>
            <a:off x="8305800" y="3857625"/>
            <a:ext cx="1257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формує кадр</a:t>
            </a:r>
          </a:p>
        </p:txBody>
      </p:sp>
      <p:sp>
        <p:nvSpPr>
          <p:cNvPr id="30" name="text-tfjspi">
            <a:extLst>
              <a:ext uri="{FF2B5EF4-FFF2-40B4-BE49-F238E27FC236}">
                <a16:creationId xmlns:a16="http://schemas.microsoft.com/office/drawing/2014/main" id="{39D16A30-7F86-4168-B0DD-170539184C7E}"/>
              </a:ext>
            </a:extLst>
          </p:cNvPr>
          <p:cNvSpPr>
            <a:spLocks noGrp="1"/>
          </p:cNvSpPr>
          <p:nvPr/>
        </p:nvSpPr>
        <p:spPr>
          <a:xfrm>
            <a:off x="9715500" y="3143250"/>
            <a:ext cx="361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498" lnSpcReduction="20000"/>
          </a:bodyPr>
          <a:lstStyle/>
          <a:p>
            <a:pPr algn="ctr">
              <a:defRPr sz="22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00B441E8-295F-4A9B-8A21-E5BCEE1A7F31}"/>
              </a:ext>
            </a:extLst>
          </p:cNvPr>
          <p:cNvSpPr>
            <a:spLocks noGrp="1"/>
          </p:cNvSpPr>
          <p:nvPr/>
        </p:nvSpPr>
        <p:spPr>
          <a:xfrm>
            <a:off x="10125075" y="2238375"/>
            <a:ext cx="1485900" cy="2247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32" name="text-maoyig">
            <a:extLst>
              <a:ext uri="{FF2B5EF4-FFF2-40B4-BE49-F238E27FC236}">
                <a16:creationId xmlns:a16="http://schemas.microsoft.com/office/drawing/2014/main" id="{34DCBCF9-FFBA-43A0-8F59-6F4395CF4B7D}"/>
              </a:ext>
            </a:extLst>
          </p:cNvPr>
          <p:cNvSpPr>
            <a:spLocks noGrp="1"/>
          </p:cNvSpPr>
          <p:nvPr/>
        </p:nvSpPr>
        <p:spPr>
          <a:xfrm>
            <a:off x="10601325" y="2428875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33" name="text-bk6wkz">
            <a:extLst>
              <a:ext uri="{FF2B5EF4-FFF2-40B4-BE49-F238E27FC236}">
                <a16:creationId xmlns:a16="http://schemas.microsoft.com/office/drawing/2014/main" id="{4A25E6E4-35BF-4484-A466-66B33AC7220D}"/>
              </a:ext>
            </a:extLst>
          </p:cNvPr>
          <p:cNvSpPr>
            <a:spLocks noGrp="1"/>
          </p:cNvSpPr>
          <p:nvPr/>
        </p:nvSpPr>
        <p:spPr>
          <a:xfrm>
            <a:off x="10220325" y="3219450"/>
            <a:ext cx="1295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667" lnSpcReduction="10000"/>
          </a:bodyPr>
          <a:lstStyle/>
          <a:p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Екран</a:t>
            </a:r>
          </a:p>
        </p:txBody>
      </p:sp>
      <p:sp>
        <p:nvSpPr>
          <p:cNvPr id="34" name="text-dxfs3q">
            <a:extLst>
              <a:ext uri="{FF2B5EF4-FFF2-40B4-BE49-F238E27FC236}">
                <a16:creationId xmlns:a16="http://schemas.microsoft.com/office/drawing/2014/main" id="{287F271F-4B9B-47DF-959A-5CEBDD5A70EE}"/>
              </a:ext>
            </a:extLst>
          </p:cNvPr>
          <p:cNvSpPr>
            <a:spLocks noGrp="1"/>
          </p:cNvSpPr>
          <p:nvPr/>
        </p:nvSpPr>
        <p:spPr>
          <a:xfrm>
            <a:off x="10239375" y="3857625"/>
            <a:ext cx="1257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286" lnSpcReduction="20000"/>
          </a:bodyPr>
          <a:lstStyle/>
          <a:p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показує символ</a:t>
            </a:r>
          </a:p>
        </p:txBody>
      </p:sp>
    </p:spTree>
    <p:extLst>
      <p:ext uri="{BB962C8B-B14F-4D97-AF65-F5344CB8AC3E}">
        <p14:creationId xmlns:p14="http://schemas.microsoft.com/office/powerpoint/2010/main" val="132460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jqzpvo">
            <a:extLst>
              <a:ext uri="{FF2B5EF4-FFF2-40B4-BE49-F238E27FC236}">
                <a16:creationId xmlns:a16="http://schemas.microsoft.com/office/drawing/2014/main" id="{91B6CB81-F6C8-46CF-9C13-EAD42063CF98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ПІДСУМОК</a:t>
            </a:r>
          </a:p>
        </p:txBody>
      </p:sp>
      <p:sp>
        <p:nvSpPr>
          <p:cNvPr id="2" name="text-0575vi">
            <a:extLst>
              <a:ext uri="{FF2B5EF4-FFF2-40B4-BE49-F238E27FC236}">
                <a16:creationId xmlns:a16="http://schemas.microsoft.com/office/drawing/2014/main" id="{88EB4BA4-5E48-4284-B8F4-E6689898A7E3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П’ять думок, які варто забрати з собою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7D91EDA-6F21-454D-BDBB-B520DCE6984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7k6s7j">
            <a:extLst>
              <a:ext uri="{FF2B5EF4-FFF2-40B4-BE49-F238E27FC236}">
                <a16:creationId xmlns:a16="http://schemas.microsoft.com/office/drawing/2014/main" id="{D49BE25F-EDB6-4770-A814-3A41D7B07BDA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l6uelj">
            <a:extLst>
              <a:ext uri="{FF2B5EF4-FFF2-40B4-BE49-F238E27FC236}">
                <a16:creationId xmlns:a16="http://schemas.microsoft.com/office/drawing/2014/main" id="{91AAA861-0827-40AE-99A8-9E520D905A90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text-927g03">
            <a:extLst>
              <a:ext uri="{FF2B5EF4-FFF2-40B4-BE49-F238E27FC236}">
                <a16:creationId xmlns:a16="http://schemas.microsoft.com/office/drawing/2014/main" id="{239D7B2F-CFF8-4040-A60C-06491C38A677}"/>
              </a:ext>
            </a:extLst>
          </p:cNvPr>
          <p:cNvSpPr>
            <a:spLocks noGrp="1"/>
          </p:cNvSpPr>
          <p:nvPr/>
        </p:nvSpPr>
        <p:spPr>
          <a:xfrm>
            <a:off x="495300" y="1543050"/>
            <a:ext cx="533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" name="text-hr1ug9">
            <a:extLst>
              <a:ext uri="{FF2B5EF4-FFF2-40B4-BE49-F238E27FC236}">
                <a16:creationId xmlns:a16="http://schemas.microsoft.com/office/drawing/2014/main" id="{BF448981-6135-4FC8-9AE6-43D693C2897B}"/>
              </a:ext>
            </a:extLst>
          </p:cNvPr>
          <p:cNvSpPr>
            <a:spLocks noGrp="1"/>
          </p:cNvSpPr>
          <p:nvPr/>
        </p:nvSpPr>
        <p:spPr>
          <a:xfrm>
            <a:off x="1257300" y="1543050"/>
            <a:ext cx="1000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Комп’ютерна логіка поєднує фізичні сигнали та цифрову поведінку.</a:t>
            </a:r>
          </a:p>
        </p:txBody>
      </p:sp>
      <p:sp>
        <p:nvSpPr>
          <p:cNvPr id="8" name="text-hasp0i">
            <a:extLst>
              <a:ext uri="{FF2B5EF4-FFF2-40B4-BE49-F238E27FC236}">
                <a16:creationId xmlns:a16="http://schemas.microsoft.com/office/drawing/2014/main" id="{D75745D3-F65B-4A64-96BB-F67466ED881B}"/>
              </a:ext>
            </a:extLst>
          </p:cNvPr>
          <p:cNvSpPr>
            <a:spLocks noGrp="1"/>
          </p:cNvSpPr>
          <p:nvPr/>
        </p:nvSpPr>
        <p:spPr>
          <a:xfrm>
            <a:off x="495300" y="2266950"/>
            <a:ext cx="533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9" name="text-lh3mzi">
            <a:extLst>
              <a:ext uri="{FF2B5EF4-FFF2-40B4-BE49-F238E27FC236}">
                <a16:creationId xmlns:a16="http://schemas.microsoft.com/office/drawing/2014/main" id="{B5CBE1AE-C0F3-4510-9EE8-FC4328C5B150}"/>
              </a:ext>
            </a:extLst>
          </p:cNvPr>
          <p:cNvSpPr>
            <a:spLocks noGrp="1"/>
          </p:cNvSpPr>
          <p:nvPr/>
        </p:nvSpPr>
        <p:spPr>
          <a:xfrm>
            <a:off x="1257300" y="2266950"/>
            <a:ext cx="1000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Цифрова система розрізняє скінченну множину станів.</a:t>
            </a:r>
          </a:p>
        </p:txBody>
      </p:sp>
      <p:sp>
        <p:nvSpPr>
          <p:cNvPr id="10" name="text-8ryp85">
            <a:extLst>
              <a:ext uri="{FF2B5EF4-FFF2-40B4-BE49-F238E27FC236}">
                <a16:creationId xmlns:a16="http://schemas.microsoft.com/office/drawing/2014/main" id="{860E378D-90A5-4465-BD79-2EDB852BD506}"/>
              </a:ext>
            </a:extLst>
          </p:cNvPr>
          <p:cNvSpPr>
            <a:spLocks noGrp="1"/>
          </p:cNvSpPr>
          <p:nvPr/>
        </p:nvSpPr>
        <p:spPr>
          <a:xfrm>
            <a:off x="495300" y="2990850"/>
            <a:ext cx="533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1" name="text-m9cxm3">
            <a:extLst>
              <a:ext uri="{FF2B5EF4-FFF2-40B4-BE49-F238E27FC236}">
                <a16:creationId xmlns:a16="http://schemas.microsoft.com/office/drawing/2014/main" id="{55A68568-0F44-4980-BEBD-DD70D6BC080A}"/>
              </a:ext>
            </a:extLst>
          </p:cNvPr>
          <p:cNvSpPr>
            <a:spLocks noGrp="1"/>
          </p:cNvSpPr>
          <p:nvPr/>
        </p:nvSpPr>
        <p:spPr>
          <a:xfrm>
            <a:off x="1257300" y="2990850"/>
            <a:ext cx="1000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Біт має значення 0 або 1; байт містить 8 бітів.</a:t>
            </a:r>
          </a:p>
        </p:txBody>
      </p:sp>
      <p:sp>
        <p:nvSpPr>
          <p:cNvPr id="12" name="text-0ptyhl">
            <a:extLst>
              <a:ext uri="{FF2B5EF4-FFF2-40B4-BE49-F238E27FC236}">
                <a16:creationId xmlns:a16="http://schemas.microsoft.com/office/drawing/2014/main" id="{4006B8A1-8A7E-4DEB-BC65-2A8851888AA9}"/>
              </a:ext>
            </a:extLst>
          </p:cNvPr>
          <p:cNvSpPr>
            <a:spLocks noGrp="1"/>
          </p:cNvSpPr>
          <p:nvPr/>
        </p:nvSpPr>
        <p:spPr>
          <a:xfrm>
            <a:off x="495300" y="3714750"/>
            <a:ext cx="533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3" name="text-ega2pe">
            <a:extLst>
              <a:ext uri="{FF2B5EF4-FFF2-40B4-BE49-F238E27FC236}">
                <a16:creationId xmlns:a16="http://schemas.microsoft.com/office/drawing/2014/main" id="{DBBB65BB-21FC-4F82-8958-19CF0BD70470}"/>
              </a:ext>
            </a:extLst>
          </p:cNvPr>
          <p:cNvSpPr>
            <a:spLocks noGrp="1"/>
          </p:cNvSpPr>
          <p:nvPr/>
        </p:nvSpPr>
        <p:spPr>
          <a:xfrm>
            <a:off x="1257300" y="3714750"/>
            <a:ext cx="1000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Складність керується рівнями абстракції.</a:t>
            </a:r>
          </a:p>
        </p:txBody>
      </p:sp>
      <p:sp>
        <p:nvSpPr>
          <p:cNvPr id="14" name="text-m3qbqp">
            <a:extLst>
              <a:ext uri="{FF2B5EF4-FFF2-40B4-BE49-F238E27FC236}">
                <a16:creationId xmlns:a16="http://schemas.microsoft.com/office/drawing/2014/main" id="{ACF68B16-0283-48EB-ACB8-EBB364A42080}"/>
              </a:ext>
            </a:extLst>
          </p:cNvPr>
          <p:cNvSpPr>
            <a:spLocks noGrp="1"/>
          </p:cNvSpPr>
          <p:nvPr/>
        </p:nvSpPr>
        <p:spPr>
          <a:xfrm>
            <a:off x="495300" y="4438650"/>
            <a:ext cx="533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15" name="text-4js96i">
            <a:extLst>
              <a:ext uri="{FF2B5EF4-FFF2-40B4-BE49-F238E27FC236}">
                <a16:creationId xmlns:a16="http://schemas.microsoft.com/office/drawing/2014/main" id="{8D45FDA2-7D50-4C41-AE61-7599230D7076}"/>
              </a:ext>
            </a:extLst>
          </p:cNvPr>
          <p:cNvSpPr>
            <a:spLocks noGrp="1"/>
          </p:cNvSpPr>
          <p:nvPr/>
        </p:nvSpPr>
        <p:spPr>
          <a:xfrm>
            <a:off x="1257300" y="4438650"/>
            <a:ext cx="1000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CPU, GPU, MCU, FPGA і SoC призначені для різних ролей.</a:t>
            </a:r>
          </a:p>
        </p:txBody>
      </p:sp>
    </p:spTree>
    <p:extLst>
      <p:ext uri="{BB962C8B-B14F-4D97-AF65-F5344CB8AC3E}">
        <p14:creationId xmlns:p14="http://schemas.microsoft.com/office/powerpoint/2010/main" val="1983887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1lsgzd">
            <a:extLst>
              <a:ext uri="{FF2B5EF4-FFF2-40B4-BE49-F238E27FC236}">
                <a16:creationId xmlns:a16="http://schemas.microsoft.com/office/drawing/2014/main" id="{29F15364-AD5B-4DC2-A793-0D2F65FE9A26}"/>
              </a:ext>
            </a:extLst>
          </p:cNvPr>
          <p:cNvSpPr>
            <a:spLocks noGrp="1"/>
          </p:cNvSpPr>
          <p:nvPr/>
        </p:nvSpPr>
        <p:spPr>
          <a:xfrm>
            <a:off x="495300" y="3238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EXIT TICKET</a:t>
            </a:r>
          </a:p>
        </p:txBody>
      </p:sp>
      <p:sp>
        <p:nvSpPr>
          <p:cNvPr id="2" name="text-1gd22g">
            <a:extLst>
              <a:ext uri="{FF2B5EF4-FFF2-40B4-BE49-F238E27FC236}">
                <a16:creationId xmlns:a16="http://schemas.microsoft.com/office/drawing/2014/main" id="{DA07900C-EC94-4E7B-BB82-539DD380F9E8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11191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Завершальна перевірка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D238781-A59E-4425-A678-B28F6C93FD9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AD3DD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4" name="text-85hin4">
            <a:extLst>
              <a:ext uri="{FF2B5EF4-FFF2-40B4-BE49-F238E27FC236}">
                <a16:creationId xmlns:a16="http://schemas.microsoft.com/office/drawing/2014/main" id="{C8CCACA0-AEBE-4D9D-BB75-8D23E4A63057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o86603">
            <a:extLst>
              <a:ext uri="{FF2B5EF4-FFF2-40B4-BE49-F238E27FC236}">
                <a16:creationId xmlns:a16="http://schemas.microsoft.com/office/drawing/2014/main" id="{0A030318-21FD-438C-8A1C-ADE664729F49}"/>
              </a:ext>
            </a:extLst>
          </p:cNvPr>
          <p:cNvSpPr>
            <a:spLocks noGrp="1"/>
          </p:cNvSpPr>
          <p:nvPr/>
        </p:nvSpPr>
        <p:spPr>
          <a:xfrm>
            <a:off x="11144250" y="6305550"/>
            <a:ext cx="542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714"/>
          </a:bodyPr>
          <a:lstStyle/>
          <a:p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D6CCA98-EBD7-4C31-95C9-C0C6E6987F1A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33400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7" name="text-b8kexr">
            <a:extLst>
              <a:ext uri="{FF2B5EF4-FFF2-40B4-BE49-F238E27FC236}">
                <a16:creationId xmlns:a16="http://schemas.microsoft.com/office/drawing/2014/main" id="{6E0B5656-2525-400E-AE9C-6E6D208E4B49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026" lnSpcReduction="10000"/>
          </a:bodyPr>
          <a:lstStyle/>
          <a:p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text-uwatbp">
            <a:extLst>
              <a:ext uri="{FF2B5EF4-FFF2-40B4-BE49-F238E27FC236}">
                <a16:creationId xmlns:a16="http://schemas.microsoft.com/office/drawing/2014/main" id="{372F91CC-CAB8-4C74-8EC0-5A02FEE6B199}"/>
              </a:ext>
            </a:extLst>
          </p:cNvPr>
          <p:cNvSpPr>
            <a:spLocks noGrp="1"/>
          </p:cNvSpPr>
          <p:nvPr/>
        </p:nvSpPr>
        <p:spPr>
          <a:xfrm>
            <a:off x="1371600" y="2047875"/>
            <a:ext cx="4171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Одна відмінність аналогового й цифрового сигналу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4C267518-2BE5-4F3C-87C2-662601BEEA0C}"/>
              </a:ext>
            </a:extLst>
          </p:cNvPr>
          <p:cNvSpPr>
            <a:spLocks noGrp="1"/>
          </p:cNvSpPr>
          <p:nvPr/>
        </p:nvSpPr>
        <p:spPr>
          <a:xfrm>
            <a:off x="6086475" y="1809750"/>
            <a:ext cx="533400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0" name="text-9r0i90">
            <a:extLst>
              <a:ext uri="{FF2B5EF4-FFF2-40B4-BE49-F238E27FC236}">
                <a16:creationId xmlns:a16="http://schemas.microsoft.com/office/drawing/2014/main" id="{AEECC4FD-CDF0-48DE-9BE6-6206E47DE584}"/>
              </a:ext>
            </a:extLst>
          </p:cNvPr>
          <p:cNvSpPr>
            <a:spLocks noGrp="1"/>
          </p:cNvSpPr>
          <p:nvPr/>
        </p:nvSpPr>
        <p:spPr>
          <a:xfrm>
            <a:off x="6276975" y="200025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026" lnSpcReduction="10000"/>
          </a:bodyPr>
          <a:lstStyle/>
          <a:p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text-qk2iqo">
            <a:extLst>
              <a:ext uri="{FF2B5EF4-FFF2-40B4-BE49-F238E27FC236}">
                <a16:creationId xmlns:a16="http://schemas.microsoft.com/office/drawing/2014/main" id="{12EF63F1-F712-427C-A00F-7F489A5CCBBA}"/>
              </a:ext>
            </a:extLst>
          </p:cNvPr>
          <p:cNvSpPr>
            <a:spLocks noGrp="1"/>
          </p:cNvSpPr>
          <p:nvPr/>
        </p:nvSpPr>
        <p:spPr>
          <a:xfrm>
            <a:off x="6962775" y="2047875"/>
            <a:ext cx="4171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Кількість комбінацій для 3 бітів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97E8A9FB-166D-42EE-B2F6-6CBB482F3734}"/>
              </a:ext>
            </a:extLst>
          </p:cNvPr>
          <p:cNvSpPr>
            <a:spLocks noGrp="1"/>
          </p:cNvSpPr>
          <p:nvPr/>
        </p:nvSpPr>
        <p:spPr>
          <a:xfrm>
            <a:off x="495300" y="3619500"/>
            <a:ext cx="533400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3" name="text-ku5uma">
            <a:extLst>
              <a:ext uri="{FF2B5EF4-FFF2-40B4-BE49-F238E27FC236}">
                <a16:creationId xmlns:a16="http://schemas.microsoft.com/office/drawing/2014/main" id="{6C4EAF58-ECE8-45EE-BA86-AE6824DC2294}"/>
              </a:ext>
            </a:extLst>
          </p:cNvPr>
          <p:cNvSpPr>
            <a:spLocks noGrp="1"/>
          </p:cNvSpPr>
          <p:nvPr/>
        </p:nvSpPr>
        <p:spPr>
          <a:xfrm>
            <a:off x="685800" y="381000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026" lnSpcReduction="10000"/>
          </a:bodyPr>
          <a:lstStyle/>
          <a:p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text-ld52f9">
            <a:extLst>
              <a:ext uri="{FF2B5EF4-FFF2-40B4-BE49-F238E27FC236}">
                <a16:creationId xmlns:a16="http://schemas.microsoft.com/office/drawing/2014/main" id="{50035A63-8BB5-4237-8585-AD5F72B9E25C}"/>
              </a:ext>
            </a:extLst>
          </p:cNvPr>
          <p:cNvSpPr>
            <a:spLocks noGrp="1"/>
          </p:cNvSpPr>
          <p:nvPr/>
        </p:nvSpPr>
        <p:spPr>
          <a:xfrm>
            <a:off x="1371600" y="3857625"/>
            <a:ext cx="4171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Повна назва одного скорочення: CPU / GPU / MCU / FPGA / SoC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6C35146D-3E03-4B9F-A184-4E62E9CA8CC0}"/>
              </a:ext>
            </a:extLst>
          </p:cNvPr>
          <p:cNvSpPr>
            <a:spLocks noGrp="1"/>
          </p:cNvSpPr>
          <p:nvPr/>
        </p:nvSpPr>
        <p:spPr>
          <a:xfrm>
            <a:off x="6086475" y="3619500"/>
            <a:ext cx="533400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CAD3DD"/>
            </a:solidFill>
            <a:prstDash val="solid"/>
          </a:ln>
        </p:spPr>
      </p:sp>
      <p:sp>
        <p:nvSpPr>
          <p:cNvPr id="16" name="text-hv0it5">
            <a:extLst>
              <a:ext uri="{FF2B5EF4-FFF2-40B4-BE49-F238E27FC236}">
                <a16:creationId xmlns:a16="http://schemas.microsoft.com/office/drawing/2014/main" id="{7F464A13-5673-4FB1-A62F-2913441BBC05}"/>
              </a:ext>
            </a:extLst>
          </p:cNvPr>
          <p:cNvSpPr>
            <a:spLocks noGrp="1"/>
          </p:cNvSpPr>
          <p:nvPr/>
        </p:nvSpPr>
        <p:spPr>
          <a:xfrm>
            <a:off x="6276975" y="381000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026" lnSpcReduction="10000"/>
          </a:bodyPr>
          <a:lstStyle/>
          <a:p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text-5ufura">
            <a:extLst>
              <a:ext uri="{FF2B5EF4-FFF2-40B4-BE49-F238E27FC236}">
                <a16:creationId xmlns:a16="http://schemas.microsoft.com/office/drawing/2014/main" id="{DD57EE2E-8DA9-49DA-846C-4DE5815C072C}"/>
              </a:ext>
            </a:extLst>
          </p:cNvPr>
          <p:cNvSpPr>
            <a:spLocks noGrp="1"/>
          </p:cNvSpPr>
          <p:nvPr/>
        </p:nvSpPr>
        <p:spPr>
          <a:xfrm>
            <a:off x="6962775" y="3857625"/>
            <a:ext cx="4171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Одне питання, яке ще залишилося</a:t>
            </a:r>
          </a:p>
        </p:txBody>
      </p:sp>
      <p:sp>
        <p:nvSpPr>
          <p:cNvPr id="18" name="text-b8s9az">
            <a:extLst>
              <a:ext uri="{FF2B5EF4-FFF2-40B4-BE49-F238E27FC236}">
                <a16:creationId xmlns:a16="http://schemas.microsoft.com/office/drawing/2014/main" id="{657E702B-0E3D-4FBC-BB04-9D703B197E2E}"/>
              </a:ext>
            </a:extLst>
          </p:cNvPr>
          <p:cNvSpPr>
            <a:spLocks noGrp="1"/>
          </p:cNvSpPr>
          <p:nvPr/>
        </p:nvSpPr>
        <p:spPr>
          <a:xfrm>
            <a:off x="495300" y="5381625"/>
            <a:ext cx="11191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defRPr sz="18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Наступна тема: системи числення та представлення інформації</a:t>
            </a:r>
          </a:p>
        </p:txBody>
      </p:sp>
    </p:spTree>
    <p:extLst>
      <p:ext uri="{BB962C8B-B14F-4D97-AF65-F5344CB8AC3E}">
        <p14:creationId xmlns:p14="http://schemas.microsoft.com/office/powerpoint/2010/main" val="136601884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1221</Words>
  <Application>Microsoft Office PowerPoint</Application>
  <DocSecurity>0</DocSecurity>
  <PresentationFormat>Широкий екран</PresentationFormat>
  <Paragraphs>415</Paragraphs>
  <Slides>28</Slides>
  <Notes>28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1" baseType="lpstr">
      <vt:lpstr>Aptos</vt:lpstr>
      <vt:lpstr>Calibri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Denys</cp:lastModifiedBy>
  <cp:revision>4</cp:revision>
  <dcterms:created xsi:type="dcterms:W3CDTF">2026-08-30T11:36:18Z</dcterms:created>
  <dcterms:modified xsi:type="dcterms:W3CDTF">2026-09-02T05:15:51Z</dcterms:modified>
</cp:coreProperties>
</file>