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11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8776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4206240" cy="420624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881360" y="4480560"/>
            <a:ext cx="2377440" cy="2377440"/>
          </a:xfrm>
          <a:prstGeom prst="ellipse">
            <a:avLst/>
          </a:prstGeom>
          <a:solidFill>
            <a:srgbClr val="224A98">
              <a:alpha val="7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4630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БРЕНД-МЕНЕДЖМЕНТ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96926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Бренд-менеджмент як управлінська дисципліна: витоки, еволюція та сучасна логіка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160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Історія становлення, ключові концепції та роль бренд-менеджера в сучасній організації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5074920"/>
            <a:ext cx="1280160" cy="0"/>
          </a:xfrm>
          <a:prstGeom prst="line">
            <a:avLst/>
          </a:prstGeom>
          <a:noFill/>
          <a:ln w="38100">
            <a:solidFill>
              <a:srgbClr val="EE781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6126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Державний університет «Житомирська політехніка»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ДОПОВІДІ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2296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Чотири питання теми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1874520"/>
            <a:ext cx="5166360" cy="1965960"/>
          </a:xfrm>
          <a:prstGeom prst="roundRect">
            <a:avLst>
              <a:gd name="adj" fmla="val 5581"/>
            </a:avLst>
          </a:prstGeom>
          <a:solidFill>
            <a:srgbClr val="F3F5FA"/>
          </a:solidFill>
          <a:ln/>
          <a:effectLst>
            <a:outerShdw blurRad="76200" dist="254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1097280" y="21031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834640"/>
            <a:ext cx="4617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Історія та еволюція бренд-менеджменту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3410712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 таврування худоби до цифрової епохи бренд-екосистем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309360" y="1874520"/>
            <a:ext cx="5166360" cy="1965960"/>
          </a:xfrm>
          <a:prstGeom prst="roundRect">
            <a:avLst>
              <a:gd name="adj" fmla="val 5581"/>
            </a:avLst>
          </a:prstGeom>
          <a:solidFill>
            <a:srgbClr val="F3F5FA"/>
          </a:solidFill>
          <a:ln/>
          <a:effectLst>
            <a:outerShdw blurRad="76200" dist="254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6583680" y="21031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6583680" y="2834640"/>
            <a:ext cx="4617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Сутність та функції бренду в сучасній економіці</a:t>
            </a:r>
            <a:endParaRPr lang="en-US" sz="145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3410712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Відмінність продукту й бренду, функції для споживача та компанії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2960" y="4160520"/>
            <a:ext cx="5166360" cy="1965960"/>
          </a:xfrm>
          <a:prstGeom prst="roundRect">
            <a:avLst>
              <a:gd name="adj" fmla="val 5581"/>
            </a:avLst>
          </a:prstGeom>
          <a:solidFill>
            <a:srgbClr val="F3F5FA"/>
          </a:solidFill>
          <a:ln/>
          <a:effectLst>
            <a:outerShdw blurRad="76200" dist="254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1097280" y="43891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5120640"/>
            <a:ext cx="4617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Основні моделі та інструменти бренд-менеджменту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5696712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Kapferer, модель Aaker, позиціонування й архітектура бренду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309360" y="4160520"/>
            <a:ext cx="5166360" cy="1965960"/>
          </a:xfrm>
          <a:prstGeom prst="roundRect">
            <a:avLst>
              <a:gd name="adj" fmla="val 5581"/>
            </a:avLst>
          </a:prstGeom>
          <a:solidFill>
            <a:srgbClr val="F3F5FA"/>
          </a:solidFill>
          <a:ln/>
          <a:effectLst>
            <a:outerShdw blurRad="76200" dist="254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6583680" y="43891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4000" dirty="0"/>
          </a:p>
        </p:txBody>
      </p:sp>
      <p:sp>
        <p:nvSpPr>
          <p:cNvPr id="18" name="Text 16"/>
          <p:cNvSpPr txBox="1"/>
          <p:nvPr/>
        </p:nvSpPr>
        <p:spPr>
          <a:xfrm>
            <a:off x="6583680" y="5120640"/>
            <a:ext cx="4617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бренд-менеджера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583680" y="5696712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Завдання, компетенції, місце в організації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0F255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05840"/>
            <a:ext cx="3200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Витоки бренд-</a:t>
            </a:r>
            <a:endParaRPr lang="en-US" sz="3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менеджменту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5176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 таврування худоби до юридично захищеної торгової марки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3931920"/>
            <a:ext cx="1005840" cy="0"/>
          </a:xfrm>
          <a:prstGeom prst="line">
            <a:avLst/>
          </a:prstGeom>
          <a:noFill/>
          <a:ln w="38100">
            <a:solidFill>
              <a:srgbClr val="EE781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434840" y="502920"/>
            <a:ext cx="6949440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8" name="Shape 6"/>
          <p:cNvSpPr/>
          <p:nvPr/>
        </p:nvSpPr>
        <p:spPr>
          <a:xfrm>
            <a:off x="4663440" y="731520"/>
            <a:ext cx="73152" cy="96012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649224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Таврування худоби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987552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Найдавніша форма позначення власності — випалений знак дозволяв ідентифікувати тварину серед чужого стада.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434840" y="2103120"/>
            <a:ext cx="6949440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4663440" y="2331720"/>
            <a:ext cx="73152" cy="96012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92040" y="2249424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Цехові тавра ремісників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892040" y="2587752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середньовіччі майстри позначали вироби особистим знаком, що засвідчував авторство та якість роботи.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434840" y="3703320"/>
            <a:ext cx="6949440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4663440" y="3931920"/>
            <a:ext cx="73152" cy="96012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849624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Торгові марки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4187952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Перехід від ремісничого клейма до юридично захищеного знака, що закріплював право власності на товар.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434840" y="5303520"/>
            <a:ext cx="6949440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4663440" y="5532120"/>
            <a:ext cx="73152" cy="96012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892040" y="5449824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Промислова революція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4892040" y="5788152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Масове виробництво знеособило продукцію — бізнесу знадобився інструмент, який відрізняв би товар одного виробника від іншого в очах покупця.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 РІК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2296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Народження системного бренд-менеджменту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965960"/>
            <a:ext cx="3108960" cy="4160520"/>
          </a:xfrm>
          <a:prstGeom prst="roundRect">
            <a:avLst>
              <a:gd name="adj" fmla="val 3529"/>
            </a:avLst>
          </a:prstGeom>
          <a:solidFill>
            <a:srgbClr val="0F255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137529" y="2566182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Ніл Макелрой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051560" y="301165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Neil H. McElroy</a:t>
            </a:r>
            <a:endParaRPr lang="en-US" sz="11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1904–1972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1645920" y="4115581"/>
            <a:ext cx="1463040" cy="0"/>
          </a:xfrm>
          <a:prstGeom prst="line">
            <a:avLst/>
          </a:prstGeom>
          <a:noFill/>
          <a:ln w="25400">
            <a:solidFill>
              <a:srgbClr val="EE781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051560" y="48006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Procter &amp; Gamble </a:t>
            </a:r>
            <a:endParaRPr lang="uk-UA" sz="1150" dirty="0" smtClean="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15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</a:t>
            </a: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1948–1957)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251960" y="1965960"/>
            <a:ext cx="7086600" cy="2606040"/>
          </a:xfrm>
          <a:prstGeom prst="roundRect">
            <a:avLst>
              <a:gd name="adj" fmla="val 4211"/>
            </a:avLst>
          </a:prstGeom>
          <a:solidFill>
            <a:srgbClr val="F3F5F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0" y="2194560"/>
            <a:ext cx="6446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Службова записка про «brand men»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572000" y="2606040"/>
            <a:ext cx="6446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1931 році молодий менеджер P&amp;G Ніл Макелрой написав службову записку, у якій запропонував закріпити за кожною маркою окремого відповідального менеджера — «brand man». Ця людина мала повністю відповідати за розвиток своєї марки: рекламу, продажі та результати — так, ніби це самостійний бізнес.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251960" y="4800600"/>
            <a:ext cx="7086600" cy="1280160"/>
          </a:xfrm>
          <a:prstGeom prst="roundRect">
            <a:avLst>
              <a:gd name="adj" fmla="val 8571"/>
            </a:avLst>
          </a:prstGeom>
          <a:solidFill>
            <a:srgbClr val="224A98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0" y="4956048"/>
            <a:ext cx="6446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ЧОМУ ЦЕ ВАЖЛИВО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4572000" y="5230368"/>
            <a:ext cx="6446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 записка вважається точкою відліку бренд-менеджменту як управлінської дисципліни: вперше бренд отримав власника, стратегію і персональну відповідальність за результат.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1950–1980-ТІ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2296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Класики бренд-менеджменту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920240"/>
            <a:ext cx="5257800" cy="4343400"/>
          </a:xfrm>
          <a:prstGeom prst="roundRect">
            <a:avLst>
              <a:gd name="adj" fmla="val 2526"/>
            </a:avLst>
          </a:prstGeom>
          <a:solidFill>
            <a:srgbClr val="F3F5FA"/>
          </a:solidFill>
          <a:ln/>
        </p:spPr>
      </p:sp>
      <p:pic>
        <p:nvPicPr>
          <p:cNvPr id="5" name="Image 0" descr="avatar_ogil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240280"/>
            <a:ext cx="1051560" cy="10515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377440" y="224028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David Ogilvy</a:t>
            </a:r>
            <a:endParaRPr lang="en-US" sz="1550" dirty="0"/>
          </a:p>
        </p:txBody>
      </p:sp>
      <p:sp>
        <p:nvSpPr>
          <p:cNvPr id="7" name="Text 4"/>
          <p:cNvSpPr txBox="1"/>
          <p:nvPr/>
        </p:nvSpPr>
        <p:spPr>
          <a:xfrm>
            <a:off x="2377440" y="25603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1911–1999</a:t>
            </a:r>
            <a:endParaRPr lang="en-US" sz="1050" dirty="0"/>
          </a:p>
        </p:txBody>
      </p:sp>
      <p:sp>
        <p:nvSpPr>
          <p:cNvPr id="8" name="Text 5"/>
          <p:cNvSpPr txBox="1"/>
          <p:nvPr/>
        </p:nvSpPr>
        <p:spPr>
          <a:xfrm>
            <a:off x="2377440" y="2816352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Засновник агенції Ogilvy &amp; Mather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3520440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Сформулював концепцію «образу бренду» (brand image): споживач купує не лише продукт, а й уявлення про нього — репутацію та асоціації, які створює реклама.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1143000" y="5029200"/>
            <a:ext cx="46177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6F0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325880" y="5148072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КЛЮЧОВА ІДЕЯ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1325880" y="5413248"/>
            <a:ext cx="4251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Кожна реклама — це довгостроковий внесок у образ бренду, а не разовий інструмент продажу.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080760" y="1920240"/>
            <a:ext cx="5257800" cy="4343400"/>
          </a:xfrm>
          <a:prstGeom prst="roundRect">
            <a:avLst>
              <a:gd name="adj" fmla="val 2526"/>
            </a:avLst>
          </a:prstGeom>
          <a:solidFill>
            <a:srgbClr val="F3F5FA"/>
          </a:solidFill>
          <a:ln/>
        </p:spPr>
      </p:sp>
      <p:pic>
        <p:nvPicPr>
          <p:cNvPr id="14" name="Image 1" descr="avatar_riestrou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40280"/>
            <a:ext cx="1051560" cy="10515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635240" y="224028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Ries &amp; Jack Trout</a:t>
            </a:r>
            <a:endParaRPr lang="en-US" sz="1550" dirty="0"/>
          </a:p>
        </p:txBody>
      </p:sp>
      <p:sp>
        <p:nvSpPr>
          <p:cNvPr id="16" name="Text 12"/>
          <p:cNvSpPr txBox="1"/>
          <p:nvPr/>
        </p:nvSpPr>
        <p:spPr>
          <a:xfrm>
            <a:off x="7635240" y="25603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маркетологи, США</a:t>
            </a:r>
            <a:endParaRPr lang="en-US" sz="1050" dirty="0"/>
          </a:p>
        </p:txBody>
      </p:sp>
      <p:sp>
        <p:nvSpPr>
          <p:cNvPr id="17" name="Text 13"/>
          <p:cNvSpPr txBox="1"/>
          <p:nvPr/>
        </p:nvSpPr>
        <p:spPr>
          <a:xfrm>
            <a:off x="7635240" y="2816352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 концепції позиціонування</a:t>
            </a:r>
            <a:endParaRPr lang="en-US" sz="1050" dirty="0"/>
          </a:p>
        </p:txBody>
      </p:sp>
      <p:sp>
        <p:nvSpPr>
          <p:cNvPr id="18" name="Text 14"/>
          <p:cNvSpPr txBox="1"/>
          <p:nvPr/>
        </p:nvSpPr>
        <p:spPr>
          <a:xfrm>
            <a:off x="6400800" y="3520440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книзі «Positioning: The Battle for Your Mind» (1981) обґрунтували, що бренд перемагає не на полиці, а в свідомості споживача.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6400800" y="5029200"/>
            <a:ext cx="46177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6F0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6583680" y="5148072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ПОЗИЦІОНУВАННЯ</a:t>
            </a:r>
            <a:endParaRPr lang="en-US" sz="1000" dirty="0"/>
          </a:p>
        </p:txBody>
      </p:sp>
      <p:sp>
        <p:nvSpPr>
          <p:cNvPr id="21" name="Text 17"/>
          <p:cNvSpPr txBox="1"/>
          <p:nvPr/>
        </p:nvSpPr>
        <p:spPr>
          <a:xfrm>
            <a:off x="6583680" y="5413248"/>
            <a:ext cx="4251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дій, спрямованих на формування у свідомості цільової аудиторії чіткого й вигідного порівняно з конкурентами образу бренду.</a:t>
            </a:r>
            <a:endParaRPr lang="en-US" sz="1050" dirty="0"/>
          </a:p>
        </p:txBody>
      </p:sp>
      <p:sp>
        <p:nvSpPr>
          <p:cNvPr id="22" name="Text 18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0F255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1980–90-ТІ ТА ДАЛІ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 стає активом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19456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 маркетингового супроводу продукту — до фінансового активу компанії й екосистеми досвіду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434840" y="502920"/>
            <a:ext cx="6949440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7" name="Shape 5"/>
          <p:cNvSpPr/>
          <p:nvPr/>
        </p:nvSpPr>
        <p:spPr>
          <a:xfrm>
            <a:off x="4663440" y="73152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892040" y="667512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1980-х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892040" y="1014984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сприймали переважно як маркетинговий інструмент, що супроводжує продукт і підтримує його продаж.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434840" y="2487168"/>
            <a:ext cx="6949440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11" name="Shape 9"/>
          <p:cNvSpPr/>
          <p:nvPr/>
        </p:nvSpPr>
        <p:spPr>
          <a:xfrm>
            <a:off x="4663440" y="2715768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92040" y="265176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1980–90-ті: Brand Equity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2999232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Сформувалося розуміння бренду як нематеріального активу компанії з власною фінансовою вартістю, що впливає на капіталізацію бізнесу. Тоді ж закріпилося поняття «капітал бренду» (brand equity).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434840" y="4471416"/>
            <a:ext cx="6949440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15" name="Shape 13"/>
          <p:cNvSpPr/>
          <p:nvPr/>
        </p:nvSpPr>
        <p:spPr>
          <a:xfrm>
            <a:off x="4663440" y="4700016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892040" y="4636008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 епоха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4892040" y="498348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Соціальні мережі, персоналізація та онлайн-комунікації перетворили бренд на екосистему досвіду — сукупність усіх точок контакту й вражень споживача від взаємодії з компанією.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Сутність та функції бренду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508760"/>
            <a:ext cx="10561320" cy="1051560"/>
          </a:xfrm>
          <a:prstGeom prst="roundRect">
            <a:avLst>
              <a:gd name="adj" fmla="val 8696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276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ПРОДУКТ VS БРЕНД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874520"/>
            <a:ext cx="10058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має фізичні й функціональні характеристики, тоді як бренд додає до нього емоційне значення, репутацію та обіцянку цінності, які відрізняють його від аналогічних товарів конкурентів.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2788920"/>
            <a:ext cx="5166360" cy="2011680"/>
          </a:xfrm>
          <a:prstGeom prst="roundRect">
            <a:avLst>
              <a:gd name="adj" fmla="val 4545"/>
            </a:avLst>
          </a:prstGeom>
          <a:solidFill>
            <a:srgbClr val="F3F5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97280" y="2971800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Функції для споживача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097280" y="3429000"/>
            <a:ext cx="91440" cy="9144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331012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навігація — </a:t>
            </a: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швидко впізнати потрібний товар серед аналогів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1097280" y="3886200"/>
            <a:ext cx="91440" cy="9144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376732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гарантія якості — </a:t>
            </a: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знижує ризик вибору завдяки досвіду й репутації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1097280" y="4343400"/>
            <a:ext cx="91440" cy="9144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325880" y="422452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самовираження — </a:t>
            </a: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дозволяє транслювати цінності й статус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080760" y="2788920"/>
            <a:ext cx="5166360" cy="2011680"/>
          </a:xfrm>
          <a:prstGeom prst="roundRect">
            <a:avLst>
              <a:gd name="adj" fmla="val 4545"/>
            </a:avLst>
          </a:prstGeom>
          <a:solidFill>
            <a:srgbClr val="F3F5F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355080" y="2971800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Функції для компанії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355080" y="3429000"/>
            <a:ext cx="91440" cy="9144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583680" y="331012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додана вартість — </a:t>
            </a: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ціна вища за суто функціональну цінність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355080" y="3886200"/>
            <a:ext cx="91440" cy="9144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583680" y="376732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лояльність — </a:t>
            </a: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стійка база клієнтів, що повертаються до марки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355080" y="4343400"/>
            <a:ext cx="91440" cy="9144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583680" y="422452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бар'єр для конкурентів — </a:t>
            </a: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ускладнює вихід нових гравців на ринок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822960" y="5074920"/>
            <a:ext cx="10561320" cy="1234440"/>
          </a:xfrm>
          <a:prstGeom prst="roundRect">
            <a:avLst>
              <a:gd name="adj" fmla="val 7407"/>
            </a:avLst>
          </a:prstGeom>
          <a:solidFill>
            <a:srgbClr val="0F2557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097280" y="519379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КАПІТАЛ БРЕНДУ (BRAND EQUITY)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1097280" y="5449824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Сукупність активів і зобов'язань, пов'язаних із назвою та символом бренду, які додають до цінності товару чи послуги для компанії та її клієнтів або, навпаки, віднімають від неї.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3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Моделі та інструменти бренд-менеджменту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5257800" cy="3611880"/>
          </a:xfrm>
          <a:prstGeom prst="roundRect">
            <a:avLst>
              <a:gd name="adj" fmla="val 3038"/>
            </a:avLst>
          </a:prstGeom>
          <a:solidFill>
            <a:srgbClr val="F3F5FA"/>
          </a:solidFill>
          <a:ln/>
        </p:spPr>
      </p:sp>
      <p:pic>
        <p:nvPicPr>
          <p:cNvPr id="5" name="Image 0" descr="avatar_kapfer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1874520"/>
            <a:ext cx="868680" cy="8686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103120" y="1856232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Jean-Noël Kapferer</a:t>
            </a:r>
            <a:endParaRPr lang="en-US" sz="1450" dirty="0"/>
          </a:p>
        </p:txBody>
      </p:sp>
      <p:sp>
        <p:nvSpPr>
          <p:cNvPr id="7" name="Text 4"/>
          <p:cNvSpPr txBox="1"/>
          <p:nvPr/>
        </p:nvSpPr>
        <p:spPr>
          <a:xfrm>
            <a:off x="2103120" y="2167128"/>
            <a:ext cx="3703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ідентичності бренду (Brand Identity Prism)</a:t>
            </a:r>
            <a:endParaRPr lang="en-US" sz="1050" dirty="0"/>
          </a:p>
        </p:txBody>
      </p:sp>
      <p:sp>
        <p:nvSpPr>
          <p:cNvPr id="8" name="Text 5"/>
          <p:cNvSpPr txBox="1"/>
          <p:nvPr/>
        </p:nvSpPr>
        <p:spPr>
          <a:xfrm>
            <a:off x="1097280" y="2834640"/>
            <a:ext cx="4709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Графічна модель, яка описує ідентичність бренду через шість взаємопов'язаних граней: фізичні характеристики, особистість, культуру, взаємини зі споживачем, рефлексію (образ типового споживача) та самообраз.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1097280" y="4215384"/>
            <a:ext cx="612648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E781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097280" y="4215384"/>
            <a:ext cx="612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Фізика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1828800" y="4215384"/>
            <a:ext cx="955548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E781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828800" y="4215384"/>
            <a:ext cx="9555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Особистість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2903220" y="4215384"/>
            <a:ext cx="749808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E781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2903220" y="4215384"/>
            <a:ext cx="7498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3771900" y="4215384"/>
            <a:ext cx="749808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E781C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3771900" y="4215384"/>
            <a:ext cx="7498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Взаємини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4640580" y="4215384"/>
            <a:ext cx="818388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E781C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640580" y="4215384"/>
            <a:ext cx="8183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Рефлексія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1097280" y="4654296"/>
            <a:ext cx="818388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E781C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1097280" y="4654296"/>
            <a:ext cx="8183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Самообраз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6080760" y="1600200"/>
            <a:ext cx="5257800" cy="3611880"/>
          </a:xfrm>
          <a:prstGeom prst="roundRect">
            <a:avLst>
              <a:gd name="adj" fmla="val 3038"/>
            </a:avLst>
          </a:prstGeom>
          <a:solidFill>
            <a:srgbClr val="F3F5FA"/>
          </a:solidFill>
          <a:ln/>
        </p:spPr>
      </p:sp>
      <p:pic>
        <p:nvPicPr>
          <p:cNvPr id="22" name="Image 1" descr="avatar_aak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080" y="1874520"/>
            <a:ext cx="868680" cy="868680"/>
          </a:xfrm>
          <a:prstGeom prst="rect">
            <a:avLst/>
          </a:prstGeom>
        </p:spPr>
      </p:pic>
      <p:sp>
        <p:nvSpPr>
          <p:cNvPr id="23" name="Text 19"/>
          <p:cNvSpPr txBox="1"/>
          <p:nvPr/>
        </p:nvSpPr>
        <p:spPr>
          <a:xfrm>
            <a:off x="7360920" y="1856232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David Aaker</a:t>
            </a:r>
            <a:endParaRPr lang="en-US" sz="1450" dirty="0"/>
          </a:p>
        </p:txBody>
      </p:sp>
      <p:sp>
        <p:nvSpPr>
          <p:cNvPr id="24" name="Text 20"/>
          <p:cNvSpPr txBox="1"/>
          <p:nvPr/>
        </p:nvSpPr>
        <p:spPr>
          <a:xfrm>
            <a:off x="7360920" y="2167128"/>
            <a:ext cx="3703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капіталу бренду (Brand Equity Model)</a:t>
            </a:r>
            <a:endParaRPr lang="en-US" sz="1050" dirty="0"/>
          </a:p>
        </p:txBody>
      </p:sp>
      <p:sp>
        <p:nvSpPr>
          <p:cNvPr id="25" name="Text 21"/>
          <p:cNvSpPr txBox="1"/>
          <p:nvPr/>
        </p:nvSpPr>
        <p:spPr>
          <a:xfrm>
            <a:off x="6355080" y="2834640"/>
            <a:ext cx="4709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Розглядає brand equity як суму п'яти складників: лояльності споживачів, поінформованості про бренд, сприйнятої якості, асоціацій, пов'язаних із брендом, та інших власних активів (патентів, товарних знаків).</a:t>
            </a:r>
            <a:endParaRPr lang="en-US" sz="1150" dirty="0"/>
          </a:p>
        </p:txBody>
      </p:sp>
      <p:sp>
        <p:nvSpPr>
          <p:cNvPr id="26" name="Shape 22"/>
          <p:cNvSpPr/>
          <p:nvPr/>
        </p:nvSpPr>
        <p:spPr>
          <a:xfrm>
            <a:off x="6355080" y="4215384"/>
            <a:ext cx="886968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E781C"/>
            </a:solidFill>
            <a:prstDash val="solid"/>
          </a:ln>
        </p:spPr>
      </p:sp>
      <p:sp>
        <p:nvSpPr>
          <p:cNvPr id="27" name="Text 23"/>
          <p:cNvSpPr txBox="1"/>
          <p:nvPr/>
        </p:nvSpPr>
        <p:spPr>
          <a:xfrm>
            <a:off x="6355080" y="4215384"/>
            <a:ext cx="886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Лояльність</a:t>
            </a:r>
            <a:endParaRPr lang="en-US" sz="900" dirty="0"/>
          </a:p>
        </p:txBody>
      </p:sp>
      <p:sp>
        <p:nvSpPr>
          <p:cNvPr id="28" name="Shape 24"/>
          <p:cNvSpPr/>
          <p:nvPr/>
        </p:nvSpPr>
        <p:spPr>
          <a:xfrm>
            <a:off x="7360920" y="4215384"/>
            <a:ext cx="1092708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E781C"/>
            </a:solidFill>
            <a:prstDash val="solid"/>
          </a:ln>
        </p:spPr>
      </p:sp>
      <p:sp>
        <p:nvSpPr>
          <p:cNvPr id="29" name="Text 25"/>
          <p:cNvSpPr txBox="1"/>
          <p:nvPr/>
        </p:nvSpPr>
        <p:spPr>
          <a:xfrm>
            <a:off x="7360920" y="4215384"/>
            <a:ext cx="10927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Впізнаваність</a:t>
            </a:r>
            <a:endParaRPr lang="en-US" sz="900" dirty="0"/>
          </a:p>
        </p:txBody>
      </p:sp>
      <p:sp>
        <p:nvSpPr>
          <p:cNvPr id="30" name="Shape 26"/>
          <p:cNvSpPr/>
          <p:nvPr/>
        </p:nvSpPr>
        <p:spPr>
          <a:xfrm>
            <a:off x="8572500" y="4215384"/>
            <a:ext cx="612648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E781C"/>
            </a:solidFill>
            <a:prstDash val="solid"/>
          </a:ln>
        </p:spPr>
      </p:sp>
      <p:sp>
        <p:nvSpPr>
          <p:cNvPr id="31" name="Text 27"/>
          <p:cNvSpPr txBox="1"/>
          <p:nvPr/>
        </p:nvSpPr>
        <p:spPr>
          <a:xfrm>
            <a:off x="8572500" y="4215384"/>
            <a:ext cx="612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Якість</a:t>
            </a:r>
            <a:endParaRPr lang="en-US" sz="900" dirty="0"/>
          </a:p>
        </p:txBody>
      </p:sp>
      <p:sp>
        <p:nvSpPr>
          <p:cNvPr id="32" name="Shape 28"/>
          <p:cNvSpPr/>
          <p:nvPr/>
        </p:nvSpPr>
        <p:spPr>
          <a:xfrm>
            <a:off x="9304020" y="4215384"/>
            <a:ext cx="818388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E781C"/>
            </a:solidFill>
            <a:prstDash val="solid"/>
          </a:ln>
        </p:spPr>
      </p:sp>
      <p:sp>
        <p:nvSpPr>
          <p:cNvPr id="33" name="Text 29"/>
          <p:cNvSpPr txBox="1"/>
          <p:nvPr/>
        </p:nvSpPr>
        <p:spPr>
          <a:xfrm>
            <a:off x="9304020" y="4215384"/>
            <a:ext cx="8183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Асоціації</a:t>
            </a:r>
            <a:endParaRPr lang="en-US" sz="900" dirty="0"/>
          </a:p>
        </p:txBody>
      </p:sp>
      <p:sp>
        <p:nvSpPr>
          <p:cNvPr id="34" name="Shape 30"/>
          <p:cNvSpPr/>
          <p:nvPr/>
        </p:nvSpPr>
        <p:spPr>
          <a:xfrm>
            <a:off x="10241280" y="4215384"/>
            <a:ext cx="612648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E781C"/>
            </a:solidFill>
            <a:prstDash val="solid"/>
          </a:ln>
        </p:spPr>
      </p:sp>
      <p:sp>
        <p:nvSpPr>
          <p:cNvPr id="35" name="Text 31"/>
          <p:cNvSpPr txBox="1"/>
          <p:nvPr/>
        </p:nvSpPr>
        <p:spPr>
          <a:xfrm>
            <a:off x="10241280" y="4215384"/>
            <a:ext cx="612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</a:t>
            </a:r>
            <a:endParaRPr lang="en-US" sz="900" dirty="0"/>
          </a:p>
        </p:txBody>
      </p:sp>
      <p:sp>
        <p:nvSpPr>
          <p:cNvPr id="36" name="Shape 32"/>
          <p:cNvSpPr/>
          <p:nvPr/>
        </p:nvSpPr>
        <p:spPr>
          <a:xfrm>
            <a:off x="822960" y="5486400"/>
            <a:ext cx="10561320" cy="1051560"/>
          </a:xfrm>
          <a:prstGeom prst="roundRect">
            <a:avLst>
              <a:gd name="adj" fmla="val 8696"/>
            </a:avLst>
          </a:prstGeom>
          <a:solidFill>
            <a:srgbClr val="0F2557"/>
          </a:solidFill>
          <a:ln/>
        </p:spPr>
      </p:sp>
      <p:sp>
        <p:nvSpPr>
          <p:cNvPr id="37" name="Text 33"/>
          <p:cNvSpPr txBox="1"/>
          <p:nvPr/>
        </p:nvSpPr>
        <p:spPr>
          <a:xfrm>
            <a:off x="1097280" y="5577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АРХІТЕКТУРА БРЕНДУ</a:t>
            </a:r>
            <a:endParaRPr lang="en-US" sz="1050" dirty="0"/>
          </a:p>
        </p:txBody>
      </p:sp>
      <p:sp>
        <p:nvSpPr>
          <p:cNvPr id="38" name="Text 34"/>
          <p:cNvSpPr txBox="1"/>
          <p:nvPr/>
        </p:nvSpPr>
        <p:spPr>
          <a:xfrm>
            <a:off x="1097280" y="5824728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Branded House — </a:t>
            </a:r>
            <a:r>
              <a:rPr lang="en-US" sz="11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усі продукти виступають під єдиним брендом-парасолькою (напр., Google). </a:t>
            </a: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of Brands — </a:t>
            </a:r>
            <a:r>
              <a:rPr lang="en-US" sz="11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компанія володіє портфелем незалежних, окремо позиціонованих брендів (напр., P&amp;G, Unilever).</a:t>
            </a:r>
            <a:endParaRPr lang="en-US" sz="1150" dirty="0"/>
          </a:p>
        </p:txBody>
      </p:sp>
      <p:sp>
        <p:nvSpPr>
          <p:cNvPr id="39" name="Text 35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4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Роль бренд-менеджера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10561320" cy="1371600"/>
          </a:xfrm>
          <a:prstGeom prst="roundRect">
            <a:avLst>
              <a:gd name="adj" fmla="val 6667"/>
            </a:avLst>
          </a:prstGeom>
          <a:solidFill>
            <a:srgbClr val="F3F5F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91640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5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ХТО ТАКИЙ БРЕНД-МЕНЕДЖЕР І ЧИМ ВІН ВІДРІЗНЯЄТЬСЯ ВІД МАРКЕТОЛОГА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84248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Бренд-менеджер — фахівець, відповідальний за стратегічний розвиток бренду (позиціонування, комунікації, фінансові показники) упродовж усього життєвого циклу марки. На відміну від маркетолога, який вирішує тактичні задачі просування конкретного продукту чи кампанії, бренд-менеджер відповідає за довгострокову стратегію та цілісність образу бренду в усіх точках контакту.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822960" y="3154680"/>
            <a:ext cx="5166360" cy="3063240"/>
          </a:xfrm>
          <a:prstGeom prst="roundRect">
            <a:avLst>
              <a:gd name="adj" fmla="val 2985"/>
            </a:avLst>
          </a:prstGeom>
          <a:solidFill>
            <a:srgbClr val="0F255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97280" y="3383280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Ключові обов'язки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097280" y="3895344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3785616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Розробка бренд-стратегії та позиціонування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097280" y="4462272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4352544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Управління комунікаціями бренду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097280" y="5029200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325880" y="4919472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Координація з дизайном, продуктом і продажами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1097280" y="5596128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325880" y="5486400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фінансових показників бренду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080760" y="3154680"/>
            <a:ext cx="5166360" cy="3063240"/>
          </a:xfrm>
          <a:prstGeom prst="roundRect">
            <a:avLst>
              <a:gd name="adj" fmla="val 2985"/>
            </a:avLst>
          </a:prstGeom>
          <a:solidFill>
            <a:srgbClr val="0F2557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55080" y="3383280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Компетенції в сучасних умовах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355080" y="3895344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583680" y="3785616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Стратегічне мислення й аналітика даних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355080" y="4462272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583680" y="4352544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Розуміння цифрових каналів і соцмереж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355080" y="5029200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583680" y="4919472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Крос-функціональна комунікація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355080" y="5596128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583680" y="5486400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Адаптивність до змін ринку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2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4206240"/>
            <a:ext cx="4206240" cy="4206240"/>
          </a:xfrm>
          <a:prstGeom prst="ellipse">
            <a:avLst/>
          </a:prstGeom>
          <a:solidFill>
            <a:srgbClr val="224A98">
              <a:alpha val="4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6400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ВИСНОВКИ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00584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Бренд-менеджмент сьогодні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822960" y="21031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103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205740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Бренд-менеджмент пройшов шлях від ремісничого клейма до самостійної управлінської дисципліни з чіткою методологією.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822960" y="30632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3063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508760" y="301752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Сучасний бренд — це не логотип, а система цінності, довіри й досвіду, якою потрібно свідомо управляти.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822960" y="402336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4023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397764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Моделі Kapferer і Aaker дають практичний інструментарій для роботи з ідентичністю та капіталом бренду.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22960" y="498348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93776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Бренд-менеджер сьогодні — стратегічна роль на стику маркетингу, аналітики й комунікацій.</a:t>
            </a:r>
            <a:endParaRPr lang="en-US" sz="145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61264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Далі: практичний вимір бренд-менеджменту →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2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4206240" cy="420624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94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ЧАСТИНА 2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9601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Бренд-менеджмент на практиці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691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 стратегічного процесу до цифрових каналів і вимірювання результату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2514600"/>
            <a:ext cx="5166360" cy="1874520"/>
          </a:xfrm>
          <a:prstGeom prst="roundRect">
            <a:avLst>
              <a:gd name="adj" fmla="val 5854"/>
            </a:avLst>
          </a:prstGeom>
          <a:solidFill>
            <a:srgbClr val="16305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1188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3337560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 стратегічного управління брендом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3886200"/>
            <a:ext cx="4617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FC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 аналізу ринку до моніторингу результатів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309360" y="2514600"/>
            <a:ext cx="5166360" cy="1874520"/>
          </a:xfrm>
          <a:prstGeom prst="roundRect">
            <a:avLst>
              <a:gd name="adj" fmla="val 5854"/>
            </a:avLst>
          </a:prstGeom>
          <a:solidFill>
            <a:srgbClr val="16305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583680" y="2697480"/>
            <a:ext cx="1188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3337560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Ідентичність, архітектура та ребрендинг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3886200"/>
            <a:ext cx="4617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FC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Вербальна й візуальна ідентичність, коли й навіщо змінювати бренд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22960" y="4663440"/>
            <a:ext cx="5166360" cy="1874520"/>
          </a:xfrm>
          <a:prstGeom prst="roundRect">
            <a:avLst>
              <a:gd name="adj" fmla="val 5854"/>
            </a:avLst>
          </a:prstGeom>
          <a:solidFill>
            <a:srgbClr val="16305F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097280" y="4846320"/>
            <a:ext cx="1188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07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5486400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Цифровий бренд-менеджмент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" y="6035040"/>
            <a:ext cx="4617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FC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в омніканальному середовищі та соціальних мережах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309360" y="4663440"/>
            <a:ext cx="5166360" cy="1874520"/>
          </a:xfrm>
          <a:prstGeom prst="roundRect">
            <a:avLst>
              <a:gd name="adj" fmla="val 5854"/>
            </a:avLst>
          </a:prstGeom>
          <a:solidFill>
            <a:srgbClr val="16305F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83680" y="4846320"/>
            <a:ext cx="1188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08</a:t>
            </a:r>
            <a:endParaRPr lang="en-US" sz="3200" dirty="0"/>
          </a:p>
        </p:txBody>
      </p:sp>
      <p:sp>
        <p:nvSpPr>
          <p:cNvPr id="20" name="Text 18"/>
          <p:cNvSpPr txBox="1"/>
          <p:nvPr/>
        </p:nvSpPr>
        <p:spPr>
          <a:xfrm>
            <a:off x="6583680" y="5486400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Метрики та оцінка ефективності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583680" y="6035040"/>
            <a:ext cx="4617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FC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виміряти впізнаваність, лояльність і вартість бренду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0F255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05840"/>
            <a:ext cx="3200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Процес</a:t>
            </a:r>
            <a:endParaRPr lang="en-US" sz="26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стратегічного</a:t>
            </a:r>
            <a:endParaRPr lang="en-US" sz="26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управління</a:t>
            </a:r>
            <a:endParaRPr lang="en-US" sz="26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брендом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97180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Циклічний процес, а не одноразовий проєкт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3794760"/>
            <a:ext cx="1005840" cy="0"/>
          </a:xfrm>
          <a:prstGeom prst="line">
            <a:avLst/>
          </a:prstGeom>
          <a:noFill/>
          <a:ln w="38100">
            <a:solidFill>
              <a:srgbClr val="EE781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434840" y="502920"/>
            <a:ext cx="6949440" cy="1042416"/>
          </a:xfrm>
          <a:prstGeom prst="roundRect">
            <a:avLst>
              <a:gd name="adj" fmla="val 8772"/>
            </a:avLst>
          </a:prstGeom>
          <a:solidFill>
            <a:srgbClr val="F3F5FA"/>
          </a:solidFill>
          <a:ln/>
        </p:spPr>
      </p:sp>
      <p:sp>
        <p:nvSpPr>
          <p:cNvPr id="8" name="Shape 6"/>
          <p:cNvSpPr/>
          <p:nvPr/>
        </p:nvSpPr>
        <p:spPr>
          <a:xfrm>
            <a:off x="4636008" y="685800"/>
            <a:ext cx="73152" cy="676656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46320" y="612648"/>
            <a:ext cx="6309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Аналіз ринку та аудиторії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4846320" y="923544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Дослідження конкурентів, цільової аудиторії та трендів категорії.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434840" y="1673352"/>
            <a:ext cx="6949440" cy="1042416"/>
          </a:xfrm>
          <a:prstGeom prst="roundRect">
            <a:avLst>
              <a:gd name="adj" fmla="val 8772"/>
            </a:avLst>
          </a:prstGeom>
          <a:solidFill>
            <a:srgbClr val="F3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4636008" y="1856232"/>
            <a:ext cx="73152" cy="676656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46320" y="1783080"/>
            <a:ext cx="6309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Стратегія та позиціонування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4846320" y="2093976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 унікальної ціннісної пропозиції та місця бренду в свідомості споживача.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434840" y="2843784"/>
            <a:ext cx="6949440" cy="1042416"/>
          </a:xfrm>
          <a:prstGeom prst="roundRect">
            <a:avLst>
              <a:gd name="adj" fmla="val 8772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4636008" y="3026664"/>
            <a:ext cx="73152" cy="676656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46320" y="2953512"/>
            <a:ext cx="6309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Розробка ідентичності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846320" y="3264408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Створення назви, візуального й вербального образу бренду.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434840" y="4014216"/>
            <a:ext cx="6949440" cy="1042416"/>
          </a:xfrm>
          <a:prstGeom prst="roundRect">
            <a:avLst>
              <a:gd name="adj" fmla="val 8772"/>
            </a:avLst>
          </a:prstGeom>
          <a:solidFill>
            <a:srgbClr val="F3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4636008" y="4197096"/>
            <a:ext cx="73152" cy="676656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846320" y="4123944"/>
            <a:ext cx="6309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Комунікація та запуск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4846320" y="443484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Донесення образу бренду до аудиторії через рекламу, PR та digital-канали.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434840" y="5184648"/>
            <a:ext cx="6949440" cy="1042416"/>
          </a:xfrm>
          <a:prstGeom prst="roundRect">
            <a:avLst>
              <a:gd name="adj" fmla="val 8772"/>
            </a:avLst>
          </a:prstGeom>
          <a:solidFill>
            <a:srgbClr val="F3F5FA"/>
          </a:solidFill>
          <a:ln/>
        </p:spPr>
      </p:sp>
      <p:sp>
        <p:nvSpPr>
          <p:cNvPr id="24" name="Shape 22"/>
          <p:cNvSpPr/>
          <p:nvPr/>
        </p:nvSpPr>
        <p:spPr>
          <a:xfrm>
            <a:off x="4636008" y="5367528"/>
            <a:ext cx="73152" cy="676656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846320" y="5294376"/>
            <a:ext cx="6309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Моніторинг та оптимізація</a:t>
            </a:r>
            <a:endParaRPr lang="en-US" sz="1350" dirty="0"/>
          </a:p>
        </p:txBody>
      </p:sp>
      <p:sp>
        <p:nvSpPr>
          <p:cNvPr id="26" name="Text 24"/>
          <p:cNvSpPr txBox="1"/>
          <p:nvPr/>
        </p:nvSpPr>
        <p:spPr>
          <a:xfrm>
            <a:off x="4846320" y="5605272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Відстеження метрик і коригування стратегії за результатами.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6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Ідентичність бренду: вербальна і візуальна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22960" y="1508760"/>
            <a:ext cx="10561320" cy="1005840"/>
          </a:xfrm>
          <a:prstGeom prst="roundRect">
            <a:avLst>
              <a:gd name="adj" fmla="val 9091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276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ІДЕНТИЧНІСТЬ БРЕНДУ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865376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Сукупність видимих і чутних елементів, через які бренд послідовно виражає свою сутність та відрізняється від конкурентів у кожній точці контакту.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2743200"/>
            <a:ext cx="5166360" cy="3383280"/>
          </a:xfrm>
          <a:prstGeom prst="roundRect">
            <a:avLst>
              <a:gd name="adj" fmla="val 2703"/>
            </a:avLst>
          </a:prstGeom>
          <a:solidFill>
            <a:srgbClr val="F3F5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97280" y="297180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Вербальна ідентичність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1097280" y="3429000"/>
            <a:ext cx="461772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1E6F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280160" y="3538728"/>
            <a:ext cx="4251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5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3785616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Сукупність текстових і мовних елементів бренду: назва, слоган, стиль комунікації (tone of voice) та ключові меседжі.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097280" y="4672584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325880" y="4562856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 бренду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1097280" y="5056632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325880" y="4946904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Слоган / tagline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1097280" y="5440680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325880" y="5330952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комунікації (tone of voice)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1097280" y="5824728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1325880" y="571500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Історія бренду (brand story)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080760" y="2743200"/>
            <a:ext cx="5166360" cy="3383280"/>
          </a:xfrm>
          <a:prstGeom prst="roundRect">
            <a:avLst>
              <a:gd name="adj" fmla="val 2703"/>
            </a:avLst>
          </a:prstGeom>
          <a:solidFill>
            <a:srgbClr val="F3F5F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355080" y="297180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Візуальна ідентичність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6355080" y="3429000"/>
            <a:ext cx="461772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1E6F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537960" y="3538728"/>
            <a:ext cx="4251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5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</a:t>
            </a:r>
            <a:endParaRPr lang="en-US" sz="95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3785616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Сукупність графічних елементів бренду: логотип, кольорова палітра, типографіка, стиль зображень, що забезпечують візуальну впізнаваність.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355080" y="4672584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583680" y="4562856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 і знак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355080" y="5056632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6583680" y="4946904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Кольорова палітра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355080" y="5440680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583680" y="5330952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Типографіка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6355080" y="5824728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583680" y="571500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фото та ілюстрацій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РЕБРЕНДИНГ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229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Коли і навіщо змінювати бренд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10561320" cy="960120"/>
          </a:xfrm>
          <a:prstGeom prst="roundRect">
            <a:avLst>
              <a:gd name="adj" fmla="val 9524"/>
            </a:avLst>
          </a:prstGeom>
          <a:solidFill>
            <a:srgbClr val="0F2557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7335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РЕБРЕНДИНГ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11096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заходів зі зміни ідентичності бренду — повної або часткової — з метою адаптації до нових ринкових умов, аудиторії чи стратегії компанії.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2697480"/>
            <a:ext cx="5166360" cy="1325880"/>
          </a:xfrm>
          <a:prstGeom prst="roundRect">
            <a:avLst>
              <a:gd name="adj" fmla="val 6897"/>
            </a:avLst>
          </a:prstGeom>
          <a:solidFill>
            <a:srgbClr val="F3F5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97280" y="2862072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Рестайлінг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3227832"/>
            <a:ext cx="4617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Часткове, поступове оновлення візуальної подачі бренду без зміни його суті — освіження логотипу, кольорів чи комунікації.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080760" y="2697480"/>
            <a:ext cx="5166360" cy="1325880"/>
          </a:xfrm>
          <a:prstGeom prst="roundRect">
            <a:avLst>
              <a:gd name="adj" fmla="val 6897"/>
            </a:avLst>
          </a:prstGeom>
          <a:solidFill>
            <a:srgbClr val="F3F5F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355080" y="2862072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Повний ребрендинг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355080" y="3227832"/>
            <a:ext cx="4617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Докорінна зміна ідентичності та іноді позиціонування бренду — аж до нової назви й стратегії.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251960"/>
            <a:ext cx="5166360" cy="2103120"/>
          </a:xfrm>
          <a:prstGeom prst="roundRect">
            <a:avLst>
              <a:gd name="adj" fmla="val 4348"/>
            </a:avLst>
          </a:prstGeom>
          <a:solidFill>
            <a:srgbClr val="0F255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097280" y="4416552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Типові причини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1097280" y="4837176"/>
            <a:ext cx="73152" cy="73152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298448" y="4718304"/>
            <a:ext cx="4434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Злиття або поглинання компаній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1097280" y="5148072"/>
            <a:ext cx="73152" cy="73152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298448" y="5029200"/>
            <a:ext cx="4434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Вихід на новий ринок чи сегмент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1097280" y="5458968"/>
            <a:ext cx="73152" cy="73152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1298448" y="5340096"/>
            <a:ext cx="4434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Застарілий образ бренду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1097280" y="5769864"/>
            <a:ext cx="73152" cy="73152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298448" y="5650992"/>
            <a:ext cx="4434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Криза репутації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1097280" y="6080760"/>
            <a:ext cx="73152" cy="73152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298448" y="5961888"/>
            <a:ext cx="4434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Зміна бізнес-стратегії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080760" y="4251960"/>
            <a:ext cx="5166360" cy="2103120"/>
          </a:xfrm>
          <a:prstGeom prst="roundRect">
            <a:avLst>
              <a:gd name="adj" fmla="val 4348"/>
            </a:avLst>
          </a:prstGeom>
          <a:solidFill>
            <a:srgbClr val="224A98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355080" y="4416552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Ризики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6355080" y="4837176"/>
            <a:ext cx="73152" cy="73152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6556248" y="4718304"/>
            <a:ext cx="4434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Втрата впізнаваності на ринку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355080" y="5148072"/>
            <a:ext cx="73152" cy="73152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556248" y="5029200"/>
            <a:ext cx="4434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Опір лояльної аудиторії змінам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6355080" y="5458968"/>
            <a:ext cx="73152" cy="73152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556248" y="5340096"/>
            <a:ext cx="4434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Високі витрати на впровадження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6355080" y="5769864"/>
            <a:ext cx="73152" cy="73152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556248" y="5650992"/>
            <a:ext cx="4434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Тимчасове падіння показників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РЕПУТАЦІЯ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229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Управління репутацією та кризові ситуації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10561320" cy="1051560"/>
          </a:xfrm>
          <a:prstGeom prst="roundRect">
            <a:avLst>
              <a:gd name="adj" fmla="val 8696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7335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КРИЗА БРЕНДУ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11096"/>
            <a:ext cx="10058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Ситуація, яка загрожує репутації, довірі споживачів або фінансовим показникам компанії та потребує оперативного управлінського реагування.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971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Принципи антикризової комунікації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3429000"/>
            <a:ext cx="5166360" cy="1371600"/>
          </a:xfrm>
          <a:prstGeom prst="roundRect">
            <a:avLst>
              <a:gd name="adj" fmla="val 6667"/>
            </a:avLst>
          </a:prstGeom>
          <a:solidFill>
            <a:srgbClr val="F3F5FA"/>
          </a:solidFill>
          <a:ln/>
        </p:spPr>
      </p:sp>
      <p:sp>
        <p:nvSpPr>
          <p:cNvPr id="9" name="Shape 7"/>
          <p:cNvSpPr/>
          <p:nvPr/>
        </p:nvSpPr>
        <p:spPr>
          <a:xfrm>
            <a:off x="1051560" y="3630168"/>
            <a:ext cx="73152" cy="96926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280160" y="3566160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Швидкість реакції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388620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Перша офіційна реакція має з'явитися якомога швидше, поки інформаційний вакуум не заповнили чутки.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309360" y="3429000"/>
            <a:ext cx="5166360" cy="1371600"/>
          </a:xfrm>
          <a:prstGeom prst="roundRect">
            <a:avLst>
              <a:gd name="adj" fmla="val 6667"/>
            </a:avLst>
          </a:prstGeom>
          <a:solidFill>
            <a:srgbClr val="F3F5FA"/>
          </a:solidFill>
          <a:ln/>
        </p:spPr>
      </p:sp>
      <p:sp>
        <p:nvSpPr>
          <p:cNvPr id="13" name="Shape 11"/>
          <p:cNvSpPr/>
          <p:nvPr/>
        </p:nvSpPr>
        <p:spPr>
          <a:xfrm>
            <a:off x="6537960" y="3630168"/>
            <a:ext cx="73152" cy="96926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766560" y="3566160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Прозорість комунікації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6766560" y="388620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Компанія визнає факти, не применшує проблему та надає перевірену інформацію.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22960" y="5029200"/>
            <a:ext cx="5166360" cy="1371600"/>
          </a:xfrm>
          <a:prstGeom prst="roundRect">
            <a:avLst>
              <a:gd name="adj" fmla="val 6667"/>
            </a:avLst>
          </a:prstGeom>
          <a:solidFill>
            <a:srgbClr val="F3F5FA"/>
          </a:solidFill>
          <a:ln/>
        </p:spPr>
      </p:sp>
      <p:sp>
        <p:nvSpPr>
          <p:cNvPr id="17" name="Shape 15"/>
          <p:cNvSpPr/>
          <p:nvPr/>
        </p:nvSpPr>
        <p:spPr>
          <a:xfrm>
            <a:off x="1051560" y="5230368"/>
            <a:ext cx="73152" cy="96926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280160" y="5166360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Єдине джерело позиції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1280160" y="548640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Усі офіційні заяви узгоджені й надходять з одного каналу, щоб уникнути суперечностей.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309360" y="5029200"/>
            <a:ext cx="5166360" cy="1371600"/>
          </a:xfrm>
          <a:prstGeom prst="roundRect">
            <a:avLst>
              <a:gd name="adj" fmla="val 6667"/>
            </a:avLst>
          </a:prstGeom>
          <a:solidFill>
            <a:srgbClr val="F3F5FA"/>
          </a:solidFill>
          <a:ln/>
        </p:spPr>
      </p:sp>
      <p:sp>
        <p:nvSpPr>
          <p:cNvPr id="21" name="Shape 19"/>
          <p:cNvSpPr/>
          <p:nvPr/>
        </p:nvSpPr>
        <p:spPr>
          <a:xfrm>
            <a:off x="6537960" y="5230368"/>
            <a:ext cx="73152" cy="96926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766560" y="5166360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Моніторинг соцмереж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548640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Постійне відстеження згадувань бренду дозволяє реагувати на кризу на ранній стадії.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0F255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05840"/>
            <a:ext cx="3200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Цифровий</a:t>
            </a:r>
            <a:endParaRPr lang="en-US" sz="28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бренд-</a:t>
            </a:r>
            <a:endParaRPr lang="en-US" sz="28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менеджмент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0604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Єдиний досвід бренду в усіх цифрових каналах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3429000"/>
            <a:ext cx="1005840" cy="0"/>
          </a:xfrm>
          <a:prstGeom prst="line">
            <a:avLst/>
          </a:prstGeom>
          <a:noFill/>
          <a:ln w="38100">
            <a:solidFill>
              <a:srgbClr val="EE781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3703320"/>
            <a:ext cx="3017520" cy="2194560"/>
          </a:xfrm>
          <a:prstGeom prst="roundRect">
            <a:avLst>
              <a:gd name="adj" fmla="val 4167"/>
            </a:avLst>
          </a:prstGeom>
          <a:solidFill>
            <a:srgbClr val="16305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77240" y="388620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950" b="1" kern="0" spc="5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ОМНІКАНАЛЬНІСТЬ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4343400"/>
            <a:ext cx="26517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Підхід, за якого бренд забезпечує єдиний, послідовний досвід взаємодії споживача з компанією в усіх каналах — офлайн і онлайн.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434840" y="502920"/>
            <a:ext cx="6949440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11" name="Shape 9"/>
          <p:cNvSpPr/>
          <p:nvPr/>
        </p:nvSpPr>
        <p:spPr>
          <a:xfrm>
            <a:off x="4663440" y="731520"/>
            <a:ext cx="73152" cy="96012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92040" y="649224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і застосунок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987552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 цифрова вітрина бренду з послідовним UX і візуальним стилем.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434840" y="2103120"/>
            <a:ext cx="6949440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15" name="Shape 13"/>
          <p:cNvSpPr/>
          <p:nvPr/>
        </p:nvSpPr>
        <p:spPr>
          <a:xfrm>
            <a:off x="4663440" y="2331720"/>
            <a:ext cx="73152" cy="96012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892040" y="2249424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Соціальні мережі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4892040" y="2587752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прямого діалогу з аудиторією та формування спільноти навколо бренду.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434840" y="3703320"/>
            <a:ext cx="6949440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19" name="Shape 17"/>
          <p:cNvSpPr/>
          <p:nvPr/>
        </p:nvSpPr>
        <p:spPr>
          <a:xfrm>
            <a:off x="4663440" y="3931920"/>
            <a:ext cx="73152" cy="96012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892040" y="3849624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Email- та месенджер-комунікації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4892040" y="4187952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Персоналізовані повідомлення, що підтримують тон голосу бренду.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4434840" y="5303520"/>
            <a:ext cx="6949440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23" name="Shape 21"/>
          <p:cNvSpPr/>
          <p:nvPr/>
        </p:nvSpPr>
        <p:spPr>
          <a:xfrm>
            <a:off x="4663440" y="5532120"/>
            <a:ext cx="73152" cy="96012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4892040" y="5449824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та сервіс підтримки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4892040" y="5788152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Онлайн-реклама й клієнтський сервіс, узгоджені з єдиним образом бренду.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СОЦІАЛЬНІ МЕРЕЖІ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229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 у соціальних мережах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91640"/>
            <a:ext cx="5166360" cy="1965960"/>
          </a:xfrm>
          <a:prstGeom prst="roundRect">
            <a:avLst>
              <a:gd name="adj" fmla="val 4651"/>
            </a:avLst>
          </a:prstGeom>
          <a:solidFill>
            <a:srgbClr val="F3F5F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892808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UGC (КОНТЕНТ ВІД КОРИСТУВАЧІВ)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313432"/>
            <a:ext cx="46177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Контент — фото, відео, відгуки, — який про бренд створюють самі споживачі, а не компанія. Підвищує довіру, адже сприймається як незалежна рекомендація.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080760" y="1691640"/>
            <a:ext cx="5166360" cy="1965960"/>
          </a:xfrm>
          <a:prstGeom prst="roundRect">
            <a:avLst>
              <a:gd name="adj" fmla="val 4651"/>
            </a:avLst>
          </a:prstGeom>
          <a:solidFill>
            <a:srgbClr val="F3F5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355080" y="1892808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INFLUENCER MARKETING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6355080" y="2313432"/>
            <a:ext cx="46177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Просування бренду через співпрацю з лідерами думок, які мають довіру своєї аудиторії й транслюють цінності бренду через власний контент.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22960" y="3886200"/>
            <a:ext cx="10561320" cy="2240280"/>
          </a:xfrm>
          <a:prstGeom prst="roundRect">
            <a:avLst>
              <a:gd name="adj" fmla="val 4898"/>
            </a:avLst>
          </a:prstGeom>
          <a:solidFill>
            <a:srgbClr val="0F255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097280" y="40690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MANAGEMENT І ГОЛОС БРЕНДУ ОНЛАЙН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097280" y="4544568"/>
            <a:ext cx="91440" cy="9144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325880" y="4434840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management — щоденна взаємодія зі спільнотою бренду: відповіді на коментарі, модерація, підтримка діалогу.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1097280" y="5047488"/>
            <a:ext cx="91440" cy="9144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325880" y="4937760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бренду (brand voice) має залишатися впізнаваним незалежно від каналу чи людини, яка веде комунікацію.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1097280" y="5550408"/>
            <a:ext cx="91440" cy="9144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325880" y="5440680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Швидкість і людяність відповідей у соцмережах напряму впливають на сприйняту турботу бренду про клієнта.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8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Метрики та оцінка ефективності бренду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5166360" cy="1920240"/>
          </a:xfrm>
          <a:prstGeom prst="roundRect">
            <a:avLst>
              <a:gd name="adj" fmla="val 4762"/>
            </a:avLst>
          </a:prstGeom>
          <a:solidFill>
            <a:srgbClr val="F3F5FA"/>
          </a:solidFill>
          <a:ln/>
        </p:spPr>
      </p:sp>
      <p:sp>
        <p:nvSpPr>
          <p:cNvPr id="5" name="Shape 3"/>
          <p:cNvSpPr/>
          <p:nvPr/>
        </p:nvSpPr>
        <p:spPr>
          <a:xfrm>
            <a:off x="1051560" y="1801368"/>
            <a:ext cx="685800" cy="310896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51560" y="1801368"/>
            <a:ext cx="685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AWARE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874520" y="1783080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Впізнаваність бренду (Brand Awareness)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2221992"/>
            <a:ext cx="4709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Показник того, яка частка цільової аудиторії здатна впізнати чи згадати бренд у своїй категорії — спонтанно або з підказкою.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309360" y="1600200"/>
            <a:ext cx="5166360" cy="1920240"/>
          </a:xfrm>
          <a:prstGeom prst="roundRect">
            <a:avLst>
              <a:gd name="adj" fmla="val 4762"/>
            </a:avLst>
          </a:prstGeom>
          <a:solidFill>
            <a:srgbClr val="F3F5FA"/>
          </a:solidFill>
          <a:ln/>
        </p:spPr>
      </p:sp>
      <p:sp>
        <p:nvSpPr>
          <p:cNvPr id="10" name="Shape 8"/>
          <p:cNvSpPr/>
          <p:nvPr/>
        </p:nvSpPr>
        <p:spPr>
          <a:xfrm>
            <a:off x="6537960" y="1801368"/>
            <a:ext cx="685800" cy="310896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537960" y="1801368"/>
            <a:ext cx="685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NPS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7360920" y="1783080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Promoter Score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2221992"/>
            <a:ext cx="4709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Індекс, що вимірює готовність споживачів рекомендувати бренд іншим; розраховується як різниця між часткою промоутерів і критиків серед опитаних.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22960" y="3721608"/>
            <a:ext cx="5166360" cy="1920240"/>
          </a:xfrm>
          <a:prstGeom prst="roundRect">
            <a:avLst>
              <a:gd name="adj" fmla="val 4762"/>
            </a:avLst>
          </a:prstGeom>
          <a:solidFill>
            <a:srgbClr val="F3F5FA"/>
          </a:solidFill>
          <a:ln/>
        </p:spPr>
      </p:sp>
      <p:sp>
        <p:nvSpPr>
          <p:cNvPr id="15" name="Shape 13"/>
          <p:cNvSpPr/>
          <p:nvPr/>
        </p:nvSpPr>
        <p:spPr>
          <a:xfrm>
            <a:off x="1051560" y="3922776"/>
            <a:ext cx="685800" cy="310896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51560" y="3922776"/>
            <a:ext cx="685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SOV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874520" y="3904488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Voice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4343400"/>
            <a:ext cx="4709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Частка згадувань бренду в інформаційному просторі (медіа, реклама, соцмережі) відносно сукупних згадувань конкурентів у категорії.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309360" y="3721608"/>
            <a:ext cx="5166360" cy="1920240"/>
          </a:xfrm>
          <a:prstGeom prst="roundRect">
            <a:avLst>
              <a:gd name="adj" fmla="val 4762"/>
            </a:avLst>
          </a:prstGeom>
          <a:solidFill>
            <a:srgbClr val="F3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6537960" y="3922776"/>
            <a:ext cx="685800" cy="310896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537960" y="3922776"/>
            <a:ext cx="685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7360920" y="3904488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Вартість бренду (Brand Value)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4343400"/>
            <a:ext cx="4709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Грошова оцінка бренду як нематеріального активу; розраховується за методиками на кшталт Interbrand на основі фінансових показників і сили бренду.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 З ПРАКТИКИ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229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Позиціонування двох брендів однієї категорії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417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продуктовий сегмент — дві різні стратегії присутності у свідомості споживача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22960" y="2011680"/>
            <a:ext cx="5166360" cy="4160520"/>
          </a:xfrm>
          <a:prstGeom prst="roundRect">
            <a:avLst>
              <a:gd name="adj" fmla="val 2637"/>
            </a:avLst>
          </a:prstGeom>
          <a:solidFill>
            <a:srgbClr val="224A9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143000" y="228600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Coca-Cola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278892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«Традиція, емоція, спільне свято»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143000" y="3493008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371600" y="3383280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Класичний, впізнаваний і стабільний образ упродовж десятиліть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143000" y="4114800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371600" y="4005072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Комунікація через спільні моменти радості й традиції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143000" y="4736592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371600" y="4626864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Позиціонування лідера категорії, а не претендента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080760" y="2011680"/>
            <a:ext cx="5166360" cy="4160520"/>
          </a:xfrm>
          <a:prstGeom prst="roundRect">
            <a:avLst>
              <a:gd name="adj" fmla="val 2637"/>
            </a:avLst>
          </a:prstGeom>
          <a:solidFill>
            <a:srgbClr val="0F2557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00800" y="228600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Pepsi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0" y="278892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«Молодість, енергія, виклик статус-кво»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00800" y="3493008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629400" y="3383280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бренду для молодої, динамічної аудиторії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0" y="4114800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629400" y="4005072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Комунікація через музику, спорт і культуру challenger-бренду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400800" y="4736592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629400" y="4626864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Позиціонування альтернативи, що кидає виклик лідеру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2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4206240"/>
            <a:ext cx="4206240" cy="420624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6400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ПІДСУМОК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00584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Бренд-менеджмент: від теорії до практики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22960" y="196596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1920240"/>
            <a:ext cx="9509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Управління брендом — циклічний процес: аналіз, стратегія, ідентичність, комунікація, моніторинг.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822960" y="27889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788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508760" y="2743200"/>
            <a:ext cx="9509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Вербальна й візуальна ідентичність мають діяти узгоджено в усіх точках контакту зі споживачем.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22960" y="361188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3611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3566160"/>
            <a:ext cx="9509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Ребрендинг і кризові ситуації потребують чіткої методології, а не інтуїтивних рішень.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22960" y="44348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4434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389120"/>
            <a:ext cx="9509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Цифрові канали вимагають від бренду єдиного, послідовного голосу — від сайту до соціальних мереж.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822960" y="525780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22960" y="5257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5212080"/>
            <a:ext cx="9509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Ефективність бренду можна й потрібно вимірювати: впізнаваність, NPS, Share of Voice, вартість бренду.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61722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Далі: розширені аспекти бренд-менеджменту →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2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4206240" cy="420624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94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ЧАСТИНА 3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96012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Розширені аспекти бренд-менеджменту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691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 архітектури портфеля до особистого бренду й трендів галузі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2514600"/>
            <a:ext cx="5166360" cy="1874520"/>
          </a:xfrm>
          <a:prstGeom prst="roundRect">
            <a:avLst>
              <a:gd name="adj" fmla="val 5854"/>
            </a:avLst>
          </a:prstGeom>
          <a:solidFill>
            <a:srgbClr val="16305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1188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09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3337560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Розширення бренду та ко-брендинг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3886200"/>
            <a:ext cx="4617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FC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extension, line extension, партнерства між брендами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309360" y="2514600"/>
            <a:ext cx="5166360" cy="1874520"/>
          </a:xfrm>
          <a:prstGeom prst="roundRect">
            <a:avLst>
              <a:gd name="adj" fmla="val 5854"/>
            </a:avLst>
          </a:prstGeom>
          <a:solidFill>
            <a:srgbClr val="16305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583680" y="2697480"/>
            <a:ext cx="1188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3337560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Сторітелінг бренду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3886200"/>
            <a:ext cx="4617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FC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бренди говорять через наратив, а не характеристики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22960" y="4663440"/>
            <a:ext cx="5166360" cy="1874520"/>
          </a:xfrm>
          <a:prstGeom prst="roundRect">
            <a:avLst>
              <a:gd name="adj" fmla="val 5854"/>
            </a:avLst>
          </a:prstGeom>
          <a:solidFill>
            <a:srgbClr val="16305F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097280" y="4846320"/>
            <a:ext cx="1188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5486400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Employer branding і особистий бренд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" y="6035040"/>
            <a:ext cx="4617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FC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компанії як роботодавця та бренд людини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309360" y="4663440"/>
            <a:ext cx="5166360" cy="1874520"/>
          </a:xfrm>
          <a:prstGeom prst="roundRect">
            <a:avLst>
              <a:gd name="adj" fmla="val 5854"/>
            </a:avLst>
          </a:prstGeom>
          <a:solidFill>
            <a:srgbClr val="16305F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83680" y="4846320"/>
            <a:ext cx="1188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3200" dirty="0"/>
          </a:p>
        </p:txBody>
      </p:sp>
      <p:sp>
        <p:nvSpPr>
          <p:cNvPr id="20" name="Text 18"/>
          <p:cNvSpPr txBox="1"/>
          <p:nvPr/>
        </p:nvSpPr>
        <p:spPr>
          <a:xfrm>
            <a:off x="6583680" y="5486400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з метою та тренди галузі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583680" y="6035040"/>
            <a:ext cx="4617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FC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Purpose-driven branding, стійкий розвиток, що далі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9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Розширення бренду та ко-брендинг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10561320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5" name="Shape 3"/>
          <p:cNvSpPr/>
          <p:nvPr/>
        </p:nvSpPr>
        <p:spPr>
          <a:xfrm>
            <a:off x="1078992" y="1773936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78992" y="1773936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EXTENSION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1078992" y="2176272"/>
            <a:ext cx="100492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Розширення бренду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1078992" y="2560320"/>
            <a:ext cx="10049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Стратегія, за якої компанія використовує наявний, уже впізнаваний бренд для виведення на ринок товару в новій категорії, спираючись на довіру й асоціації, вже сформовані у споживачів.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822960" y="3154680"/>
            <a:ext cx="5166360" cy="1828800"/>
          </a:xfrm>
          <a:prstGeom prst="roundRect">
            <a:avLst>
              <a:gd name="adj" fmla="val 5000"/>
            </a:avLst>
          </a:prstGeom>
          <a:solidFill>
            <a:srgbClr val="F3F5FA"/>
          </a:solidFill>
          <a:ln/>
        </p:spPr>
      </p:sp>
      <p:sp>
        <p:nvSpPr>
          <p:cNvPr id="10" name="Shape 8"/>
          <p:cNvSpPr/>
          <p:nvPr/>
        </p:nvSpPr>
        <p:spPr>
          <a:xfrm>
            <a:off x="1078992" y="3374136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078992" y="3374136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EXTENSION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1078992" y="3776472"/>
            <a:ext cx="4654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Лінійне розширення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1078992" y="4160520"/>
            <a:ext cx="46542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Випуск нового варіанту вже наявного продукту в межах тієї самої категорії — новий смак, розмір чи формула — під тим самим брендом.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080760" y="3154680"/>
            <a:ext cx="5166360" cy="1828800"/>
          </a:xfrm>
          <a:prstGeom prst="roundRect">
            <a:avLst>
              <a:gd name="adj" fmla="val 5000"/>
            </a:avLst>
          </a:prstGeom>
          <a:solidFill>
            <a:srgbClr val="F3F5FA"/>
          </a:solidFill>
          <a:ln/>
        </p:spPr>
      </p:sp>
      <p:sp>
        <p:nvSpPr>
          <p:cNvPr id="15" name="Shape 13"/>
          <p:cNvSpPr/>
          <p:nvPr/>
        </p:nvSpPr>
        <p:spPr>
          <a:xfrm>
            <a:off x="6336792" y="3374136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336792" y="3374136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CO-BRANDING</a:t>
            </a:r>
            <a:endParaRPr lang="en-US" sz="950" dirty="0"/>
          </a:p>
        </p:txBody>
      </p:sp>
      <p:sp>
        <p:nvSpPr>
          <p:cNvPr id="17" name="Text 15"/>
          <p:cNvSpPr txBox="1"/>
          <p:nvPr/>
        </p:nvSpPr>
        <p:spPr>
          <a:xfrm>
            <a:off x="6336792" y="3776472"/>
            <a:ext cx="4654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Ко-брендинг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6336792" y="4160520"/>
            <a:ext cx="46542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Партнерство двох або більше брендів для спільного випуску продукту чи кампанії, що поєднує аудиторії та репутацію обох марок.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22960" y="5212080"/>
            <a:ext cx="10561320" cy="1188720"/>
          </a:xfrm>
          <a:prstGeom prst="roundRect">
            <a:avLst>
              <a:gd name="adj" fmla="val 7692"/>
            </a:avLst>
          </a:prstGeom>
          <a:solidFill>
            <a:srgbClr val="0F255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1097280" y="5349240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РИЗИК: РОЗМИВАННЯ БРЕНДУ (BRAND DILUTION)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1097280" y="5605272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Послаблення сили й чіткості образу бренду, коли розширення в занадто різні категорії руйнує узгодженість асоціацій, які споживачі пов'язують із маркою.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0F255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058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Сторітелінг</a:t>
            </a:r>
            <a:endParaRPr lang="en-US" sz="3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бренду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14884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говорить через історію, а не перелік характеристик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3108960"/>
            <a:ext cx="1005840" cy="0"/>
          </a:xfrm>
          <a:prstGeom prst="line">
            <a:avLst/>
          </a:prstGeom>
          <a:noFill/>
          <a:ln w="38100">
            <a:solidFill>
              <a:srgbClr val="EE781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3383280"/>
            <a:ext cx="3017520" cy="2651760"/>
          </a:xfrm>
          <a:prstGeom prst="roundRect">
            <a:avLst>
              <a:gd name="adj" fmla="val 3448"/>
            </a:avLst>
          </a:prstGeom>
          <a:solidFill>
            <a:srgbClr val="16305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77240" y="356616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5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840480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Спосіб комунікації, за якого бренд передає свої цінності та позиціонування через наратив із героєм, конфліктом і вирішенням — а не через пряме перерахування характеристик товару.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434840" y="502920"/>
            <a:ext cx="6949440" cy="1280160"/>
          </a:xfrm>
          <a:prstGeom prst="roundRect">
            <a:avLst>
              <a:gd name="adj" fmla="val 7143"/>
            </a:avLst>
          </a:prstGeom>
          <a:solidFill>
            <a:srgbClr val="F3F5FA"/>
          </a:solidFill>
          <a:ln/>
        </p:spPr>
      </p:sp>
      <p:sp>
        <p:nvSpPr>
          <p:cNvPr id="11" name="Shape 9"/>
          <p:cNvSpPr/>
          <p:nvPr/>
        </p:nvSpPr>
        <p:spPr>
          <a:xfrm>
            <a:off x="4663440" y="704088"/>
            <a:ext cx="73152" cy="87782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92040" y="64008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960120"/>
            <a:ext cx="6217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Споживач, а не сам бренд, — головний персонаж історії; бренд відіграє роль провідника чи помічника.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434840" y="1947672"/>
            <a:ext cx="6949440" cy="1280160"/>
          </a:xfrm>
          <a:prstGeom prst="roundRect">
            <a:avLst>
              <a:gd name="adj" fmla="val 7143"/>
            </a:avLst>
          </a:prstGeom>
          <a:solidFill>
            <a:srgbClr val="F3F5FA"/>
          </a:solidFill>
          <a:ln/>
        </p:spPr>
      </p:sp>
      <p:sp>
        <p:nvSpPr>
          <p:cNvPr id="15" name="Shape 13"/>
          <p:cNvSpPr/>
          <p:nvPr/>
        </p:nvSpPr>
        <p:spPr>
          <a:xfrm>
            <a:off x="4663440" y="2148840"/>
            <a:ext cx="73152" cy="87782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892040" y="2084832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Конфлікт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4892040" y="2404872"/>
            <a:ext cx="6217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Проблема, біль або бар'єр, з яким стикається герой і який робить історію значущою.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434840" y="3392424"/>
            <a:ext cx="6949440" cy="1280160"/>
          </a:xfrm>
          <a:prstGeom prst="roundRect">
            <a:avLst>
              <a:gd name="adj" fmla="val 7143"/>
            </a:avLst>
          </a:prstGeom>
          <a:solidFill>
            <a:srgbClr val="F3F5FA"/>
          </a:solidFill>
          <a:ln/>
        </p:spPr>
      </p:sp>
      <p:sp>
        <p:nvSpPr>
          <p:cNvPr id="19" name="Shape 17"/>
          <p:cNvSpPr/>
          <p:nvPr/>
        </p:nvSpPr>
        <p:spPr>
          <a:xfrm>
            <a:off x="4663440" y="3593592"/>
            <a:ext cx="73152" cy="87782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892040" y="3529584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Вирішення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4892040" y="3849624"/>
            <a:ext cx="6217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Момент, у якому бренд допомагає герою подолати перешкоду й досягти бажаного результату.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434840" y="4837176"/>
            <a:ext cx="6949440" cy="1280160"/>
          </a:xfrm>
          <a:prstGeom prst="roundRect">
            <a:avLst>
              <a:gd name="adj" fmla="val 7143"/>
            </a:avLst>
          </a:prstGeom>
          <a:solidFill>
            <a:srgbClr val="F3F5FA"/>
          </a:solidFill>
          <a:ln/>
        </p:spPr>
      </p:sp>
      <p:sp>
        <p:nvSpPr>
          <p:cNvPr id="23" name="Shape 21"/>
          <p:cNvSpPr/>
          <p:nvPr/>
        </p:nvSpPr>
        <p:spPr>
          <a:xfrm>
            <a:off x="4663440" y="5038344"/>
            <a:ext cx="73152" cy="87782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4892040" y="4974336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Емоційний зв'язок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4892040" y="5294376"/>
            <a:ext cx="6217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Історія працює, коли викликає впізнавані емоції, а не лише запам'ятовує факти про продукт.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Employer branding: бренд роботодавця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10561320" cy="1005840"/>
          </a:xfrm>
          <a:prstGeom prst="roundRect">
            <a:avLst>
              <a:gd name="adj" fmla="val 9091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7335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EMPLOYER BRANDING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11096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дій компанії, спрямованих на формування привабливого образу роботодавця для потенційних і теперішніх співробітників.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2743200"/>
            <a:ext cx="10561320" cy="1234440"/>
          </a:xfrm>
          <a:prstGeom prst="roundRect">
            <a:avLst>
              <a:gd name="adj" fmla="val 7407"/>
            </a:avLst>
          </a:prstGeom>
          <a:solidFill>
            <a:srgbClr val="0F255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97280" y="286207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EVP (EMPLOYEE VALUE PROPOSITION)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3099816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Сукупність переваг і цінностей, які компанія пропонує співробітнику в обмін на його навички, досвід та відданість — основа комунікації employer branding.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22960" y="4343400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078992" y="4526280"/>
            <a:ext cx="28529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Внутрішній employer branding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78992" y="5056632"/>
            <a:ext cx="28529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Корпоративна культура, розвиток персоналу, внутрішні комунікації та досвід співробітника.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416552" y="4343400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672584" y="4526280"/>
            <a:ext cx="28529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Зовнішній employer branding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72584" y="5056632"/>
            <a:ext cx="28529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Кар'єрний сайт, сторінки в соцмережах, відгуки на сайтах-роботодавцях, HR-бренд на ринку праці.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010144" y="4343400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266176" y="4526280"/>
            <a:ext cx="28529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Ефект для бізнесу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8266176" y="5056632"/>
            <a:ext cx="28529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Нижча плинність кадрів, менша вартість найму, вища залученість команди.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ОСОБИСТИЙ БРЕНД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229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Personal Branding: бренд людини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10561320" cy="1051560"/>
          </a:xfrm>
          <a:prstGeom prst="roundRect">
            <a:avLst>
              <a:gd name="adj" fmla="val 8696"/>
            </a:avLst>
          </a:prstGeom>
          <a:solidFill>
            <a:srgbClr val="0F2557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71907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ОСОБИСТИЙ БРЕНД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56816"/>
            <a:ext cx="10058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Свідоме управління власною репутацією, експертністю та публічним образом людини як унікальною цінністю на ринку праці чи в професійній спільноті.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971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Складники особистого бренду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3429000"/>
            <a:ext cx="5166360" cy="1371600"/>
          </a:xfrm>
          <a:prstGeom prst="roundRect">
            <a:avLst>
              <a:gd name="adj" fmla="val 6667"/>
            </a:avLst>
          </a:prstGeom>
          <a:solidFill>
            <a:srgbClr val="F3F5FA"/>
          </a:solidFill>
          <a:ln/>
        </p:spPr>
      </p:sp>
      <p:sp>
        <p:nvSpPr>
          <p:cNvPr id="9" name="Shape 7"/>
          <p:cNvSpPr/>
          <p:nvPr/>
        </p:nvSpPr>
        <p:spPr>
          <a:xfrm>
            <a:off x="1051560" y="3630168"/>
            <a:ext cx="73152" cy="96926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280160" y="3566160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Експертність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388620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Знання й досвід у конкретній сфері, підтверджені результатами й публічними висловлюваннями.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309360" y="3429000"/>
            <a:ext cx="5166360" cy="1371600"/>
          </a:xfrm>
          <a:prstGeom prst="roundRect">
            <a:avLst>
              <a:gd name="adj" fmla="val 6667"/>
            </a:avLst>
          </a:prstGeom>
          <a:solidFill>
            <a:srgbClr val="F3F5FA"/>
          </a:solidFill>
          <a:ln/>
        </p:spPr>
      </p:sp>
      <p:sp>
        <p:nvSpPr>
          <p:cNvPr id="13" name="Shape 11"/>
          <p:cNvSpPr/>
          <p:nvPr/>
        </p:nvSpPr>
        <p:spPr>
          <a:xfrm>
            <a:off x="6537960" y="3630168"/>
            <a:ext cx="73152" cy="96926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766560" y="3566160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Впізнаваність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6766560" y="388620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Послідовний стиль комунікації та присутність у каналах, де є цільова аудиторія.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22960" y="5029200"/>
            <a:ext cx="5166360" cy="1371600"/>
          </a:xfrm>
          <a:prstGeom prst="roundRect">
            <a:avLst>
              <a:gd name="adj" fmla="val 6667"/>
            </a:avLst>
          </a:prstGeom>
          <a:solidFill>
            <a:srgbClr val="F3F5FA"/>
          </a:solidFill>
          <a:ln/>
        </p:spPr>
      </p:sp>
      <p:sp>
        <p:nvSpPr>
          <p:cNvPr id="17" name="Shape 15"/>
          <p:cNvSpPr/>
          <p:nvPr/>
        </p:nvSpPr>
        <p:spPr>
          <a:xfrm>
            <a:off x="1051560" y="5230368"/>
            <a:ext cx="73152" cy="96926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280160" y="5166360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Довіра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1280160" y="548640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Репутація, що формується через послідовність слів і дій людини протягом часу.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309360" y="5029200"/>
            <a:ext cx="5166360" cy="1371600"/>
          </a:xfrm>
          <a:prstGeom prst="roundRect">
            <a:avLst>
              <a:gd name="adj" fmla="val 6667"/>
            </a:avLst>
          </a:prstGeom>
          <a:solidFill>
            <a:srgbClr val="F3F5FA"/>
          </a:solidFill>
          <a:ln/>
        </p:spPr>
      </p:sp>
      <p:sp>
        <p:nvSpPr>
          <p:cNvPr id="21" name="Shape 19"/>
          <p:cNvSpPr/>
          <p:nvPr/>
        </p:nvSpPr>
        <p:spPr>
          <a:xfrm>
            <a:off x="6537960" y="5230368"/>
            <a:ext cx="73152" cy="96926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766560" y="5166360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Мережа контактів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548640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 професійних зв'язків, яке підсилює й поширює вплив особистого бренду.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 з метою та стійкий розвиток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10561320" cy="1188720"/>
          </a:xfrm>
          <a:prstGeom prst="roundRect">
            <a:avLst>
              <a:gd name="adj" fmla="val 7692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7335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PURPOSE-DRIVEN BRANDING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11096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Підхід, за якого бренд будує стратегію навколо суспільно значущої місії, що виходить за межі отримання прибутку, і послідовно втілює цю місію в реальних діях компанії.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3017520"/>
            <a:ext cx="5166360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8" name="Shape 6"/>
          <p:cNvSpPr/>
          <p:nvPr/>
        </p:nvSpPr>
        <p:spPr>
          <a:xfrm>
            <a:off x="1051560" y="3218688"/>
            <a:ext cx="73152" cy="101498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80160" y="3154680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Автентичність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280160" y="3474720"/>
            <a:ext cx="44348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Заявлена місія бренду підтверджується реальними діями компанії, а не лише рекламними гаслами.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309360" y="3017520"/>
            <a:ext cx="5166360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6537960" y="3218688"/>
            <a:ext cx="73152" cy="101498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766560" y="3154680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Зв'язок з ESG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6766560" y="3474720"/>
            <a:ext cx="44348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Екологічні, соціальні та управлінські практики (Environmental, Social, Governance) стають частиною образу бренду.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4663440"/>
            <a:ext cx="5166360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1051560" y="4864608"/>
            <a:ext cx="73152" cy="101498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80160" y="4800600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Ризик brand-washing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1280160" y="5120640"/>
            <a:ext cx="44348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Розрив між заявленими цінностями й реальними діями швидко руйнує довіру аудиторії.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309360" y="4663440"/>
            <a:ext cx="5166360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6537960" y="4864608"/>
            <a:ext cx="73152" cy="101498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66560" y="4800600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Довгострокова лояльність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6766560" y="5120640"/>
            <a:ext cx="44348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Споживачі, що поділяють цінності бренду, демонструють вищу стійкість до конкурентних пропозицій.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2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645920"/>
            <a:ext cx="4023360" cy="402336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486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ПОГЛЯД УПЕРЕД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91440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Тренди сучасного бренд-менеджменту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64992" cy="2011680"/>
          </a:xfrm>
          <a:prstGeom prst="roundRect">
            <a:avLst>
              <a:gd name="adj" fmla="val 4545"/>
            </a:avLst>
          </a:prstGeom>
          <a:solidFill>
            <a:srgbClr val="16305F"/>
          </a:solidFill>
          <a:ln/>
        </p:spPr>
      </p:sp>
      <p:sp>
        <p:nvSpPr>
          <p:cNvPr id="6" name="Shape 4"/>
          <p:cNvSpPr/>
          <p:nvPr/>
        </p:nvSpPr>
        <p:spPr>
          <a:xfrm>
            <a:off x="1078992" y="2103120"/>
            <a:ext cx="109728" cy="10972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78992" y="2331720"/>
            <a:ext cx="2852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Персоналізація на основі даних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78992" y="2880360"/>
            <a:ext cx="28529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Комунікація й пропозиції адаптуються під поведінку конкретного споживача, а не усередненого сегмента.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443984" y="1874520"/>
            <a:ext cx="3364992" cy="2011680"/>
          </a:xfrm>
          <a:prstGeom prst="roundRect">
            <a:avLst>
              <a:gd name="adj" fmla="val 4545"/>
            </a:avLst>
          </a:prstGeom>
          <a:solidFill>
            <a:srgbClr val="16305F"/>
          </a:solidFill>
          <a:ln/>
        </p:spPr>
      </p:sp>
      <p:sp>
        <p:nvSpPr>
          <p:cNvPr id="10" name="Shape 8"/>
          <p:cNvSpPr/>
          <p:nvPr/>
        </p:nvSpPr>
        <p:spPr>
          <a:xfrm>
            <a:off x="4700016" y="2103120"/>
            <a:ext cx="109728" cy="10972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700016" y="2331720"/>
            <a:ext cx="2852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Бренди навколо спільнот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700016" y="2880360"/>
            <a:ext cx="28529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Аудиторія стає співавтором бренду через UGC, обговорення й спільну творчість, а не пасивним глядачем реклами.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8065008" y="1874520"/>
            <a:ext cx="3364992" cy="2011680"/>
          </a:xfrm>
          <a:prstGeom prst="roundRect">
            <a:avLst>
              <a:gd name="adj" fmla="val 4545"/>
            </a:avLst>
          </a:prstGeom>
          <a:solidFill>
            <a:srgbClr val="16305F"/>
          </a:solidFill>
          <a:ln/>
        </p:spPr>
      </p:sp>
      <p:sp>
        <p:nvSpPr>
          <p:cNvPr id="14" name="Shape 12"/>
          <p:cNvSpPr/>
          <p:nvPr/>
        </p:nvSpPr>
        <p:spPr>
          <a:xfrm>
            <a:off x="8321040" y="2103120"/>
            <a:ext cx="109728" cy="10972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321040" y="2331720"/>
            <a:ext cx="2852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відеоформат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321040" y="2880360"/>
            <a:ext cx="28529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Комунікація бренду дедалі частіше будується навколо коротких, швидко споживаних відеоформатів.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822960" y="4142232"/>
            <a:ext cx="3364992" cy="2011680"/>
          </a:xfrm>
          <a:prstGeom prst="roundRect">
            <a:avLst>
              <a:gd name="adj" fmla="val 4545"/>
            </a:avLst>
          </a:prstGeom>
          <a:solidFill>
            <a:srgbClr val="16305F"/>
          </a:solidFill>
          <a:ln/>
        </p:spPr>
      </p:sp>
      <p:sp>
        <p:nvSpPr>
          <p:cNvPr id="18" name="Shape 16"/>
          <p:cNvSpPr/>
          <p:nvPr/>
        </p:nvSpPr>
        <p:spPr>
          <a:xfrm>
            <a:off x="1078992" y="4370832"/>
            <a:ext cx="109728" cy="10972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1078992" y="4599432"/>
            <a:ext cx="2852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Прозорість і активізм бренду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078992" y="5148072"/>
            <a:ext cx="28529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Споживачі очікують від брендів чіткої позиції щодо суспільних питань, підкріпленої реальними діями.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443984" y="4142232"/>
            <a:ext cx="3364992" cy="2011680"/>
          </a:xfrm>
          <a:prstGeom prst="roundRect">
            <a:avLst>
              <a:gd name="adj" fmla="val 4545"/>
            </a:avLst>
          </a:prstGeom>
          <a:solidFill>
            <a:srgbClr val="16305F"/>
          </a:solidFill>
          <a:ln/>
        </p:spPr>
      </p:sp>
      <p:sp>
        <p:nvSpPr>
          <p:cNvPr id="22" name="Shape 20"/>
          <p:cNvSpPr/>
          <p:nvPr/>
        </p:nvSpPr>
        <p:spPr>
          <a:xfrm>
            <a:off x="4700016" y="4370832"/>
            <a:ext cx="109728" cy="10972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700016" y="4599432"/>
            <a:ext cx="2852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Штучний інтелект у бренд-менеджменті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4700016" y="5148072"/>
            <a:ext cx="28529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ШІ використовують для аналітики, генерації контенту та швидшого тестування креативних гіпотез.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8065008" y="4142232"/>
            <a:ext cx="3364992" cy="2011680"/>
          </a:xfrm>
          <a:prstGeom prst="roundRect">
            <a:avLst>
              <a:gd name="adj" fmla="val 4545"/>
            </a:avLst>
          </a:prstGeom>
          <a:solidFill>
            <a:srgbClr val="16305F"/>
          </a:solidFill>
          <a:ln/>
        </p:spPr>
      </p:sp>
      <p:sp>
        <p:nvSpPr>
          <p:cNvPr id="26" name="Shape 24"/>
          <p:cNvSpPr/>
          <p:nvPr/>
        </p:nvSpPr>
        <p:spPr>
          <a:xfrm>
            <a:off x="8321040" y="4370832"/>
            <a:ext cx="109728" cy="10972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8321040" y="4599432"/>
            <a:ext cx="2852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Стійкість як стандарт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8321040" y="5148072"/>
            <a:ext cx="28529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Екологічна й соціальна відповідальність перетворюється з конкурентної переваги на базову вимогу ринку.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КАР'ЄРА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229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Кар'єрний шлях у бренд-менеджменті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22960" y="1691640"/>
            <a:ext cx="2468880" cy="2926080"/>
          </a:xfrm>
          <a:prstGeom prst="roundRect">
            <a:avLst>
              <a:gd name="adj" fmla="val 3704"/>
            </a:avLst>
          </a:prstGeom>
          <a:solidFill>
            <a:srgbClr val="0F2557"/>
          </a:solidFill>
          <a:ln/>
        </p:spPr>
      </p:sp>
      <p:sp>
        <p:nvSpPr>
          <p:cNvPr id="5" name="Shape 3"/>
          <p:cNvSpPr/>
          <p:nvPr/>
        </p:nvSpPr>
        <p:spPr>
          <a:xfrm>
            <a:off x="1051560" y="192024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5156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260604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Assistant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329184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Підтримка звітності, аналітики та операційних задач бренд-команди.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310128" y="3054096"/>
            <a:ext cx="192024" cy="201168"/>
          </a:xfrm>
          <a:prstGeom prst="rightArrow">
            <a:avLst/>
          </a:prstGeom>
          <a:solidFill>
            <a:srgbClr val="EE781C"/>
          </a:solidFill>
          <a:ln/>
        </p:spPr>
      </p:sp>
      <p:sp>
        <p:nvSpPr>
          <p:cNvPr id="10" name="Shape 8"/>
          <p:cNvSpPr/>
          <p:nvPr/>
        </p:nvSpPr>
        <p:spPr>
          <a:xfrm>
            <a:off x="3520440" y="1691640"/>
            <a:ext cx="2468880" cy="2926080"/>
          </a:xfrm>
          <a:prstGeom prst="roundRect">
            <a:avLst>
              <a:gd name="adj" fmla="val 3704"/>
            </a:avLst>
          </a:prstGeom>
          <a:solidFill>
            <a:srgbClr val="224A98"/>
          </a:solidFill>
          <a:ln/>
        </p:spPr>
      </p:sp>
      <p:sp>
        <p:nvSpPr>
          <p:cNvPr id="11" name="Shape 9"/>
          <p:cNvSpPr/>
          <p:nvPr/>
        </p:nvSpPr>
        <p:spPr>
          <a:xfrm>
            <a:off x="3749040" y="192024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74904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749040" y="260604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Manager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749040" y="329184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Самостійне управління стратегією, бюджетом і комунікаціями окремого бренду.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007608" y="3054096"/>
            <a:ext cx="192024" cy="201168"/>
          </a:xfrm>
          <a:prstGeom prst="rightArrow">
            <a:avLst/>
          </a:prstGeom>
          <a:solidFill>
            <a:srgbClr val="EE781C"/>
          </a:solidFill>
          <a:ln/>
        </p:spPr>
      </p:sp>
      <p:sp>
        <p:nvSpPr>
          <p:cNvPr id="16" name="Shape 14"/>
          <p:cNvSpPr/>
          <p:nvPr/>
        </p:nvSpPr>
        <p:spPr>
          <a:xfrm>
            <a:off x="6217920" y="1691640"/>
            <a:ext cx="2468880" cy="2926080"/>
          </a:xfrm>
          <a:prstGeom prst="roundRect">
            <a:avLst>
              <a:gd name="adj" fmla="val 3704"/>
            </a:avLst>
          </a:prstGeom>
          <a:solidFill>
            <a:srgbClr val="0F2557"/>
          </a:solidFill>
          <a:ln/>
        </p:spPr>
      </p:sp>
      <p:sp>
        <p:nvSpPr>
          <p:cNvPr id="17" name="Shape 15"/>
          <p:cNvSpPr/>
          <p:nvPr/>
        </p:nvSpPr>
        <p:spPr>
          <a:xfrm>
            <a:off x="6446520" y="192024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44652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446520" y="260604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Senior / Group Brand Manager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446520" y="329184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Управління портфелем брендів і координація команди молодших менеджерів.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8705088" y="3054096"/>
            <a:ext cx="192024" cy="201168"/>
          </a:xfrm>
          <a:prstGeom prst="rightArrow">
            <a:avLst/>
          </a:prstGeom>
          <a:solidFill>
            <a:srgbClr val="EE781C"/>
          </a:solidFill>
          <a:ln/>
        </p:spPr>
      </p:sp>
      <p:sp>
        <p:nvSpPr>
          <p:cNvPr id="22" name="Shape 20"/>
          <p:cNvSpPr/>
          <p:nvPr/>
        </p:nvSpPr>
        <p:spPr>
          <a:xfrm>
            <a:off x="8915400" y="1691640"/>
            <a:ext cx="2468880" cy="2926080"/>
          </a:xfrm>
          <a:prstGeom prst="roundRect">
            <a:avLst>
              <a:gd name="adj" fmla="val 3704"/>
            </a:avLst>
          </a:prstGeom>
          <a:solidFill>
            <a:srgbClr val="224A98"/>
          </a:solidFill>
          <a:ln/>
        </p:spPr>
      </p:sp>
      <p:sp>
        <p:nvSpPr>
          <p:cNvPr id="23" name="Shape 21"/>
          <p:cNvSpPr/>
          <p:nvPr/>
        </p:nvSpPr>
        <p:spPr>
          <a:xfrm>
            <a:off x="9144000" y="192024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EE781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9144000" y="260604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/ Brand Director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9144000" y="329184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Стратегічне лідерство в маркетингу компанії на рівні топменеджменту.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822960" y="4892040"/>
            <a:ext cx="10561320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1097280" y="5029200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НАСКРІЗНІ НАВИЧКИ НА ВСІХ ЕТАПАХ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1097280" y="53035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Аналітичне мислення та робота з даними, розуміння цифрового маркетингу, навички презентації й переговорів, крос-функціональна координація та адаптивність до змін ринку.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ДОВІДКОВО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229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Глосарій ключових термінів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5166360" cy="758952"/>
          </a:xfrm>
          <a:prstGeom prst="roundRect">
            <a:avLst>
              <a:gd name="adj" fmla="val 9639"/>
            </a:avLst>
          </a:prstGeom>
          <a:solidFill>
            <a:srgbClr val="F3F5F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78992" y="1691640"/>
            <a:ext cx="4654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Equity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1078992" y="1965960"/>
            <a:ext cx="46542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Капітал бренду — активи й зобов'язання, пов'язані з назвою та символом бренду.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822960" y="2496312"/>
            <a:ext cx="5166360" cy="758952"/>
          </a:xfrm>
          <a:prstGeom prst="roundRect">
            <a:avLst>
              <a:gd name="adj" fmla="val 9639"/>
            </a:avLst>
          </a:prstGeom>
          <a:solidFill>
            <a:srgbClr val="F3F5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78992" y="2587752"/>
            <a:ext cx="4654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Positioning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1078992" y="2862072"/>
            <a:ext cx="46542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Місце, яке бренд посідає у свідомості споживача відносно конкурентів.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822960" y="3392424"/>
            <a:ext cx="5166360" cy="758952"/>
          </a:xfrm>
          <a:prstGeom prst="roundRect">
            <a:avLst>
              <a:gd name="adj" fmla="val 9639"/>
            </a:avLst>
          </a:prstGeom>
          <a:solidFill>
            <a:srgbClr val="F3F5F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078992" y="3483864"/>
            <a:ext cx="4654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Awareness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1078992" y="3758184"/>
            <a:ext cx="46542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Частка аудиторії, здатна впізнати чи згадати бренд у категорії.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22960" y="4288536"/>
            <a:ext cx="5166360" cy="758952"/>
          </a:xfrm>
          <a:prstGeom prst="roundRect">
            <a:avLst>
              <a:gd name="adj" fmla="val 9639"/>
            </a:avLst>
          </a:prstGeom>
          <a:solidFill>
            <a:srgbClr val="F3F5F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078992" y="4379976"/>
            <a:ext cx="4654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NPS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1078992" y="4654296"/>
            <a:ext cx="46542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Індекс готовності споживачів рекомендувати бренд іншим.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22960" y="5184648"/>
            <a:ext cx="5166360" cy="758952"/>
          </a:xfrm>
          <a:prstGeom prst="roundRect">
            <a:avLst>
              <a:gd name="adj" fmla="val 9639"/>
            </a:avLst>
          </a:prstGeom>
          <a:solidFill>
            <a:srgbClr val="F3F5F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78992" y="5276088"/>
            <a:ext cx="4654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Voice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1078992" y="5550408"/>
            <a:ext cx="46542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Частка згадувань бренду в інформаційному просторі категорії.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309360" y="1600200"/>
            <a:ext cx="5166360" cy="758952"/>
          </a:xfrm>
          <a:prstGeom prst="roundRect">
            <a:avLst>
              <a:gd name="adj" fmla="val 9639"/>
            </a:avLst>
          </a:prstGeom>
          <a:solidFill>
            <a:srgbClr val="F3F5FA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565392" y="1691640"/>
            <a:ext cx="4654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Rebranding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6565392" y="1965960"/>
            <a:ext cx="46542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заходів зі зміни ідентичності бренду.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309360" y="2496312"/>
            <a:ext cx="5166360" cy="758952"/>
          </a:xfrm>
          <a:prstGeom prst="roundRect">
            <a:avLst>
              <a:gd name="adj" fmla="val 9639"/>
            </a:avLst>
          </a:prstGeom>
          <a:solidFill>
            <a:srgbClr val="F3F5FA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565392" y="2587752"/>
            <a:ext cx="4654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Extension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6565392" y="2862072"/>
            <a:ext cx="46542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Використання наявного бренду для виходу в нову категорію товарів.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309360" y="3392424"/>
            <a:ext cx="5166360" cy="758952"/>
          </a:xfrm>
          <a:prstGeom prst="roundRect">
            <a:avLst>
              <a:gd name="adj" fmla="val 9639"/>
            </a:avLst>
          </a:prstGeom>
          <a:solidFill>
            <a:srgbClr val="F3F5FA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565392" y="3483864"/>
            <a:ext cx="4654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Employer Branding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6565392" y="3758184"/>
            <a:ext cx="46542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Формування привабливого образу компанії як роботодавця.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309360" y="4288536"/>
            <a:ext cx="5166360" cy="758952"/>
          </a:xfrm>
          <a:prstGeom prst="roundRect">
            <a:avLst>
              <a:gd name="adj" fmla="val 9639"/>
            </a:avLst>
          </a:prstGeom>
          <a:solidFill>
            <a:srgbClr val="F3F5FA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565392" y="4379976"/>
            <a:ext cx="4654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Storytelling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6565392" y="4654296"/>
            <a:ext cx="46542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цінностей бренду через наратив, а не перелік характеристик.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6309360" y="5184648"/>
            <a:ext cx="5166360" cy="758952"/>
          </a:xfrm>
          <a:prstGeom prst="roundRect">
            <a:avLst>
              <a:gd name="adj" fmla="val 9639"/>
            </a:avLst>
          </a:prstGeom>
          <a:solidFill>
            <a:srgbClr val="F3F5FA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565392" y="5276088"/>
            <a:ext cx="4654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Purpose-driven Branding</a:t>
            </a:r>
            <a:endParaRPr lang="en-US" sz="1250" dirty="0"/>
          </a:p>
        </p:txBody>
      </p:sp>
      <p:sp>
        <p:nvSpPr>
          <p:cNvPr id="33" name="Text 31"/>
          <p:cNvSpPr txBox="1"/>
          <p:nvPr/>
        </p:nvSpPr>
        <p:spPr>
          <a:xfrm>
            <a:off x="6565392" y="5550408"/>
            <a:ext cx="46542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Побудова стратегії бренду навколо суспільно значущої місії.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F2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-1645920"/>
            <a:ext cx="4023360" cy="402336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875520" y="4389120"/>
            <a:ext cx="3291840" cy="3291840"/>
          </a:xfrm>
          <a:prstGeom prst="ellipse">
            <a:avLst/>
          </a:prstGeom>
          <a:solidFill>
            <a:srgbClr val="224A98">
              <a:alpha val="70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685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ЗАВЕРШЕННЯ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05156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Бренд-менеджмент — дисципліна на перетині</a:t>
            </a:r>
            <a:endParaRPr lang="en-US" sz="27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стратегії, психології й комунікацій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514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для обговорення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2960" y="297180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971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92608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 можна вважати бренд-менеджером людину без досвіду в рекламі, але з сильними аналітичними навичками?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22960" y="37490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370332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Який із розглянутих брендів, на вашу думку, найкраще поєднує послідовність ідентичності та автентичність місії?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22960" y="452628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22960" y="4526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508760" y="448056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зміняться функції бренд-менеджера за 5–10 років з розвитком штучного інтелекту?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22960" y="5623560"/>
            <a:ext cx="1280160" cy="0"/>
          </a:xfrm>
          <a:prstGeom prst="line">
            <a:avLst/>
          </a:prstGeom>
          <a:noFill/>
          <a:ln w="38100">
            <a:solidFill>
              <a:srgbClr val="EE781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58064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Дякую за увагу!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822960" y="63093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Державний університет «Житомирська політехніка»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2961</Words>
  <Application>Microsoft Office PowerPoint</Application>
  <PresentationFormat>Широкий екран</PresentationFormat>
  <Paragraphs>469</Paragraphs>
  <Slides>30</Slides>
  <Notes>30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4" baseType="lpstr">
      <vt:lpstr>Arial</vt:lpstr>
      <vt:lpstr>Calibri</vt:lpstr>
      <vt:lpstr>Montserrat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</cp:lastModifiedBy>
  <cp:revision>2</cp:revision>
  <dcterms:created xsi:type="dcterms:W3CDTF">2026-09-02T21:10:48Z</dcterms:created>
  <dcterms:modified xsi:type="dcterms:W3CDTF">2026-09-06T20:19:53Z</dcterms:modified>
</cp:coreProperties>
</file>