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3" r:id="rId4"/>
    <p:sldId id="257" r:id="rId5"/>
    <p:sldId id="260" r:id="rId6"/>
    <p:sldId id="261" r:id="rId7"/>
    <p:sldId id="259" r:id="rId8"/>
    <p:sldId id="278" r:id="rId9"/>
    <p:sldId id="264" r:id="rId10"/>
    <p:sldId id="279" r:id="rId11"/>
    <p:sldId id="263" r:id="rId12"/>
    <p:sldId id="262" r:id="rId13"/>
    <p:sldId id="268" r:id="rId14"/>
    <p:sldId id="280" r:id="rId15"/>
    <p:sldId id="281" r:id="rId16"/>
    <p:sldId id="282" r:id="rId17"/>
    <p:sldId id="283" r:id="rId18"/>
    <p:sldId id="271" r:id="rId19"/>
    <p:sldId id="274" r:id="rId20"/>
    <p:sldId id="273" r:id="rId21"/>
    <p:sldId id="275" r:id="rId22"/>
    <p:sldId id="276" r:id="rId23"/>
    <p:sldId id="270" r:id="rId24"/>
    <p:sldId id="277" r:id="rId25"/>
    <p:sldId id="284" r:id="rId26"/>
    <p:sldId id="285" r:id="rId27"/>
    <p:sldId id="286" r:id="rId28"/>
    <p:sldId id="287" r:id="rId29"/>
    <p:sldId id="288" r:id="rId30"/>
    <p:sldId id="289" r:id="rId3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74"/>
    <p:restoredTop sz="94579"/>
  </p:normalViewPr>
  <p:slideViewPr>
    <p:cSldViewPr snapToGrid="0">
      <p:cViewPr varScale="1">
        <p:scale>
          <a:sx n="101" d="100"/>
          <a:sy n="101" d="100"/>
        </p:scale>
        <p:origin x="20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B3731-292F-D09E-8CA4-AE7EFBF66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  <a:br>
              <a:rPr lang="ru-RU" sz="100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b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1</a:t>
            </a:r>
            <a:br>
              <a:rPr lang="ru-U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138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E50A694-20B0-882F-C14D-0F223690CD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219456"/>
            <a:ext cx="11601006" cy="5551107"/>
          </a:xfrm>
        </p:spPr>
        <p:txBody>
          <a:bodyPr/>
          <a:lstStyle/>
          <a:p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2F39A4-A737-2CBC-B517-41415A2F9A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2" y="219456"/>
            <a:ext cx="9813512" cy="564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97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E7AC838-A5D0-9A37-B8C3-76795B5FDC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1649" y="219456"/>
            <a:ext cx="11625390" cy="5551107"/>
          </a:xfrm>
        </p:spPr>
        <p:txBody>
          <a:bodyPr/>
          <a:lstStyle/>
          <a:p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6B4FB8-BD56-F522-7B23-E794BE248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49" y="0"/>
            <a:ext cx="9698895" cy="539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58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як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endParaRPr lang="ru-RU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науковій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єдиного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8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потенційна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керованої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невизначеності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піддається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кількісній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якісній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оцінці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8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майбутньому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несприятливих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поняттями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ймовірність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і «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невизначеність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just"/>
            <a:r>
              <a:rPr lang="ru-RU" sz="18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Імовірність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8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Невизначеність</a:t>
            </a:r>
            <a:r>
              <a:rPr lang="ru-RU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неповнота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неточність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наміри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провести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можливих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нестачу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ситуацію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можливих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вірогідність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економіко-математичні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ймовірності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говорити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8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 </a:t>
            </a:r>
            <a:r>
              <a:rPr lang="ru-RU" sz="18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невизначеність</a:t>
            </a:r>
            <a:endParaRPr sz="1800" b="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676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4112" y="0"/>
            <a:ext cx="11722927" cy="5770564"/>
          </a:xfrm>
        </p:spPr>
        <p:txBody>
          <a:bodyPr/>
          <a:lstStyle/>
          <a:p>
            <a:pPr algn="just"/>
            <a:r>
              <a:rPr lang="ru-RU" sz="2000" b="0" i="1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i="1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область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складного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виробничо-господарської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одним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організацією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підсистема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ХХ ст.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-менеджмент». </a:t>
            </a:r>
          </a:p>
          <a:p>
            <a:pPr algn="just"/>
            <a:r>
              <a:rPr lang="ru-RU" sz="2000" i="1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один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менеджменту,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вивчає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систему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i="1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0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i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– система,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приймають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виконавців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ними і порядок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дійсно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приймаються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метою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непередбачених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sz="2000" b="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796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 широкому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себе: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превентивну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кризових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виживання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кон’юнктури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</a:t>
            </a:r>
          </a:p>
          <a:p>
            <a:pPr algn="just"/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Структурні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-менеджменту: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ідентифікація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грошові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-менеджмент). </a:t>
            </a:r>
            <a:endParaRPr sz="2000" b="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684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11563124" cy="5825598"/>
          </a:xfrm>
        </p:spPr>
        <p:txBody>
          <a:bodyPr/>
          <a:lstStyle/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напрями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перший,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заподіяти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доходи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-менеджменту.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першому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супутньою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масштабу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на другому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ризик-стратегії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третьому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вибираються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на четвертому проводиться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заключному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оцінюються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ризик-стратегія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ризиком</a:t>
            </a:r>
            <a:endParaRPr sz="2000" b="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08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5560597-E4A1-D5E5-32C5-195ADB0E9D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033" y="158496"/>
            <a:ext cx="11601006" cy="5612067"/>
          </a:xfrm>
        </p:spPr>
        <p:txBody>
          <a:bodyPr/>
          <a:lstStyle/>
          <a:p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-менеджменту: приклад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метал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ризик-стратегії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негативного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укласти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договори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запас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обирає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диверсифікацію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страхового запасу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Безпосереднє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ризиком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заплановані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заходи: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договори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кількома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закуповує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метал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узгодженими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дозволили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9674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</a:p>
          <a:p>
            <a:endParaRPr lang="ru-RU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 мета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Головна мета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–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понесених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зачіпає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найрізноманітніші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розрахунках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вартісному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мети в рамках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вирішуються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шкоди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заподіяної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максимізація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1100" dirty="0"/>
              <a:t>.</a:t>
            </a:r>
            <a:endParaRPr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840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AB4F907-12ED-9117-0F5D-BA0561C734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5760" y="341376"/>
            <a:ext cx="11491278" cy="5429187"/>
          </a:xfrm>
        </p:spPr>
        <p:txBody>
          <a:bodyPr/>
          <a:lstStyle/>
          <a:p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Профілактика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метал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заздалегідь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договори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кількома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запас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постачанням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різкого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шкоди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заподіяної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метал все ж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запас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шукає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вигідніші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переглядає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Максимізація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b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метал і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закуповує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нижчою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створюючи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запас.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нижчої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7162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 точки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попередження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(табл. 1.1).</a:t>
            </a:r>
          </a:p>
          <a:p>
            <a:pPr algn="just"/>
            <a:endParaRPr sz="2000" b="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2C77D5-D322-E92B-5DDF-FDB3BB19A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17" y="952500"/>
            <a:ext cx="8556283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17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-менеджер в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реалізацією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найпростішим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посади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-менеджера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органу,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видами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-менеджера входить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1) противники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(люди,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бояться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відкидають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нейтрали (люди, нейтрально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любителі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парадигма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«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зверху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вниз»,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припускає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координацією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боку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(«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інтеграційний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представлено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1.2.</a:t>
            </a:r>
            <a:endParaRPr sz="2000" b="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026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CF0F56-D015-CAE3-1F2A-489DC8804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1" y="185058"/>
            <a:ext cx="9906319" cy="574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50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0669CDBB-5FD2-9039-6658-3A2F750FF0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9185" y="158496"/>
            <a:ext cx="11527854" cy="5612067"/>
          </a:xfrm>
        </p:spPr>
        <p:txBody>
          <a:bodyPr/>
          <a:lstStyle/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логіка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треба ним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зайнятися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намагається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абсолютно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зосереджується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очевидних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значущих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неплатежу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майна;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перебоїв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способам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</a:t>
            </a:r>
            <a:b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відстрочкою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платежу.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бачить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покупець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заплатить.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надійність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ліміт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відстрочки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дебіторську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0868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FD7ED5D-DB59-A494-CB5E-7A3BE27A39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8225" y="231648"/>
            <a:ext cx="11588814" cy="5538915"/>
          </a:xfrm>
        </p:spPr>
        <p:txBody>
          <a:bodyPr/>
          <a:lstStyle/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корпоративного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логіка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стосуються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ними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займатися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Тут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дією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розглядаються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нестачі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простоїв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браку;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невиконання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всіма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</a:t>
            </a:r>
            <a:b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Зростають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метал. 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традиційному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проблема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корпоративному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весь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ланцюг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попит -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разом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розробляють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1371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213FF3A-1FCF-8503-0F1B-973E64950D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196805"/>
              </p:ext>
            </p:extLst>
          </p:nvPr>
        </p:nvGraphicFramePr>
        <p:xfrm>
          <a:off x="195071" y="828405"/>
          <a:ext cx="11601006" cy="452388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67002">
                  <a:extLst>
                    <a:ext uri="{9D8B030D-6E8A-4147-A177-3AD203B41FA5}">
                      <a16:colId xmlns:a16="http://schemas.microsoft.com/office/drawing/2014/main" val="2169754959"/>
                    </a:ext>
                  </a:extLst>
                </a:gridCol>
                <a:gridCol w="3867002">
                  <a:extLst>
                    <a:ext uri="{9D8B030D-6E8A-4147-A177-3AD203B41FA5}">
                      <a16:colId xmlns:a16="http://schemas.microsoft.com/office/drawing/2014/main" val="4264267628"/>
                    </a:ext>
                  </a:extLst>
                </a:gridCol>
                <a:gridCol w="3867002">
                  <a:extLst>
                    <a:ext uri="{9D8B030D-6E8A-4147-A177-3AD203B41FA5}">
                      <a16:colId xmlns:a16="http://schemas.microsoft.com/office/drawing/2014/main" val="3063517628"/>
                    </a:ext>
                  </a:extLst>
                </a:gridCol>
              </a:tblGrid>
              <a:tr h="430846">
                <a:tc>
                  <a:txBody>
                    <a:bodyPr/>
                    <a:lstStyle/>
                    <a:p>
                      <a:endParaRPr lang="ru-UA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Традиційна концепція</a:t>
                      </a:r>
                      <a:endParaRPr lang="ru-RU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Корпоративна концепція</a:t>
                      </a:r>
                      <a:endParaRPr lang="ru-RU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1825500"/>
                  </a:ext>
                </a:extLst>
              </a:tr>
              <a:tr h="753981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Що</a:t>
                      </a:r>
                      <a:r>
                        <a:rPr lang="ru-RU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контролюємо</a:t>
                      </a:r>
                      <a:r>
                        <a:rPr lang="ru-RU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?</a:t>
                      </a:r>
                      <a:endParaRPr lang="ru-RU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Окремі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основні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ризики</a:t>
                      </a:r>
                      <a:endParaRPr lang="ru-RU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Усі суттєві ризики підприємства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3718206"/>
                  </a:ext>
                </a:extLst>
              </a:tr>
              <a:tr h="753981">
                <a:tc>
                  <a:txBody>
                    <a:bodyPr/>
                    <a:lstStyle/>
                    <a:p>
                      <a:r>
                        <a:rPr lang="ru-RU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Хто</a:t>
                      </a:r>
                      <a:r>
                        <a:rPr lang="ru-RU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b="1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управляє</a:t>
                      </a:r>
                      <a:r>
                        <a:rPr lang="ru-RU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?</a:t>
                      </a:r>
                      <a:endParaRPr lang="ru-RU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Переважно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окремий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підрозділ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/менеджер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Усе підприємство під координацією керівництва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043732"/>
                  </a:ext>
                </a:extLst>
              </a:tr>
              <a:tr h="430846"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Коли?</a:t>
                      </a:r>
                      <a:endParaRPr lang="ru-RU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Коли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виникла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потреба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Постійно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7328297"/>
                  </a:ext>
                </a:extLst>
              </a:tr>
              <a:tr h="753981"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Підхід</a:t>
                      </a:r>
                      <a:endParaRPr lang="ru-RU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Реагування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на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ризик</a:t>
                      </a:r>
                      <a:endParaRPr lang="ru-RU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Попередження та системне управління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721412"/>
                  </a:ext>
                </a:extLst>
              </a:tr>
              <a:tr h="1400250">
                <a:tc>
                  <a:txBody>
                    <a:bodyPr/>
                    <a:lstStyle/>
                    <a:p>
                      <a:r>
                        <a:rPr lang="ru-RU" b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Приклад</a:t>
                      </a:r>
                      <a:endParaRPr lang="ru-RU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Застрахувати майно від пожежі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Оцінити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всі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ризики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пов'язані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з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виробництвом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фінансами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,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збутом</a:t>
                      </a:r>
                      <a:r>
                        <a:rPr lang="ru-RU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 і </a:t>
                      </a:r>
                      <a:r>
                        <a:rPr lang="ru-RU" dirty="0" err="1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постачанням</a:t>
                      </a:r>
                      <a:endParaRPr lang="ru-RU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890453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6A8B0575-FDDC-7C58-2ABB-E7EDB999FA12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97537" y="89741"/>
            <a:ext cx="1169854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altLang="ru-UA" sz="24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kumimoji="0" lang="ru-UA" altLang="ru-UA" sz="24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ізниця така: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826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3F4D7FF-89A5-23B4-BDEE-76B013CF91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3" y="207264"/>
            <a:ext cx="11522075" cy="5563299"/>
          </a:xfrm>
        </p:spPr>
        <p:txBody>
          <a:bodyPr/>
          <a:lstStyle/>
          <a:p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відбувався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світовій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ускладненням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розглядалося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здійснювалося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фахівцями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почав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охоплювати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сучасному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корпоративного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1970-ті роки, 1980-ті роки, 1990-ті роки та початок 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XXI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1970-х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1970-х роках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здійснювалося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мікроризик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-менеджментом,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розглядався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як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загроза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як проблема,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конкретною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операцією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0572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брокери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контролювали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операціями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виникали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коштами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розподілена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існувало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подією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 1973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скасовано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Бреттон-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Вудську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1973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остаточно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завершився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Бреттон-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Вудської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плаваючих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 як США у 1971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відмовилися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прив'язки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долара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золота (так званий "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Ніксонівський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шок"), 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спроби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зберегти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Смітсонівську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угоду 1971 р.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краху.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поклало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початок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Ямайській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валют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попитом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пропозицією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фіксуються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централізовано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золота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долара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США.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переходу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гнучкого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зросла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валютному ринку. Для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означало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валютного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курсу могла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доходи,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Фішер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Блек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Майрон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Шоулз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опублікували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опціонів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створила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невизначеністю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1970-ті роки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переходу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інтуїтивного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фрагментарного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0808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1980-х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системного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endParaRPr lang="ru-RU" sz="2000" b="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1980-х роках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почав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змінюватися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відмовлялися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ізольованих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 і почали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пов’язувати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активами,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пасивами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активами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пасивами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строк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сплатити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нестачі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активами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пасивами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узгоджувати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строками,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Другим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активами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пасивами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передбачало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просто контроль поточного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стану, 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чином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стійкості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Наприкінці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1980-х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сформувалася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Value at Risk,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0525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en-US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відповісти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яку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ймовірністю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розраховано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портфеля становить 1 млн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грн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довірчій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імовірності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95%,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припущень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очікується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 95%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перевищать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млн грн.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більшими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5%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якраз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кроком,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почали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виражати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якісно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«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— а конкретною грошовою величиною.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0979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4" y="185058"/>
            <a:ext cx="11739589" cy="5585506"/>
          </a:xfrm>
        </p:spPr>
        <p:txBody>
          <a:bodyPr/>
          <a:lstStyle/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1990-х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1990-х роках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характеру.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особливо 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установах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почали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Перший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ставок,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стало те,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почало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департаменту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оформлюватися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контрагент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позичальник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1990-х роках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посилилася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платоспроможності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контрагентів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лімітів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кредитного,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неплатоспроможністю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контрагента, а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збоями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шахрайством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проблемами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sz="16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931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1990-х роках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охоплювати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один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подією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стало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1996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професіоналізації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1997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RiskMetrics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Group,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дочірня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J.P. Morgan,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запропонувала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 </a:t>
            </a:r>
            <a:r>
              <a:rPr lang="en-US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VaR.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Credit </a:t>
            </a:r>
            <a:r>
              <a:rPr lang="en-US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у 1990-х роках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функцією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контроль, аудит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4596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Початок 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XXI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</a:t>
            </a:r>
          </a:p>
          <a:p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початку </a:t>
            </a:r>
            <a:r>
              <a:rPr lang="en-US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XXI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корпоративного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-менеджменту.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перестають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Натомість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комплексна система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директор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взаємозв’язку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Адже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один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спричинить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невиконання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погіршення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репутації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взаємозалежності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Корпоративний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комплексному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капіталом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активами та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зменшити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й у тому,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підприємству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приймати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обґрунтовані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управлінські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557700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B3E9BA8-75D3-09F4-81BD-36F3F6EADA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915" y="185058"/>
            <a:ext cx="11563124" cy="5585506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подією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 2002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у США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закон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Сарбейнса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Окслі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необхідністю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за корпоративною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звітністю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достовірності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захистом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мало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посилилася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корпоративними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достовірність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посилюється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ризик-менеджерів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PRMIA — Professional Risk Managers’ International Association.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як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9774617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4E843ED-4494-DAAA-83F0-7FDDA7682F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801" y="280416"/>
            <a:ext cx="11552238" cy="5490147"/>
          </a:xfrm>
        </p:spPr>
        <p:txBody>
          <a:bodyPr/>
          <a:lstStyle/>
          <a:p>
            <a:pPr algn="just"/>
            <a:r>
              <a:rPr lang="ru-RU" sz="18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1.4. </a:t>
            </a:r>
            <a:r>
              <a:rPr lang="uk-UA" sz="18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аспекти запровадження системи управління ризиками на </a:t>
            </a:r>
            <a:r>
              <a:rPr lang="uk-UA" sz="180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підпрпиємстві</a:t>
            </a:r>
            <a:endParaRPr lang="uk-UA" sz="180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274757-A5A4-7946-86DA-149B472FB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002" y="756412"/>
            <a:ext cx="8755126" cy="457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4051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49C894C-28E3-962F-13E1-CF7D32AAD9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841" y="109728"/>
            <a:ext cx="11613198" cy="5660835"/>
          </a:xfrm>
        </p:spPr>
        <p:txBody>
          <a:bodyPr/>
          <a:lstStyle/>
          <a:p>
            <a:r>
              <a:rPr lang="ru-RU" sz="20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ВИКОРИСТАННЯ РИЗИК-МЕНЕДЖМЕНТУ</a:t>
            </a:r>
          </a:p>
          <a:p>
            <a:pPr algn="just"/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над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розробляється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реалізуються</a:t>
            </a:r>
            <a:endParaRPr lang="ru-RU"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займається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імпортом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розраховується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іноземній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стикається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невизначеністю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курсу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гривні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межах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-менеджменту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просто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укладає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форвардні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купівлю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фіксованим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курсом на 3–6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наперед (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10%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випадок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різкого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стрибка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курсу (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мінімізації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ж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реалізується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точно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місяців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наперед,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щоразу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непередбачувано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маржу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коливань</a:t>
            </a:r>
            <a:r>
              <a:rPr lang="ru-RU" sz="2000" dirty="0"/>
              <a:t>.</a:t>
            </a:r>
            <a:endParaRPr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90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E58493C-AF4F-4711-D166-B7441D105A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265" y="170688"/>
            <a:ext cx="11649774" cy="5599875"/>
          </a:xfrm>
        </p:spPr>
        <p:txBody>
          <a:bodyPr/>
          <a:lstStyle/>
          <a:p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навичок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розпізнавання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перспектив з максимальною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вигодою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ефективністю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0" dirty="0">
                <a:solidFill>
                  <a:srgbClr val="00000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Приклад.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Аналізуючи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зростанням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металургійного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загрозу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собівартості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волатильність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спонукає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компанію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інвестувати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складські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потужності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постачальниками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фіксованими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цінами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просто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уникає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пропонувати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стабільніші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займалися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системним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управлінням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нарощувати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цінової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нестабільності</a:t>
            </a:r>
            <a:r>
              <a:rPr lang="ru-RU" sz="2000" b="0" dirty="0">
                <a:solidFill>
                  <a:srgbClr val="00000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Ризик-орієнтоване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коректні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протікання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обєктивні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endParaRPr lang="ru-RU" sz="2000" b="0" dirty="0">
              <a:solidFill>
                <a:srgbClr val="00000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960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E58493C-AF4F-4711-D166-B7441D105A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265" y="170688"/>
            <a:ext cx="11649774" cy="5599875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Приклад.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єдиного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оптимістичного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прогнозу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відділ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ризик-орієнтований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сценарії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песимістичний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оптимістичний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імовірності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затримки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валютного курсу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закласти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план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реалістичні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гнучкіші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ліміти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"по факту"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кризових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орієнтири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ухвалення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розширювати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за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стримувати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ситуацією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ігноруються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бюджету.</a:t>
            </a:r>
          </a:p>
          <a:p>
            <a:pPr algn="just"/>
            <a:endParaRPr lang="ru-RU"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приділяється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перегляд і аудит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самим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уникнувши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збільшивши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доходи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endParaRPr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3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E58493C-AF4F-4711-D166-B7441D105A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265" y="170688"/>
            <a:ext cx="11649774" cy="5599875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Приклад. 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межах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аудит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складських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готової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зберігається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заморожуючи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Оцінивши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ухвалює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реалізувати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неліквідні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залишки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знижкою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оптимізувати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обсяги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реального темпу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вивільняє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дорогих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короткострокових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знецінення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зберігалися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 без потреби.</a:t>
            </a:r>
          </a:p>
          <a:p>
            <a:pPr algn="just"/>
            <a:endParaRPr lang="ru-RU"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привабливими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пільгові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участь в тендерах, участь в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проектах,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1064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E58493C-AF4F-4711-D166-B7441D105A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7265" y="170688"/>
            <a:ext cx="11649774" cy="5599875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Приклад.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формалізовану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чіткими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процедурами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контрагентів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лімітами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дебіторську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планами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і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регламентах. Коли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заявку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аргументом для банку,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відсоткову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ставку,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позичальника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ризикованого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очікуванням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акціонерів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ради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вжиті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економити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ринках</a:t>
            </a:r>
          </a:p>
          <a:p>
            <a:pPr algn="just"/>
            <a:r>
              <a:rPr lang="ru-RU" sz="2000" b="0" dirty="0">
                <a:solidFill>
                  <a:srgbClr val="00000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Приклад.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Акціонери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наглядова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дедалі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частіше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вимагають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ризиками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операційними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репутаційними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перш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затверджувати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регулярного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ризик-звітування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радою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вимогам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природоохоронного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законодавства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уникнути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судових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позовів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призупинення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недотримання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зміцнює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довіру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інституційних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дедалі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зважають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корпоративного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— а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компаніями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ігнорують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подібні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очікування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зацікавлених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2000" b="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000" b="0" dirty="0">
              <a:solidFill>
                <a:srgbClr val="00000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1188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4250</TotalTime>
  <Words>3697</Words>
  <Application>Microsoft Macintosh PowerPoint</Application>
  <PresentationFormat>Широкоэкранный</PresentationFormat>
  <Paragraphs>162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Helvetica</vt:lpstr>
      <vt:lpstr>Montserrat</vt:lpstr>
      <vt:lpstr>Montserrat ExtraBold</vt:lpstr>
      <vt:lpstr>Times New Roman</vt:lpstr>
      <vt:lpstr>Тема Office</vt:lpstr>
      <vt:lpstr> Поняття, сутність і зміст ризик-менеджменту   Лекція 1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Александр Ткачук</cp:lastModifiedBy>
  <cp:revision>84</cp:revision>
  <dcterms:created xsi:type="dcterms:W3CDTF">2023-01-12T09:20:21Z</dcterms:created>
  <dcterms:modified xsi:type="dcterms:W3CDTF">2026-09-16T10:22:45Z</dcterms:modified>
</cp:coreProperties>
</file>