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6858000" cy="9144000"/>
  <p:embeddedFontLst>
    <p:embeddedFont>
      <p:font typeface="Sniglet" panose="020B0604020202020204" charset="0"/>
      <p:regular r:id="rId22"/>
    </p:embeddedFont>
    <p:embeddedFont>
      <p:font typeface="Calibri" panose="020F0502020204030204" pitchFamily="34" charset="0"/>
      <p:regular r:id="rId23"/>
      <p:bold r:id="rId24"/>
      <p:italic r:id="rId25"/>
      <p:boldItalic r:id="rId26"/>
    </p:embeddedFont>
    <p:embeddedFont>
      <p:font typeface="Fredoka"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1" d="100"/>
          <a:sy n="61" d="100"/>
        </p:scale>
        <p:origin x="322"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2.pn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12" Type="http://schemas.openxmlformats.org/officeDocument/2006/relationships/hyperlink" Target="https://tsn.ua/ukrayina/rozkrito-novu-shahraysku-shemu-za-yakoyu-chuzhi-lyudi-perepisuyut-na-sebe-neruhomist-1169271.html"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12"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12"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12"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12"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2.png"/><Relationship Id="rId9" Type="http://schemas.openxmlformats.org/officeDocument/2006/relationships/image" Target="../media/image5.png"/><Relationship Id="rId14"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_rels/slide20.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2.png"/><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12"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12"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12"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12"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12"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9.svg"/><Relationship Id="rId12"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6.svg"/><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124343" y="-3815829"/>
            <a:ext cx="6641963" cy="6641963"/>
          </a:xfrm>
          <a:custGeom>
            <a:avLst/>
            <a:gdLst/>
            <a:ahLst/>
            <a:cxnLst/>
            <a:rect l="l" t="t" r="r" b="b"/>
            <a:pathLst>
              <a:path w="6641963" h="6641963">
                <a:moveTo>
                  <a:pt x="0" y="0"/>
                </a:moveTo>
                <a:lnTo>
                  <a:pt x="6641964" y="0"/>
                </a:lnTo>
                <a:lnTo>
                  <a:pt x="6641964" y="6641963"/>
                </a:lnTo>
                <a:lnTo>
                  <a:pt x="0" y="664196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2508159" y="317975"/>
            <a:ext cx="5016317" cy="2508159"/>
          </a:xfrm>
          <a:custGeom>
            <a:avLst/>
            <a:gdLst/>
            <a:ahLst/>
            <a:cxnLst/>
            <a:rect l="l" t="t" r="r" b="b"/>
            <a:pathLst>
              <a:path w="5016317" h="2508159">
                <a:moveTo>
                  <a:pt x="0" y="0"/>
                </a:moveTo>
                <a:lnTo>
                  <a:pt x="5016318" y="0"/>
                </a:lnTo>
                <a:lnTo>
                  <a:pt x="5016318" y="2508159"/>
                </a:lnTo>
                <a:lnTo>
                  <a:pt x="0" y="250815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494092" y="7202189"/>
            <a:ext cx="7901434" cy="7901434"/>
          </a:xfrm>
          <a:custGeom>
            <a:avLst/>
            <a:gdLst/>
            <a:ahLst/>
            <a:cxnLst/>
            <a:rect l="l" t="t" r="r" b="b"/>
            <a:pathLst>
              <a:path w="7901434" h="7901434">
                <a:moveTo>
                  <a:pt x="0" y="0"/>
                </a:moveTo>
                <a:lnTo>
                  <a:pt x="7901435" y="0"/>
                </a:lnTo>
                <a:lnTo>
                  <a:pt x="7901435" y="7901435"/>
                </a:lnTo>
                <a:lnTo>
                  <a:pt x="0" y="790143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8395527" y="-4381560"/>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8"/>
            <a:stretch>
              <a:fillRect/>
            </a:stretch>
          </a:blipFill>
        </p:spPr>
      </p:sp>
      <p:sp>
        <p:nvSpPr>
          <p:cNvPr id="6" name="Freeform 6"/>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a:off x="11492638" y="5143500"/>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11"/>
            <a:stretch>
              <a:fillRect/>
            </a:stretch>
          </a:blipFill>
        </p:spPr>
      </p:sp>
      <p:sp>
        <p:nvSpPr>
          <p:cNvPr id="8" name="Freeform 8"/>
          <p:cNvSpPr/>
          <p:nvPr/>
        </p:nvSpPr>
        <p:spPr>
          <a:xfrm>
            <a:off x="1028700" y="3123733"/>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TextBox 9"/>
          <p:cNvSpPr txBox="1"/>
          <p:nvPr/>
        </p:nvSpPr>
        <p:spPr>
          <a:xfrm>
            <a:off x="2680562" y="3653759"/>
            <a:ext cx="12926876" cy="2223204"/>
          </a:xfrm>
          <a:prstGeom prst="rect">
            <a:avLst/>
          </a:prstGeom>
        </p:spPr>
        <p:txBody>
          <a:bodyPr lIns="0" tIns="0" rIns="0" bIns="0" rtlCol="0" anchor="t">
            <a:spAutoFit/>
          </a:bodyPr>
          <a:lstStyle/>
          <a:p>
            <a:pPr algn="ctr">
              <a:lnSpc>
                <a:spcPts val="18161"/>
              </a:lnSpc>
            </a:pPr>
            <a:r>
              <a:rPr lang="en-US" sz="12972">
                <a:solidFill>
                  <a:srgbClr val="623A2A"/>
                </a:solidFill>
                <a:latin typeface="Fredoka"/>
                <a:ea typeface="Fredoka"/>
                <a:cs typeface="Fredoka"/>
                <a:sym typeface="Fredoka"/>
              </a:rPr>
              <a:t>Нотаріат</a:t>
            </a:r>
          </a:p>
        </p:txBody>
      </p:sp>
      <p:sp>
        <p:nvSpPr>
          <p:cNvPr id="10" name="TextBox 10"/>
          <p:cNvSpPr txBox="1"/>
          <p:nvPr/>
        </p:nvSpPr>
        <p:spPr>
          <a:xfrm>
            <a:off x="5103806" y="6078873"/>
            <a:ext cx="8080387" cy="2380638"/>
          </a:xfrm>
          <a:prstGeom prst="rect">
            <a:avLst/>
          </a:prstGeom>
        </p:spPr>
        <p:txBody>
          <a:bodyPr lIns="0" tIns="0" rIns="0" bIns="0" rtlCol="0" anchor="t">
            <a:spAutoFit/>
          </a:bodyPr>
          <a:lstStyle/>
          <a:p>
            <a:pPr algn="ctr">
              <a:lnSpc>
                <a:spcPts val="4758"/>
              </a:lnSpc>
            </a:pPr>
            <a:r>
              <a:rPr lang="en-US" sz="3399" spc="673">
                <a:solidFill>
                  <a:srgbClr val="623A2A"/>
                </a:solidFill>
                <a:latin typeface="Sniglet"/>
                <a:ea typeface="Sniglet"/>
                <a:cs typeface="Sniglet"/>
                <a:sym typeface="Sniglet"/>
              </a:rPr>
              <a:t>ПРИКЛАДИ НЕЕТИЧНОЇ (НЕПРАВОМІРНОЇ) ПОВЕДІНКИ</a:t>
            </a:r>
          </a:p>
          <a:p>
            <a:pPr algn="ctr">
              <a:lnSpc>
                <a:spcPts val="4758"/>
              </a:lnSpc>
            </a:pPr>
            <a:endParaRPr lang="en-US" sz="3399" spc="673">
              <a:solidFill>
                <a:srgbClr val="623A2A"/>
              </a:solidFill>
              <a:latin typeface="Sniglet"/>
              <a:ea typeface="Sniglet"/>
              <a:cs typeface="Sniglet"/>
              <a:sym typeface="Snigle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2907800" y="6558662"/>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TextBox 9"/>
          <p:cNvSpPr txBox="1"/>
          <p:nvPr/>
        </p:nvSpPr>
        <p:spPr>
          <a:xfrm>
            <a:off x="2325693" y="1789727"/>
            <a:ext cx="13279563" cy="7991475"/>
          </a:xfrm>
          <a:prstGeom prst="rect">
            <a:avLst/>
          </a:prstGeom>
        </p:spPr>
        <p:txBody>
          <a:bodyPr lIns="0" tIns="0" rIns="0" bIns="0" rtlCol="0" anchor="t">
            <a:spAutoFit/>
          </a:bodyPr>
          <a:lstStyle/>
          <a:p>
            <a:pPr algn="l">
              <a:lnSpc>
                <a:spcPts val="4200"/>
              </a:lnSpc>
            </a:pPr>
            <a:r>
              <a:rPr lang="en-US" sz="3000">
                <a:solidFill>
                  <a:srgbClr val="000000"/>
                </a:solidFill>
                <a:latin typeface="Sniglet"/>
                <a:ea typeface="Sniglet"/>
                <a:cs typeface="Sniglet"/>
                <a:sym typeface="Sniglet"/>
              </a:rPr>
              <a:t>Два тижні тому ТСН.Тиждень розсекретив одну дуже </a:t>
            </a:r>
            <a:r>
              <a:rPr lang="en-US" sz="3000" u="sng">
                <a:solidFill>
                  <a:srgbClr val="000000"/>
                </a:solidFill>
                <a:latin typeface="Sniglet"/>
                <a:ea typeface="Sniglet"/>
                <a:cs typeface="Sniglet"/>
                <a:sym typeface="Sniglet"/>
                <a:hlinkClick r:id="rId12" tooltip="https://tsn.ua/ukrayina/rozkrito-novu-shahraysku-shemu-za-yakoyu-chuzhi-lyudi-perepisuyut-na-sebe-neruhomist-1169271.html"/>
              </a:rPr>
              <a:t>цікаву аферу зі столичною квартирою</a:t>
            </a:r>
            <a:r>
              <a:rPr lang="en-US" sz="3000">
                <a:solidFill>
                  <a:srgbClr val="000000"/>
                </a:solidFill>
                <a:latin typeface="Sniglet"/>
                <a:ea typeface="Sniglet"/>
                <a:cs typeface="Sniglet"/>
                <a:sym typeface="Sniglet"/>
              </a:rPr>
              <a:t>. Коли померла наша колега Маша, на її помешкання почав претендувати 88-річний дідусь з непідконтрольної Україні частини Луганської області. Назвався її дядьком Заплавським Михайлом Семеновичем. Принаймні так запевняв столичний приватний нотаріус Олександр Гнідюк, який переконував, що заяву приймав особисто.</a:t>
            </a:r>
          </a:p>
          <a:p>
            <a:pPr algn="l">
              <a:lnSpc>
                <a:spcPts val="4200"/>
              </a:lnSpc>
            </a:pPr>
            <a:r>
              <a:rPr lang="en-US" sz="3000">
                <a:solidFill>
                  <a:srgbClr val="000000"/>
                </a:solidFill>
                <a:latin typeface="Sniglet"/>
                <a:ea typeface="Sniglet"/>
                <a:cs typeface="Sniglet"/>
                <a:sym typeface="Sniglet"/>
              </a:rPr>
              <a:t>Згодом виявилося, що дідусь помер 23 травня 2007 року. Після цього 14 січня 2008 року Лутугинською державною нотаріальною конторою заводилась спадкова справа. Очевидно, для родичів діда. Відомості про це є у Спадковому реєстрі. Їх можна знайти. Але, при оформленні заяви про прийняття спадщини, нотаріус Гнідюк не мав так глибоко перевіряти Заплавського, що може свідчити і про його невинність в оформленні шахрайської схеми щодо столичної квартири.</a:t>
            </a:r>
          </a:p>
          <a:p>
            <a:pPr algn="l">
              <a:lnSpc>
                <a:spcPts val="4200"/>
              </a:lnSpc>
            </a:pPr>
            <a:endParaRPr lang="en-US" sz="3000">
              <a:solidFill>
                <a:srgbClr val="000000"/>
              </a:solidFill>
              <a:latin typeface="Sniglet"/>
              <a:ea typeface="Sniglet"/>
              <a:cs typeface="Sniglet"/>
              <a:sym typeface="Sniglet"/>
            </a:endParaRPr>
          </a:p>
        </p:txBody>
      </p:sp>
      <p:sp>
        <p:nvSpPr>
          <p:cNvPr id="10" name="TextBox 10"/>
          <p:cNvSpPr txBox="1"/>
          <p:nvPr/>
        </p:nvSpPr>
        <p:spPr>
          <a:xfrm>
            <a:off x="2842849" y="-180975"/>
            <a:ext cx="6618857" cy="1642110"/>
          </a:xfrm>
          <a:prstGeom prst="rect">
            <a:avLst/>
          </a:prstGeom>
        </p:spPr>
        <p:txBody>
          <a:bodyPr lIns="0" tIns="0" rIns="0" bIns="0" rtlCol="0" anchor="t">
            <a:spAutoFit/>
          </a:bodyPr>
          <a:lstStyle/>
          <a:p>
            <a:pPr algn="l">
              <a:lnSpc>
                <a:spcPts val="13439"/>
              </a:lnSpc>
            </a:pPr>
            <a:r>
              <a:rPr lang="en-US" sz="9600">
                <a:solidFill>
                  <a:srgbClr val="623A2A"/>
                </a:solidFill>
                <a:latin typeface="Fredoka"/>
                <a:ea typeface="Fredoka"/>
                <a:cs typeface="Fredoka"/>
                <a:sym typeface="Fredoka"/>
              </a:rPr>
              <a:t>№4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3526417" y="6388890"/>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TextBox 9"/>
          <p:cNvSpPr txBox="1"/>
          <p:nvPr/>
        </p:nvSpPr>
        <p:spPr>
          <a:xfrm>
            <a:off x="6819175" y="962025"/>
            <a:ext cx="10440125" cy="9591675"/>
          </a:xfrm>
          <a:prstGeom prst="rect">
            <a:avLst/>
          </a:prstGeom>
        </p:spPr>
        <p:txBody>
          <a:bodyPr lIns="0" tIns="0" rIns="0" bIns="0" rtlCol="0" anchor="t">
            <a:spAutoFit/>
          </a:bodyPr>
          <a:lstStyle/>
          <a:p>
            <a:pPr algn="l">
              <a:lnSpc>
                <a:spcPts val="4200"/>
              </a:lnSpc>
            </a:pPr>
            <a:r>
              <a:rPr lang="en-US" sz="3000">
                <a:solidFill>
                  <a:srgbClr val="000000"/>
                </a:solidFill>
                <a:latin typeface="Sniglet"/>
                <a:ea typeface="Sniglet"/>
                <a:cs typeface="Sniglet"/>
                <a:sym typeface="Sniglet"/>
              </a:rPr>
              <a:t>Від другої половини січня 2025 року Урядова команда реагування на комп'ютерні надзвичайні події України CERT-UA, яка діє при Держспецзв’язку, фіксує поновлення активності злочинного угруповання UAC-0173, так званих “чорних нотаріусів”. Хакери на замовлення та за грошову винагороду здійснюють кібератаки на українських нотаріусів, щоб отримати прихований віддалений доступ до їхніх комп'ютерів з метою подальшого внесення несанкціонованих змін у державні реєстри.</a:t>
            </a:r>
          </a:p>
          <a:p>
            <a:pPr algn="l">
              <a:lnSpc>
                <a:spcPts val="4200"/>
              </a:lnSpc>
            </a:pPr>
            <a:r>
              <a:rPr lang="en-US" sz="3000">
                <a:solidFill>
                  <a:srgbClr val="000000"/>
                </a:solidFill>
                <a:latin typeface="Sniglet"/>
                <a:ea typeface="Sniglet"/>
                <a:cs typeface="Sniglet"/>
                <a:sym typeface="Sniglet"/>
              </a:rPr>
              <a:t>Так, 11 лютого 2025 року зловмисники вкотре розіслали небезпечні електронні листи нібито від імені одного з територіальних підрозділів Міністерства юстиції України, які містили посилання для завантаження виконуваного файлу (наприклад, “HAKA3.exe”, “Наказ Міністерства юстиції від 10.02.2025 № 43613.1-03.exe”, “До відома.exe"). </a:t>
            </a:r>
          </a:p>
          <a:p>
            <a:pPr algn="l">
              <a:lnSpc>
                <a:spcPts val="4200"/>
              </a:lnSpc>
            </a:pPr>
            <a:endParaRPr lang="en-US" sz="3000">
              <a:solidFill>
                <a:srgbClr val="000000"/>
              </a:solidFill>
              <a:latin typeface="Sniglet"/>
              <a:ea typeface="Sniglet"/>
              <a:cs typeface="Sniglet"/>
              <a:sym typeface="Sniglet"/>
            </a:endParaRPr>
          </a:p>
        </p:txBody>
      </p:sp>
      <p:sp>
        <p:nvSpPr>
          <p:cNvPr id="10" name="TextBox 10"/>
          <p:cNvSpPr txBox="1"/>
          <p:nvPr/>
        </p:nvSpPr>
        <p:spPr>
          <a:xfrm>
            <a:off x="2926219" y="314325"/>
            <a:ext cx="5793599" cy="1147953"/>
          </a:xfrm>
          <a:prstGeom prst="rect">
            <a:avLst/>
          </a:prstGeom>
        </p:spPr>
        <p:txBody>
          <a:bodyPr lIns="0" tIns="0" rIns="0" bIns="0" rtlCol="0" anchor="t">
            <a:spAutoFit/>
          </a:bodyPr>
          <a:lstStyle/>
          <a:p>
            <a:pPr algn="l">
              <a:lnSpc>
                <a:spcPts val="8256"/>
              </a:lnSpc>
            </a:pPr>
            <a:r>
              <a:rPr lang="en-US" sz="9600">
                <a:solidFill>
                  <a:srgbClr val="623A2A"/>
                </a:solidFill>
                <a:latin typeface="Fredoka"/>
                <a:ea typeface="Fredoka"/>
                <a:cs typeface="Fredoka"/>
                <a:sym typeface="Fredoka"/>
              </a:rPr>
              <a:t>БЕЗПЕКА!</a:t>
            </a:r>
          </a:p>
        </p:txBody>
      </p:sp>
      <p:grpSp>
        <p:nvGrpSpPr>
          <p:cNvPr id="11" name="Group 11"/>
          <p:cNvGrpSpPr>
            <a:grpSpLocks noChangeAspect="1"/>
          </p:cNvGrpSpPr>
          <p:nvPr/>
        </p:nvGrpSpPr>
        <p:grpSpPr>
          <a:xfrm>
            <a:off x="847883" y="3723894"/>
            <a:ext cx="5671146" cy="4663477"/>
            <a:chOff x="0" y="0"/>
            <a:chExt cx="4188460" cy="3444240"/>
          </a:xfrm>
        </p:grpSpPr>
        <p:sp>
          <p:nvSpPr>
            <p:cNvPr id="12" name="Freeform 12"/>
            <p:cNvSpPr/>
            <p:nvPr/>
          </p:nvSpPr>
          <p:spPr>
            <a:xfrm>
              <a:off x="38100" y="38100"/>
              <a:ext cx="4105910" cy="3368040"/>
            </a:xfrm>
            <a:custGeom>
              <a:avLst/>
              <a:gdLst/>
              <a:ahLst/>
              <a:cxnLst/>
              <a:rect l="l" t="t" r="r" b="b"/>
              <a:pathLst>
                <a:path w="4105910" h="3368040">
                  <a:moveTo>
                    <a:pt x="0" y="0"/>
                  </a:moveTo>
                  <a:lnTo>
                    <a:pt x="4105910" y="0"/>
                  </a:lnTo>
                  <a:lnTo>
                    <a:pt x="4105910" y="3368040"/>
                  </a:lnTo>
                  <a:lnTo>
                    <a:pt x="0" y="3368040"/>
                  </a:lnTo>
                  <a:close/>
                </a:path>
              </a:pathLst>
            </a:custGeom>
            <a:blipFill>
              <a:blip r:embed="rId12"/>
              <a:stretch>
                <a:fillRect t="-41488" b="-41488"/>
              </a:stretch>
            </a:blipFill>
          </p:spPr>
        </p:sp>
        <p:sp>
          <p:nvSpPr>
            <p:cNvPr id="13" name="Freeform 13"/>
            <p:cNvSpPr/>
            <p:nvPr/>
          </p:nvSpPr>
          <p:spPr>
            <a:xfrm>
              <a:off x="6350" y="6350"/>
              <a:ext cx="4175760" cy="3431540"/>
            </a:xfrm>
            <a:custGeom>
              <a:avLst/>
              <a:gdLst/>
              <a:ahLst/>
              <a:cxnLst/>
              <a:rect l="l" t="t" r="r" b="b"/>
              <a:pathLst>
                <a:path w="4175760" h="3431540">
                  <a:moveTo>
                    <a:pt x="0" y="0"/>
                  </a:moveTo>
                  <a:lnTo>
                    <a:pt x="63500" y="0"/>
                  </a:lnTo>
                  <a:lnTo>
                    <a:pt x="63500" y="63500"/>
                  </a:lnTo>
                  <a:lnTo>
                    <a:pt x="0" y="63500"/>
                  </a:lnTo>
                  <a:lnTo>
                    <a:pt x="0" y="0"/>
                  </a:lnTo>
                  <a:close/>
                  <a:moveTo>
                    <a:pt x="4112260" y="0"/>
                  </a:moveTo>
                  <a:lnTo>
                    <a:pt x="4112260" y="63500"/>
                  </a:lnTo>
                  <a:lnTo>
                    <a:pt x="4175760" y="63500"/>
                  </a:lnTo>
                  <a:lnTo>
                    <a:pt x="4175760" y="0"/>
                  </a:lnTo>
                  <a:lnTo>
                    <a:pt x="4112260" y="0"/>
                  </a:lnTo>
                  <a:close/>
                  <a:moveTo>
                    <a:pt x="2056130" y="63500"/>
                  </a:moveTo>
                  <a:lnTo>
                    <a:pt x="2119630" y="63500"/>
                  </a:lnTo>
                  <a:lnTo>
                    <a:pt x="2119630" y="0"/>
                  </a:lnTo>
                  <a:lnTo>
                    <a:pt x="2056130" y="0"/>
                  </a:lnTo>
                  <a:lnTo>
                    <a:pt x="2056130" y="63500"/>
                  </a:lnTo>
                  <a:close/>
                  <a:moveTo>
                    <a:pt x="0" y="3431540"/>
                  </a:moveTo>
                  <a:lnTo>
                    <a:pt x="63500" y="3431540"/>
                  </a:lnTo>
                  <a:lnTo>
                    <a:pt x="63500" y="3368040"/>
                  </a:lnTo>
                  <a:lnTo>
                    <a:pt x="0" y="3368040"/>
                  </a:lnTo>
                  <a:lnTo>
                    <a:pt x="0" y="3431540"/>
                  </a:lnTo>
                  <a:close/>
                  <a:moveTo>
                    <a:pt x="4112260" y="3431540"/>
                  </a:moveTo>
                  <a:lnTo>
                    <a:pt x="4175760" y="3431540"/>
                  </a:lnTo>
                  <a:lnTo>
                    <a:pt x="4175760" y="3368040"/>
                  </a:lnTo>
                  <a:lnTo>
                    <a:pt x="4112260" y="3368040"/>
                  </a:lnTo>
                  <a:lnTo>
                    <a:pt x="4112260" y="3431540"/>
                  </a:lnTo>
                  <a:close/>
                  <a:moveTo>
                    <a:pt x="2056130" y="3431540"/>
                  </a:moveTo>
                  <a:lnTo>
                    <a:pt x="2119630" y="3431540"/>
                  </a:lnTo>
                  <a:lnTo>
                    <a:pt x="2119630" y="3368040"/>
                  </a:lnTo>
                  <a:lnTo>
                    <a:pt x="2056130" y="3368040"/>
                  </a:lnTo>
                  <a:lnTo>
                    <a:pt x="2056130" y="3431540"/>
                  </a:lnTo>
                  <a:close/>
                  <a:moveTo>
                    <a:pt x="4112260" y="1684020"/>
                  </a:moveTo>
                  <a:lnTo>
                    <a:pt x="4112260" y="1747520"/>
                  </a:lnTo>
                  <a:lnTo>
                    <a:pt x="4175760" y="1747520"/>
                  </a:lnTo>
                  <a:lnTo>
                    <a:pt x="4175760" y="1684020"/>
                  </a:lnTo>
                  <a:lnTo>
                    <a:pt x="4141470" y="1684020"/>
                  </a:lnTo>
                  <a:lnTo>
                    <a:pt x="4112260" y="1684020"/>
                  </a:lnTo>
                  <a:close/>
                  <a:moveTo>
                    <a:pt x="0" y="1747520"/>
                  </a:moveTo>
                  <a:lnTo>
                    <a:pt x="63500" y="1747520"/>
                  </a:lnTo>
                  <a:lnTo>
                    <a:pt x="63500" y="1684020"/>
                  </a:lnTo>
                  <a:lnTo>
                    <a:pt x="0" y="1684020"/>
                  </a:lnTo>
                  <a:lnTo>
                    <a:pt x="0" y="1747520"/>
                  </a:lnTo>
                  <a:close/>
                </a:path>
              </a:pathLst>
            </a:custGeom>
            <a:solidFill>
              <a:srgbClr val="CCDEA0"/>
            </a:solidFill>
          </p:spPr>
        </p:sp>
        <p:sp>
          <p:nvSpPr>
            <p:cNvPr id="14" name="Freeform 14"/>
            <p:cNvSpPr/>
            <p:nvPr/>
          </p:nvSpPr>
          <p:spPr>
            <a:xfrm>
              <a:off x="0" y="0"/>
              <a:ext cx="4188460" cy="3444240"/>
            </a:xfrm>
            <a:custGeom>
              <a:avLst/>
              <a:gdLst/>
              <a:ahLst/>
              <a:cxnLst/>
              <a:rect l="l" t="t" r="r" b="b"/>
              <a:pathLst>
                <a:path w="4188460" h="3444240">
                  <a:moveTo>
                    <a:pt x="4188460" y="76200"/>
                  </a:moveTo>
                  <a:lnTo>
                    <a:pt x="4188460" y="0"/>
                  </a:lnTo>
                  <a:lnTo>
                    <a:pt x="4112260" y="0"/>
                  </a:lnTo>
                  <a:lnTo>
                    <a:pt x="4112260" y="31750"/>
                  </a:lnTo>
                  <a:lnTo>
                    <a:pt x="2132330" y="31750"/>
                  </a:lnTo>
                  <a:lnTo>
                    <a:pt x="2132330" y="0"/>
                  </a:lnTo>
                  <a:lnTo>
                    <a:pt x="2056130" y="0"/>
                  </a:lnTo>
                  <a:lnTo>
                    <a:pt x="2056130" y="31750"/>
                  </a:lnTo>
                  <a:lnTo>
                    <a:pt x="76200" y="31750"/>
                  </a:lnTo>
                  <a:lnTo>
                    <a:pt x="76200" y="0"/>
                  </a:lnTo>
                  <a:lnTo>
                    <a:pt x="0" y="0"/>
                  </a:lnTo>
                  <a:lnTo>
                    <a:pt x="0" y="76200"/>
                  </a:lnTo>
                  <a:lnTo>
                    <a:pt x="31750" y="76200"/>
                  </a:lnTo>
                  <a:lnTo>
                    <a:pt x="31750" y="1684020"/>
                  </a:lnTo>
                  <a:lnTo>
                    <a:pt x="0" y="1684020"/>
                  </a:lnTo>
                  <a:lnTo>
                    <a:pt x="0" y="1760220"/>
                  </a:lnTo>
                  <a:lnTo>
                    <a:pt x="31750" y="1760220"/>
                  </a:lnTo>
                  <a:lnTo>
                    <a:pt x="31750" y="3368040"/>
                  </a:lnTo>
                  <a:lnTo>
                    <a:pt x="0" y="3368040"/>
                  </a:lnTo>
                  <a:lnTo>
                    <a:pt x="0" y="3444240"/>
                  </a:lnTo>
                  <a:lnTo>
                    <a:pt x="76200" y="3444240"/>
                  </a:lnTo>
                  <a:lnTo>
                    <a:pt x="76200" y="3412490"/>
                  </a:lnTo>
                  <a:lnTo>
                    <a:pt x="2056130" y="3412490"/>
                  </a:lnTo>
                  <a:lnTo>
                    <a:pt x="2056130" y="3444240"/>
                  </a:lnTo>
                  <a:lnTo>
                    <a:pt x="2132330" y="3444240"/>
                  </a:lnTo>
                  <a:lnTo>
                    <a:pt x="2132330" y="3412490"/>
                  </a:lnTo>
                  <a:lnTo>
                    <a:pt x="4112260" y="3412490"/>
                  </a:lnTo>
                  <a:lnTo>
                    <a:pt x="4112260" y="3444240"/>
                  </a:lnTo>
                  <a:lnTo>
                    <a:pt x="4188460" y="3444240"/>
                  </a:lnTo>
                  <a:lnTo>
                    <a:pt x="4188460" y="3368040"/>
                  </a:lnTo>
                  <a:lnTo>
                    <a:pt x="4156710" y="3368040"/>
                  </a:lnTo>
                  <a:lnTo>
                    <a:pt x="4156710" y="1760220"/>
                  </a:lnTo>
                  <a:lnTo>
                    <a:pt x="4188460" y="1760220"/>
                  </a:lnTo>
                  <a:lnTo>
                    <a:pt x="4188460" y="1684020"/>
                  </a:lnTo>
                  <a:lnTo>
                    <a:pt x="4156710" y="1684020"/>
                  </a:lnTo>
                  <a:lnTo>
                    <a:pt x="4156710" y="76200"/>
                  </a:lnTo>
                  <a:lnTo>
                    <a:pt x="4188460" y="76200"/>
                  </a:lnTo>
                  <a:close/>
                  <a:moveTo>
                    <a:pt x="4124960" y="12700"/>
                  </a:moveTo>
                  <a:lnTo>
                    <a:pt x="4175760" y="12700"/>
                  </a:lnTo>
                  <a:lnTo>
                    <a:pt x="4175760" y="63500"/>
                  </a:lnTo>
                  <a:lnTo>
                    <a:pt x="4124960" y="63500"/>
                  </a:lnTo>
                  <a:lnTo>
                    <a:pt x="4124960" y="12700"/>
                  </a:lnTo>
                  <a:close/>
                  <a:moveTo>
                    <a:pt x="2068830" y="12700"/>
                  </a:moveTo>
                  <a:lnTo>
                    <a:pt x="2119630" y="12700"/>
                  </a:lnTo>
                  <a:lnTo>
                    <a:pt x="2119630" y="63500"/>
                  </a:lnTo>
                  <a:lnTo>
                    <a:pt x="2068830" y="63500"/>
                  </a:lnTo>
                  <a:lnTo>
                    <a:pt x="2068830" y="12700"/>
                  </a:lnTo>
                  <a:close/>
                  <a:moveTo>
                    <a:pt x="12700" y="63500"/>
                  </a:moveTo>
                  <a:lnTo>
                    <a:pt x="12700" y="12700"/>
                  </a:lnTo>
                  <a:lnTo>
                    <a:pt x="63500" y="12700"/>
                  </a:lnTo>
                  <a:lnTo>
                    <a:pt x="63500" y="63500"/>
                  </a:lnTo>
                  <a:lnTo>
                    <a:pt x="12700" y="63500"/>
                  </a:lnTo>
                  <a:close/>
                  <a:moveTo>
                    <a:pt x="12700" y="1747520"/>
                  </a:moveTo>
                  <a:lnTo>
                    <a:pt x="12700" y="1696720"/>
                  </a:lnTo>
                  <a:lnTo>
                    <a:pt x="63500" y="1696720"/>
                  </a:lnTo>
                  <a:lnTo>
                    <a:pt x="63500" y="1747520"/>
                  </a:lnTo>
                  <a:lnTo>
                    <a:pt x="12700" y="1747520"/>
                  </a:lnTo>
                  <a:close/>
                  <a:moveTo>
                    <a:pt x="63500" y="3431540"/>
                  </a:moveTo>
                  <a:lnTo>
                    <a:pt x="12700" y="3431540"/>
                  </a:lnTo>
                  <a:lnTo>
                    <a:pt x="12700" y="3380740"/>
                  </a:lnTo>
                  <a:lnTo>
                    <a:pt x="63500" y="3380740"/>
                  </a:lnTo>
                  <a:lnTo>
                    <a:pt x="63500" y="3431540"/>
                  </a:lnTo>
                  <a:close/>
                  <a:moveTo>
                    <a:pt x="2119630" y="3431540"/>
                  </a:moveTo>
                  <a:lnTo>
                    <a:pt x="2068830" y="3431540"/>
                  </a:lnTo>
                  <a:lnTo>
                    <a:pt x="2068830" y="3380740"/>
                  </a:lnTo>
                  <a:lnTo>
                    <a:pt x="2119630" y="3380740"/>
                  </a:lnTo>
                  <a:lnTo>
                    <a:pt x="2119630" y="3431540"/>
                  </a:lnTo>
                  <a:close/>
                  <a:moveTo>
                    <a:pt x="4175760" y="3380740"/>
                  </a:moveTo>
                  <a:lnTo>
                    <a:pt x="4175760" y="3431540"/>
                  </a:lnTo>
                  <a:lnTo>
                    <a:pt x="4124960" y="3431540"/>
                  </a:lnTo>
                  <a:lnTo>
                    <a:pt x="4124960" y="3380740"/>
                  </a:lnTo>
                  <a:lnTo>
                    <a:pt x="4175760" y="3380740"/>
                  </a:lnTo>
                  <a:close/>
                  <a:moveTo>
                    <a:pt x="4175760" y="1747520"/>
                  </a:moveTo>
                  <a:lnTo>
                    <a:pt x="4124960" y="1747520"/>
                  </a:lnTo>
                  <a:lnTo>
                    <a:pt x="4124960" y="1696720"/>
                  </a:lnTo>
                  <a:lnTo>
                    <a:pt x="4175760" y="1696720"/>
                  </a:lnTo>
                  <a:lnTo>
                    <a:pt x="4175760" y="1747520"/>
                  </a:lnTo>
                  <a:close/>
                  <a:moveTo>
                    <a:pt x="4144010" y="1684020"/>
                  </a:moveTo>
                  <a:lnTo>
                    <a:pt x="4112260" y="1684020"/>
                  </a:lnTo>
                  <a:lnTo>
                    <a:pt x="4112260" y="1760220"/>
                  </a:lnTo>
                  <a:lnTo>
                    <a:pt x="4144010" y="1760220"/>
                  </a:lnTo>
                  <a:lnTo>
                    <a:pt x="4144010" y="3368040"/>
                  </a:lnTo>
                  <a:lnTo>
                    <a:pt x="4112260" y="3368040"/>
                  </a:lnTo>
                  <a:lnTo>
                    <a:pt x="4112260" y="3399790"/>
                  </a:lnTo>
                  <a:lnTo>
                    <a:pt x="2132330" y="3399790"/>
                  </a:lnTo>
                  <a:lnTo>
                    <a:pt x="2132330" y="3368040"/>
                  </a:lnTo>
                  <a:lnTo>
                    <a:pt x="2056130" y="3368040"/>
                  </a:lnTo>
                  <a:lnTo>
                    <a:pt x="2056130" y="3399790"/>
                  </a:lnTo>
                  <a:lnTo>
                    <a:pt x="76200" y="3399790"/>
                  </a:lnTo>
                  <a:lnTo>
                    <a:pt x="76200" y="3368040"/>
                  </a:lnTo>
                  <a:lnTo>
                    <a:pt x="44450" y="3368040"/>
                  </a:lnTo>
                  <a:lnTo>
                    <a:pt x="44450" y="1760220"/>
                  </a:lnTo>
                  <a:lnTo>
                    <a:pt x="76200" y="1760220"/>
                  </a:lnTo>
                  <a:lnTo>
                    <a:pt x="76200" y="1684020"/>
                  </a:lnTo>
                  <a:lnTo>
                    <a:pt x="44450" y="1684020"/>
                  </a:lnTo>
                  <a:lnTo>
                    <a:pt x="44450" y="76200"/>
                  </a:lnTo>
                  <a:lnTo>
                    <a:pt x="76200" y="76200"/>
                  </a:lnTo>
                  <a:lnTo>
                    <a:pt x="76200" y="44450"/>
                  </a:lnTo>
                  <a:lnTo>
                    <a:pt x="2056130" y="44450"/>
                  </a:lnTo>
                  <a:lnTo>
                    <a:pt x="2056130" y="76200"/>
                  </a:lnTo>
                  <a:lnTo>
                    <a:pt x="2132330" y="76200"/>
                  </a:lnTo>
                  <a:lnTo>
                    <a:pt x="2132330" y="44450"/>
                  </a:lnTo>
                  <a:lnTo>
                    <a:pt x="4112260" y="44450"/>
                  </a:lnTo>
                  <a:lnTo>
                    <a:pt x="4112260" y="76200"/>
                  </a:lnTo>
                  <a:lnTo>
                    <a:pt x="4144010" y="76200"/>
                  </a:lnTo>
                  <a:lnTo>
                    <a:pt x="4144010" y="1684020"/>
                  </a:lnTo>
                  <a:close/>
                </a:path>
              </a:pathLst>
            </a:custGeom>
            <a:solidFill>
              <a:srgbClr val="FFB84C"/>
            </a:solidFill>
          </p:spPr>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3526417" y="6388890"/>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TextBox 9"/>
          <p:cNvSpPr txBox="1"/>
          <p:nvPr/>
        </p:nvSpPr>
        <p:spPr>
          <a:xfrm>
            <a:off x="6819175" y="2133522"/>
            <a:ext cx="10440125" cy="6924675"/>
          </a:xfrm>
          <a:prstGeom prst="rect">
            <a:avLst/>
          </a:prstGeom>
        </p:spPr>
        <p:txBody>
          <a:bodyPr lIns="0" tIns="0" rIns="0" bIns="0" rtlCol="0" anchor="t">
            <a:spAutoFit/>
          </a:bodyPr>
          <a:lstStyle/>
          <a:p>
            <a:pPr algn="l">
              <a:lnSpc>
                <a:spcPts val="4200"/>
              </a:lnSpc>
            </a:pPr>
            <a:r>
              <a:rPr lang="en-US" sz="3000">
                <a:solidFill>
                  <a:srgbClr val="000000"/>
                </a:solidFill>
                <a:latin typeface="Sniglet"/>
                <a:ea typeface="Sniglet"/>
                <a:cs typeface="Sniglet"/>
                <a:sym typeface="Sniglet"/>
              </a:rPr>
              <a:t>Фахівці CERT-UA вжили невідкладних заходів та за сприяння Нотаріальної палати України оперативно ідентифікували уражені комп'ютери у шести регіонах України. Тож реалізацію зловмисного задуму вдалося унеможливити (у деяких випадках – вже на кінцевих етапах здійснення несанкціонованих нотаріальних дій). Також на прохання нотаріусів забезпечили налаштування комп'ютерів для скорочення потенційної поверхні атаки.</a:t>
            </a:r>
          </a:p>
          <a:p>
            <a:pPr algn="l">
              <a:lnSpc>
                <a:spcPts val="4200"/>
              </a:lnSpc>
            </a:pPr>
            <a:endParaRPr lang="en-US" sz="3000">
              <a:solidFill>
                <a:srgbClr val="000000"/>
              </a:solidFill>
              <a:latin typeface="Sniglet"/>
              <a:ea typeface="Sniglet"/>
              <a:cs typeface="Sniglet"/>
              <a:sym typeface="Sniglet"/>
            </a:endParaRPr>
          </a:p>
          <a:p>
            <a:pPr algn="l">
              <a:lnSpc>
                <a:spcPts val="4200"/>
              </a:lnSpc>
            </a:pPr>
            <a:r>
              <a:rPr lang="en-US" sz="3000">
                <a:solidFill>
                  <a:srgbClr val="000000"/>
                </a:solidFill>
                <a:latin typeface="Sniglet"/>
                <a:ea typeface="Sniglet"/>
                <a:cs typeface="Sniglet"/>
                <a:sym typeface="Sniglet"/>
              </a:rPr>
              <a:t>https://cybersec.net.ua/kiberzlochyny/805-chorni-notariusy-z-uac-0173-aktyvizuvalys-shchob-otrymaty-dostup-do-derzhreiestriv.html</a:t>
            </a:r>
          </a:p>
        </p:txBody>
      </p:sp>
      <p:sp>
        <p:nvSpPr>
          <p:cNvPr id="10" name="TextBox 10"/>
          <p:cNvSpPr txBox="1"/>
          <p:nvPr/>
        </p:nvSpPr>
        <p:spPr>
          <a:xfrm>
            <a:off x="2926219" y="314325"/>
            <a:ext cx="5793599" cy="1147953"/>
          </a:xfrm>
          <a:prstGeom prst="rect">
            <a:avLst/>
          </a:prstGeom>
        </p:spPr>
        <p:txBody>
          <a:bodyPr lIns="0" tIns="0" rIns="0" bIns="0" rtlCol="0" anchor="t">
            <a:spAutoFit/>
          </a:bodyPr>
          <a:lstStyle/>
          <a:p>
            <a:pPr algn="l">
              <a:lnSpc>
                <a:spcPts val="8256"/>
              </a:lnSpc>
            </a:pPr>
            <a:r>
              <a:rPr lang="en-US" sz="9600">
                <a:solidFill>
                  <a:srgbClr val="623A2A"/>
                </a:solidFill>
                <a:latin typeface="Fredoka"/>
                <a:ea typeface="Fredoka"/>
                <a:cs typeface="Fredoka"/>
                <a:sym typeface="Fredoka"/>
              </a:rPr>
              <a:t>БЕЗПЕКА!</a:t>
            </a:r>
          </a:p>
        </p:txBody>
      </p:sp>
      <p:grpSp>
        <p:nvGrpSpPr>
          <p:cNvPr id="11" name="Group 11"/>
          <p:cNvGrpSpPr>
            <a:grpSpLocks noChangeAspect="1"/>
          </p:cNvGrpSpPr>
          <p:nvPr/>
        </p:nvGrpSpPr>
        <p:grpSpPr>
          <a:xfrm>
            <a:off x="847883" y="3723894"/>
            <a:ext cx="5671146" cy="4663477"/>
            <a:chOff x="0" y="0"/>
            <a:chExt cx="4188460" cy="3444240"/>
          </a:xfrm>
        </p:grpSpPr>
        <p:sp>
          <p:nvSpPr>
            <p:cNvPr id="12" name="Freeform 12"/>
            <p:cNvSpPr/>
            <p:nvPr/>
          </p:nvSpPr>
          <p:spPr>
            <a:xfrm>
              <a:off x="38100" y="38100"/>
              <a:ext cx="4105910" cy="3368040"/>
            </a:xfrm>
            <a:custGeom>
              <a:avLst/>
              <a:gdLst/>
              <a:ahLst/>
              <a:cxnLst/>
              <a:rect l="l" t="t" r="r" b="b"/>
              <a:pathLst>
                <a:path w="4105910" h="3368040">
                  <a:moveTo>
                    <a:pt x="0" y="0"/>
                  </a:moveTo>
                  <a:lnTo>
                    <a:pt x="4105910" y="0"/>
                  </a:lnTo>
                  <a:lnTo>
                    <a:pt x="4105910" y="3368040"/>
                  </a:lnTo>
                  <a:lnTo>
                    <a:pt x="0" y="3368040"/>
                  </a:lnTo>
                  <a:close/>
                </a:path>
              </a:pathLst>
            </a:custGeom>
            <a:blipFill>
              <a:blip r:embed="rId12"/>
              <a:stretch>
                <a:fillRect t="-41488" b="-41488"/>
              </a:stretch>
            </a:blipFill>
          </p:spPr>
        </p:sp>
        <p:sp>
          <p:nvSpPr>
            <p:cNvPr id="13" name="Freeform 13"/>
            <p:cNvSpPr/>
            <p:nvPr/>
          </p:nvSpPr>
          <p:spPr>
            <a:xfrm>
              <a:off x="6350" y="6350"/>
              <a:ext cx="4175760" cy="3431540"/>
            </a:xfrm>
            <a:custGeom>
              <a:avLst/>
              <a:gdLst/>
              <a:ahLst/>
              <a:cxnLst/>
              <a:rect l="l" t="t" r="r" b="b"/>
              <a:pathLst>
                <a:path w="4175760" h="3431540">
                  <a:moveTo>
                    <a:pt x="0" y="0"/>
                  </a:moveTo>
                  <a:lnTo>
                    <a:pt x="63500" y="0"/>
                  </a:lnTo>
                  <a:lnTo>
                    <a:pt x="63500" y="63500"/>
                  </a:lnTo>
                  <a:lnTo>
                    <a:pt x="0" y="63500"/>
                  </a:lnTo>
                  <a:lnTo>
                    <a:pt x="0" y="0"/>
                  </a:lnTo>
                  <a:close/>
                  <a:moveTo>
                    <a:pt x="4112260" y="0"/>
                  </a:moveTo>
                  <a:lnTo>
                    <a:pt x="4112260" y="63500"/>
                  </a:lnTo>
                  <a:lnTo>
                    <a:pt x="4175760" y="63500"/>
                  </a:lnTo>
                  <a:lnTo>
                    <a:pt x="4175760" y="0"/>
                  </a:lnTo>
                  <a:lnTo>
                    <a:pt x="4112260" y="0"/>
                  </a:lnTo>
                  <a:close/>
                  <a:moveTo>
                    <a:pt x="2056130" y="63500"/>
                  </a:moveTo>
                  <a:lnTo>
                    <a:pt x="2119630" y="63500"/>
                  </a:lnTo>
                  <a:lnTo>
                    <a:pt x="2119630" y="0"/>
                  </a:lnTo>
                  <a:lnTo>
                    <a:pt x="2056130" y="0"/>
                  </a:lnTo>
                  <a:lnTo>
                    <a:pt x="2056130" y="63500"/>
                  </a:lnTo>
                  <a:close/>
                  <a:moveTo>
                    <a:pt x="0" y="3431540"/>
                  </a:moveTo>
                  <a:lnTo>
                    <a:pt x="63500" y="3431540"/>
                  </a:lnTo>
                  <a:lnTo>
                    <a:pt x="63500" y="3368040"/>
                  </a:lnTo>
                  <a:lnTo>
                    <a:pt x="0" y="3368040"/>
                  </a:lnTo>
                  <a:lnTo>
                    <a:pt x="0" y="3431540"/>
                  </a:lnTo>
                  <a:close/>
                  <a:moveTo>
                    <a:pt x="4112260" y="3431540"/>
                  </a:moveTo>
                  <a:lnTo>
                    <a:pt x="4175760" y="3431540"/>
                  </a:lnTo>
                  <a:lnTo>
                    <a:pt x="4175760" y="3368040"/>
                  </a:lnTo>
                  <a:lnTo>
                    <a:pt x="4112260" y="3368040"/>
                  </a:lnTo>
                  <a:lnTo>
                    <a:pt x="4112260" y="3431540"/>
                  </a:lnTo>
                  <a:close/>
                  <a:moveTo>
                    <a:pt x="2056130" y="3431540"/>
                  </a:moveTo>
                  <a:lnTo>
                    <a:pt x="2119630" y="3431540"/>
                  </a:lnTo>
                  <a:lnTo>
                    <a:pt x="2119630" y="3368040"/>
                  </a:lnTo>
                  <a:lnTo>
                    <a:pt x="2056130" y="3368040"/>
                  </a:lnTo>
                  <a:lnTo>
                    <a:pt x="2056130" y="3431540"/>
                  </a:lnTo>
                  <a:close/>
                  <a:moveTo>
                    <a:pt x="4112260" y="1684020"/>
                  </a:moveTo>
                  <a:lnTo>
                    <a:pt x="4112260" y="1747520"/>
                  </a:lnTo>
                  <a:lnTo>
                    <a:pt x="4175760" y="1747520"/>
                  </a:lnTo>
                  <a:lnTo>
                    <a:pt x="4175760" y="1684020"/>
                  </a:lnTo>
                  <a:lnTo>
                    <a:pt x="4141470" y="1684020"/>
                  </a:lnTo>
                  <a:lnTo>
                    <a:pt x="4112260" y="1684020"/>
                  </a:lnTo>
                  <a:close/>
                  <a:moveTo>
                    <a:pt x="0" y="1747520"/>
                  </a:moveTo>
                  <a:lnTo>
                    <a:pt x="63500" y="1747520"/>
                  </a:lnTo>
                  <a:lnTo>
                    <a:pt x="63500" y="1684020"/>
                  </a:lnTo>
                  <a:lnTo>
                    <a:pt x="0" y="1684020"/>
                  </a:lnTo>
                  <a:lnTo>
                    <a:pt x="0" y="1747520"/>
                  </a:lnTo>
                  <a:close/>
                </a:path>
              </a:pathLst>
            </a:custGeom>
            <a:solidFill>
              <a:srgbClr val="CCDEA0"/>
            </a:solidFill>
          </p:spPr>
        </p:sp>
        <p:sp>
          <p:nvSpPr>
            <p:cNvPr id="14" name="Freeform 14"/>
            <p:cNvSpPr/>
            <p:nvPr/>
          </p:nvSpPr>
          <p:spPr>
            <a:xfrm>
              <a:off x="0" y="0"/>
              <a:ext cx="4188460" cy="3444240"/>
            </a:xfrm>
            <a:custGeom>
              <a:avLst/>
              <a:gdLst/>
              <a:ahLst/>
              <a:cxnLst/>
              <a:rect l="l" t="t" r="r" b="b"/>
              <a:pathLst>
                <a:path w="4188460" h="3444240">
                  <a:moveTo>
                    <a:pt x="4188460" y="76200"/>
                  </a:moveTo>
                  <a:lnTo>
                    <a:pt x="4188460" y="0"/>
                  </a:lnTo>
                  <a:lnTo>
                    <a:pt x="4112260" y="0"/>
                  </a:lnTo>
                  <a:lnTo>
                    <a:pt x="4112260" y="31750"/>
                  </a:lnTo>
                  <a:lnTo>
                    <a:pt x="2132330" y="31750"/>
                  </a:lnTo>
                  <a:lnTo>
                    <a:pt x="2132330" y="0"/>
                  </a:lnTo>
                  <a:lnTo>
                    <a:pt x="2056130" y="0"/>
                  </a:lnTo>
                  <a:lnTo>
                    <a:pt x="2056130" y="31750"/>
                  </a:lnTo>
                  <a:lnTo>
                    <a:pt x="76200" y="31750"/>
                  </a:lnTo>
                  <a:lnTo>
                    <a:pt x="76200" y="0"/>
                  </a:lnTo>
                  <a:lnTo>
                    <a:pt x="0" y="0"/>
                  </a:lnTo>
                  <a:lnTo>
                    <a:pt x="0" y="76200"/>
                  </a:lnTo>
                  <a:lnTo>
                    <a:pt x="31750" y="76200"/>
                  </a:lnTo>
                  <a:lnTo>
                    <a:pt x="31750" y="1684020"/>
                  </a:lnTo>
                  <a:lnTo>
                    <a:pt x="0" y="1684020"/>
                  </a:lnTo>
                  <a:lnTo>
                    <a:pt x="0" y="1760220"/>
                  </a:lnTo>
                  <a:lnTo>
                    <a:pt x="31750" y="1760220"/>
                  </a:lnTo>
                  <a:lnTo>
                    <a:pt x="31750" y="3368040"/>
                  </a:lnTo>
                  <a:lnTo>
                    <a:pt x="0" y="3368040"/>
                  </a:lnTo>
                  <a:lnTo>
                    <a:pt x="0" y="3444240"/>
                  </a:lnTo>
                  <a:lnTo>
                    <a:pt x="76200" y="3444240"/>
                  </a:lnTo>
                  <a:lnTo>
                    <a:pt x="76200" y="3412490"/>
                  </a:lnTo>
                  <a:lnTo>
                    <a:pt x="2056130" y="3412490"/>
                  </a:lnTo>
                  <a:lnTo>
                    <a:pt x="2056130" y="3444240"/>
                  </a:lnTo>
                  <a:lnTo>
                    <a:pt x="2132330" y="3444240"/>
                  </a:lnTo>
                  <a:lnTo>
                    <a:pt x="2132330" y="3412490"/>
                  </a:lnTo>
                  <a:lnTo>
                    <a:pt x="4112260" y="3412490"/>
                  </a:lnTo>
                  <a:lnTo>
                    <a:pt x="4112260" y="3444240"/>
                  </a:lnTo>
                  <a:lnTo>
                    <a:pt x="4188460" y="3444240"/>
                  </a:lnTo>
                  <a:lnTo>
                    <a:pt x="4188460" y="3368040"/>
                  </a:lnTo>
                  <a:lnTo>
                    <a:pt x="4156710" y="3368040"/>
                  </a:lnTo>
                  <a:lnTo>
                    <a:pt x="4156710" y="1760220"/>
                  </a:lnTo>
                  <a:lnTo>
                    <a:pt x="4188460" y="1760220"/>
                  </a:lnTo>
                  <a:lnTo>
                    <a:pt x="4188460" y="1684020"/>
                  </a:lnTo>
                  <a:lnTo>
                    <a:pt x="4156710" y="1684020"/>
                  </a:lnTo>
                  <a:lnTo>
                    <a:pt x="4156710" y="76200"/>
                  </a:lnTo>
                  <a:lnTo>
                    <a:pt x="4188460" y="76200"/>
                  </a:lnTo>
                  <a:close/>
                  <a:moveTo>
                    <a:pt x="4124960" y="12700"/>
                  </a:moveTo>
                  <a:lnTo>
                    <a:pt x="4175760" y="12700"/>
                  </a:lnTo>
                  <a:lnTo>
                    <a:pt x="4175760" y="63500"/>
                  </a:lnTo>
                  <a:lnTo>
                    <a:pt x="4124960" y="63500"/>
                  </a:lnTo>
                  <a:lnTo>
                    <a:pt x="4124960" y="12700"/>
                  </a:lnTo>
                  <a:close/>
                  <a:moveTo>
                    <a:pt x="2068830" y="12700"/>
                  </a:moveTo>
                  <a:lnTo>
                    <a:pt x="2119630" y="12700"/>
                  </a:lnTo>
                  <a:lnTo>
                    <a:pt x="2119630" y="63500"/>
                  </a:lnTo>
                  <a:lnTo>
                    <a:pt x="2068830" y="63500"/>
                  </a:lnTo>
                  <a:lnTo>
                    <a:pt x="2068830" y="12700"/>
                  </a:lnTo>
                  <a:close/>
                  <a:moveTo>
                    <a:pt x="12700" y="63500"/>
                  </a:moveTo>
                  <a:lnTo>
                    <a:pt x="12700" y="12700"/>
                  </a:lnTo>
                  <a:lnTo>
                    <a:pt x="63500" y="12700"/>
                  </a:lnTo>
                  <a:lnTo>
                    <a:pt x="63500" y="63500"/>
                  </a:lnTo>
                  <a:lnTo>
                    <a:pt x="12700" y="63500"/>
                  </a:lnTo>
                  <a:close/>
                  <a:moveTo>
                    <a:pt x="12700" y="1747520"/>
                  </a:moveTo>
                  <a:lnTo>
                    <a:pt x="12700" y="1696720"/>
                  </a:lnTo>
                  <a:lnTo>
                    <a:pt x="63500" y="1696720"/>
                  </a:lnTo>
                  <a:lnTo>
                    <a:pt x="63500" y="1747520"/>
                  </a:lnTo>
                  <a:lnTo>
                    <a:pt x="12700" y="1747520"/>
                  </a:lnTo>
                  <a:close/>
                  <a:moveTo>
                    <a:pt x="63500" y="3431540"/>
                  </a:moveTo>
                  <a:lnTo>
                    <a:pt x="12700" y="3431540"/>
                  </a:lnTo>
                  <a:lnTo>
                    <a:pt x="12700" y="3380740"/>
                  </a:lnTo>
                  <a:lnTo>
                    <a:pt x="63500" y="3380740"/>
                  </a:lnTo>
                  <a:lnTo>
                    <a:pt x="63500" y="3431540"/>
                  </a:lnTo>
                  <a:close/>
                  <a:moveTo>
                    <a:pt x="2119630" y="3431540"/>
                  </a:moveTo>
                  <a:lnTo>
                    <a:pt x="2068830" y="3431540"/>
                  </a:lnTo>
                  <a:lnTo>
                    <a:pt x="2068830" y="3380740"/>
                  </a:lnTo>
                  <a:lnTo>
                    <a:pt x="2119630" y="3380740"/>
                  </a:lnTo>
                  <a:lnTo>
                    <a:pt x="2119630" y="3431540"/>
                  </a:lnTo>
                  <a:close/>
                  <a:moveTo>
                    <a:pt x="4175760" y="3380740"/>
                  </a:moveTo>
                  <a:lnTo>
                    <a:pt x="4175760" y="3431540"/>
                  </a:lnTo>
                  <a:lnTo>
                    <a:pt x="4124960" y="3431540"/>
                  </a:lnTo>
                  <a:lnTo>
                    <a:pt x="4124960" y="3380740"/>
                  </a:lnTo>
                  <a:lnTo>
                    <a:pt x="4175760" y="3380740"/>
                  </a:lnTo>
                  <a:close/>
                  <a:moveTo>
                    <a:pt x="4175760" y="1747520"/>
                  </a:moveTo>
                  <a:lnTo>
                    <a:pt x="4124960" y="1747520"/>
                  </a:lnTo>
                  <a:lnTo>
                    <a:pt x="4124960" y="1696720"/>
                  </a:lnTo>
                  <a:lnTo>
                    <a:pt x="4175760" y="1696720"/>
                  </a:lnTo>
                  <a:lnTo>
                    <a:pt x="4175760" y="1747520"/>
                  </a:lnTo>
                  <a:close/>
                  <a:moveTo>
                    <a:pt x="4144010" y="1684020"/>
                  </a:moveTo>
                  <a:lnTo>
                    <a:pt x="4112260" y="1684020"/>
                  </a:lnTo>
                  <a:lnTo>
                    <a:pt x="4112260" y="1760220"/>
                  </a:lnTo>
                  <a:lnTo>
                    <a:pt x="4144010" y="1760220"/>
                  </a:lnTo>
                  <a:lnTo>
                    <a:pt x="4144010" y="3368040"/>
                  </a:lnTo>
                  <a:lnTo>
                    <a:pt x="4112260" y="3368040"/>
                  </a:lnTo>
                  <a:lnTo>
                    <a:pt x="4112260" y="3399790"/>
                  </a:lnTo>
                  <a:lnTo>
                    <a:pt x="2132330" y="3399790"/>
                  </a:lnTo>
                  <a:lnTo>
                    <a:pt x="2132330" y="3368040"/>
                  </a:lnTo>
                  <a:lnTo>
                    <a:pt x="2056130" y="3368040"/>
                  </a:lnTo>
                  <a:lnTo>
                    <a:pt x="2056130" y="3399790"/>
                  </a:lnTo>
                  <a:lnTo>
                    <a:pt x="76200" y="3399790"/>
                  </a:lnTo>
                  <a:lnTo>
                    <a:pt x="76200" y="3368040"/>
                  </a:lnTo>
                  <a:lnTo>
                    <a:pt x="44450" y="3368040"/>
                  </a:lnTo>
                  <a:lnTo>
                    <a:pt x="44450" y="1760220"/>
                  </a:lnTo>
                  <a:lnTo>
                    <a:pt x="76200" y="1760220"/>
                  </a:lnTo>
                  <a:lnTo>
                    <a:pt x="76200" y="1684020"/>
                  </a:lnTo>
                  <a:lnTo>
                    <a:pt x="44450" y="1684020"/>
                  </a:lnTo>
                  <a:lnTo>
                    <a:pt x="44450" y="76200"/>
                  </a:lnTo>
                  <a:lnTo>
                    <a:pt x="76200" y="76200"/>
                  </a:lnTo>
                  <a:lnTo>
                    <a:pt x="76200" y="44450"/>
                  </a:lnTo>
                  <a:lnTo>
                    <a:pt x="2056130" y="44450"/>
                  </a:lnTo>
                  <a:lnTo>
                    <a:pt x="2056130" y="76200"/>
                  </a:lnTo>
                  <a:lnTo>
                    <a:pt x="2132330" y="76200"/>
                  </a:lnTo>
                  <a:lnTo>
                    <a:pt x="2132330" y="44450"/>
                  </a:lnTo>
                  <a:lnTo>
                    <a:pt x="4112260" y="44450"/>
                  </a:lnTo>
                  <a:lnTo>
                    <a:pt x="4112260" y="76200"/>
                  </a:lnTo>
                  <a:lnTo>
                    <a:pt x="4144010" y="76200"/>
                  </a:lnTo>
                  <a:lnTo>
                    <a:pt x="4144010" y="1684020"/>
                  </a:lnTo>
                  <a:close/>
                </a:path>
              </a:pathLst>
            </a:custGeom>
            <a:solidFill>
              <a:srgbClr val="FFB84C"/>
            </a:solid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3526417" y="6388890"/>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TextBox 9"/>
          <p:cNvSpPr txBox="1"/>
          <p:nvPr/>
        </p:nvSpPr>
        <p:spPr>
          <a:xfrm>
            <a:off x="-159886" y="314325"/>
            <a:ext cx="14078655" cy="1147953"/>
          </a:xfrm>
          <a:prstGeom prst="rect">
            <a:avLst/>
          </a:prstGeom>
        </p:spPr>
        <p:txBody>
          <a:bodyPr lIns="0" tIns="0" rIns="0" bIns="0" rtlCol="0" anchor="t">
            <a:spAutoFit/>
          </a:bodyPr>
          <a:lstStyle/>
          <a:p>
            <a:pPr algn="ctr">
              <a:lnSpc>
                <a:spcPts val="8256"/>
              </a:lnSpc>
            </a:pPr>
            <a:r>
              <a:rPr lang="en-US" sz="9600">
                <a:solidFill>
                  <a:srgbClr val="623A2A"/>
                </a:solidFill>
                <a:latin typeface="Fredoka"/>
                <a:ea typeface="Fredoka"/>
                <a:cs typeface="Fredoka"/>
                <a:sym typeface="Fredoka"/>
              </a:rPr>
              <a:t>№5</a:t>
            </a:r>
          </a:p>
        </p:txBody>
      </p:sp>
      <p:sp>
        <p:nvSpPr>
          <p:cNvPr id="10" name="TextBox 10"/>
          <p:cNvSpPr txBox="1"/>
          <p:nvPr/>
        </p:nvSpPr>
        <p:spPr>
          <a:xfrm>
            <a:off x="2143073" y="3895913"/>
            <a:ext cx="13197508" cy="2957830"/>
          </a:xfrm>
          <a:prstGeom prst="rect">
            <a:avLst/>
          </a:prstGeom>
        </p:spPr>
        <p:txBody>
          <a:bodyPr lIns="0" tIns="0" rIns="0" bIns="0" rtlCol="0" anchor="t">
            <a:spAutoFit/>
          </a:bodyPr>
          <a:lstStyle/>
          <a:p>
            <a:pPr algn="l">
              <a:lnSpc>
                <a:spcPts val="3920"/>
              </a:lnSpc>
            </a:pPr>
            <a:r>
              <a:rPr lang="en-US" sz="2800">
                <a:solidFill>
                  <a:srgbClr val="000000"/>
                </a:solidFill>
                <a:latin typeface="Sniglet"/>
                <a:ea typeface="Sniglet"/>
                <a:cs typeface="Sniglet"/>
                <a:sym typeface="Sniglet"/>
              </a:rPr>
              <a:t>Нотаріуса в Києві підозрюють у незаконній реєстрації нерухомості на 10 млн грн</a:t>
            </a:r>
          </a:p>
          <a:p>
            <a:pPr algn="l">
              <a:lnSpc>
                <a:spcPts val="3920"/>
              </a:lnSpc>
            </a:pPr>
            <a:endParaRPr lang="en-US" sz="2800">
              <a:solidFill>
                <a:srgbClr val="000000"/>
              </a:solidFill>
              <a:latin typeface="Sniglet"/>
              <a:ea typeface="Sniglet"/>
              <a:cs typeface="Sniglet"/>
              <a:sym typeface="Sniglet"/>
            </a:endParaRPr>
          </a:p>
          <a:p>
            <a:pPr algn="l">
              <a:lnSpc>
                <a:spcPts val="3920"/>
              </a:lnSpc>
            </a:pPr>
            <a:r>
              <a:rPr lang="en-US" sz="2800">
                <a:solidFill>
                  <a:srgbClr val="000000"/>
                </a:solidFill>
                <a:latin typeface="Sniglet"/>
                <a:ea typeface="Sniglet"/>
                <a:cs typeface="Sniglet"/>
                <a:sym typeface="Sniglet"/>
              </a:rPr>
              <a:t>https://sud.ua/uk/news/ukraine/339379-notariusa-v-kieve-podozrevayut-v-nezakonnoy-registratsii-nedvizhimosti-na-10-mln-grn?utm_source=chatgpt.com</a:t>
            </a:r>
          </a:p>
          <a:p>
            <a:pPr algn="l">
              <a:lnSpc>
                <a:spcPts val="3920"/>
              </a:lnSpc>
            </a:pPr>
            <a:endParaRPr lang="en-US" sz="2800">
              <a:solidFill>
                <a:srgbClr val="000000"/>
              </a:solidFill>
              <a:latin typeface="Sniglet"/>
              <a:ea typeface="Sniglet"/>
              <a:cs typeface="Sniglet"/>
              <a:sym typeface="Snigle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3526417" y="6388890"/>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TextBox 9"/>
          <p:cNvSpPr txBox="1"/>
          <p:nvPr/>
        </p:nvSpPr>
        <p:spPr>
          <a:xfrm>
            <a:off x="-159886" y="314325"/>
            <a:ext cx="14078655" cy="1147953"/>
          </a:xfrm>
          <a:prstGeom prst="rect">
            <a:avLst/>
          </a:prstGeom>
        </p:spPr>
        <p:txBody>
          <a:bodyPr lIns="0" tIns="0" rIns="0" bIns="0" rtlCol="0" anchor="t">
            <a:spAutoFit/>
          </a:bodyPr>
          <a:lstStyle/>
          <a:p>
            <a:pPr algn="ctr">
              <a:lnSpc>
                <a:spcPts val="8256"/>
              </a:lnSpc>
            </a:pPr>
            <a:r>
              <a:rPr lang="en-US" sz="9600">
                <a:solidFill>
                  <a:srgbClr val="623A2A"/>
                </a:solidFill>
                <a:latin typeface="Fredoka"/>
                <a:ea typeface="Fredoka"/>
                <a:cs typeface="Fredoka"/>
                <a:sym typeface="Fredoka"/>
              </a:rPr>
              <a:t>№5</a:t>
            </a:r>
          </a:p>
        </p:txBody>
      </p:sp>
      <p:sp>
        <p:nvSpPr>
          <p:cNvPr id="10" name="TextBox 10"/>
          <p:cNvSpPr txBox="1"/>
          <p:nvPr/>
        </p:nvSpPr>
        <p:spPr>
          <a:xfrm>
            <a:off x="2143073" y="3895913"/>
            <a:ext cx="13197508" cy="3948430"/>
          </a:xfrm>
          <a:prstGeom prst="rect">
            <a:avLst/>
          </a:prstGeom>
        </p:spPr>
        <p:txBody>
          <a:bodyPr lIns="0" tIns="0" rIns="0" bIns="0" rtlCol="0" anchor="t">
            <a:spAutoFit/>
          </a:bodyPr>
          <a:lstStyle/>
          <a:p>
            <a:pPr algn="l">
              <a:lnSpc>
                <a:spcPts val="3920"/>
              </a:lnSpc>
            </a:pPr>
            <a:r>
              <a:rPr lang="en-US" sz="2800">
                <a:solidFill>
                  <a:srgbClr val="000000"/>
                </a:solidFill>
                <a:latin typeface="Sniglet"/>
                <a:ea typeface="Sniglet"/>
                <a:cs typeface="Sniglet"/>
                <a:sym typeface="Sniglet"/>
              </a:rPr>
              <a:t>Слідство встановило, що документи, подані для реєстрації, не давали підстав для таких дій. У них була вказана завищена площа приміщення, неіснуюча адреса, а також підроблене рішення третейського суду. Крім того, інформація про цю нерухомість уже містилася в реєстрі, що призвело до дублювання права власності на один і той самий об’єкт.</a:t>
            </a:r>
          </a:p>
          <a:p>
            <a:pPr algn="l">
              <a:lnSpc>
                <a:spcPts val="3920"/>
              </a:lnSpc>
            </a:pPr>
            <a:r>
              <a:rPr lang="en-US" sz="2800">
                <a:solidFill>
                  <a:srgbClr val="000000"/>
                </a:solidFill>
                <a:latin typeface="Sniglet"/>
                <a:ea typeface="Sniglet"/>
                <a:cs typeface="Sniglet"/>
                <a:sym typeface="Sniglet"/>
              </a:rPr>
              <a:t>Наразі обвинувальний акт передано до суду для розгляду по суті. Нотаріусу обрано запобіжний захід у вигляді застави в розмірі 3 млн гривень.</a:t>
            </a:r>
          </a:p>
          <a:p>
            <a:pPr algn="l">
              <a:lnSpc>
                <a:spcPts val="3920"/>
              </a:lnSpc>
            </a:pPr>
            <a:endParaRPr lang="en-US" sz="2800">
              <a:solidFill>
                <a:srgbClr val="000000"/>
              </a:solidFill>
              <a:latin typeface="Sniglet"/>
              <a:ea typeface="Sniglet"/>
              <a:cs typeface="Sniglet"/>
              <a:sym typeface="Snigle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2907800" y="6558662"/>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9" name="Group 9"/>
          <p:cNvGrpSpPr>
            <a:grpSpLocks noChangeAspect="1"/>
          </p:cNvGrpSpPr>
          <p:nvPr/>
        </p:nvGrpSpPr>
        <p:grpSpPr>
          <a:xfrm>
            <a:off x="1854631" y="2773297"/>
            <a:ext cx="6379988" cy="5246370"/>
            <a:chOff x="0" y="0"/>
            <a:chExt cx="4188460" cy="3444240"/>
          </a:xfrm>
        </p:grpSpPr>
        <p:sp>
          <p:nvSpPr>
            <p:cNvPr id="10" name="Freeform 10"/>
            <p:cNvSpPr/>
            <p:nvPr/>
          </p:nvSpPr>
          <p:spPr>
            <a:xfrm>
              <a:off x="38100" y="38100"/>
              <a:ext cx="4105910" cy="3368040"/>
            </a:xfrm>
            <a:custGeom>
              <a:avLst/>
              <a:gdLst/>
              <a:ahLst/>
              <a:cxnLst/>
              <a:rect l="l" t="t" r="r" b="b"/>
              <a:pathLst>
                <a:path w="4105910" h="3368040">
                  <a:moveTo>
                    <a:pt x="0" y="0"/>
                  </a:moveTo>
                  <a:lnTo>
                    <a:pt x="4105910" y="0"/>
                  </a:lnTo>
                  <a:lnTo>
                    <a:pt x="4105910" y="3368040"/>
                  </a:lnTo>
                  <a:lnTo>
                    <a:pt x="0" y="3368040"/>
                  </a:lnTo>
                  <a:close/>
                </a:path>
              </a:pathLst>
            </a:custGeom>
            <a:blipFill>
              <a:blip r:embed="rId12"/>
              <a:stretch>
                <a:fillRect t="-41373" b="-41373"/>
              </a:stretch>
            </a:blipFill>
          </p:spPr>
        </p:sp>
        <p:sp>
          <p:nvSpPr>
            <p:cNvPr id="11" name="Freeform 11"/>
            <p:cNvSpPr/>
            <p:nvPr/>
          </p:nvSpPr>
          <p:spPr>
            <a:xfrm>
              <a:off x="6350" y="6350"/>
              <a:ext cx="4175760" cy="3431540"/>
            </a:xfrm>
            <a:custGeom>
              <a:avLst/>
              <a:gdLst/>
              <a:ahLst/>
              <a:cxnLst/>
              <a:rect l="l" t="t" r="r" b="b"/>
              <a:pathLst>
                <a:path w="4175760" h="3431540">
                  <a:moveTo>
                    <a:pt x="0" y="0"/>
                  </a:moveTo>
                  <a:lnTo>
                    <a:pt x="63500" y="0"/>
                  </a:lnTo>
                  <a:lnTo>
                    <a:pt x="63500" y="63500"/>
                  </a:lnTo>
                  <a:lnTo>
                    <a:pt x="0" y="63500"/>
                  </a:lnTo>
                  <a:lnTo>
                    <a:pt x="0" y="0"/>
                  </a:lnTo>
                  <a:close/>
                  <a:moveTo>
                    <a:pt x="4112260" y="0"/>
                  </a:moveTo>
                  <a:lnTo>
                    <a:pt x="4112260" y="63500"/>
                  </a:lnTo>
                  <a:lnTo>
                    <a:pt x="4175760" y="63500"/>
                  </a:lnTo>
                  <a:lnTo>
                    <a:pt x="4175760" y="0"/>
                  </a:lnTo>
                  <a:lnTo>
                    <a:pt x="4112260" y="0"/>
                  </a:lnTo>
                  <a:close/>
                  <a:moveTo>
                    <a:pt x="2056130" y="63500"/>
                  </a:moveTo>
                  <a:lnTo>
                    <a:pt x="2119630" y="63500"/>
                  </a:lnTo>
                  <a:lnTo>
                    <a:pt x="2119630" y="0"/>
                  </a:lnTo>
                  <a:lnTo>
                    <a:pt x="2056130" y="0"/>
                  </a:lnTo>
                  <a:lnTo>
                    <a:pt x="2056130" y="63500"/>
                  </a:lnTo>
                  <a:close/>
                  <a:moveTo>
                    <a:pt x="0" y="3431540"/>
                  </a:moveTo>
                  <a:lnTo>
                    <a:pt x="63500" y="3431540"/>
                  </a:lnTo>
                  <a:lnTo>
                    <a:pt x="63500" y="3368040"/>
                  </a:lnTo>
                  <a:lnTo>
                    <a:pt x="0" y="3368040"/>
                  </a:lnTo>
                  <a:lnTo>
                    <a:pt x="0" y="3431540"/>
                  </a:lnTo>
                  <a:close/>
                  <a:moveTo>
                    <a:pt x="4112260" y="3431540"/>
                  </a:moveTo>
                  <a:lnTo>
                    <a:pt x="4175760" y="3431540"/>
                  </a:lnTo>
                  <a:lnTo>
                    <a:pt x="4175760" y="3368040"/>
                  </a:lnTo>
                  <a:lnTo>
                    <a:pt x="4112260" y="3368040"/>
                  </a:lnTo>
                  <a:lnTo>
                    <a:pt x="4112260" y="3431540"/>
                  </a:lnTo>
                  <a:close/>
                  <a:moveTo>
                    <a:pt x="2056130" y="3431540"/>
                  </a:moveTo>
                  <a:lnTo>
                    <a:pt x="2119630" y="3431540"/>
                  </a:lnTo>
                  <a:lnTo>
                    <a:pt x="2119630" y="3368040"/>
                  </a:lnTo>
                  <a:lnTo>
                    <a:pt x="2056130" y="3368040"/>
                  </a:lnTo>
                  <a:lnTo>
                    <a:pt x="2056130" y="3431540"/>
                  </a:lnTo>
                  <a:close/>
                  <a:moveTo>
                    <a:pt x="4112260" y="1684020"/>
                  </a:moveTo>
                  <a:lnTo>
                    <a:pt x="4112260" y="1747520"/>
                  </a:lnTo>
                  <a:lnTo>
                    <a:pt x="4175760" y="1747520"/>
                  </a:lnTo>
                  <a:lnTo>
                    <a:pt x="4175760" y="1684020"/>
                  </a:lnTo>
                  <a:lnTo>
                    <a:pt x="4141470" y="1684020"/>
                  </a:lnTo>
                  <a:lnTo>
                    <a:pt x="4112260" y="1684020"/>
                  </a:lnTo>
                  <a:close/>
                  <a:moveTo>
                    <a:pt x="0" y="1747520"/>
                  </a:moveTo>
                  <a:lnTo>
                    <a:pt x="63500" y="1747520"/>
                  </a:lnTo>
                  <a:lnTo>
                    <a:pt x="63500" y="1684020"/>
                  </a:lnTo>
                  <a:lnTo>
                    <a:pt x="0" y="1684020"/>
                  </a:lnTo>
                  <a:lnTo>
                    <a:pt x="0" y="1747520"/>
                  </a:lnTo>
                  <a:close/>
                </a:path>
              </a:pathLst>
            </a:custGeom>
            <a:solidFill>
              <a:srgbClr val="CCDEA0"/>
            </a:solidFill>
          </p:spPr>
        </p:sp>
        <p:sp>
          <p:nvSpPr>
            <p:cNvPr id="12" name="Freeform 12"/>
            <p:cNvSpPr/>
            <p:nvPr/>
          </p:nvSpPr>
          <p:spPr>
            <a:xfrm>
              <a:off x="0" y="0"/>
              <a:ext cx="4188460" cy="3444240"/>
            </a:xfrm>
            <a:custGeom>
              <a:avLst/>
              <a:gdLst/>
              <a:ahLst/>
              <a:cxnLst/>
              <a:rect l="l" t="t" r="r" b="b"/>
              <a:pathLst>
                <a:path w="4188460" h="3444240">
                  <a:moveTo>
                    <a:pt x="4188460" y="76200"/>
                  </a:moveTo>
                  <a:lnTo>
                    <a:pt x="4188460" y="0"/>
                  </a:lnTo>
                  <a:lnTo>
                    <a:pt x="4112260" y="0"/>
                  </a:lnTo>
                  <a:lnTo>
                    <a:pt x="4112260" y="31750"/>
                  </a:lnTo>
                  <a:lnTo>
                    <a:pt x="2132330" y="31750"/>
                  </a:lnTo>
                  <a:lnTo>
                    <a:pt x="2132330" y="0"/>
                  </a:lnTo>
                  <a:lnTo>
                    <a:pt x="2056130" y="0"/>
                  </a:lnTo>
                  <a:lnTo>
                    <a:pt x="2056130" y="31750"/>
                  </a:lnTo>
                  <a:lnTo>
                    <a:pt x="76200" y="31750"/>
                  </a:lnTo>
                  <a:lnTo>
                    <a:pt x="76200" y="0"/>
                  </a:lnTo>
                  <a:lnTo>
                    <a:pt x="0" y="0"/>
                  </a:lnTo>
                  <a:lnTo>
                    <a:pt x="0" y="76200"/>
                  </a:lnTo>
                  <a:lnTo>
                    <a:pt x="31750" y="76200"/>
                  </a:lnTo>
                  <a:lnTo>
                    <a:pt x="31750" y="1684020"/>
                  </a:lnTo>
                  <a:lnTo>
                    <a:pt x="0" y="1684020"/>
                  </a:lnTo>
                  <a:lnTo>
                    <a:pt x="0" y="1760220"/>
                  </a:lnTo>
                  <a:lnTo>
                    <a:pt x="31750" y="1760220"/>
                  </a:lnTo>
                  <a:lnTo>
                    <a:pt x="31750" y="3368040"/>
                  </a:lnTo>
                  <a:lnTo>
                    <a:pt x="0" y="3368040"/>
                  </a:lnTo>
                  <a:lnTo>
                    <a:pt x="0" y="3444240"/>
                  </a:lnTo>
                  <a:lnTo>
                    <a:pt x="76200" y="3444240"/>
                  </a:lnTo>
                  <a:lnTo>
                    <a:pt x="76200" y="3412490"/>
                  </a:lnTo>
                  <a:lnTo>
                    <a:pt x="2056130" y="3412490"/>
                  </a:lnTo>
                  <a:lnTo>
                    <a:pt x="2056130" y="3444240"/>
                  </a:lnTo>
                  <a:lnTo>
                    <a:pt x="2132330" y="3444240"/>
                  </a:lnTo>
                  <a:lnTo>
                    <a:pt x="2132330" y="3412490"/>
                  </a:lnTo>
                  <a:lnTo>
                    <a:pt x="4112260" y="3412490"/>
                  </a:lnTo>
                  <a:lnTo>
                    <a:pt x="4112260" y="3444240"/>
                  </a:lnTo>
                  <a:lnTo>
                    <a:pt x="4188460" y="3444240"/>
                  </a:lnTo>
                  <a:lnTo>
                    <a:pt x="4188460" y="3368040"/>
                  </a:lnTo>
                  <a:lnTo>
                    <a:pt x="4156710" y="3368040"/>
                  </a:lnTo>
                  <a:lnTo>
                    <a:pt x="4156710" y="1760220"/>
                  </a:lnTo>
                  <a:lnTo>
                    <a:pt x="4188460" y="1760220"/>
                  </a:lnTo>
                  <a:lnTo>
                    <a:pt x="4188460" y="1684020"/>
                  </a:lnTo>
                  <a:lnTo>
                    <a:pt x="4156710" y="1684020"/>
                  </a:lnTo>
                  <a:lnTo>
                    <a:pt x="4156710" y="76200"/>
                  </a:lnTo>
                  <a:lnTo>
                    <a:pt x="4188460" y="76200"/>
                  </a:lnTo>
                  <a:close/>
                  <a:moveTo>
                    <a:pt x="4124960" y="12700"/>
                  </a:moveTo>
                  <a:lnTo>
                    <a:pt x="4175760" y="12700"/>
                  </a:lnTo>
                  <a:lnTo>
                    <a:pt x="4175760" y="63500"/>
                  </a:lnTo>
                  <a:lnTo>
                    <a:pt x="4124960" y="63500"/>
                  </a:lnTo>
                  <a:lnTo>
                    <a:pt x="4124960" y="12700"/>
                  </a:lnTo>
                  <a:close/>
                  <a:moveTo>
                    <a:pt x="2068830" y="12700"/>
                  </a:moveTo>
                  <a:lnTo>
                    <a:pt x="2119630" y="12700"/>
                  </a:lnTo>
                  <a:lnTo>
                    <a:pt x="2119630" y="63500"/>
                  </a:lnTo>
                  <a:lnTo>
                    <a:pt x="2068830" y="63500"/>
                  </a:lnTo>
                  <a:lnTo>
                    <a:pt x="2068830" y="12700"/>
                  </a:lnTo>
                  <a:close/>
                  <a:moveTo>
                    <a:pt x="12700" y="63500"/>
                  </a:moveTo>
                  <a:lnTo>
                    <a:pt x="12700" y="12700"/>
                  </a:lnTo>
                  <a:lnTo>
                    <a:pt x="63500" y="12700"/>
                  </a:lnTo>
                  <a:lnTo>
                    <a:pt x="63500" y="63500"/>
                  </a:lnTo>
                  <a:lnTo>
                    <a:pt x="12700" y="63500"/>
                  </a:lnTo>
                  <a:close/>
                  <a:moveTo>
                    <a:pt x="12700" y="1747520"/>
                  </a:moveTo>
                  <a:lnTo>
                    <a:pt x="12700" y="1696720"/>
                  </a:lnTo>
                  <a:lnTo>
                    <a:pt x="63500" y="1696720"/>
                  </a:lnTo>
                  <a:lnTo>
                    <a:pt x="63500" y="1747520"/>
                  </a:lnTo>
                  <a:lnTo>
                    <a:pt x="12700" y="1747520"/>
                  </a:lnTo>
                  <a:close/>
                  <a:moveTo>
                    <a:pt x="63500" y="3431540"/>
                  </a:moveTo>
                  <a:lnTo>
                    <a:pt x="12700" y="3431540"/>
                  </a:lnTo>
                  <a:lnTo>
                    <a:pt x="12700" y="3380740"/>
                  </a:lnTo>
                  <a:lnTo>
                    <a:pt x="63500" y="3380740"/>
                  </a:lnTo>
                  <a:lnTo>
                    <a:pt x="63500" y="3431540"/>
                  </a:lnTo>
                  <a:close/>
                  <a:moveTo>
                    <a:pt x="2119630" y="3431540"/>
                  </a:moveTo>
                  <a:lnTo>
                    <a:pt x="2068830" y="3431540"/>
                  </a:lnTo>
                  <a:lnTo>
                    <a:pt x="2068830" y="3380740"/>
                  </a:lnTo>
                  <a:lnTo>
                    <a:pt x="2119630" y="3380740"/>
                  </a:lnTo>
                  <a:lnTo>
                    <a:pt x="2119630" y="3431540"/>
                  </a:lnTo>
                  <a:close/>
                  <a:moveTo>
                    <a:pt x="4175760" y="3380740"/>
                  </a:moveTo>
                  <a:lnTo>
                    <a:pt x="4175760" y="3431540"/>
                  </a:lnTo>
                  <a:lnTo>
                    <a:pt x="4124960" y="3431540"/>
                  </a:lnTo>
                  <a:lnTo>
                    <a:pt x="4124960" y="3380740"/>
                  </a:lnTo>
                  <a:lnTo>
                    <a:pt x="4175760" y="3380740"/>
                  </a:lnTo>
                  <a:close/>
                  <a:moveTo>
                    <a:pt x="4175760" y="1747520"/>
                  </a:moveTo>
                  <a:lnTo>
                    <a:pt x="4124960" y="1747520"/>
                  </a:lnTo>
                  <a:lnTo>
                    <a:pt x="4124960" y="1696720"/>
                  </a:lnTo>
                  <a:lnTo>
                    <a:pt x="4175760" y="1696720"/>
                  </a:lnTo>
                  <a:lnTo>
                    <a:pt x="4175760" y="1747520"/>
                  </a:lnTo>
                  <a:close/>
                  <a:moveTo>
                    <a:pt x="4144010" y="1684020"/>
                  </a:moveTo>
                  <a:lnTo>
                    <a:pt x="4112260" y="1684020"/>
                  </a:lnTo>
                  <a:lnTo>
                    <a:pt x="4112260" y="1760220"/>
                  </a:lnTo>
                  <a:lnTo>
                    <a:pt x="4144010" y="1760220"/>
                  </a:lnTo>
                  <a:lnTo>
                    <a:pt x="4144010" y="3368040"/>
                  </a:lnTo>
                  <a:lnTo>
                    <a:pt x="4112260" y="3368040"/>
                  </a:lnTo>
                  <a:lnTo>
                    <a:pt x="4112260" y="3399790"/>
                  </a:lnTo>
                  <a:lnTo>
                    <a:pt x="2132330" y="3399790"/>
                  </a:lnTo>
                  <a:lnTo>
                    <a:pt x="2132330" y="3368040"/>
                  </a:lnTo>
                  <a:lnTo>
                    <a:pt x="2056130" y="3368040"/>
                  </a:lnTo>
                  <a:lnTo>
                    <a:pt x="2056130" y="3399790"/>
                  </a:lnTo>
                  <a:lnTo>
                    <a:pt x="76200" y="3399790"/>
                  </a:lnTo>
                  <a:lnTo>
                    <a:pt x="76200" y="3368040"/>
                  </a:lnTo>
                  <a:lnTo>
                    <a:pt x="44450" y="3368040"/>
                  </a:lnTo>
                  <a:lnTo>
                    <a:pt x="44450" y="1760220"/>
                  </a:lnTo>
                  <a:lnTo>
                    <a:pt x="76200" y="1760220"/>
                  </a:lnTo>
                  <a:lnTo>
                    <a:pt x="76200" y="1684020"/>
                  </a:lnTo>
                  <a:lnTo>
                    <a:pt x="44450" y="1684020"/>
                  </a:lnTo>
                  <a:lnTo>
                    <a:pt x="44450" y="76200"/>
                  </a:lnTo>
                  <a:lnTo>
                    <a:pt x="76200" y="76200"/>
                  </a:lnTo>
                  <a:lnTo>
                    <a:pt x="76200" y="44450"/>
                  </a:lnTo>
                  <a:lnTo>
                    <a:pt x="2056130" y="44450"/>
                  </a:lnTo>
                  <a:lnTo>
                    <a:pt x="2056130" y="76200"/>
                  </a:lnTo>
                  <a:lnTo>
                    <a:pt x="2132330" y="76200"/>
                  </a:lnTo>
                  <a:lnTo>
                    <a:pt x="2132330" y="44450"/>
                  </a:lnTo>
                  <a:lnTo>
                    <a:pt x="4112260" y="44450"/>
                  </a:lnTo>
                  <a:lnTo>
                    <a:pt x="4112260" y="76200"/>
                  </a:lnTo>
                  <a:lnTo>
                    <a:pt x="4144010" y="76200"/>
                  </a:lnTo>
                  <a:lnTo>
                    <a:pt x="4144010" y="1684020"/>
                  </a:lnTo>
                  <a:close/>
                </a:path>
              </a:pathLst>
            </a:custGeom>
            <a:solidFill>
              <a:srgbClr val="FFB84C"/>
            </a:solidFill>
          </p:spPr>
        </p:sp>
      </p:grpSp>
      <p:sp>
        <p:nvSpPr>
          <p:cNvPr id="13" name="TextBox 13"/>
          <p:cNvSpPr txBox="1"/>
          <p:nvPr/>
        </p:nvSpPr>
        <p:spPr>
          <a:xfrm>
            <a:off x="8894206" y="2826739"/>
            <a:ext cx="7539163" cy="4257675"/>
          </a:xfrm>
          <a:prstGeom prst="rect">
            <a:avLst/>
          </a:prstGeom>
        </p:spPr>
        <p:txBody>
          <a:bodyPr lIns="0" tIns="0" rIns="0" bIns="0" rtlCol="0" anchor="t">
            <a:spAutoFit/>
          </a:bodyPr>
          <a:lstStyle/>
          <a:p>
            <a:pPr algn="l">
              <a:lnSpc>
                <a:spcPts val="4200"/>
              </a:lnSpc>
            </a:pPr>
            <a:r>
              <a:rPr lang="en-US" sz="3000">
                <a:solidFill>
                  <a:srgbClr val="000000"/>
                </a:solidFill>
                <a:latin typeface="Sniglet"/>
                <a:ea typeface="Sniglet"/>
                <a:cs typeface="Sniglet"/>
                <a:sym typeface="Sniglet"/>
              </a:rPr>
              <a:t>У Харкові нотаріуса підозрюють у незаконній реєстрації держмайна на понад 8,3 млн грн</a:t>
            </a:r>
          </a:p>
          <a:p>
            <a:pPr algn="l">
              <a:lnSpc>
                <a:spcPts val="4200"/>
              </a:lnSpc>
            </a:pPr>
            <a:endParaRPr lang="en-US" sz="3000">
              <a:solidFill>
                <a:srgbClr val="000000"/>
              </a:solidFill>
              <a:latin typeface="Sniglet"/>
              <a:ea typeface="Sniglet"/>
              <a:cs typeface="Sniglet"/>
              <a:sym typeface="Sniglet"/>
            </a:endParaRPr>
          </a:p>
          <a:p>
            <a:pPr algn="l">
              <a:lnSpc>
                <a:spcPts val="4200"/>
              </a:lnSpc>
            </a:pPr>
            <a:r>
              <a:rPr lang="en-US" sz="3000">
                <a:solidFill>
                  <a:srgbClr val="000000"/>
                </a:solidFill>
                <a:latin typeface="Sniglet"/>
                <a:ea typeface="Sniglet"/>
                <a:cs typeface="Sniglet"/>
                <a:sym typeface="Sniglet"/>
              </a:rPr>
              <a:t>https://gp.gov.ua/ua/posts/u-xarkovi-notariusa-pidozryuyut-u-nezakonnii-rejestraciyi-derzmaina-na-ponad-83-mln-grn</a:t>
            </a:r>
          </a:p>
        </p:txBody>
      </p:sp>
      <p:sp>
        <p:nvSpPr>
          <p:cNvPr id="14" name="TextBox 14"/>
          <p:cNvSpPr txBox="1"/>
          <p:nvPr/>
        </p:nvSpPr>
        <p:spPr>
          <a:xfrm>
            <a:off x="3375786" y="26797"/>
            <a:ext cx="6618857" cy="1642110"/>
          </a:xfrm>
          <a:prstGeom prst="rect">
            <a:avLst/>
          </a:prstGeom>
        </p:spPr>
        <p:txBody>
          <a:bodyPr lIns="0" tIns="0" rIns="0" bIns="0" rtlCol="0" anchor="t">
            <a:spAutoFit/>
          </a:bodyPr>
          <a:lstStyle/>
          <a:p>
            <a:pPr algn="l">
              <a:lnSpc>
                <a:spcPts val="13439"/>
              </a:lnSpc>
            </a:pPr>
            <a:r>
              <a:rPr lang="en-US" sz="9600">
                <a:solidFill>
                  <a:srgbClr val="623A2A"/>
                </a:solidFill>
                <a:latin typeface="Fredoka"/>
                <a:ea typeface="Fredoka"/>
                <a:cs typeface="Fredoka"/>
                <a:sym typeface="Fredoka"/>
              </a:rPr>
              <a:t>№6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2907800" y="6558662"/>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TextBox 9"/>
          <p:cNvSpPr txBox="1"/>
          <p:nvPr/>
        </p:nvSpPr>
        <p:spPr>
          <a:xfrm>
            <a:off x="1666019" y="2133522"/>
            <a:ext cx="14955963" cy="7458075"/>
          </a:xfrm>
          <a:prstGeom prst="rect">
            <a:avLst/>
          </a:prstGeom>
        </p:spPr>
        <p:txBody>
          <a:bodyPr lIns="0" tIns="0" rIns="0" bIns="0" rtlCol="0" anchor="t">
            <a:spAutoFit/>
          </a:bodyPr>
          <a:lstStyle/>
          <a:p>
            <a:pPr algn="l">
              <a:lnSpc>
                <a:spcPts val="4200"/>
              </a:lnSpc>
            </a:pPr>
            <a:r>
              <a:rPr lang="en-US" sz="3000">
                <a:solidFill>
                  <a:srgbClr val="000000"/>
                </a:solidFill>
                <a:latin typeface="Sniglet"/>
                <a:ea typeface="Sniglet"/>
                <a:cs typeface="Sniglet"/>
                <a:sym typeface="Sniglet"/>
              </a:rPr>
              <a:t>За процесуального керівництва Харківської спеціалізованої прокуратури у сфері оборони викрито приватного нотаріуса Харківського міського нотаріального округу, який зловживав своїми повноваженнями під час державної реєстрації нерухомого майна оборонного призначення.</a:t>
            </a:r>
          </a:p>
          <a:p>
            <a:pPr algn="l">
              <a:lnSpc>
                <a:spcPts val="4200"/>
              </a:lnSpc>
            </a:pPr>
            <a:r>
              <a:rPr lang="en-US" sz="3000">
                <a:solidFill>
                  <a:srgbClr val="000000"/>
                </a:solidFill>
                <a:latin typeface="Sniglet"/>
                <a:ea typeface="Sniglet"/>
                <a:cs typeface="Sniglet"/>
                <a:sym typeface="Sniglet"/>
              </a:rPr>
              <a:t>Протягом грудня 2023 – березня 2024 року нотаріус незаконно переєструвала право власності за фізичною особою на кілька груп нежитлових приміщень, які належали оборонному державному підприємству, відчуження яких не було узгоджено Кабінетом Міністрів України встановленим порядком. Для цього були використані завідомо підроблені документи з недостовірними відомостями. </a:t>
            </a:r>
          </a:p>
          <a:p>
            <a:pPr algn="l">
              <a:lnSpc>
                <a:spcPts val="4200"/>
              </a:lnSpc>
            </a:pPr>
            <a:r>
              <a:rPr lang="en-US" sz="3000">
                <a:solidFill>
                  <a:srgbClr val="000000"/>
                </a:solidFill>
                <a:latin typeface="Sniglet"/>
                <a:ea typeface="Sniglet"/>
                <a:cs typeface="Sniglet"/>
                <a:sym typeface="Sniglet"/>
              </a:rPr>
              <a:t>Загальна вартість незаконно відчуженого майна перевищує 8,3 млн грн.</a:t>
            </a:r>
          </a:p>
          <a:p>
            <a:pPr algn="l">
              <a:lnSpc>
                <a:spcPts val="4200"/>
              </a:lnSpc>
            </a:pPr>
            <a:r>
              <a:rPr lang="en-US" sz="3000">
                <a:solidFill>
                  <a:srgbClr val="000000"/>
                </a:solidFill>
                <a:latin typeface="Sniglet"/>
                <a:ea typeface="Sniglet"/>
                <a:cs typeface="Sniglet"/>
                <a:sym typeface="Sniglet"/>
              </a:rPr>
              <a:t>Нотаріусу повідомлено про підозру за ч. 3 ст. 365-2 КК України - зловживання повноваженнями особи, що надає публічні послуги.</a:t>
            </a:r>
          </a:p>
          <a:p>
            <a:pPr algn="l">
              <a:lnSpc>
                <a:spcPts val="4200"/>
              </a:lnSpc>
            </a:pPr>
            <a:endParaRPr lang="en-US" sz="3000">
              <a:solidFill>
                <a:srgbClr val="000000"/>
              </a:solidFill>
              <a:latin typeface="Sniglet"/>
              <a:ea typeface="Sniglet"/>
              <a:cs typeface="Sniglet"/>
              <a:sym typeface="Sniglet"/>
            </a:endParaRPr>
          </a:p>
        </p:txBody>
      </p:sp>
      <p:sp>
        <p:nvSpPr>
          <p:cNvPr id="10" name="TextBox 10"/>
          <p:cNvSpPr txBox="1"/>
          <p:nvPr/>
        </p:nvSpPr>
        <p:spPr>
          <a:xfrm>
            <a:off x="3375786" y="26797"/>
            <a:ext cx="6618857" cy="1642110"/>
          </a:xfrm>
          <a:prstGeom prst="rect">
            <a:avLst/>
          </a:prstGeom>
        </p:spPr>
        <p:txBody>
          <a:bodyPr lIns="0" tIns="0" rIns="0" bIns="0" rtlCol="0" anchor="t">
            <a:spAutoFit/>
          </a:bodyPr>
          <a:lstStyle/>
          <a:p>
            <a:pPr algn="l">
              <a:lnSpc>
                <a:spcPts val="13439"/>
              </a:lnSpc>
            </a:pPr>
            <a:r>
              <a:rPr lang="en-US" sz="9600">
                <a:solidFill>
                  <a:srgbClr val="623A2A"/>
                </a:solidFill>
                <a:latin typeface="Fredoka"/>
                <a:ea typeface="Fredoka"/>
                <a:cs typeface="Fredoka"/>
                <a:sym typeface="Fredoka"/>
              </a:rPr>
              <a:t>№6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2907800" y="6558662"/>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9" name="Group 9"/>
          <p:cNvGrpSpPr>
            <a:grpSpLocks noChangeAspect="1"/>
          </p:cNvGrpSpPr>
          <p:nvPr/>
        </p:nvGrpSpPr>
        <p:grpSpPr>
          <a:xfrm>
            <a:off x="8265962" y="1919462"/>
            <a:ext cx="11705044" cy="6713872"/>
            <a:chOff x="0" y="0"/>
            <a:chExt cx="7981950" cy="4578350"/>
          </a:xfrm>
        </p:grpSpPr>
        <p:sp>
          <p:nvSpPr>
            <p:cNvPr id="10" name="Freeform 10"/>
            <p:cNvSpPr/>
            <p:nvPr/>
          </p:nvSpPr>
          <p:spPr>
            <a:xfrm>
              <a:off x="765810" y="21590"/>
              <a:ext cx="6451600" cy="4326890"/>
            </a:xfrm>
            <a:custGeom>
              <a:avLst/>
              <a:gdLst/>
              <a:ahLst/>
              <a:cxnLst/>
              <a:rect l="l" t="t" r="r" b="b"/>
              <a:pathLst>
                <a:path w="6451600" h="432689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p:spPr>
        </p:sp>
        <p:sp>
          <p:nvSpPr>
            <p:cNvPr id="11" name="Freeform 11"/>
            <p:cNvSpPr/>
            <p:nvPr/>
          </p:nvSpPr>
          <p:spPr>
            <a:xfrm>
              <a:off x="0" y="0"/>
              <a:ext cx="7981950" cy="4542790"/>
            </a:xfrm>
            <a:custGeom>
              <a:avLst/>
              <a:gdLst/>
              <a:ahLst/>
              <a:cxnLst/>
              <a:rect l="l" t="t" r="r" b="b"/>
              <a:pathLst>
                <a:path w="7981950" h="454279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p:spPr>
        </p:sp>
        <p:sp>
          <p:nvSpPr>
            <p:cNvPr id="12" name="Freeform 12"/>
            <p:cNvSpPr/>
            <p:nvPr/>
          </p:nvSpPr>
          <p:spPr>
            <a:xfrm>
              <a:off x="3460750" y="4349750"/>
              <a:ext cx="1059180" cy="96520"/>
            </a:xfrm>
            <a:custGeom>
              <a:avLst/>
              <a:gdLst/>
              <a:ahLst/>
              <a:cxnLst/>
              <a:rect l="l" t="t" r="r" b="b"/>
              <a:pathLst>
                <a:path w="1059180" h="9652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p:spPr>
        </p:sp>
        <p:sp>
          <p:nvSpPr>
            <p:cNvPr id="13" name="Freeform 13"/>
            <p:cNvSpPr/>
            <p:nvPr/>
          </p:nvSpPr>
          <p:spPr>
            <a:xfrm>
              <a:off x="163830" y="4542790"/>
              <a:ext cx="7654290" cy="35560"/>
            </a:xfrm>
            <a:custGeom>
              <a:avLst/>
              <a:gdLst/>
              <a:ahLst/>
              <a:cxnLst/>
              <a:rect l="l" t="t" r="r" b="b"/>
              <a:pathLst>
                <a:path w="7654290" h="3556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p:spPr>
        </p:sp>
        <p:sp>
          <p:nvSpPr>
            <p:cNvPr id="14" name="Freeform 14"/>
            <p:cNvSpPr/>
            <p:nvPr/>
          </p:nvSpPr>
          <p:spPr>
            <a:xfrm>
              <a:off x="962660" y="276860"/>
              <a:ext cx="6055360" cy="3789680"/>
            </a:xfrm>
            <a:custGeom>
              <a:avLst/>
              <a:gdLst/>
              <a:ahLst/>
              <a:cxnLst/>
              <a:rect l="l" t="t" r="r" b="b"/>
              <a:pathLst>
                <a:path w="6055360" h="3789680">
                  <a:moveTo>
                    <a:pt x="0" y="0"/>
                  </a:moveTo>
                  <a:lnTo>
                    <a:pt x="6055360" y="0"/>
                  </a:lnTo>
                  <a:lnTo>
                    <a:pt x="6055360" y="3789680"/>
                  </a:lnTo>
                  <a:lnTo>
                    <a:pt x="0" y="3789680"/>
                  </a:lnTo>
                  <a:close/>
                </a:path>
              </a:pathLst>
            </a:custGeom>
            <a:blipFill>
              <a:blip r:embed="rId12"/>
              <a:stretch>
                <a:fillRect t="-69914" b="-69914"/>
              </a:stretch>
            </a:blipFill>
          </p:spPr>
        </p:sp>
      </p:grpSp>
      <p:sp>
        <p:nvSpPr>
          <p:cNvPr id="15" name="TextBox 15"/>
          <p:cNvSpPr txBox="1"/>
          <p:nvPr/>
        </p:nvSpPr>
        <p:spPr>
          <a:xfrm>
            <a:off x="2999012" y="57150"/>
            <a:ext cx="7778727" cy="1167058"/>
          </a:xfrm>
          <a:prstGeom prst="rect">
            <a:avLst/>
          </a:prstGeom>
        </p:spPr>
        <p:txBody>
          <a:bodyPr lIns="0" tIns="0" rIns="0" bIns="0" rtlCol="0" anchor="t">
            <a:spAutoFit/>
          </a:bodyPr>
          <a:lstStyle/>
          <a:p>
            <a:pPr algn="l">
              <a:lnSpc>
                <a:spcPts val="9111"/>
              </a:lnSpc>
            </a:pPr>
            <a:r>
              <a:rPr lang="en-US" sz="8063">
                <a:solidFill>
                  <a:srgbClr val="623A2A"/>
                </a:solidFill>
                <a:latin typeface="Fredoka"/>
                <a:ea typeface="Fredoka"/>
                <a:cs typeface="Fredoka"/>
                <a:sym typeface="Fredoka"/>
              </a:rPr>
              <a:t>Етика!</a:t>
            </a:r>
          </a:p>
        </p:txBody>
      </p:sp>
      <p:sp>
        <p:nvSpPr>
          <p:cNvPr id="16" name="TextBox 16"/>
          <p:cNvSpPr txBox="1"/>
          <p:nvPr/>
        </p:nvSpPr>
        <p:spPr>
          <a:xfrm>
            <a:off x="1854631" y="1871837"/>
            <a:ext cx="8047223" cy="9119114"/>
          </a:xfrm>
          <a:prstGeom prst="rect">
            <a:avLst/>
          </a:prstGeom>
        </p:spPr>
        <p:txBody>
          <a:bodyPr lIns="0" tIns="0" rIns="0" bIns="0" rtlCol="0" anchor="t">
            <a:spAutoFit/>
          </a:bodyPr>
          <a:lstStyle/>
          <a:p>
            <a:pPr algn="l">
              <a:lnSpc>
                <a:spcPts val="4853"/>
              </a:lnSpc>
            </a:pPr>
            <a:r>
              <a:rPr lang="en-US" sz="3568">
                <a:solidFill>
                  <a:srgbClr val="000000"/>
                </a:solidFill>
                <a:latin typeface="Sniglet"/>
                <a:ea typeface="Sniglet"/>
                <a:cs typeface="Sniglet"/>
                <a:sym typeface="Sniglet"/>
              </a:rPr>
              <a:t>У Києві помічники нотаріуса посвідчували документи від його імені, поки той перебував за кордоном</a:t>
            </a:r>
          </a:p>
          <a:p>
            <a:pPr algn="l">
              <a:lnSpc>
                <a:spcPts val="4853"/>
              </a:lnSpc>
            </a:pPr>
            <a:endParaRPr lang="en-US" sz="3568">
              <a:solidFill>
                <a:srgbClr val="000000"/>
              </a:solidFill>
              <a:latin typeface="Sniglet"/>
              <a:ea typeface="Sniglet"/>
              <a:cs typeface="Sniglet"/>
              <a:sym typeface="Sniglet"/>
            </a:endParaRPr>
          </a:p>
          <a:p>
            <a:pPr algn="l">
              <a:lnSpc>
                <a:spcPts val="4853"/>
              </a:lnSpc>
            </a:pPr>
            <a:r>
              <a:rPr lang="en-US" sz="3568">
                <a:solidFill>
                  <a:srgbClr val="000000"/>
                </a:solidFill>
                <a:latin typeface="Sniglet"/>
                <a:ea typeface="Sniglet"/>
                <a:cs typeface="Sniglet"/>
                <a:sym typeface="Sniglet"/>
              </a:rPr>
              <a:t>Помічники нотаріуса в Києві завірили понад 2 000 документів з використанням його електронного цифрового підпису, поки він перебував за кордоном.</a:t>
            </a:r>
          </a:p>
          <a:p>
            <a:pPr algn="l">
              <a:lnSpc>
                <a:spcPts val="4853"/>
              </a:lnSpc>
            </a:pPr>
            <a:r>
              <a:rPr lang="en-US" sz="3568">
                <a:solidFill>
                  <a:srgbClr val="000000"/>
                </a:solidFill>
                <a:latin typeface="Sniglet"/>
                <a:ea typeface="Sniglet"/>
                <a:cs typeface="Sniglet"/>
                <a:sym typeface="Sniglet"/>
              </a:rPr>
              <a:t>https://unn.ua/news/u-kyievi-pomichnyky-notariusa-posvidchuvaly-dokumenty-vid-yoho-imeni-poky-toi-perebuvav-za-kordonom</a:t>
            </a:r>
          </a:p>
          <a:p>
            <a:pPr algn="l">
              <a:lnSpc>
                <a:spcPts val="4853"/>
              </a:lnSpc>
            </a:pPr>
            <a:endParaRPr lang="en-US" sz="3568">
              <a:solidFill>
                <a:srgbClr val="000000"/>
              </a:solidFill>
              <a:latin typeface="Sniglet"/>
              <a:ea typeface="Sniglet"/>
              <a:cs typeface="Sniglet"/>
              <a:sym typeface="Snigle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2907800" y="6558662"/>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TextBox 9"/>
          <p:cNvSpPr txBox="1"/>
          <p:nvPr/>
        </p:nvSpPr>
        <p:spPr>
          <a:xfrm>
            <a:off x="2999012" y="57150"/>
            <a:ext cx="7778727" cy="1167058"/>
          </a:xfrm>
          <a:prstGeom prst="rect">
            <a:avLst/>
          </a:prstGeom>
        </p:spPr>
        <p:txBody>
          <a:bodyPr lIns="0" tIns="0" rIns="0" bIns="0" rtlCol="0" anchor="t">
            <a:spAutoFit/>
          </a:bodyPr>
          <a:lstStyle/>
          <a:p>
            <a:pPr algn="l">
              <a:lnSpc>
                <a:spcPts val="9111"/>
              </a:lnSpc>
            </a:pPr>
            <a:r>
              <a:rPr lang="en-US" sz="8063">
                <a:solidFill>
                  <a:srgbClr val="623A2A"/>
                </a:solidFill>
                <a:latin typeface="Fredoka"/>
                <a:ea typeface="Fredoka"/>
                <a:cs typeface="Fredoka"/>
                <a:sym typeface="Fredoka"/>
              </a:rPr>
              <a:t>Етика!</a:t>
            </a:r>
          </a:p>
        </p:txBody>
      </p:sp>
      <p:sp>
        <p:nvSpPr>
          <p:cNvPr id="10" name="TextBox 10"/>
          <p:cNvSpPr txBox="1"/>
          <p:nvPr/>
        </p:nvSpPr>
        <p:spPr>
          <a:xfrm>
            <a:off x="1854631" y="1871837"/>
            <a:ext cx="15167969" cy="9119114"/>
          </a:xfrm>
          <a:prstGeom prst="rect">
            <a:avLst/>
          </a:prstGeom>
        </p:spPr>
        <p:txBody>
          <a:bodyPr lIns="0" tIns="0" rIns="0" bIns="0" rtlCol="0" anchor="t">
            <a:spAutoFit/>
          </a:bodyPr>
          <a:lstStyle/>
          <a:p>
            <a:pPr algn="l">
              <a:lnSpc>
                <a:spcPts val="4853"/>
              </a:lnSpc>
            </a:pPr>
            <a:r>
              <a:rPr lang="en-US" sz="3568">
                <a:solidFill>
                  <a:srgbClr val="000000"/>
                </a:solidFill>
                <a:latin typeface="Sniglet"/>
                <a:ea typeface="Sniglet"/>
                <a:cs typeface="Sniglet"/>
                <a:sym typeface="Sniglet"/>
              </a:rPr>
              <a:t>Скандал розгортається навколо витоку даних електронного нотаріату в Україні – але чи це сталося?</a:t>
            </a:r>
          </a:p>
          <a:p>
            <a:pPr algn="l">
              <a:lnSpc>
                <a:spcPts val="4853"/>
              </a:lnSpc>
            </a:pPr>
            <a:endParaRPr lang="en-US" sz="3568">
              <a:solidFill>
                <a:srgbClr val="000000"/>
              </a:solidFill>
              <a:latin typeface="Sniglet"/>
              <a:ea typeface="Sniglet"/>
              <a:cs typeface="Sniglet"/>
              <a:sym typeface="Sniglet"/>
            </a:endParaRPr>
          </a:p>
          <a:p>
            <a:pPr algn="l">
              <a:lnSpc>
                <a:spcPts val="4853"/>
              </a:lnSpc>
            </a:pPr>
            <a:r>
              <a:rPr lang="en-US" sz="3568">
                <a:solidFill>
                  <a:srgbClr val="000000"/>
                </a:solidFill>
                <a:latin typeface="Sniglet"/>
                <a:ea typeface="Sniglet"/>
                <a:cs typeface="Sniglet"/>
                <a:sym typeface="Sniglet"/>
              </a:rPr>
              <a:t>Амбітна реформа цифрового нотаріату в Україні стала предметом суперечок після повідомлень про можливий витік даних з державних реєстрів – повідомлень, які уряд заперечує, але які викликали питання щодо безпеки, політики та корисливих інтересів.</a:t>
            </a:r>
          </a:p>
          <a:p>
            <a:pPr algn="l">
              <a:lnSpc>
                <a:spcPts val="4853"/>
              </a:lnSpc>
            </a:pPr>
            <a:r>
              <a:rPr lang="en-US" sz="3568">
                <a:solidFill>
                  <a:srgbClr val="000000"/>
                </a:solidFill>
                <a:latin typeface="Sniglet"/>
                <a:ea typeface="Sniglet"/>
                <a:cs typeface="Sniglet"/>
                <a:sym typeface="Sniglet"/>
              </a:rPr>
              <a:t>ЗМІ повідомили про витік інформації громадян з Єдиних реєстрів в Інтернет. Влада заявила, що витік стався під час навчальної програми для нотаріусів, які мають доступ до непублічних реєстрів.</a:t>
            </a:r>
          </a:p>
          <a:p>
            <a:pPr algn="l">
              <a:lnSpc>
                <a:spcPts val="4853"/>
              </a:lnSpc>
            </a:pPr>
            <a:endParaRPr lang="en-US" sz="3568">
              <a:solidFill>
                <a:srgbClr val="000000"/>
              </a:solidFill>
              <a:latin typeface="Sniglet"/>
              <a:ea typeface="Sniglet"/>
              <a:cs typeface="Sniglet"/>
              <a:sym typeface="Sniglet"/>
            </a:endParaRPr>
          </a:p>
          <a:p>
            <a:pPr algn="l">
              <a:lnSpc>
                <a:spcPts val="4853"/>
              </a:lnSpc>
            </a:pPr>
            <a:r>
              <a:rPr lang="en-US" sz="3568">
                <a:solidFill>
                  <a:srgbClr val="000000"/>
                </a:solidFill>
                <a:latin typeface="Sniglet"/>
                <a:ea typeface="Sniglet"/>
                <a:cs typeface="Sniglet"/>
                <a:sym typeface="Sniglet"/>
              </a:rPr>
              <a:t>https://www.kyivpost.com/post/61257?utm_source=chatgpt.com</a:t>
            </a:r>
          </a:p>
          <a:p>
            <a:pPr algn="l">
              <a:lnSpc>
                <a:spcPts val="4853"/>
              </a:lnSpc>
            </a:pPr>
            <a:endParaRPr lang="en-US" sz="3568">
              <a:solidFill>
                <a:srgbClr val="000000"/>
              </a:solidFill>
              <a:latin typeface="Sniglet"/>
              <a:ea typeface="Sniglet"/>
              <a:cs typeface="Sniglet"/>
              <a:sym typeface="Sniglet"/>
            </a:endParaRPr>
          </a:p>
          <a:p>
            <a:pPr algn="l">
              <a:lnSpc>
                <a:spcPts val="4853"/>
              </a:lnSpc>
            </a:pPr>
            <a:endParaRPr lang="en-US" sz="3568">
              <a:solidFill>
                <a:srgbClr val="000000"/>
              </a:solidFill>
              <a:latin typeface="Sniglet"/>
              <a:ea typeface="Sniglet"/>
              <a:cs typeface="Sniglet"/>
              <a:sym typeface="Snigle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124343" y="-3815829"/>
            <a:ext cx="6641963" cy="6641963"/>
          </a:xfrm>
          <a:custGeom>
            <a:avLst/>
            <a:gdLst/>
            <a:ahLst/>
            <a:cxnLst/>
            <a:rect l="l" t="t" r="r" b="b"/>
            <a:pathLst>
              <a:path w="6641963" h="6641963">
                <a:moveTo>
                  <a:pt x="0" y="0"/>
                </a:moveTo>
                <a:lnTo>
                  <a:pt x="6641964" y="0"/>
                </a:lnTo>
                <a:lnTo>
                  <a:pt x="6641964" y="6641963"/>
                </a:lnTo>
                <a:lnTo>
                  <a:pt x="0" y="664196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2508159" y="317975"/>
            <a:ext cx="5016317" cy="2508159"/>
          </a:xfrm>
          <a:custGeom>
            <a:avLst/>
            <a:gdLst/>
            <a:ahLst/>
            <a:cxnLst/>
            <a:rect l="l" t="t" r="r" b="b"/>
            <a:pathLst>
              <a:path w="5016317" h="2508159">
                <a:moveTo>
                  <a:pt x="0" y="0"/>
                </a:moveTo>
                <a:lnTo>
                  <a:pt x="5016318" y="0"/>
                </a:lnTo>
                <a:lnTo>
                  <a:pt x="5016318" y="2508159"/>
                </a:lnTo>
                <a:lnTo>
                  <a:pt x="0" y="250815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494092" y="7202189"/>
            <a:ext cx="7901434" cy="7901434"/>
          </a:xfrm>
          <a:custGeom>
            <a:avLst/>
            <a:gdLst/>
            <a:ahLst/>
            <a:cxnLst/>
            <a:rect l="l" t="t" r="r" b="b"/>
            <a:pathLst>
              <a:path w="7901434" h="7901434">
                <a:moveTo>
                  <a:pt x="0" y="0"/>
                </a:moveTo>
                <a:lnTo>
                  <a:pt x="7901435" y="0"/>
                </a:lnTo>
                <a:lnTo>
                  <a:pt x="7901435" y="7901435"/>
                </a:lnTo>
                <a:lnTo>
                  <a:pt x="0" y="790143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8395527" y="-4381560"/>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8"/>
            <a:stretch>
              <a:fillRect/>
            </a:stretch>
          </a:blipFill>
        </p:spPr>
      </p:sp>
      <p:sp>
        <p:nvSpPr>
          <p:cNvPr id="6" name="Freeform 6"/>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a:off x="11492638" y="5143500"/>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11"/>
            <a:stretch>
              <a:fillRect/>
            </a:stretch>
          </a:blipFill>
        </p:spPr>
      </p:sp>
      <p:sp>
        <p:nvSpPr>
          <p:cNvPr id="8" name="Freeform 8"/>
          <p:cNvSpPr/>
          <p:nvPr/>
        </p:nvSpPr>
        <p:spPr>
          <a:xfrm>
            <a:off x="1028700" y="3123733"/>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pic>
        <p:nvPicPr>
          <p:cNvPr id="10" name="Рисунок 9"/>
          <p:cNvPicPr>
            <a:picLocks noChangeAspect="1"/>
          </p:cNvPicPr>
          <p:nvPr/>
        </p:nvPicPr>
        <p:blipFill>
          <a:blip r:embed="rId14"/>
          <a:stretch>
            <a:fillRect/>
          </a:stretch>
        </p:blipFill>
        <p:spPr>
          <a:xfrm>
            <a:off x="-236576" y="1908200"/>
            <a:ext cx="18432408" cy="65881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2907800" y="6558662"/>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TextBox 9"/>
          <p:cNvSpPr txBox="1"/>
          <p:nvPr/>
        </p:nvSpPr>
        <p:spPr>
          <a:xfrm>
            <a:off x="2909771" y="-180975"/>
            <a:ext cx="6618857" cy="1642110"/>
          </a:xfrm>
          <a:prstGeom prst="rect">
            <a:avLst/>
          </a:prstGeom>
        </p:spPr>
        <p:txBody>
          <a:bodyPr lIns="0" tIns="0" rIns="0" bIns="0" rtlCol="0" anchor="t">
            <a:spAutoFit/>
          </a:bodyPr>
          <a:lstStyle/>
          <a:p>
            <a:pPr algn="l">
              <a:lnSpc>
                <a:spcPts val="13439"/>
              </a:lnSpc>
            </a:pPr>
            <a:r>
              <a:rPr lang="en-US" sz="9600">
                <a:solidFill>
                  <a:srgbClr val="623A2A"/>
                </a:solidFill>
                <a:latin typeface="Fredoka"/>
                <a:ea typeface="Fredoka"/>
                <a:cs typeface="Fredoka"/>
                <a:sym typeface="Fredoka"/>
              </a:rPr>
              <a:t>№1</a:t>
            </a:r>
          </a:p>
        </p:txBody>
      </p:sp>
      <p:sp>
        <p:nvSpPr>
          <p:cNvPr id="10" name="TextBox 10"/>
          <p:cNvSpPr txBox="1"/>
          <p:nvPr/>
        </p:nvSpPr>
        <p:spPr>
          <a:xfrm>
            <a:off x="1944571" y="3813513"/>
            <a:ext cx="15314729" cy="5160645"/>
          </a:xfrm>
          <a:prstGeom prst="rect">
            <a:avLst/>
          </a:prstGeom>
        </p:spPr>
        <p:txBody>
          <a:bodyPr lIns="0" tIns="0" rIns="0" bIns="0" rtlCol="0" anchor="t">
            <a:spAutoFit/>
          </a:bodyPr>
          <a:lstStyle/>
          <a:p>
            <a:pPr algn="l">
              <a:lnSpc>
                <a:spcPts val="5880"/>
              </a:lnSpc>
            </a:pPr>
            <a:r>
              <a:rPr lang="en-US" sz="4200">
                <a:solidFill>
                  <a:srgbClr val="000000"/>
                </a:solidFill>
                <a:latin typeface="Sniglet"/>
                <a:ea typeface="Sniglet"/>
                <a:cs typeface="Sniglet"/>
                <a:sym typeface="Sniglet"/>
              </a:rPr>
              <a:t>Нацполіція затримала нотаріуса Київського міського округу на хабарі майже 1,2 мільйона гривень </a:t>
            </a:r>
          </a:p>
          <a:p>
            <a:pPr algn="l">
              <a:lnSpc>
                <a:spcPts val="5880"/>
              </a:lnSpc>
            </a:pPr>
            <a:r>
              <a:rPr lang="en-US" sz="4200">
                <a:solidFill>
                  <a:srgbClr val="000000"/>
                </a:solidFill>
                <a:latin typeface="Sniglet"/>
                <a:ea typeface="Sniglet"/>
                <a:cs typeface="Sniglet"/>
                <a:sym typeface="Sniglet"/>
              </a:rPr>
              <a:t>Опубліковано 05 грудня 2020 року о 11:00 </a:t>
            </a:r>
          </a:p>
          <a:p>
            <a:pPr algn="l">
              <a:lnSpc>
                <a:spcPts val="5880"/>
              </a:lnSpc>
            </a:pPr>
            <a:endParaRPr lang="en-US" sz="4200">
              <a:solidFill>
                <a:srgbClr val="000000"/>
              </a:solidFill>
              <a:latin typeface="Sniglet"/>
              <a:ea typeface="Sniglet"/>
              <a:cs typeface="Sniglet"/>
              <a:sym typeface="Sniglet"/>
            </a:endParaRPr>
          </a:p>
          <a:p>
            <a:pPr algn="l">
              <a:lnSpc>
                <a:spcPts val="5880"/>
              </a:lnSpc>
            </a:pPr>
            <a:r>
              <a:rPr lang="en-US" sz="4200">
                <a:solidFill>
                  <a:srgbClr val="000000"/>
                </a:solidFill>
                <a:latin typeface="Sniglet"/>
                <a:ea typeface="Sniglet"/>
                <a:cs typeface="Sniglet"/>
                <a:sym typeface="Sniglet"/>
              </a:rPr>
              <a:t>Джерело: https://npu.gov.ua/news/natspolitsiya-zatrimala-notariusa-kiivskogo-miskogo-okrugu-na-khabari-mayzhe-12-milyona-griven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124343" y="-3815829"/>
            <a:ext cx="6641963" cy="6641963"/>
          </a:xfrm>
          <a:custGeom>
            <a:avLst/>
            <a:gdLst/>
            <a:ahLst/>
            <a:cxnLst/>
            <a:rect l="l" t="t" r="r" b="b"/>
            <a:pathLst>
              <a:path w="6641963" h="6641963">
                <a:moveTo>
                  <a:pt x="0" y="0"/>
                </a:moveTo>
                <a:lnTo>
                  <a:pt x="6641964" y="0"/>
                </a:lnTo>
                <a:lnTo>
                  <a:pt x="6641964" y="6641963"/>
                </a:lnTo>
                <a:lnTo>
                  <a:pt x="0" y="664196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2508159" y="317975"/>
            <a:ext cx="5016317" cy="2508159"/>
          </a:xfrm>
          <a:custGeom>
            <a:avLst/>
            <a:gdLst/>
            <a:ahLst/>
            <a:cxnLst/>
            <a:rect l="l" t="t" r="r" b="b"/>
            <a:pathLst>
              <a:path w="5016317" h="2508159">
                <a:moveTo>
                  <a:pt x="0" y="0"/>
                </a:moveTo>
                <a:lnTo>
                  <a:pt x="5016318" y="0"/>
                </a:lnTo>
                <a:lnTo>
                  <a:pt x="5016318" y="2508159"/>
                </a:lnTo>
                <a:lnTo>
                  <a:pt x="0" y="250815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494092" y="7202189"/>
            <a:ext cx="7901434" cy="7901434"/>
          </a:xfrm>
          <a:custGeom>
            <a:avLst/>
            <a:gdLst/>
            <a:ahLst/>
            <a:cxnLst/>
            <a:rect l="l" t="t" r="r" b="b"/>
            <a:pathLst>
              <a:path w="7901434" h="7901434">
                <a:moveTo>
                  <a:pt x="0" y="0"/>
                </a:moveTo>
                <a:lnTo>
                  <a:pt x="7901435" y="0"/>
                </a:lnTo>
                <a:lnTo>
                  <a:pt x="7901435" y="7901435"/>
                </a:lnTo>
                <a:lnTo>
                  <a:pt x="0" y="790143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8395527" y="-4381560"/>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8"/>
            <a:stretch>
              <a:fillRect/>
            </a:stretch>
          </a:blipFill>
        </p:spPr>
      </p:sp>
      <p:sp>
        <p:nvSpPr>
          <p:cNvPr id="6" name="Freeform 6"/>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a:off x="11492638" y="5143500"/>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11"/>
            <a:stretch>
              <a:fillRect/>
            </a:stretch>
          </a:blipFill>
        </p:spPr>
      </p:sp>
      <p:sp>
        <p:nvSpPr>
          <p:cNvPr id="8" name="Freeform 8"/>
          <p:cNvSpPr/>
          <p:nvPr/>
        </p:nvSpPr>
        <p:spPr>
          <a:xfrm>
            <a:off x="1028700" y="3123733"/>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9" name="TextBox 9"/>
          <p:cNvSpPr txBox="1"/>
          <p:nvPr/>
        </p:nvSpPr>
        <p:spPr>
          <a:xfrm>
            <a:off x="2594360" y="2063517"/>
            <a:ext cx="12926876" cy="6833304"/>
          </a:xfrm>
          <a:prstGeom prst="rect">
            <a:avLst/>
          </a:prstGeom>
        </p:spPr>
        <p:txBody>
          <a:bodyPr lIns="0" tIns="0" rIns="0" bIns="0" rtlCol="0" anchor="t">
            <a:spAutoFit/>
          </a:bodyPr>
          <a:lstStyle/>
          <a:p>
            <a:pPr algn="ctr">
              <a:lnSpc>
                <a:spcPts val="18161"/>
              </a:lnSpc>
            </a:pPr>
            <a:r>
              <a:rPr lang="en-US" sz="12972">
                <a:solidFill>
                  <a:srgbClr val="623A2A"/>
                </a:solidFill>
                <a:latin typeface="Fredoka"/>
                <a:ea typeface="Fredoka"/>
                <a:cs typeface="Fredoka"/>
                <a:sym typeface="Fredoka"/>
              </a:rPr>
              <a:t>Дякую за співпрацю!</a:t>
            </a:r>
          </a:p>
          <a:p>
            <a:pPr algn="ctr">
              <a:lnSpc>
                <a:spcPts val="18161"/>
              </a:lnSpc>
            </a:pPr>
            <a:endParaRPr lang="en-US" sz="12972">
              <a:solidFill>
                <a:srgbClr val="623A2A"/>
              </a:solidFill>
              <a:latin typeface="Fredoka"/>
              <a:ea typeface="Fredoka"/>
              <a:cs typeface="Fredoka"/>
              <a:sym typeface="Fredoka"/>
            </a:endParaRPr>
          </a:p>
        </p:txBody>
      </p:sp>
    </p:spTree>
    <p:extLst>
      <p:ext uri="{BB962C8B-B14F-4D97-AF65-F5344CB8AC3E}">
        <p14:creationId xmlns:p14="http://schemas.microsoft.com/office/powerpoint/2010/main" val="3284783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2907800" y="6558662"/>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a:off x="3907777" y="1678675"/>
            <a:ext cx="10472446" cy="7854335"/>
          </a:xfrm>
          <a:custGeom>
            <a:avLst/>
            <a:gdLst/>
            <a:ahLst/>
            <a:cxnLst/>
            <a:rect l="l" t="t" r="r" b="b"/>
            <a:pathLst>
              <a:path w="10472446" h="7854335">
                <a:moveTo>
                  <a:pt x="0" y="0"/>
                </a:moveTo>
                <a:lnTo>
                  <a:pt x="10472446" y="0"/>
                </a:lnTo>
                <a:lnTo>
                  <a:pt x="10472446" y="7854334"/>
                </a:lnTo>
                <a:lnTo>
                  <a:pt x="0" y="7854334"/>
                </a:lnTo>
                <a:lnTo>
                  <a:pt x="0" y="0"/>
                </a:lnTo>
                <a:close/>
              </a:path>
            </a:pathLst>
          </a:custGeom>
          <a:blipFill>
            <a:blip r:embed="rId12"/>
            <a:stretch>
              <a:fillRect/>
            </a:stretch>
          </a:blipFill>
        </p:spPr>
      </p:sp>
      <p:sp>
        <p:nvSpPr>
          <p:cNvPr id="10" name="TextBox 10"/>
          <p:cNvSpPr txBox="1"/>
          <p:nvPr/>
        </p:nvSpPr>
        <p:spPr>
          <a:xfrm>
            <a:off x="2909771" y="-180975"/>
            <a:ext cx="6618857" cy="1642110"/>
          </a:xfrm>
          <a:prstGeom prst="rect">
            <a:avLst/>
          </a:prstGeom>
        </p:spPr>
        <p:txBody>
          <a:bodyPr lIns="0" tIns="0" rIns="0" bIns="0" rtlCol="0" anchor="t">
            <a:spAutoFit/>
          </a:bodyPr>
          <a:lstStyle/>
          <a:p>
            <a:pPr algn="l">
              <a:lnSpc>
                <a:spcPts val="13439"/>
              </a:lnSpc>
            </a:pPr>
            <a:r>
              <a:rPr lang="en-US" sz="9600">
                <a:solidFill>
                  <a:srgbClr val="623A2A"/>
                </a:solidFill>
                <a:latin typeface="Fredoka"/>
                <a:ea typeface="Fredoka"/>
                <a:cs typeface="Fredoka"/>
                <a:sym typeface="Fredoka"/>
              </a:rPr>
              <a:t>№1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2907800" y="6558662"/>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TextBox 9"/>
          <p:cNvSpPr txBox="1"/>
          <p:nvPr/>
        </p:nvSpPr>
        <p:spPr>
          <a:xfrm>
            <a:off x="2909771" y="-180975"/>
            <a:ext cx="6618857" cy="1642110"/>
          </a:xfrm>
          <a:prstGeom prst="rect">
            <a:avLst/>
          </a:prstGeom>
        </p:spPr>
        <p:txBody>
          <a:bodyPr lIns="0" tIns="0" rIns="0" bIns="0" rtlCol="0" anchor="t">
            <a:spAutoFit/>
          </a:bodyPr>
          <a:lstStyle/>
          <a:p>
            <a:pPr algn="l">
              <a:lnSpc>
                <a:spcPts val="13439"/>
              </a:lnSpc>
            </a:pPr>
            <a:r>
              <a:rPr lang="en-US" sz="9600">
                <a:solidFill>
                  <a:srgbClr val="623A2A"/>
                </a:solidFill>
                <a:latin typeface="Fredoka"/>
                <a:ea typeface="Fredoka"/>
                <a:cs typeface="Fredoka"/>
                <a:sym typeface="Fredoka"/>
              </a:rPr>
              <a:t>№1</a:t>
            </a:r>
          </a:p>
        </p:txBody>
      </p:sp>
      <p:sp>
        <p:nvSpPr>
          <p:cNvPr id="10" name="TextBox 10"/>
          <p:cNvSpPr txBox="1"/>
          <p:nvPr/>
        </p:nvSpPr>
        <p:spPr>
          <a:xfrm>
            <a:off x="1707871" y="3004508"/>
            <a:ext cx="15314729" cy="5903595"/>
          </a:xfrm>
          <a:prstGeom prst="rect">
            <a:avLst/>
          </a:prstGeom>
        </p:spPr>
        <p:txBody>
          <a:bodyPr lIns="0" tIns="0" rIns="0" bIns="0" rtlCol="0" anchor="t">
            <a:spAutoFit/>
          </a:bodyPr>
          <a:lstStyle/>
          <a:p>
            <a:pPr algn="l">
              <a:lnSpc>
                <a:spcPts val="5880"/>
              </a:lnSpc>
            </a:pPr>
            <a:r>
              <a:rPr lang="en-US" sz="4200">
                <a:solidFill>
                  <a:srgbClr val="000000"/>
                </a:solidFill>
                <a:latin typeface="Sniglet"/>
                <a:ea typeface="Sniglet"/>
                <a:cs typeface="Sniglet"/>
                <a:sym typeface="Sniglet"/>
              </a:rPr>
              <a:t>Майже 1,2 мільйона гривень «винагороди» вони вимагали за сприяння у безперешкодній державній реєстрації речових прав на завод та вплив на реєстратора. А у разі відмови від їхніх послуг - обіцяли створити проблеми з реєстрацією. Треба зазначити, що офіційна вартість послуг за проведення державної реєстрації речових прав на нерухоме майно становить 11 800 гривень.</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2907800" y="6558662"/>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9" name="Group 9"/>
          <p:cNvGrpSpPr>
            <a:grpSpLocks noChangeAspect="1"/>
          </p:cNvGrpSpPr>
          <p:nvPr/>
        </p:nvGrpSpPr>
        <p:grpSpPr>
          <a:xfrm>
            <a:off x="10053381" y="2984706"/>
            <a:ext cx="6379988" cy="5246370"/>
            <a:chOff x="0" y="0"/>
            <a:chExt cx="4188460" cy="3444240"/>
          </a:xfrm>
        </p:grpSpPr>
        <p:sp>
          <p:nvSpPr>
            <p:cNvPr id="10" name="Freeform 10"/>
            <p:cNvSpPr/>
            <p:nvPr/>
          </p:nvSpPr>
          <p:spPr>
            <a:xfrm>
              <a:off x="38100" y="38100"/>
              <a:ext cx="4105910" cy="3368040"/>
            </a:xfrm>
            <a:custGeom>
              <a:avLst/>
              <a:gdLst/>
              <a:ahLst/>
              <a:cxnLst/>
              <a:rect l="l" t="t" r="r" b="b"/>
              <a:pathLst>
                <a:path w="4105910" h="3368040">
                  <a:moveTo>
                    <a:pt x="0" y="0"/>
                  </a:moveTo>
                  <a:lnTo>
                    <a:pt x="4105910" y="0"/>
                  </a:lnTo>
                  <a:lnTo>
                    <a:pt x="4105910" y="3368040"/>
                  </a:lnTo>
                  <a:lnTo>
                    <a:pt x="0" y="3368040"/>
                  </a:lnTo>
                  <a:close/>
                </a:path>
              </a:pathLst>
            </a:custGeom>
            <a:blipFill>
              <a:blip r:embed="rId12"/>
              <a:stretch>
                <a:fillRect t="-41488" b="-41488"/>
              </a:stretch>
            </a:blipFill>
          </p:spPr>
        </p:sp>
        <p:sp>
          <p:nvSpPr>
            <p:cNvPr id="11" name="Freeform 11"/>
            <p:cNvSpPr/>
            <p:nvPr/>
          </p:nvSpPr>
          <p:spPr>
            <a:xfrm>
              <a:off x="6350" y="6350"/>
              <a:ext cx="4175760" cy="3431540"/>
            </a:xfrm>
            <a:custGeom>
              <a:avLst/>
              <a:gdLst/>
              <a:ahLst/>
              <a:cxnLst/>
              <a:rect l="l" t="t" r="r" b="b"/>
              <a:pathLst>
                <a:path w="4175760" h="3431540">
                  <a:moveTo>
                    <a:pt x="0" y="0"/>
                  </a:moveTo>
                  <a:lnTo>
                    <a:pt x="63500" y="0"/>
                  </a:lnTo>
                  <a:lnTo>
                    <a:pt x="63500" y="63500"/>
                  </a:lnTo>
                  <a:lnTo>
                    <a:pt x="0" y="63500"/>
                  </a:lnTo>
                  <a:lnTo>
                    <a:pt x="0" y="0"/>
                  </a:lnTo>
                  <a:close/>
                  <a:moveTo>
                    <a:pt x="4112260" y="0"/>
                  </a:moveTo>
                  <a:lnTo>
                    <a:pt x="4112260" y="63500"/>
                  </a:lnTo>
                  <a:lnTo>
                    <a:pt x="4175760" y="63500"/>
                  </a:lnTo>
                  <a:lnTo>
                    <a:pt x="4175760" y="0"/>
                  </a:lnTo>
                  <a:lnTo>
                    <a:pt x="4112260" y="0"/>
                  </a:lnTo>
                  <a:close/>
                  <a:moveTo>
                    <a:pt x="2056130" y="63500"/>
                  </a:moveTo>
                  <a:lnTo>
                    <a:pt x="2119630" y="63500"/>
                  </a:lnTo>
                  <a:lnTo>
                    <a:pt x="2119630" y="0"/>
                  </a:lnTo>
                  <a:lnTo>
                    <a:pt x="2056130" y="0"/>
                  </a:lnTo>
                  <a:lnTo>
                    <a:pt x="2056130" y="63500"/>
                  </a:lnTo>
                  <a:close/>
                  <a:moveTo>
                    <a:pt x="0" y="3431540"/>
                  </a:moveTo>
                  <a:lnTo>
                    <a:pt x="63500" y="3431540"/>
                  </a:lnTo>
                  <a:lnTo>
                    <a:pt x="63500" y="3368040"/>
                  </a:lnTo>
                  <a:lnTo>
                    <a:pt x="0" y="3368040"/>
                  </a:lnTo>
                  <a:lnTo>
                    <a:pt x="0" y="3431540"/>
                  </a:lnTo>
                  <a:close/>
                  <a:moveTo>
                    <a:pt x="4112260" y="3431540"/>
                  </a:moveTo>
                  <a:lnTo>
                    <a:pt x="4175760" y="3431540"/>
                  </a:lnTo>
                  <a:lnTo>
                    <a:pt x="4175760" y="3368040"/>
                  </a:lnTo>
                  <a:lnTo>
                    <a:pt x="4112260" y="3368040"/>
                  </a:lnTo>
                  <a:lnTo>
                    <a:pt x="4112260" y="3431540"/>
                  </a:lnTo>
                  <a:close/>
                  <a:moveTo>
                    <a:pt x="2056130" y="3431540"/>
                  </a:moveTo>
                  <a:lnTo>
                    <a:pt x="2119630" y="3431540"/>
                  </a:lnTo>
                  <a:lnTo>
                    <a:pt x="2119630" y="3368040"/>
                  </a:lnTo>
                  <a:lnTo>
                    <a:pt x="2056130" y="3368040"/>
                  </a:lnTo>
                  <a:lnTo>
                    <a:pt x="2056130" y="3431540"/>
                  </a:lnTo>
                  <a:close/>
                  <a:moveTo>
                    <a:pt x="4112260" y="1684020"/>
                  </a:moveTo>
                  <a:lnTo>
                    <a:pt x="4112260" y="1747520"/>
                  </a:lnTo>
                  <a:lnTo>
                    <a:pt x="4175760" y="1747520"/>
                  </a:lnTo>
                  <a:lnTo>
                    <a:pt x="4175760" y="1684020"/>
                  </a:lnTo>
                  <a:lnTo>
                    <a:pt x="4141470" y="1684020"/>
                  </a:lnTo>
                  <a:lnTo>
                    <a:pt x="4112260" y="1684020"/>
                  </a:lnTo>
                  <a:close/>
                  <a:moveTo>
                    <a:pt x="0" y="1747520"/>
                  </a:moveTo>
                  <a:lnTo>
                    <a:pt x="63500" y="1747520"/>
                  </a:lnTo>
                  <a:lnTo>
                    <a:pt x="63500" y="1684020"/>
                  </a:lnTo>
                  <a:lnTo>
                    <a:pt x="0" y="1684020"/>
                  </a:lnTo>
                  <a:lnTo>
                    <a:pt x="0" y="1747520"/>
                  </a:lnTo>
                  <a:close/>
                </a:path>
              </a:pathLst>
            </a:custGeom>
            <a:solidFill>
              <a:srgbClr val="CCDEA0"/>
            </a:solidFill>
          </p:spPr>
        </p:sp>
        <p:sp>
          <p:nvSpPr>
            <p:cNvPr id="12" name="Freeform 12"/>
            <p:cNvSpPr/>
            <p:nvPr/>
          </p:nvSpPr>
          <p:spPr>
            <a:xfrm>
              <a:off x="0" y="0"/>
              <a:ext cx="4188460" cy="3444240"/>
            </a:xfrm>
            <a:custGeom>
              <a:avLst/>
              <a:gdLst/>
              <a:ahLst/>
              <a:cxnLst/>
              <a:rect l="l" t="t" r="r" b="b"/>
              <a:pathLst>
                <a:path w="4188460" h="3444240">
                  <a:moveTo>
                    <a:pt x="4188460" y="76200"/>
                  </a:moveTo>
                  <a:lnTo>
                    <a:pt x="4188460" y="0"/>
                  </a:lnTo>
                  <a:lnTo>
                    <a:pt x="4112260" y="0"/>
                  </a:lnTo>
                  <a:lnTo>
                    <a:pt x="4112260" y="31750"/>
                  </a:lnTo>
                  <a:lnTo>
                    <a:pt x="2132330" y="31750"/>
                  </a:lnTo>
                  <a:lnTo>
                    <a:pt x="2132330" y="0"/>
                  </a:lnTo>
                  <a:lnTo>
                    <a:pt x="2056130" y="0"/>
                  </a:lnTo>
                  <a:lnTo>
                    <a:pt x="2056130" y="31750"/>
                  </a:lnTo>
                  <a:lnTo>
                    <a:pt x="76200" y="31750"/>
                  </a:lnTo>
                  <a:lnTo>
                    <a:pt x="76200" y="0"/>
                  </a:lnTo>
                  <a:lnTo>
                    <a:pt x="0" y="0"/>
                  </a:lnTo>
                  <a:lnTo>
                    <a:pt x="0" y="76200"/>
                  </a:lnTo>
                  <a:lnTo>
                    <a:pt x="31750" y="76200"/>
                  </a:lnTo>
                  <a:lnTo>
                    <a:pt x="31750" y="1684020"/>
                  </a:lnTo>
                  <a:lnTo>
                    <a:pt x="0" y="1684020"/>
                  </a:lnTo>
                  <a:lnTo>
                    <a:pt x="0" y="1760220"/>
                  </a:lnTo>
                  <a:lnTo>
                    <a:pt x="31750" y="1760220"/>
                  </a:lnTo>
                  <a:lnTo>
                    <a:pt x="31750" y="3368040"/>
                  </a:lnTo>
                  <a:lnTo>
                    <a:pt x="0" y="3368040"/>
                  </a:lnTo>
                  <a:lnTo>
                    <a:pt x="0" y="3444240"/>
                  </a:lnTo>
                  <a:lnTo>
                    <a:pt x="76200" y="3444240"/>
                  </a:lnTo>
                  <a:lnTo>
                    <a:pt x="76200" y="3412490"/>
                  </a:lnTo>
                  <a:lnTo>
                    <a:pt x="2056130" y="3412490"/>
                  </a:lnTo>
                  <a:lnTo>
                    <a:pt x="2056130" y="3444240"/>
                  </a:lnTo>
                  <a:lnTo>
                    <a:pt x="2132330" y="3444240"/>
                  </a:lnTo>
                  <a:lnTo>
                    <a:pt x="2132330" y="3412490"/>
                  </a:lnTo>
                  <a:lnTo>
                    <a:pt x="4112260" y="3412490"/>
                  </a:lnTo>
                  <a:lnTo>
                    <a:pt x="4112260" y="3444240"/>
                  </a:lnTo>
                  <a:lnTo>
                    <a:pt x="4188460" y="3444240"/>
                  </a:lnTo>
                  <a:lnTo>
                    <a:pt x="4188460" y="3368040"/>
                  </a:lnTo>
                  <a:lnTo>
                    <a:pt x="4156710" y="3368040"/>
                  </a:lnTo>
                  <a:lnTo>
                    <a:pt x="4156710" y="1760220"/>
                  </a:lnTo>
                  <a:lnTo>
                    <a:pt x="4188460" y="1760220"/>
                  </a:lnTo>
                  <a:lnTo>
                    <a:pt x="4188460" y="1684020"/>
                  </a:lnTo>
                  <a:lnTo>
                    <a:pt x="4156710" y="1684020"/>
                  </a:lnTo>
                  <a:lnTo>
                    <a:pt x="4156710" y="76200"/>
                  </a:lnTo>
                  <a:lnTo>
                    <a:pt x="4188460" y="76200"/>
                  </a:lnTo>
                  <a:close/>
                  <a:moveTo>
                    <a:pt x="4124960" y="12700"/>
                  </a:moveTo>
                  <a:lnTo>
                    <a:pt x="4175760" y="12700"/>
                  </a:lnTo>
                  <a:lnTo>
                    <a:pt x="4175760" y="63500"/>
                  </a:lnTo>
                  <a:lnTo>
                    <a:pt x="4124960" y="63500"/>
                  </a:lnTo>
                  <a:lnTo>
                    <a:pt x="4124960" y="12700"/>
                  </a:lnTo>
                  <a:close/>
                  <a:moveTo>
                    <a:pt x="2068830" y="12700"/>
                  </a:moveTo>
                  <a:lnTo>
                    <a:pt x="2119630" y="12700"/>
                  </a:lnTo>
                  <a:lnTo>
                    <a:pt x="2119630" y="63500"/>
                  </a:lnTo>
                  <a:lnTo>
                    <a:pt x="2068830" y="63500"/>
                  </a:lnTo>
                  <a:lnTo>
                    <a:pt x="2068830" y="12700"/>
                  </a:lnTo>
                  <a:close/>
                  <a:moveTo>
                    <a:pt x="12700" y="63500"/>
                  </a:moveTo>
                  <a:lnTo>
                    <a:pt x="12700" y="12700"/>
                  </a:lnTo>
                  <a:lnTo>
                    <a:pt x="63500" y="12700"/>
                  </a:lnTo>
                  <a:lnTo>
                    <a:pt x="63500" y="63500"/>
                  </a:lnTo>
                  <a:lnTo>
                    <a:pt x="12700" y="63500"/>
                  </a:lnTo>
                  <a:close/>
                  <a:moveTo>
                    <a:pt x="12700" y="1747520"/>
                  </a:moveTo>
                  <a:lnTo>
                    <a:pt x="12700" y="1696720"/>
                  </a:lnTo>
                  <a:lnTo>
                    <a:pt x="63500" y="1696720"/>
                  </a:lnTo>
                  <a:lnTo>
                    <a:pt x="63500" y="1747520"/>
                  </a:lnTo>
                  <a:lnTo>
                    <a:pt x="12700" y="1747520"/>
                  </a:lnTo>
                  <a:close/>
                  <a:moveTo>
                    <a:pt x="63500" y="3431540"/>
                  </a:moveTo>
                  <a:lnTo>
                    <a:pt x="12700" y="3431540"/>
                  </a:lnTo>
                  <a:lnTo>
                    <a:pt x="12700" y="3380740"/>
                  </a:lnTo>
                  <a:lnTo>
                    <a:pt x="63500" y="3380740"/>
                  </a:lnTo>
                  <a:lnTo>
                    <a:pt x="63500" y="3431540"/>
                  </a:lnTo>
                  <a:close/>
                  <a:moveTo>
                    <a:pt x="2119630" y="3431540"/>
                  </a:moveTo>
                  <a:lnTo>
                    <a:pt x="2068830" y="3431540"/>
                  </a:lnTo>
                  <a:lnTo>
                    <a:pt x="2068830" y="3380740"/>
                  </a:lnTo>
                  <a:lnTo>
                    <a:pt x="2119630" y="3380740"/>
                  </a:lnTo>
                  <a:lnTo>
                    <a:pt x="2119630" y="3431540"/>
                  </a:lnTo>
                  <a:close/>
                  <a:moveTo>
                    <a:pt x="4175760" y="3380740"/>
                  </a:moveTo>
                  <a:lnTo>
                    <a:pt x="4175760" y="3431540"/>
                  </a:lnTo>
                  <a:lnTo>
                    <a:pt x="4124960" y="3431540"/>
                  </a:lnTo>
                  <a:lnTo>
                    <a:pt x="4124960" y="3380740"/>
                  </a:lnTo>
                  <a:lnTo>
                    <a:pt x="4175760" y="3380740"/>
                  </a:lnTo>
                  <a:close/>
                  <a:moveTo>
                    <a:pt x="4175760" y="1747520"/>
                  </a:moveTo>
                  <a:lnTo>
                    <a:pt x="4124960" y="1747520"/>
                  </a:lnTo>
                  <a:lnTo>
                    <a:pt x="4124960" y="1696720"/>
                  </a:lnTo>
                  <a:lnTo>
                    <a:pt x="4175760" y="1696720"/>
                  </a:lnTo>
                  <a:lnTo>
                    <a:pt x="4175760" y="1747520"/>
                  </a:lnTo>
                  <a:close/>
                  <a:moveTo>
                    <a:pt x="4144010" y="1684020"/>
                  </a:moveTo>
                  <a:lnTo>
                    <a:pt x="4112260" y="1684020"/>
                  </a:lnTo>
                  <a:lnTo>
                    <a:pt x="4112260" y="1760220"/>
                  </a:lnTo>
                  <a:lnTo>
                    <a:pt x="4144010" y="1760220"/>
                  </a:lnTo>
                  <a:lnTo>
                    <a:pt x="4144010" y="3368040"/>
                  </a:lnTo>
                  <a:lnTo>
                    <a:pt x="4112260" y="3368040"/>
                  </a:lnTo>
                  <a:lnTo>
                    <a:pt x="4112260" y="3399790"/>
                  </a:lnTo>
                  <a:lnTo>
                    <a:pt x="2132330" y="3399790"/>
                  </a:lnTo>
                  <a:lnTo>
                    <a:pt x="2132330" y="3368040"/>
                  </a:lnTo>
                  <a:lnTo>
                    <a:pt x="2056130" y="3368040"/>
                  </a:lnTo>
                  <a:lnTo>
                    <a:pt x="2056130" y="3399790"/>
                  </a:lnTo>
                  <a:lnTo>
                    <a:pt x="76200" y="3399790"/>
                  </a:lnTo>
                  <a:lnTo>
                    <a:pt x="76200" y="3368040"/>
                  </a:lnTo>
                  <a:lnTo>
                    <a:pt x="44450" y="3368040"/>
                  </a:lnTo>
                  <a:lnTo>
                    <a:pt x="44450" y="1760220"/>
                  </a:lnTo>
                  <a:lnTo>
                    <a:pt x="76200" y="1760220"/>
                  </a:lnTo>
                  <a:lnTo>
                    <a:pt x="76200" y="1684020"/>
                  </a:lnTo>
                  <a:lnTo>
                    <a:pt x="44450" y="1684020"/>
                  </a:lnTo>
                  <a:lnTo>
                    <a:pt x="44450" y="76200"/>
                  </a:lnTo>
                  <a:lnTo>
                    <a:pt x="76200" y="76200"/>
                  </a:lnTo>
                  <a:lnTo>
                    <a:pt x="76200" y="44450"/>
                  </a:lnTo>
                  <a:lnTo>
                    <a:pt x="2056130" y="44450"/>
                  </a:lnTo>
                  <a:lnTo>
                    <a:pt x="2056130" y="76200"/>
                  </a:lnTo>
                  <a:lnTo>
                    <a:pt x="2132330" y="76200"/>
                  </a:lnTo>
                  <a:lnTo>
                    <a:pt x="2132330" y="44450"/>
                  </a:lnTo>
                  <a:lnTo>
                    <a:pt x="4112260" y="44450"/>
                  </a:lnTo>
                  <a:lnTo>
                    <a:pt x="4112260" y="76200"/>
                  </a:lnTo>
                  <a:lnTo>
                    <a:pt x="4144010" y="76200"/>
                  </a:lnTo>
                  <a:lnTo>
                    <a:pt x="4144010" y="1684020"/>
                  </a:lnTo>
                  <a:close/>
                </a:path>
              </a:pathLst>
            </a:custGeom>
            <a:solidFill>
              <a:srgbClr val="FFB84C"/>
            </a:solidFill>
          </p:spPr>
        </p:sp>
      </p:grpSp>
      <p:sp>
        <p:nvSpPr>
          <p:cNvPr id="13" name="TextBox 13"/>
          <p:cNvSpPr txBox="1"/>
          <p:nvPr/>
        </p:nvSpPr>
        <p:spPr>
          <a:xfrm>
            <a:off x="1944571" y="2981325"/>
            <a:ext cx="7539163" cy="4257675"/>
          </a:xfrm>
          <a:prstGeom prst="rect">
            <a:avLst/>
          </a:prstGeom>
        </p:spPr>
        <p:txBody>
          <a:bodyPr lIns="0" tIns="0" rIns="0" bIns="0" rtlCol="0" anchor="t">
            <a:spAutoFit/>
          </a:bodyPr>
          <a:lstStyle/>
          <a:p>
            <a:pPr algn="l">
              <a:lnSpc>
                <a:spcPts val="4200"/>
              </a:lnSpc>
            </a:pPr>
            <a:r>
              <a:rPr lang="en-US" sz="3000">
                <a:solidFill>
                  <a:srgbClr val="000000"/>
                </a:solidFill>
                <a:latin typeface="Sniglet"/>
                <a:ea typeface="Sniglet"/>
                <a:cs typeface="Sniglet"/>
                <a:sym typeface="Sniglet"/>
              </a:rPr>
              <a:t>У Києві діяв "чорний нотаріус", який завдав збитків на мільйони гривень</a:t>
            </a:r>
          </a:p>
          <a:p>
            <a:pPr algn="l">
              <a:lnSpc>
                <a:spcPts val="4200"/>
              </a:lnSpc>
            </a:pPr>
            <a:r>
              <a:rPr lang="en-US" sz="3000">
                <a:solidFill>
                  <a:srgbClr val="000000"/>
                </a:solidFill>
                <a:latin typeface="Sniglet"/>
                <a:ea typeface="Sniglet"/>
                <a:cs typeface="Sniglet"/>
                <a:sym typeface="Sniglet"/>
              </a:rPr>
              <a:t>Зловмисник реєстрував віртуальні будинки у центрі столиці.</a:t>
            </a:r>
          </a:p>
          <a:p>
            <a:pPr algn="l">
              <a:lnSpc>
                <a:spcPts val="4200"/>
              </a:lnSpc>
            </a:pPr>
            <a:endParaRPr lang="en-US" sz="3000">
              <a:solidFill>
                <a:srgbClr val="000000"/>
              </a:solidFill>
              <a:latin typeface="Sniglet"/>
              <a:ea typeface="Sniglet"/>
              <a:cs typeface="Sniglet"/>
              <a:sym typeface="Sniglet"/>
            </a:endParaRPr>
          </a:p>
          <a:p>
            <a:pPr algn="l">
              <a:lnSpc>
                <a:spcPts val="4200"/>
              </a:lnSpc>
            </a:pPr>
            <a:r>
              <a:rPr lang="en-US" sz="3000">
                <a:solidFill>
                  <a:srgbClr val="000000"/>
                </a:solidFill>
                <a:latin typeface="Sniglet"/>
                <a:ea typeface="Sniglet"/>
                <a:cs typeface="Sniglet"/>
                <a:sym typeface="Sniglet"/>
              </a:rPr>
              <a:t>https://kyiv.tsn.ua/u-kiyevi-diyav-chorniy-notarius-yakiy-zavdav-zbitkiv-na-milyoni-griven-1812538.html</a:t>
            </a:r>
          </a:p>
        </p:txBody>
      </p:sp>
      <p:sp>
        <p:nvSpPr>
          <p:cNvPr id="14" name="TextBox 14"/>
          <p:cNvSpPr txBox="1"/>
          <p:nvPr/>
        </p:nvSpPr>
        <p:spPr>
          <a:xfrm>
            <a:off x="2585860" y="-180975"/>
            <a:ext cx="6618857" cy="1642110"/>
          </a:xfrm>
          <a:prstGeom prst="rect">
            <a:avLst/>
          </a:prstGeom>
        </p:spPr>
        <p:txBody>
          <a:bodyPr lIns="0" tIns="0" rIns="0" bIns="0" rtlCol="0" anchor="t">
            <a:spAutoFit/>
          </a:bodyPr>
          <a:lstStyle/>
          <a:p>
            <a:pPr algn="l">
              <a:lnSpc>
                <a:spcPts val="13439"/>
              </a:lnSpc>
            </a:pPr>
            <a:r>
              <a:rPr lang="en-US" sz="9600">
                <a:solidFill>
                  <a:srgbClr val="623A2A"/>
                </a:solidFill>
                <a:latin typeface="Fredoka"/>
                <a:ea typeface="Fredoka"/>
                <a:cs typeface="Fredoka"/>
                <a:sym typeface="Fredoka"/>
              </a:rPr>
              <a:t>№2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2907800" y="6558662"/>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9" name="Group 9"/>
          <p:cNvGrpSpPr>
            <a:grpSpLocks noChangeAspect="1"/>
          </p:cNvGrpSpPr>
          <p:nvPr/>
        </p:nvGrpSpPr>
        <p:grpSpPr>
          <a:xfrm>
            <a:off x="10053381" y="2984706"/>
            <a:ext cx="6379988" cy="5246370"/>
            <a:chOff x="0" y="0"/>
            <a:chExt cx="4188460" cy="3444240"/>
          </a:xfrm>
        </p:grpSpPr>
        <p:sp>
          <p:nvSpPr>
            <p:cNvPr id="10" name="Freeform 10"/>
            <p:cNvSpPr/>
            <p:nvPr/>
          </p:nvSpPr>
          <p:spPr>
            <a:xfrm>
              <a:off x="38100" y="38100"/>
              <a:ext cx="4105910" cy="3368040"/>
            </a:xfrm>
            <a:custGeom>
              <a:avLst/>
              <a:gdLst/>
              <a:ahLst/>
              <a:cxnLst/>
              <a:rect l="l" t="t" r="r" b="b"/>
              <a:pathLst>
                <a:path w="4105910" h="3368040">
                  <a:moveTo>
                    <a:pt x="0" y="0"/>
                  </a:moveTo>
                  <a:lnTo>
                    <a:pt x="4105910" y="0"/>
                  </a:lnTo>
                  <a:lnTo>
                    <a:pt x="4105910" y="3368040"/>
                  </a:lnTo>
                  <a:lnTo>
                    <a:pt x="0" y="3368040"/>
                  </a:lnTo>
                  <a:close/>
                </a:path>
              </a:pathLst>
            </a:custGeom>
            <a:blipFill>
              <a:blip r:embed="rId12"/>
              <a:stretch>
                <a:fillRect t="-41488" b="-41488"/>
              </a:stretch>
            </a:blipFill>
          </p:spPr>
        </p:sp>
        <p:sp>
          <p:nvSpPr>
            <p:cNvPr id="11" name="Freeform 11"/>
            <p:cNvSpPr/>
            <p:nvPr/>
          </p:nvSpPr>
          <p:spPr>
            <a:xfrm>
              <a:off x="6350" y="6350"/>
              <a:ext cx="4175760" cy="3431540"/>
            </a:xfrm>
            <a:custGeom>
              <a:avLst/>
              <a:gdLst/>
              <a:ahLst/>
              <a:cxnLst/>
              <a:rect l="l" t="t" r="r" b="b"/>
              <a:pathLst>
                <a:path w="4175760" h="3431540">
                  <a:moveTo>
                    <a:pt x="0" y="0"/>
                  </a:moveTo>
                  <a:lnTo>
                    <a:pt x="63500" y="0"/>
                  </a:lnTo>
                  <a:lnTo>
                    <a:pt x="63500" y="63500"/>
                  </a:lnTo>
                  <a:lnTo>
                    <a:pt x="0" y="63500"/>
                  </a:lnTo>
                  <a:lnTo>
                    <a:pt x="0" y="0"/>
                  </a:lnTo>
                  <a:close/>
                  <a:moveTo>
                    <a:pt x="4112260" y="0"/>
                  </a:moveTo>
                  <a:lnTo>
                    <a:pt x="4112260" y="63500"/>
                  </a:lnTo>
                  <a:lnTo>
                    <a:pt x="4175760" y="63500"/>
                  </a:lnTo>
                  <a:lnTo>
                    <a:pt x="4175760" y="0"/>
                  </a:lnTo>
                  <a:lnTo>
                    <a:pt x="4112260" y="0"/>
                  </a:lnTo>
                  <a:close/>
                  <a:moveTo>
                    <a:pt x="2056130" y="63500"/>
                  </a:moveTo>
                  <a:lnTo>
                    <a:pt x="2119630" y="63500"/>
                  </a:lnTo>
                  <a:lnTo>
                    <a:pt x="2119630" y="0"/>
                  </a:lnTo>
                  <a:lnTo>
                    <a:pt x="2056130" y="0"/>
                  </a:lnTo>
                  <a:lnTo>
                    <a:pt x="2056130" y="63500"/>
                  </a:lnTo>
                  <a:close/>
                  <a:moveTo>
                    <a:pt x="0" y="3431540"/>
                  </a:moveTo>
                  <a:lnTo>
                    <a:pt x="63500" y="3431540"/>
                  </a:lnTo>
                  <a:lnTo>
                    <a:pt x="63500" y="3368040"/>
                  </a:lnTo>
                  <a:lnTo>
                    <a:pt x="0" y="3368040"/>
                  </a:lnTo>
                  <a:lnTo>
                    <a:pt x="0" y="3431540"/>
                  </a:lnTo>
                  <a:close/>
                  <a:moveTo>
                    <a:pt x="4112260" y="3431540"/>
                  </a:moveTo>
                  <a:lnTo>
                    <a:pt x="4175760" y="3431540"/>
                  </a:lnTo>
                  <a:lnTo>
                    <a:pt x="4175760" y="3368040"/>
                  </a:lnTo>
                  <a:lnTo>
                    <a:pt x="4112260" y="3368040"/>
                  </a:lnTo>
                  <a:lnTo>
                    <a:pt x="4112260" y="3431540"/>
                  </a:lnTo>
                  <a:close/>
                  <a:moveTo>
                    <a:pt x="2056130" y="3431540"/>
                  </a:moveTo>
                  <a:lnTo>
                    <a:pt x="2119630" y="3431540"/>
                  </a:lnTo>
                  <a:lnTo>
                    <a:pt x="2119630" y="3368040"/>
                  </a:lnTo>
                  <a:lnTo>
                    <a:pt x="2056130" y="3368040"/>
                  </a:lnTo>
                  <a:lnTo>
                    <a:pt x="2056130" y="3431540"/>
                  </a:lnTo>
                  <a:close/>
                  <a:moveTo>
                    <a:pt x="4112260" y="1684020"/>
                  </a:moveTo>
                  <a:lnTo>
                    <a:pt x="4112260" y="1747520"/>
                  </a:lnTo>
                  <a:lnTo>
                    <a:pt x="4175760" y="1747520"/>
                  </a:lnTo>
                  <a:lnTo>
                    <a:pt x="4175760" y="1684020"/>
                  </a:lnTo>
                  <a:lnTo>
                    <a:pt x="4141470" y="1684020"/>
                  </a:lnTo>
                  <a:lnTo>
                    <a:pt x="4112260" y="1684020"/>
                  </a:lnTo>
                  <a:close/>
                  <a:moveTo>
                    <a:pt x="0" y="1747520"/>
                  </a:moveTo>
                  <a:lnTo>
                    <a:pt x="63500" y="1747520"/>
                  </a:lnTo>
                  <a:lnTo>
                    <a:pt x="63500" y="1684020"/>
                  </a:lnTo>
                  <a:lnTo>
                    <a:pt x="0" y="1684020"/>
                  </a:lnTo>
                  <a:lnTo>
                    <a:pt x="0" y="1747520"/>
                  </a:lnTo>
                  <a:close/>
                </a:path>
              </a:pathLst>
            </a:custGeom>
            <a:solidFill>
              <a:srgbClr val="CCDEA0"/>
            </a:solidFill>
          </p:spPr>
        </p:sp>
        <p:sp>
          <p:nvSpPr>
            <p:cNvPr id="12" name="Freeform 12"/>
            <p:cNvSpPr/>
            <p:nvPr/>
          </p:nvSpPr>
          <p:spPr>
            <a:xfrm>
              <a:off x="0" y="0"/>
              <a:ext cx="4188460" cy="3444240"/>
            </a:xfrm>
            <a:custGeom>
              <a:avLst/>
              <a:gdLst/>
              <a:ahLst/>
              <a:cxnLst/>
              <a:rect l="l" t="t" r="r" b="b"/>
              <a:pathLst>
                <a:path w="4188460" h="3444240">
                  <a:moveTo>
                    <a:pt x="4188460" y="76200"/>
                  </a:moveTo>
                  <a:lnTo>
                    <a:pt x="4188460" y="0"/>
                  </a:lnTo>
                  <a:lnTo>
                    <a:pt x="4112260" y="0"/>
                  </a:lnTo>
                  <a:lnTo>
                    <a:pt x="4112260" y="31750"/>
                  </a:lnTo>
                  <a:lnTo>
                    <a:pt x="2132330" y="31750"/>
                  </a:lnTo>
                  <a:lnTo>
                    <a:pt x="2132330" y="0"/>
                  </a:lnTo>
                  <a:lnTo>
                    <a:pt x="2056130" y="0"/>
                  </a:lnTo>
                  <a:lnTo>
                    <a:pt x="2056130" y="31750"/>
                  </a:lnTo>
                  <a:lnTo>
                    <a:pt x="76200" y="31750"/>
                  </a:lnTo>
                  <a:lnTo>
                    <a:pt x="76200" y="0"/>
                  </a:lnTo>
                  <a:lnTo>
                    <a:pt x="0" y="0"/>
                  </a:lnTo>
                  <a:lnTo>
                    <a:pt x="0" y="76200"/>
                  </a:lnTo>
                  <a:lnTo>
                    <a:pt x="31750" y="76200"/>
                  </a:lnTo>
                  <a:lnTo>
                    <a:pt x="31750" y="1684020"/>
                  </a:lnTo>
                  <a:lnTo>
                    <a:pt x="0" y="1684020"/>
                  </a:lnTo>
                  <a:lnTo>
                    <a:pt x="0" y="1760220"/>
                  </a:lnTo>
                  <a:lnTo>
                    <a:pt x="31750" y="1760220"/>
                  </a:lnTo>
                  <a:lnTo>
                    <a:pt x="31750" y="3368040"/>
                  </a:lnTo>
                  <a:lnTo>
                    <a:pt x="0" y="3368040"/>
                  </a:lnTo>
                  <a:lnTo>
                    <a:pt x="0" y="3444240"/>
                  </a:lnTo>
                  <a:lnTo>
                    <a:pt x="76200" y="3444240"/>
                  </a:lnTo>
                  <a:lnTo>
                    <a:pt x="76200" y="3412490"/>
                  </a:lnTo>
                  <a:lnTo>
                    <a:pt x="2056130" y="3412490"/>
                  </a:lnTo>
                  <a:lnTo>
                    <a:pt x="2056130" y="3444240"/>
                  </a:lnTo>
                  <a:lnTo>
                    <a:pt x="2132330" y="3444240"/>
                  </a:lnTo>
                  <a:lnTo>
                    <a:pt x="2132330" y="3412490"/>
                  </a:lnTo>
                  <a:lnTo>
                    <a:pt x="4112260" y="3412490"/>
                  </a:lnTo>
                  <a:lnTo>
                    <a:pt x="4112260" y="3444240"/>
                  </a:lnTo>
                  <a:lnTo>
                    <a:pt x="4188460" y="3444240"/>
                  </a:lnTo>
                  <a:lnTo>
                    <a:pt x="4188460" y="3368040"/>
                  </a:lnTo>
                  <a:lnTo>
                    <a:pt x="4156710" y="3368040"/>
                  </a:lnTo>
                  <a:lnTo>
                    <a:pt x="4156710" y="1760220"/>
                  </a:lnTo>
                  <a:lnTo>
                    <a:pt x="4188460" y="1760220"/>
                  </a:lnTo>
                  <a:lnTo>
                    <a:pt x="4188460" y="1684020"/>
                  </a:lnTo>
                  <a:lnTo>
                    <a:pt x="4156710" y="1684020"/>
                  </a:lnTo>
                  <a:lnTo>
                    <a:pt x="4156710" y="76200"/>
                  </a:lnTo>
                  <a:lnTo>
                    <a:pt x="4188460" y="76200"/>
                  </a:lnTo>
                  <a:close/>
                  <a:moveTo>
                    <a:pt x="4124960" y="12700"/>
                  </a:moveTo>
                  <a:lnTo>
                    <a:pt x="4175760" y="12700"/>
                  </a:lnTo>
                  <a:lnTo>
                    <a:pt x="4175760" y="63500"/>
                  </a:lnTo>
                  <a:lnTo>
                    <a:pt x="4124960" y="63500"/>
                  </a:lnTo>
                  <a:lnTo>
                    <a:pt x="4124960" y="12700"/>
                  </a:lnTo>
                  <a:close/>
                  <a:moveTo>
                    <a:pt x="2068830" y="12700"/>
                  </a:moveTo>
                  <a:lnTo>
                    <a:pt x="2119630" y="12700"/>
                  </a:lnTo>
                  <a:lnTo>
                    <a:pt x="2119630" y="63500"/>
                  </a:lnTo>
                  <a:lnTo>
                    <a:pt x="2068830" y="63500"/>
                  </a:lnTo>
                  <a:lnTo>
                    <a:pt x="2068830" y="12700"/>
                  </a:lnTo>
                  <a:close/>
                  <a:moveTo>
                    <a:pt x="12700" y="63500"/>
                  </a:moveTo>
                  <a:lnTo>
                    <a:pt x="12700" y="12700"/>
                  </a:lnTo>
                  <a:lnTo>
                    <a:pt x="63500" y="12700"/>
                  </a:lnTo>
                  <a:lnTo>
                    <a:pt x="63500" y="63500"/>
                  </a:lnTo>
                  <a:lnTo>
                    <a:pt x="12700" y="63500"/>
                  </a:lnTo>
                  <a:close/>
                  <a:moveTo>
                    <a:pt x="12700" y="1747520"/>
                  </a:moveTo>
                  <a:lnTo>
                    <a:pt x="12700" y="1696720"/>
                  </a:lnTo>
                  <a:lnTo>
                    <a:pt x="63500" y="1696720"/>
                  </a:lnTo>
                  <a:lnTo>
                    <a:pt x="63500" y="1747520"/>
                  </a:lnTo>
                  <a:lnTo>
                    <a:pt x="12700" y="1747520"/>
                  </a:lnTo>
                  <a:close/>
                  <a:moveTo>
                    <a:pt x="63500" y="3431540"/>
                  </a:moveTo>
                  <a:lnTo>
                    <a:pt x="12700" y="3431540"/>
                  </a:lnTo>
                  <a:lnTo>
                    <a:pt x="12700" y="3380740"/>
                  </a:lnTo>
                  <a:lnTo>
                    <a:pt x="63500" y="3380740"/>
                  </a:lnTo>
                  <a:lnTo>
                    <a:pt x="63500" y="3431540"/>
                  </a:lnTo>
                  <a:close/>
                  <a:moveTo>
                    <a:pt x="2119630" y="3431540"/>
                  </a:moveTo>
                  <a:lnTo>
                    <a:pt x="2068830" y="3431540"/>
                  </a:lnTo>
                  <a:lnTo>
                    <a:pt x="2068830" y="3380740"/>
                  </a:lnTo>
                  <a:lnTo>
                    <a:pt x="2119630" y="3380740"/>
                  </a:lnTo>
                  <a:lnTo>
                    <a:pt x="2119630" y="3431540"/>
                  </a:lnTo>
                  <a:close/>
                  <a:moveTo>
                    <a:pt x="4175760" y="3380740"/>
                  </a:moveTo>
                  <a:lnTo>
                    <a:pt x="4175760" y="3431540"/>
                  </a:lnTo>
                  <a:lnTo>
                    <a:pt x="4124960" y="3431540"/>
                  </a:lnTo>
                  <a:lnTo>
                    <a:pt x="4124960" y="3380740"/>
                  </a:lnTo>
                  <a:lnTo>
                    <a:pt x="4175760" y="3380740"/>
                  </a:lnTo>
                  <a:close/>
                  <a:moveTo>
                    <a:pt x="4175760" y="1747520"/>
                  </a:moveTo>
                  <a:lnTo>
                    <a:pt x="4124960" y="1747520"/>
                  </a:lnTo>
                  <a:lnTo>
                    <a:pt x="4124960" y="1696720"/>
                  </a:lnTo>
                  <a:lnTo>
                    <a:pt x="4175760" y="1696720"/>
                  </a:lnTo>
                  <a:lnTo>
                    <a:pt x="4175760" y="1747520"/>
                  </a:lnTo>
                  <a:close/>
                  <a:moveTo>
                    <a:pt x="4144010" y="1684020"/>
                  </a:moveTo>
                  <a:lnTo>
                    <a:pt x="4112260" y="1684020"/>
                  </a:lnTo>
                  <a:lnTo>
                    <a:pt x="4112260" y="1760220"/>
                  </a:lnTo>
                  <a:lnTo>
                    <a:pt x="4144010" y="1760220"/>
                  </a:lnTo>
                  <a:lnTo>
                    <a:pt x="4144010" y="3368040"/>
                  </a:lnTo>
                  <a:lnTo>
                    <a:pt x="4112260" y="3368040"/>
                  </a:lnTo>
                  <a:lnTo>
                    <a:pt x="4112260" y="3399790"/>
                  </a:lnTo>
                  <a:lnTo>
                    <a:pt x="2132330" y="3399790"/>
                  </a:lnTo>
                  <a:lnTo>
                    <a:pt x="2132330" y="3368040"/>
                  </a:lnTo>
                  <a:lnTo>
                    <a:pt x="2056130" y="3368040"/>
                  </a:lnTo>
                  <a:lnTo>
                    <a:pt x="2056130" y="3399790"/>
                  </a:lnTo>
                  <a:lnTo>
                    <a:pt x="76200" y="3399790"/>
                  </a:lnTo>
                  <a:lnTo>
                    <a:pt x="76200" y="3368040"/>
                  </a:lnTo>
                  <a:lnTo>
                    <a:pt x="44450" y="3368040"/>
                  </a:lnTo>
                  <a:lnTo>
                    <a:pt x="44450" y="1760220"/>
                  </a:lnTo>
                  <a:lnTo>
                    <a:pt x="76200" y="1760220"/>
                  </a:lnTo>
                  <a:lnTo>
                    <a:pt x="76200" y="1684020"/>
                  </a:lnTo>
                  <a:lnTo>
                    <a:pt x="44450" y="1684020"/>
                  </a:lnTo>
                  <a:lnTo>
                    <a:pt x="44450" y="76200"/>
                  </a:lnTo>
                  <a:lnTo>
                    <a:pt x="76200" y="76200"/>
                  </a:lnTo>
                  <a:lnTo>
                    <a:pt x="76200" y="44450"/>
                  </a:lnTo>
                  <a:lnTo>
                    <a:pt x="2056130" y="44450"/>
                  </a:lnTo>
                  <a:lnTo>
                    <a:pt x="2056130" y="76200"/>
                  </a:lnTo>
                  <a:lnTo>
                    <a:pt x="2132330" y="76200"/>
                  </a:lnTo>
                  <a:lnTo>
                    <a:pt x="2132330" y="44450"/>
                  </a:lnTo>
                  <a:lnTo>
                    <a:pt x="4112260" y="44450"/>
                  </a:lnTo>
                  <a:lnTo>
                    <a:pt x="4112260" y="76200"/>
                  </a:lnTo>
                  <a:lnTo>
                    <a:pt x="4144010" y="76200"/>
                  </a:lnTo>
                  <a:lnTo>
                    <a:pt x="4144010" y="1684020"/>
                  </a:lnTo>
                  <a:close/>
                </a:path>
              </a:pathLst>
            </a:custGeom>
            <a:solidFill>
              <a:srgbClr val="FFB84C"/>
            </a:solidFill>
          </p:spPr>
        </p:sp>
      </p:grpSp>
      <p:sp>
        <p:nvSpPr>
          <p:cNvPr id="13" name="TextBox 13"/>
          <p:cNvSpPr txBox="1"/>
          <p:nvPr/>
        </p:nvSpPr>
        <p:spPr>
          <a:xfrm>
            <a:off x="1142618" y="1845516"/>
            <a:ext cx="8910763" cy="7458075"/>
          </a:xfrm>
          <a:prstGeom prst="rect">
            <a:avLst/>
          </a:prstGeom>
        </p:spPr>
        <p:txBody>
          <a:bodyPr lIns="0" tIns="0" rIns="0" bIns="0" rtlCol="0" anchor="t">
            <a:spAutoFit/>
          </a:bodyPr>
          <a:lstStyle/>
          <a:p>
            <a:pPr algn="l">
              <a:lnSpc>
                <a:spcPts val="4200"/>
              </a:lnSpc>
            </a:pPr>
            <a:r>
              <a:rPr lang="en-US" sz="3000">
                <a:solidFill>
                  <a:srgbClr val="000000"/>
                </a:solidFill>
                <a:latin typeface="Sniglet"/>
                <a:ea typeface="Sniglet"/>
                <a:cs typeface="Sniglet"/>
                <a:sym typeface="Sniglet"/>
              </a:rPr>
              <a:t>“Фактично він реєстрував "порожні місця" у центрі столиці. При цьому вказував, що на такому місці існує багатоповерховий будинок. Підставні особи, на яких реєстрували нерухомість, продавали вищевказані об’єкти або ж “передавали право” на забудову земельних ділянок, всупереч їх цільового призначення”, - пояснили суть махінацій у СБУ.</a:t>
            </a:r>
          </a:p>
          <a:p>
            <a:pPr algn="l">
              <a:lnSpc>
                <a:spcPts val="4200"/>
              </a:lnSpc>
            </a:pPr>
            <a:r>
              <a:rPr lang="en-US" sz="3000">
                <a:solidFill>
                  <a:srgbClr val="000000"/>
                </a:solidFill>
                <a:latin typeface="Sniglet"/>
                <a:ea typeface="Sniglet"/>
                <a:cs typeface="Sniglet"/>
                <a:sym typeface="Sniglet"/>
              </a:rPr>
              <a:t>Правоохоронці виявили також інші несанкціоновані дії зловмисника в реєстрах, яким ще належить дати правову оцінку.</a:t>
            </a:r>
          </a:p>
          <a:p>
            <a:pPr algn="l">
              <a:lnSpc>
                <a:spcPts val="4200"/>
              </a:lnSpc>
            </a:pPr>
            <a:r>
              <a:rPr lang="en-US" sz="3000">
                <a:solidFill>
                  <a:srgbClr val="000000"/>
                </a:solidFill>
                <a:latin typeface="Sniglet"/>
                <a:ea typeface="Sniglet"/>
                <a:cs typeface="Sniglet"/>
                <a:sym typeface="Sniglet"/>
              </a:rPr>
              <a:t>Наразі зловмиснику повідомлено про підозру за ч. 3 ст. 362 Кримінального кодексу України.</a:t>
            </a:r>
          </a:p>
          <a:p>
            <a:pPr algn="l">
              <a:lnSpc>
                <a:spcPts val="4200"/>
              </a:lnSpc>
            </a:pPr>
            <a:endParaRPr lang="en-US" sz="3000">
              <a:solidFill>
                <a:srgbClr val="000000"/>
              </a:solidFill>
              <a:latin typeface="Sniglet"/>
              <a:ea typeface="Sniglet"/>
              <a:cs typeface="Sniglet"/>
              <a:sym typeface="Sniglet"/>
            </a:endParaRPr>
          </a:p>
        </p:txBody>
      </p:sp>
      <p:sp>
        <p:nvSpPr>
          <p:cNvPr id="14" name="TextBox 14"/>
          <p:cNvSpPr txBox="1"/>
          <p:nvPr/>
        </p:nvSpPr>
        <p:spPr>
          <a:xfrm>
            <a:off x="2585860" y="-180975"/>
            <a:ext cx="6618857" cy="1642110"/>
          </a:xfrm>
          <a:prstGeom prst="rect">
            <a:avLst/>
          </a:prstGeom>
        </p:spPr>
        <p:txBody>
          <a:bodyPr lIns="0" tIns="0" rIns="0" bIns="0" rtlCol="0" anchor="t">
            <a:spAutoFit/>
          </a:bodyPr>
          <a:lstStyle/>
          <a:p>
            <a:pPr algn="l">
              <a:lnSpc>
                <a:spcPts val="13439"/>
              </a:lnSpc>
            </a:pPr>
            <a:r>
              <a:rPr lang="en-US" sz="9600">
                <a:solidFill>
                  <a:srgbClr val="623A2A"/>
                </a:solidFill>
                <a:latin typeface="Fredoka"/>
                <a:ea typeface="Fredoka"/>
                <a:cs typeface="Fredoka"/>
                <a:sym typeface="Fredoka"/>
              </a:rPr>
              <a:t>№2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2907800" y="6558662"/>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9" name="Group 9"/>
          <p:cNvGrpSpPr>
            <a:grpSpLocks noChangeAspect="1"/>
          </p:cNvGrpSpPr>
          <p:nvPr/>
        </p:nvGrpSpPr>
        <p:grpSpPr>
          <a:xfrm>
            <a:off x="10381537" y="2984706"/>
            <a:ext cx="6379988" cy="5246370"/>
            <a:chOff x="0" y="0"/>
            <a:chExt cx="4188460" cy="3444240"/>
          </a:xfrm>
        </p:grpSpPr>
        <p:sp>
          <p:nvSpPr>
            <p:cNvPr id="10" name="Freeform 10"/>
            <p:cNvSpPr/>
            <p:nvPr/>
          </p:nvSpPr>
          <p:spPr>
            <a:xfrm>
              <a:off x="38100" y="38100"/>
              <a:ext cx="4105910" cy="3368040"/>
            </a:xfrm>
            <a:custGeom>
              <a:avLst/>
              <a:gdLst/>
              <a:ahLst/>
              <a:cxnLst/>
              <a:rect l="l" t="t" r="r" b="b"/>
              <a:pathLst>
                <a:path w="4105910" h="3368040">
                  <a:moveTo>
                    <a:pt x="0" y="0"/>
                  </a:moveTo>
                  <a:lnTo>
                    <a:pt x="4105910" y="0"/>
                  </a:lnTo>
                  <a:lnTo>
                    <a:pt x="4105910" y="3368040"/>
                  </a:lnTo>
                  <a:lnTo>
                    <a:pt x="0" y="3368040"/>
                  </a:lnTo>
                  <a:close/>
                </a:path>
              </a:pathLst>
            </a:custGeom>
            <a:blipFill>
              <a:blip r:embed="rId12"/>
              <a:stretch>
                <a:fillRect t="-10953" b="-10953"/>
              </a:stretch>
            </a:blipFill>
          </p:spPr>
        </p:sp>
        <p:sp>
          <p:nvSpPr>
            <p:cNvPr id="11" name="Freeform 11"/>
            <p:cNvSpPr/>
            <p:nvPr/>
          </p:nvSpPr>
          <p:spPr>
            <a:xfrm>
              <a:off x="6350" y="6350"/>
              <a:ext cx="4175760" cy="3431540"/>
            </a:xfrm>
            <a:custGeom>
              <a:avLst/>
              <a:gdLst/>
              <a:ahLst/>
              <a:cxnLst/>
              <a:rect l="l" t="t" r="r" b="b"/>
              <a:pathLst>
                <a:path w="4175760" h="3431540">
                  <a:moveTo>
                    <a:pt x="0" y="0"/>
                  </a:moveTo>
                  <a:lnTo>
                    <a:pt x="63500" y="0"/>
                  </a:lnTo>
                  <a:lnTo>
                    <a:pt x="63500" y="63500"/>
                  </a:lnTo>
                  <a:lnTo>
                    <a:pt x="0" y="63500"/>
                  </a:lnTo>
                  <a:lnTo>
                    <a:pt x="0" y="0"/>
                  </a:lnTo>
                  <a:close/>
                  <a:moveTo>
                    <a:pt x="4112260" y="0"/>
                  </a:moveTo>
                  <a:lnTo>
                    <a:pt x="4112260" y="63500"/>
                  </a:lnTo>
                  <a:lnTo>
                    <a:pt x="4175760" y="63500"/>
                  </a:lnTo>
                  <a:lnTo>
                    <a:pt x="4175760" y="0"/>
                  </a:lnTo>
                  <a:lnTo>
                    <a:pt x="4112260" y="0"/>
                  </a:lnTo>
                  <a:close/>
                  <a:moveTo>
                    <a:pt x="2056130" y="63500"/>
                  </a:moveTo>
                  <a:lnTo>
                    <a:pt x="2119630" y="63500"/>
                  </a:lnTo>
                  <a:lnTo>
                    <a:pt x="2119630" y="0"/>
                  </a:lnTo>
                  <a:lnTo>
                    <a:pt x="2056130" y="0"/>
                  </a:lnTo>
                  <a:lnTo>
                    <a:pt x="2056130" y="63500"/>
                  </a:lnTo>
                  <a:close/>
                  <a:moveTo>
                    <a:pt x="0" y="3431540"/>
                  </a:moveTo>
                  <a:lnTo>
                    <a:pt x="63500" y="3431540"/>
                  </a:lnTo>
                  <a:lnTo>
                    <a:pt x="63500" y="3368040"/>
                  </a:lnTo>
                  <a:lnTo>
                    <a:pt x="0" y="3368040"/>
                  </a:lnTo>
                  <a:lnTo>
                    <a:pt x="0" y="3431540"/>
                  </a:lnTo>
                  <a:close/>
                  <a:moveTo>
                    <a:pt x="4112260" y="3431540"/>
                  </a:moveTo>
                  <a:lnTo>
                    <a:pt x="4175760" y="3431540"/>
                  </a:lnTo>
                  <a:lnTo>
                    <a:pt x="4175760" y="3368040"/>
                  </a:lnTo>
                  <a:lnTo>
                    <a:pt x="4112260" y="3368040"/>
                  </a:lnTo>
                  <a:lnTo>
                    <a:pt x="4112260" y="3431540"/>
                  </a:lnTo>
                  <a:close/>
                  <a:moveTo>
                    <a:pt x="2056130" y="3431540"/>
                  </a:moveTo>
                  <a:lnTo>
                    <a:pt x="2119630" y="3431540"/>
                  </a:lnTo>
                  <a:lnTo>
                    <a:pt x="2119630" y="3368040"/>
                  </a:lnTo>
                  <a:lnTo>
                    <a:pt x="2056130" y="3368040"/>
                  </a:lnTo>
                  <a:lnTo>
                    <a:pt x="2056130" y="3431540"/>
                  </a:lnTo>
                  <a:close/>
                  <a:moveTo>
                    <a:pt x="4112260" y="1684020"/>
                  </a:moveTo>
                  <a:lnTo>
                    <a:pt x="4112260" y="1747520"/>
                  </a:lnTo>
                  <a:lnTo>
                    <a:pt x="4175760" y="1747520"/>
                  </a:lnTo>
                  <a:lnTo>
                    <a:pt x="4175760" y="1684020"/>
                  </a:lnTo>
                  <a:lnTo>
                    <a:pt x="4141470" y="1684020"/>
                  </a:lnTo>
                  <a:lnTo>
                    <a:pt x="4112260" y="1684020"/>
                  </a:lnTo>
                  <a:close/>
                  <a:moveTo>
                    <a:pt x="0" y="1747520"/>
                  </a:moveTo>
                  <a:lnTo>
                    <a:pt x="63500" y="1747520"/>
                  </a:lnTo>
                  <a:lnTo>
                    <a:pt x="63500" y="1684020"/>
                  </a:lnTo>
                  <a:lnTo>
                    <a:pt x="0" y="1684020"/>
                  </a:lnTo>
                  <a:lnTo>
                    <a:pt x="0" y="1747520"/>
                  </a:lnTo>
                  <a:close/>
                </a:path>
              </a:pathLst>
            </a:custGeom>
            <a:solidFill>
              <a:srgbClr val="CCDEA0"/>
            </a:solidFill>
          </p:spPr>
        </p:sp>
        <p:sp>
          <p:nvSpPr>
            <p:cNvPr id="12" name="Freeform 12"/>
            <p:cNvSpPr/>
            <p:nvPr/>
          </p:nvSpPr>
          <p:spPr>
            <a:xfrm>
              <a:off x="0" y="0"/>
              <a:ext cx="4188460" cy="3444240"/>
            </a:xfrm>
            <a:custGeom>
              <a:avLst/>
              <a:gdLst/>
              <a:ahLst/>
              <a:cxnLst/>
              <a:rect l="l" t="t" r="r" b="b"/>
              <a:pathLst>
                <a:path w="4188460" h="3444240">
                  <a:moveTo>
                    <a:pt x="4188460" y="76200"/>
                  </a:moveTo>
                  <a:lnTo>
                    <a:pt x="4188460" y="0"/>
                  </a:lnTo>
                  <a:lnTo>
                    <a:pt x="4112260" y="0"/>
                  </a:lnTo>
                  <a:lnTo>
                    <a:pt x="4112260" y="31750"/>
                  </a:lnTo>
                  <a:lnTo>
                    <a:pt x="2132330" y="31750"/>
                  </a:lnTo>
                  <a:lnTo>
                    <a:pt x="2132330" y="0"/>
                  </a:lnTo>
                  <a:lnTo>
                    <a:pt x="2056130" y="0"/>
                  </a:lnTo>
                  <a:lnTo>
                    <a:pt x="2056130" y="31750"/>
                  </a:lnTo>
                  <a:lnTo>
                    <a:pt x="76200" y="31750"/>
                  </a:lnTo>
                  <a:lnTo>
                    <a:pt x="76200" y="0"/>
                  </a:lnTo>
                  <a:lnTo>
                    <a:pt x="0" y="0"/>
                  </a:lnTo>
                  <a:lnTo>
                    <a:pt x="0" y="76200"/>
                  </a:lnTo>
                  <a:lnTo>
                    <a:pt x="31750" y="76200"/>
                  </a:lnTo>
                  <a:lnTo>
                    <a:pt x="31750" y="1684020"/>
                  </a:lnTo>
                  <a:lnTo>
                    <a:pt x="0" y="1684020"/>
                  </a:lnTo>
                  <a:lnTo>
                    <a:pt x="0" y="1760220"/>
                  </a:lnTo>
                  <a:lnTo>
                    <a:pt x="31750" y="1760220"/>
                  </a:lnTo>
                  <a:lnTo>
                    <a:pt x="31750" y="3368040"/>
                  </a:lnTo>
                  <a:lnTo>
                    <a:pt x="0" y="3368040"/>
                  </a:lnTo>
                  <a:lnTo>
                    <a:pt x="0" y="3444240"/>
                  </a:lnTo>
                  <a:lnTo>
                    <a:pt x="76200" y="3444240"/>
                  </a:lnTo>
                  <a:lnTo>
                    <a:pt x="76200" y="3412490"/>
                  </a:lnTo>
                  <a:lnTo>
                    <a:pt x="2056130" y="3412490"/>
                  </a:lnTo>
                  <a:lnTo>
                    <a:pt x="2056130" y="3444240"/>
                  </a:lnTo>
                  <a:lnTo>
                    <a:pt x="2132330" y="3444240"/>
                  </a:lnTo>
                  <a:lnTo>
                    <a:pt x="2132330" y="3412490"/>
                  </a:lnTo>
                  <a:lnTo>
                    <a:pt x="4112260" y="3412490"/>
                  </a:lnTo>
                  <a:lnTo>
                    <a:pt x="4112260" y="3444240"/>
                  </a:lnTo>
                  <a:lnTo>
                    <a:pt x="4188460" y="3444240"/>
                  </a:lnTo>
                  <a:lnTo>
                    <a:pt x="4188460" y="3368040"/>
                  </a:lnTo>
                  <a:lnTo>
                    <a:pt x="4156710" y="3368040"/>
                  </a:lnTo>
                  <a:lnTo>
                    <a:pt x="4156710" y="1760220"/>
                  </a:lnTo>
                  <a:lnTo>
                    <a:pt x="4188460" y="1760220"/>
                  </a:lnTo>
                  <a:lnTo>
                    <a:pt x="4188460" y="1684020"/>
                  </a:lnTo>
                  <a:lnTo>
                    <a:pt x="4156710" y="1684020"/>
                  </a:lnTo>
                  <a:lnTo>
                    <a:pt x="4156710" y="76200"/>
                  </a:lnTo>
                  <a:lnTo>
                    <a:pt x="4188460" y="76200"/>
                  </a:lnTo>
                  <a:close/>
                  <a:moveTo>
                    <a:pt x="4124960" y="12700"/>
                  </a:moveTo>
                  <a:lnTo>
                    <a:pt x="4175760" y="12700"/>
                  </a:lnTo>
                  <a:lnTo>
                    <a:pt x="4175760" y="63500"/>
                  </a:lnTo>
                  <a:lnTo>
                    <a:pt x="4124960" y="63500"/>
                  </a:lnTo>
                  <a:lnTo>
                    <a:pt x="4124960" y="12700"/>
                  </a:lnTo>
                  <a:close/>
                  <a:moveTo>
                    <a:pt x="2068830" y="12700"/>
                  </a:moveTo>
                  <a:lnTo>
                    <a:pt x="2119630" y="12700"/>
                  </a:lnTo>
                  <a:lnTo>
                    <a:pt x="2119630" y="63500"/>
                  </a:lnTo>
                  <a:lnTo>
                    <a:pt x="2068830" y="63500"/>
                  </a:lnTo>
                  <a:lnTo>
                    <a:pt x="2068830" y="12700"/>
                  </a:lnTo>
                  <a:close/>
                  <a:moveTo>
                    <a:pt x="12700" y="63500"/>
                  </a:moveTo>
                  <a:lnTo>
                    <a:pt x="12700" y="12700"/>
                  </a:lnTo>
                  <a:lnTo>
                    <a:pt x="63500" y="12700"/>
                  </a:lnTo>
                  <a:lnTo>
                    <a:pt x="63500" y="63500"/>
                  </a:lnTo>
                  <a:lnTo>
                    <a:pt x="12700" y="63500"/>
                  </a:lnTo>
                  <a:close/>
                  <a:moveTo>
                    <a:pt x="12700" y="1747520"/>
                  </a:moveTo>
                  <a:lnTo>
                    <a:pt x="12700" y="1696720"/>
                  </a:lnTo>
                  <a:lnTo>
                    <a:pt x="63500" y="1696720"/>
                  </a:lnTo>
                  <a:lnTo>
                    <a:pt x="63500" y="1747520"/>
                  </a:lnTo>
                  <a:lnTo>
                    <a:pt x="12700" y="1747520"/>
                  </a:lnTo>
                  <a:close/>
                  <a:moveTo>
                    <a:pt x="63500" y="3431540"/>
                  </a:moveTo>
                  <a:lnTo>
                    <a:pt x="12700" y="3431540"/>
                  </a:lnTo>
                  <a:lnTo>
                    <a:pt x="12700" y="3380740"/>
                  </a:lnTo>
                  <a:lnTo>
                    <a:pt x="63500" y="3380740"/>
                  </a:lnTo>
                  <a:lnTo>
                    <a:pt x="63500" y="3431540"/>
                  </a:lnTo>
                  <a:close/>
                  <a:moveTo>
                    <a:pt x="2119630" y="3431540"/>
                  </a:moveTo>
                  <a:lnTo>
                    <a:pt x="2068830" y="3431540"/>
                  </a:lnTo>
                  <a:lnTo>
                    <a:pt x="2068830" y="3380740"/>
                  </a:lnTo>
                  <a:lnTo>
                    <a:pt x="2119630" y="3380740"/>
                  </a:lnTo>
                  <a:lnTo>
                    <a:pt x="2119630" y="3431540"/>
                  </a:lnTo>
                  <a:close/>
                  <a:moveTo>
                    <a:pt x="4175760" y="3380740"/>
                  </a:moveTo>
                  <a:lnTo>
                    <a:pt x="4175760" y="3431540"/>
                  </a:lnTo>
                  <a:lnTo>
                    <a:pt x="4124960" y="3431540"/>
                  </a:lnTo>
                  <a:lnTo>
                    <a:pt x="4124960" y="3380740"/>
                  </a:lnTo>
                  <a:lnTo>
                    <a:pt x="4175760" y="3380740"/>
                  </a:lnTo>
                  <a:close/>
                  <a:moveTo>
                    <a:pt x="4175760" y="1747520"/>
                  </a:moveTo>
                  <a:lnTo>
                    <a:pt x="4124960" y="1747520"/>
                  </a:lnTo>
                  <a:lnTo>
                    <a:pt x="4124960" y="1696720"/>
                  </a:lnTo>
                  <a:lnTo>
                    <a:pt x="4175760" y="1696720"/>
                  </a:lnTo>
                  <a:lnTo>
                    <a:pt x="4175760" y="1747520"/>
                  </a:lnTo>
                  <a:close/>
                  <a:moveTo>
                    <a:pt x="4144010" y="1684020"/>
                  </a:moveTo>
                  <a:lnTo>
                    <a:pt x="4112260" y="1684020"/>
                  </a:lnTo>
                  <a:lnTo>
                    <a:pt x="4112260" y="1760220"/>
                  </a:lnTo>
                  <a:lnTo>
                    <a:pt x="4144010" y="1760220"/>
                  </a:lnTo>
                  <a:lnTo>
                    <a:pt x="4144010" y="3368040"/>
                  </a:lnTo>
                  <a:lnTo>
                    <a:pt x="4112260" y="3368040"/>
                  </a:lnTo>
                  <a:lnTo>
                    <a:pt x="4112260" y="3399790"/>
                  </a:lnTo>
                  <a:lnTo>
                    <a:pt x="2132330" y="3399790"/>
                  </a:lnTo>
                  <a:lnTo>
                    <a:pt x="2132330" y="3368040"/>
                  </a:lnTo>
                  <a:lnTo>
                    <a:pt x="2056130" y="3368040"/>
                  </a:lnTo>
                  <a:lnTo>
                    <a:pt x="2056130" y="3399790"/>
                  </a:lnTo>
                  <a:lnTo>
                    <a:pt x="76200" y="3399790"/>
                  </a:lnTo>
                  <a:lnTo>
                    <a:pt x="76200" y="3368040"/>
                  </a:lnTo>
                  <a:lnTo>
                    <a:pt x="44450" y="3368040"/>
                  </a:lnTo>
                  <a:lnTo>
                    <a:pt x="44450" y="1760220"/>
                  </a:lnTo>
                  <a:lnTo>
                    <a:pt x="76200" y="1760220"/>
                  </a:lnTo>
                  <a:lnTo>
                    <a:pt x="76200" y="1684020"/>
                  </a:lnTo>
                  <a:lnTo>
                    <a:pt x="44450" y="1684020"/>
                  </a:lnTo>
                  <a:lnTo>
                    <a:pt x="44450" y="76200"/>
                  </a:lnTo>
                  <a:lnTo>
                    <a:pt x="76200" y="76200"/>
                  </a:lnTo>
                  <a:lnTo>
                    <a:pt x="76200" y="44450"/>
                  </a:lnTo>
                  <a:lnTo>
                    <a:pt x="2056130" y="44450"/>
                  </a:lnTo>
                  <a:lnTo>
                    <a:pt x="2056130" y="76200"/>
                  </a:lnTo>
                  <a:lnTo>
                    <a:pt x="2132330" y="76200"/>
                  </a:lnTo>
                  <a:lnTo>
                    <a:pt x="2132330" y="44450"/>
                  </a:lnTo>
                  <a:lnTo>
                    <a:pt x="4112260" y="44450"/>
                  </a:lnTo>
                  <a:lnTo>
                    <a:pt x="4112260" y="76200"/>
                  </a:lnTo>
                  <a:lnTo>
                    <a:pt x="4144010" y="76200"/>
                  </a:lnTo>
                  <a:lnTo>
                    <a:pt x="4144010" y="1684020"/>
                  </a:lnTo>
                  <a:close/>
                </a:path>
              </a:pathLst>
            </a:custGeom>
            <a:solidFill>
              <a:srgbClr val="FFB84C"/>
            </a:solidFill>
          </p:spPr>
        </p:sp>
      </p:grpSp>
      <p:sp>
        <p:nvSpPr>
          <p:cNvPr id="13" name="TextBox 13"/>
          <p:cNvSpPr txBox="1"/>
          <p:nvPr/>
        </p:nvSpPr>
        <p:spPr>
          <a:xfrm>
            <a:off x="1845129" y="2981325"/>
            <a:ext cx="7539163" cy="4257675"/>
          </a:xfrm>
          <a:prstGeom prst="rect">
            <a:avLst/>
          </a:prstGeom>
        </p:spPr>
        <p:txBody>
          <a:bodyPr lIns="0" tIns="0" rIns="0" bIns="0" rtlCol="0" anchor="t">
            <a:spAutoFit/>
          </a:bodyPr>
          <a:lstStyle/>
          <a:p>
            <a:pPr algn="l">
              <a:lnSpc>
                <a:spcPts val="4200"/>
              </a:lnSpc>
            </a:pPr>
            <a:r>
              <a:rPr lang="en-US" sz="3000">
                <a:solidFill>
                  <a:srgbClr val="000000"/>
                </a:solidFill>
                <a:latin typeface="Sniglet"/>
                <a:ea typeface="Sniglet"/>
                <a:cs typeface="Sniglet"/>
                <a:sym typeface="Sniglet"/>
              </a:rPr>
              <a:t>В Одесі правоохоронці викрили приватного нотаріуса у шахрайстві з нерухомістю </a:t>
            </a:r>
          </a:p>
          <a:p>
            <a:pPr algn="l">
              <a:lnSpc>
                <a:spcPts val="4200"/>
              </a:lnSpc>
            </a:pPr>
            <a:r>
              <a:rPr lang="en-US" sz="3000">
                <a:solidFill>
                  <a:srgbClr val="000000"/>
                </a:solidFill>
                <a:latin typeface="Sniglet"/>
                <a:ea typeface="Sniglet"/>
                <a:cs typeface="Sniglet"/>
                <a:sym typeface="Sniglet"/>
              </a:rPr>
              <a:t>Опубліковано 14 липня 2021 року о 09:30 </a:t>
            </a:r>
          </a:p>
          <a:p>
            <a:pPr algn="l">
              <a:lnSpc>
                <a:spcPts val="4200"/>
              </a:lnSpc>
            </a:pPr>
            <a:endParaRPr lang="en-US" sz="3000">
              <a:solidFill>
                <a:srgbClr val="000000"/>
              </a:solidFill>
              <a:latin typeface="Sniglet"/>
              <a:ea typeface="Sniglet"/>
              <a:cs typeface="Sniglet"/>
              <a:sym typeface="Sniglet"/>
            </a:endParaRPr>
          </a:p>
          <a:p>
            <a:pPr algn="l">
              <a:lnSpc>
                <a:spcPts val="4200"/>
              </a:lnSpc>
            </a:pPr>
            <a:r>
              <a:rPr lang="en-US" sz="3000">
                <a:solidFill>
                  <a:srgbClr val="000000"/>
                </a:solidFill>
                <a:latin typeface="Sniglet"/>
                <a:ea typeface="Sniglet"/>
                <a:cs typeface="Sniglet"/>
                <a:sym typeface="Sniglet"/>
              </a:rPr>
              <a:t>Джерело: https://od.npu.gov.ua/news/v-odesi-pravookhorontsi-vikrili-privatnogo-notariusa-u-shakhraystvi-z-nerukhomistyu</a:t>
            </a:r>
          </a:p>
        </p:txBody>
      </p:sp>
      <p:sp>
        <p:nvSpPr>
          <p:cNvPr id="14" name="TextBox 14"/>
          <p:cNvSpPr txBox="1"/>
          <p:nvPr/>
        </p:nvSpPr>
        <p:spPr>
          <a:xfrm>
            <a:off x="3023031" y="-180975"/>
            <a:ext cx="6618857" cy="1642110"/>
          </a:xfrm>
          <a:prstGeom prst="rect">
            <a:avLst/>
          </a:prstGeom>
        </p:spPr>
        <p:txBody>
          <a:bodyPr lIns="0" tIns="0" rIns="0" bIns="0" rtlCol="0" anchor="t">
            <a:spAutoFit/>
          </a:bodyPr>
          <a:lstStyle/>
          <a:p>
            <a:pPr algn="l">
              <a:lnSpc>
                <a:spcPts val="13439"/>
              </a:lnSpc>
            </a:pPr>
            <a:r>
              <a:rPr lang="en-US" sz="9600">
                <a:solidFill>
                  <a:srgbClr val="623A2A"/>
                </a:solidFill>
                <a:latin typeface="Fredoka"/>
                <a:ea typeface="Fredoka"/>
                <a:cs typeface="Fredoka"/>
                <a:sym typeface="Fredoka"/>
              </a:rPr>
              <a:t>№3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2907800" y="6558662"/>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9" name="Group 9"/>
          <p:cNvGrpSpPr>
            <a:grpSpLocks noChangeAspect="1"/>
          </p:cNvGrpSpPr>
          <p:nvPr/>
        </p:nvGrpSpPr>
        <p:grpSpPr>
          <a:xfrm>
            <a:off x="11908012" y="2531261"/>
            <a:ext cx="6379988" cy="5246370"/>
            <a:chOff x="0" y="0"/>
            <a:chExt cx="4188460" cy="3444240"/>
          </a:xfrm>
        </p:grpSpPr>
        <p:sp>
          <p:nvSpPr>
            <p:cNvPr id="10" name="Freeform 10"/>
            <p:cNvSpPr/>
            <p:nvPr/>
          </p:nvSpPr>
          <p:spPr>
            <a:xfrm>
              <a:off x="38100" y="38100"/>
              <a:ext cx="4105910" cy="3368040"/>
            </a:xfrm>
            <a:custGeom>
              <a:avLst/>
              <a:gdLst/>
              <a:ahLst/>
              <a:cxnLst/>
              <a:rect l="l" t="t" r="r" b="b"/>
              <a:pathLst>
                <a:path w="4105910" h="3368040">
                  <a:moveTo>
                    <a:pt x="0" y="0"/>
                  </a:moveTo>
                  <a:lnTo>
                    <a:pt x="4105910" y="0"/>
                  </a:lnTo>
                  <a:lnTo>
                    <a:pt x="4105910" y="3368040"/>
                  </a:lnTo>
                  <a:lnTo>
                    <a:pt x="0" y="3368040"/>
                  </a:lnTo>
                  <a:close/>
                </a:path>
              </a:pathLst>
            </a:custGeom>
            <a:blipFill>
              <a:blip r:embed="rId12"/>
              <a:stretch>
                <a:fillRect t="-10953" b="-10953"/>
              </a:stretch>
            </a:blipFill>
          </p:spPr>
        </p:sp>
        <p:sp>
          <p:nvSpPr>
            <p:cNvPr id="11" name="Freeform 11"/>
            <p:cNvSpPr/>
            <p:nvPr/>
          </p:nvSpPr>
          <p:spPr>
            <a:xfrm>
              <a:off x="6350" y="6350"/>
              <a:ext cx="4175760" cy="3431540"/>
            </a:xfrm>
            <a:custGeom>
              <a:avLst/>
              <a:gdLst/>
              <a:ahLst/>
              <a:cxnLst/>
              <a:rect l="l" t="t" r="r" b="b"/>
              <a:pathLst>
                <a:path w="4175760" h="3431540">
                  <a:moveTo>
                    <a:pt x="0" y="0"/>
                  </a:moveTo>
                  <a:lnTo>
                    <a:pt x="63500" y="0"/>
                  </a:lnTo>
                  <a:lnTo>
                    <a:pt x="63500" y="63500"/>
                  </a:lnTo>
                  <a:lnTo>
                    <a:pt x="0" y="63500"/>
                  </a:lnTo>
                  <a:lnTo>
                    <a:pt x="0" y="0"/>
                  </a:lnTo>
                  <a:close/>
                  <a:moveTo>
                    <a:pt x="4112260" y="0"/>
                  </a:moveTo>
                  <a:lnTo>
                    <a:pt x="4112260" y="63500"/>
                  </a:lnTo>
                  <a:lnTo>
                    <a:pt x="4175760" y="63500"/>
                  </a:lnTo>
                  <a:lnTo>
                    <a:pt x="4175760" y="0"/>
                  </a:lnTo>
                  <a:lnTo>
                    <a:pt x="4112260" y="0"/>
                  </a:lnTo>
                  <a:close/>
                  <a:moveTo>
                    <a:pt x="2056130" y="63500"/>
                  </a:moveTo>
                  <a:lnTo>
                    <a:pt x="2119630" y="63500"/>
                  </a:lnTo>
                  <a:lnTo>
                    <a:pt x="2119630" y="0"/>
                  </a:lnTo>
                  <a:lnTo>
                    <a:pt x="2056130" y="0"/>
                  </a:lnTo>
                  <a:lnTo>
                    <a:pt x="2056130" y="63500"/>
                  </a:lnTo>
                  <a:close/>
                  <a:moveTo>
                    <a:pt x="0" y="3431540"/>
                  </a:moveTo>
                  <a:lnTo>
                    <a:pt x="63500" y="3431540"/>
                  </a:lnTo>
                  <a:lnTo>
                    <a:pt x="63500" y="3368040"/>
                  </a:lnTo>
                  <a:lnTo>
                    <a:pt x="0" y="3368040"/>
                  </a:lnTo>
                  <a:lnTo>
                    <a:pt x="0" y="3431540"/>
                  </a:lnTo>
                  <a:close/>
                  <a:moveTo>
                    <a:pt x="4112260" y="3431540"/>
                  </a:moveTo>
                  <a:lnTo>
                    <a:pt x="4175760" y="3431540"/>
                  </a:lnTo>
                  <a:lnTo>
                    <a:pt x="4175760" y="3368040"/>
                  </a:lnTo>
                  <a:lnTo>
                    <a:pt x="4112260" y="3368040"/>
                  </a:lnTo>
                  <a:lnTo>
                    <a:pt x="4112260" y="3431540"/>
                  </a:lnTo>
                  <a:close/>
                  <a:moveTo>
                    <a:pt x="2056130" y="3431540"/>
                  </a:moveTo>
                  <a:lnTo>
                    <a:pt x="2119630" y="3431540"/>
                  </a:lnTo>
                  <a:lnTo>
                    <a:pt x="2119630" y="3368040"/>
                  </a:lnTo>
                  <a:lnTo>
                    <a:pt x="2056130" y="3368040"/>
                  </a:lnTo>
                  <a:lnTo>
                    <a:pt x="2056130" y="3431540"/>
                  </a:lnTo>
                  <a:close/>
                  <a:moveTo>
                    <a:pt x="4112260" y="1684020"/>
                  </a:moveTo>
                  <a:lnTo>
                    <a:pt x="4112260" y="1747520"/>
                  </a:lnTo>
                  <a:lnTo>
                    <a:pt x="4175760" y="1747520"/>
                  </a:lnTo>
                  <a:lnTo>
                    <a:pt x="4175760" y="1684020"/>
                  </a:lnTo>
                  <a:lnTo>
                    <a:pt x="4141470" y="1684020"/>
                  </a:lnTo>
                  <a:lnTo>
                    <a:pt x="4112260" y="1684020"/>
                  </a:lnTo>
                  <a:close/>
                  <a:moveTo>
                    <a:pt x="0" y="1747520"/>
                  </a:moveTo>
                  <a:lnTo>
                    <a:pt x="63500" y="1747520"/>
                  </a:lnTo>
                  <a:lnTo>
                    <a:pt x="63500" y="1684020"/>
                  </a:lnTo>
                  <a:lnTo>
                    <a:pt x="0" y="1684020"/>
                  </a:lnTo>
                  <a:lnTo>
                    <a:pt x="0" y="1747520"/>
                  </a:lnTo>
                  <a:close/>
                </a:path>
              </a:pathLst>
            </a:custGeom>
            <a:solidFill>
              <a:srgbClr val="CCDEA0"/>
            </a:solidFill>
          </p:spPr>
        </p:sp>
        <p:sp>
          <p:nvSpPr>
            <p:cNvPr id="12" name="Freeform 12"/>
            <p:cNvSpPr/>
            <p:nvPr/>
          </p:nvSpPr>
          <p:spPr>
            <a:xfrm>
              <a:off x="0" y="0"/>
              <a:ext cx="4188460" cy="3444240"/>
            </a:xfrm>
            <a:custGeom>
              <a:avLst/>
              <a:gdLst/>
              <a:ahLst/>
              <a:cxnLst/>
              <a:rect l="l" t="t" r="r" b="b"/>
              <a:pathLst>
                <a:path w="4188460" h="3444240">
                  <a:moveTo>
                    <a:pt x="4188460" y="76200"/>
                  </a:moveTo>
                  <a:lnTo>
                    <a:pt x="4188460" y="0"/>
                  </a:lnTo>
                  <a:lnTo>
                    <a:pt x="4112260" y="0"/>
                  </a:lnTo>
                  <a:lnTo>
                    <a:pt x="4112260" y="31750"/>
                  </a:lnTo>
                  <a:lnTo>
                    <a:pt x="2132330" y="31750"/>
                  </a:lnTo>
                  <a:lnTo>
                    <a:pt x="2132330" y="0"/>
                  </a:lnTo>
                  <a:lnTo>
                    <a:pt x="2056130" y="0"/>
                  </a:lnTo>
                  <a:lnTo>
                    <a:pt x="2056130" y="31750"/>
                  </a:lnTo>
                  <a:lnTo>
                    <a:pt x="76200" y="31750"/>
                  </a:lnTo>
                  <a:lnTo>
                    <a:pt x="76200" y="0"/>
                  </a:lnTo>
                  <a:lnTo>
                    <a:pt x="0" y="0"/>
                  </a:lnTo>
                  <a:lnTo>
                    <a:pt x="0" y="76200"/>
                  </a:lnTo>
                  <a:lnTo>
                    <a:pt x="31750" y="76200"/>
                  </a:lnTo>
                  <a:lnTo>
                    <a:pt x="31750" y="1684020"/>
                  </a:lnTo>
                  <a:lnTo>
                    <a:pt x="0" y="1684020"/>
                  </a:lnTo>
                  <a:lnTo>
                    <a:pt x="0" y="1760220"/>
                  </a:lnTo>
                  <a:lnTo>
                    <a:pt x="31750" y="1760220"/>
                  </a:lnTo>
                  <a:lnTo>
                    <a:pt x="31750" y="3368040"/>
                  </a:lnTo>
                  <a:lnTo>
                    <a:pt x="0" y="3368040"/>
                  </a:lnTo>
                  <a:lnTo>
                    <a:pt x="0" y="3444240"/>
                  </a:lnTo>
                  <a:lnTo>
                    <a:pt x="76200" y="3444240"/>
                  </a:lnTo>
                  <a:lnTo>
                    <a:pt x="76200" y="3412490"/>
                  </a:lnTo>
                  <a:lnTo>
                    <a:pt x="2056130" y="3412490"/>
                  </a:lnTo>
                  <a:lnTo>
                    <a:pt x="2056130" y="3444240"/>
                  </a:lnTo>
                  <a:lnTo>
                    <a:pt x="2132330" y="3444240"/>
                  </a:lnTo>
                  <a:lnTo>
                    <a:pt x="2132330" y="3412490"/>
                  </a:lnTo>
                  <a:lnTo>
                    <a:pt x="4112260" y="3412490"/>
                  </a:lnTo>
                  <a:lnTo>
                    <a:pt x="4112260" y="3444240"/>
                  </a:lnTo>
                  <a:lnTo>
                    <a:pt x="4188460" y="3444240"/>
                  </a:lnTo>
                  <a:lnTo>
                    <a:pt x="4188460" y="3368040"/>
                  </a:lnTo>
                  <a:lnTo>
                    <a:pt x="4156710" y="3368040"/>
                  </a:lnTo>
                  <a:lnTo>
                    <a:pt x="4156710" y="1760220"/>
                  </a:lnTo>
                  <a:lnTo>
                    <a:pt x="4188460" y="1760220"/>
                  </a:lnTo>
                  <a:lnTo>
                    <a:pt x="4188460" y="1684020"/>
                  </a:lnTo>
                  <a:lnTo>
                    <a:pt x="4156710" y="1684020"/>
                  </a:lnTo>
                  <a:lnTo>
                    <a:pt x="4156710" y="76200"/>
                  </a:lnTo>
                  <a:lnTo>
                    <a:pt x="4188460" y="76200"/>
                  </a:lnTo>
                  <a:close/>
                  <a:moveTo>
                    <a:pt x="4124960" y="12700"/>
                  </a:moveTo>
                  <a:lnTo>
                    <a:pt x="4175760" y="12700"/>
                  </a:lnTo>
                  <a:lnTo>
                    <a:pt x="4175760" y="63500"/>
                  </a:lnTo>
                  <a:lnTo>
                    <a:pt x="4124960" y="63500"/>
                  </a:lnTo>
                  <a:lnTo>
                    <a:pt x="4124960" y="12700"/>
                  </a:lnTo>
                  <a:close/>
                  <a:moveTo>
                    <a:pt x="2068830" y="12700"/>
                  </a:moveTo>
                  <a:lnTo>
                    <a:pt x="2119630" y="12700"/>
                  </a:lnTo>
                  <a:lnTo>
                    <a:pt x="2119630" y="63500"/>
                  </a:lnTo>
                  <a:lnTo>
                    <a:pt x="2068830" y="63500"/>
                  </a:lnTo>
                  <a:lnTo>
                    <a:pt x="2068830" y="12700"/>
                  </a:lnTo>
                  <a:close/>
                  <a:moveTo>
                    <a:pt x="12700" y="63500"/>
                  </a:moveTo>
                  <a:lnTo>
                    <a:pt x="12700" y="12700"/>
                  </a:lnTo>
                  <a:lnTo>
                    <a:pt x="63500" y="12700"/>
                  </a:lnTo>
                  <a:lnTo>
                    <a:pt x="63500" y="63500"/>
                  </a:lnTo>
                  <a:lnTo>
                    <a:pt x="12700" y="63500"/>
                  </a:lnTo>
                  <a:close/>
                  <a:moveTo>
                    <a:pt x="12700" y="1747520"/>
                  </a:moveTo>
                  <a:lnTo>
                    <a:pt x="12700" y="1696720"/>
                  </a:lnTo>
                  <a:lnTo>
                    <a:pt x="63500" y="1696720"/>
                  </a:lnTo>
                  <a:lnTo>
                    <a:pt x="63500" y="1747520"/>
                  </a:lnTo>
                  <a:lnTo>
                    <a:pt x="12700" y="1747520"/>
                  </a:lnTo>
                  <a:close/>
                  <a:moveTo>
                    <a:pt x="63500" y="3431540"/>
                  </a:moveTo>
                  <a:lnTo>
                    <a:pt x="12700" y="3431540"/>
                  </a:lnTo>
                  <a:lnTo>
                    <a:pt x="12700" y="3380740"/>
                  </a:lnTo>
                  <a:lnTo>
                    <a:pt x="63500" y="3380740"/>
                  </a:lnTo>
                  <a:lnTo>
                    <a:pt x="63500" y="3431540"/>
                  </a:lnTo>
                  <a:close/>
                  <a:moveTo>
                    <a:pt x="2119630" y="3431540"/>
                  </a:moveTo>
                  <a:lnTo>
                    <a:pt x="2068830" y="3431540"/>
                  </a:lnTo>
                  <a:lnTo>
                    <a:pt x="2068830" y="3380740"/>
                  </a:lnTo>
                  <a:lnTo>
                    <a:pt x="2119630" y="3380740"/>
                  </a:lnTo>
                  <a:lnTo>
                    <a:pt x="2119630" y="3431540"/>
                  </a:lnTo>
                  <a:close/>
                  <a:moveTo>
                    <a:pt x="4175760" y="3380740"/>
                  </a:moveTo>
                  <a:lnTo>
                    <a:pt x="4175760" y="3431540"/>
                  </a:lnTo>
                  <a:lnTo>
                    <a:pt x="4124960" y="3431540"/>
                  </a:lnTo>
                  <a:lnTo>
                    <a:pt x="4124960" y="3380740"/>
                  </a:lnTo>
                  <a:lnTo>
                    <a:pt x="4175760" y="3380740"/>
                  </a:lnTo>
                  <a:close/>
                  <a:moveTo>
                    <a:pt x="4175760" y="1747520"/>
                  </a:moveTo>
                  <a:lnTo>
                    <a:pt x="4124960" y="1747520"/>
                  </a:lnTo>
                  <a:lnTo>
                    <a:pt x="4124960" y="1696720"/>
                  </a:lnTo>
                  <a:lnTo>
                    <a:pt x="4175760" y="1696720"/>
                  </a:lnTo>
                  <a:lnTo>
                    <a:pt x="4175760" y="1747520"/>
                  </a:lnTo>
                  <a:close/>
                  <a:moveTo>
                    <a:pt x="4144010" y="1684020"/>
                  </a:moveTo>
                  <a:lnTo>
                    <a:pt x="4112260" y="1684020"/>
                  </a:lnTo>
                  <a:lnTo>
                    <a:pt x="4112260" y="1760220"/>
                  </a:lnTo>
                  <a:lnTo>
                    <a:pt x="4144010" y="1760220"/>
                  </a:lnTo>
                  <a:lnTo>
                    <a:pt x="4144010" y="3368040"/>
                  </a:lnTo>
                  <a:lnTo>
                    <a:pt x="4112260" y="3368040"/>
                  </a:lnTo>
                  <a:lnTo>
                    <a:pt x="4112260" y="3399790"/>
                  </a:lnTo>
                  <a:lnTo>
                    <a:pt x="2132330" y="3399790"/>
                  </a:lnTo>
                  <a:lnTo>
                    <a:pt x="2132330" y="3368040"/>
                  </a:lnTo>
                  <a:lnTo>
                    <a:pt x="2056130" y="3368040"/>
                  </a:lnTo>
                  <a:lnTo>
                    <a:pt x="2056130" y="3399790"/>
                  </a:lnTo>
                  <a:lnTo>
                    <a:pt x="76200" y="3399790"/>
                  </a:lnTo>
                  <a:lnTo>
                    <a:pt x="76200" y="3368040"/>
                  </a:lnTo>
                  <a:lnTo>
                    <a:pt x="44450" y="3368040"/>
                  </a:lnTo>
                  <a:lnTo>
                    <a:pt x="44450" y="1760220"/>
                  </a:lnTo>
                  <a:lnTo>
                    <a:pt x="76200" y="1760220"/>
                  </a:lnTo>
                  <a:lnTo>
                    <a:pt x="76200" y="1684020"/>
                  </a:lnTo>
                  <a:lnTo>
                    <a:pt x="44450" y="1684020"/>
                  </a:lnTo>
                  <a:lnTo>
                    <a:pt x="44450" y="76200"/>
                  </a:lnTo>
                  <a:lnTo>
                    <a:pt x="76200" y="76200"/>
                  </a:lnTo>
                  <a:lnTo>
                    <a:pt x="76200" y="44450"/>
                  </a:lnTo>
                  <a:lnTo>
                    <a:pt x="2056130" y="44450"/>
                  </a:lnTo>
                  <a:lnTo>
                    <a:pt x="2056130" y="76200"/>
                  </a:lnTo>
                  <a:lnTo>
                    <a:pt x="2132330" y="76200"/>
                  </a:lnTo>
                  <a:lnTo>
                    <a:pt x="2132330" y="44450"/>
                  </a:lnTo>
                  <a:lnTo>
                    <a:pt x="4112260" y="44450"/>
                  </a:lnTo>
                  <a:lnTo>
                    <a:pt x="4112260" y="76200"/>
                  </a:lnTo>
                  <a:lnTo>
                    <a:pt x="4144010" y="76200"/>
                  </a:lnTo>
                  <a:lnTo>
                    <a:pt x="4144010" y="1684020"/>
                  </a:lnTo>
                  <a:close/>
                </a:path>
              </a:pathLst>
            </a:custGeom>
            <a:solidFill>
              <a:srgbClr val="FFB84C"/>
            </a:solidFill>
          </p:spPr>
        </p:sp>
      </p:grpSp>
      <p:sp>
        <p:nvSpPr>
          <p:cNvPr id="13" name="TextBox 13"/>
          <p:cNvSpPr txBox="1"/>
          <p:nvPr/>
        </p:nvSpPr>
        <p:spPr>
          <a:xfrm>
            <a:off x="847883" y="1612000"/>
            <a:ext cx="11145963" cy="7991475"/>
          </a:xfrm>
          <a:prstGeom prst="rect">
            <a:avLst/>
          </a:prstGeom>
        </p:spPr>
        <p:txBody>
          <a:bodyPr lIns="0" tIns="0" rIns="0" bIns="0" rtlCol="0" anchor="t">
            <a:spAutoFit/>
          </a:bodyPr>
          <a:lstStyle/>
          <a:p>
            <a:pPr algn="l">
              <a:lnSpc>
                <a:spcPts val="4200"/>
              </a:lnSpc>
            </a:pPr>
            <a:r>
              <a:rPr lang="en-US" sz="3000">
                <a:solidFill>
                  <a:srgbClr val="000000"/>
                </a:solidFill>
                <a:latin typeface="Sniglet"/>
                <a:ea typeface="Sniglet"/>
                <a:cs typeface="Sniglet"/>
                <a:sym typeface="Sniglet"/>
              </a:rPr>
              <a:t>Жінка вступила в змову зі знайомим і переоформила на нього квартиру померлого самотнього чоловіка. За скоєне обом загрожує до 12-ти років ув’язнення з конфіскацією майна. </a:t>
            </a:r>
          </a:p>
          <a:p>
            <a:pPr algn="l">
              <a:lnSpc>
                <a:spcPts val="4200"/>
              </a:lnSpc>
            </a:pPr>
            <a:endParaRPr lang="en-US" sz="3000">
              <a:solidFill>
                <a:srgbClr val="000000"/>
              </a:solidFill>
              <a:latin typeface="Sniglet"/>
              <a:ea typeface="Sniglet"/>
              <a:cs typeface="Sniglet"/>
              <a:sym typeface="Sniglet"/>
            </a:endParaRPr>
          </a:p>
          <a:p>
            <a:pPr algn="l">
              <a:lnSpc>
                <a:spcPts val="4200"/>
              </a:lnSpc>
            </a:pPr>
            <a:r>
              <a:rPr lang="en-US" sz="3000">
                <a:solidFill>
                  <a:srgbClr val="000000"/>
                </a:solidFill>
                <a:latin typeface="Sniglet"/>
                <a:ea typeface="Sniglet"/>
                <a:cs typeface="Sniglet"/>
                <a:sym typeface="Sniglet"/>
              </a:rPr>
              <a:t>Встановлено: щоб провернути махінацію, приватний нотаріус Одеського міського нотаріального округу від імені померлого зробила довіреність на житло на співучасника, що дало їй змогу внести зміни до реєстру речових справ на нерухоме майно. В подальшому спільники планували привласнену квартиру перепродати, а виручені за неї кошти розділити між собою.</a:t>
            </a:r>
          </a:p>
          <a:p>
            <a:pPr algn="l">
              <a:lnSpc>
                <a:spcPts val="4200"/>
              </a:lnSpc>
            </a:pPr>
            <a:endParaRPr lang="en-US" sz="3000">
              <a:solidFill>
                <a:srgbClr val="000000"/>
              </a:solidFill>
              <a:latin typeface="Sniglet"/>
              <a:ea typeface="Sniglet"/>
              <a:cs typeface="Sniglet"/>
              <a:sym typeface="Sniglet"/>
            </a:endParaRPr>
          </a:p>
          <a:p>
            <a:pPr algn="l">
              <a:lnSpc>
                <a:spcPts val="4200"/>
              </a:lnSpc>
            </a:pPr>
            <a:r>
              <a:rPr lang="en-US" sz="3000">
                <a:solidFill>
                  <a:srgbClr val="000000"/>
                </a:solidFill>
                <a:latin typeface="Sniglet"/>
                <a:ea typeface="Sniglet"/>
                <a:cs typeface="Sniglet"/>
                <a:sym typeface="Sniglet"/>
              </a:rPr>
              <a:t>Джерело: https://od.npu.gov.ua/news/v-odesi-pravookhorontsi-vikrili-privatnogo-notariusa-u-shakhraystvi-z-nerukhomistyu</a:t>
            </a:r>
          </a:p>
        </p:txBody>
      </p:sp>
      <p:sp>
        <p:nvSpPr>
          <p:cNvPr id="14" name="TextBox 14"/>
          <p:cNvSpPr txBox="1"/>
          <p:nvPr/>
        </p:nvSpPr>
        <p:spPr>
          <a:xfrm>
            <a:off x="3023031" y="-180975"/>
            <a:ext cx="6618857" cy="1642110"/>
          </a:xfrm>
          <a:prstGeom prst="rect">
            <a:avLst/>
          </a:prstGeom>
        </p:spPr>
        <p:txBody>
          <a:bodyPr lIns="0" tIns="0" rIns="0" bIns="0" rtlCol="0" anchor="t">
            <a:spAutoFit/>
          </a:bodyPr>
          <a:lstStyle/>
          <a:p>
            <a:pPr algn="l">
              <a:lnSpc>
                <a:spcPts val="13439"/>
              </a:lnSpc>
            </a:pPr>
            <a:r>
              <a:rPr lang="en-US" sz="9600">
                <a:solidFill>
                  <a:srgbClr val="623A2A"/>
                </a:solidFill>
                <a:latin typeface="Fredoka"/>
                <a:ea typeface="Fredoka"/>
                <a:cs typeface="Fredoka"/>
                <a:sym typeface="Fredoka"/>
              </a:rPr>
              <a:t>№3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965475" y="-4441767"/>
            <a:ext cx="6641963" cy="6641963"/>
          </a:xfrm>
          <a:custGeom>
            <a:avLst/>
            <a:gdLst/>
            <a:ahLst/>
            <a:cxnLst/>
            <a:rect l="l" t="t" r="r" b="b"/>
            <a:pathLst>
              <a:path w="6641963" h="6641963">
                <a:moveTo>
                  <a:pt x="0" y="0"/>
                </a:moveTo>
                <a:lnTo>
                  <a:pt x="6641963" y="0"/>
                </a:lnTo>
                <a:lnTo>
                  <a:pt x="6641963" y="6641964"/>
                </a:lnTo>
                <a:lnTo>
                  <a:pt x="0" y="66419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7236658" y="-5007497"/>
            <a:ext cx="6289759" cy="6289759"/>
          </a:xfrm>
          <a:custGeom>
            <a:avLst/>
            <a:gdLst/>
            <a:ahLst/>
            <a:cxnLst/>
            <a:rect l="l" t="t" r="r" b="b"/>
            <a:pathLst>
              <a:path w="6289759" h="6289759">
                <a:moveTo>
                  <a:pt x="0" y="0"/>
                </a:moveTo>
                <a:lnTo>
                  <a:pt x="6289759" y="0"/>
                </a:lnTo>
                <a:lnTo>
                  <a:pt x="6289759" y="6289759"/>
                </a:lnTo>
                <a:lnTo>
                  <a:pt x="0" y="6289759"/>
                </a:lnTo>
                <a:lnTo>
                  <a:pt x="0" y="0"/>
                </a:lnTo>
                <a:close/>
              </a:path>
            </a:pathLst>
          </a:custGeom>
          <a:blipFill>
            <a:blip r:embed="rId4"/>
            <a:stretch>
              <a:fillRect/>
            </a:stretch>
          </a:blipFill>
        </p:spPr>
      </p:sp>
      <p:sp>
        <p:nvSpPr>
          <p:cNvPr id="4" name="Freeform 4"/>
          <p:cNvSpPr/>
          <p:nvPr/>
        </p:nvSpPr>
        <p:spPr>
          <a:xfrm>
            <a:off x="12907800" y="6558662"/>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5"/>
            <a:stretch>
              <a:fillRect/>
            </a:stretch>
          </a:blipFill>
        </p:spPr>
      </p:sp>
      <p:sp>
        <p:nvSpPr>
          <p:cNvPr id="5" name="Freeform 5"/>
          <p:cNvSpPr/>
          <p:nvPr/>
        </p:nvSpPr>
        <p:spPr>
          <a:xfrm rot="5400000">
            <a:off x="15693034" y="7692034"/>
            <a:ext cx="1480669" cy="1651862"/>
          </a:xfrm>
          <a:custGeom>
            <a:avLst/>
            <a:gdLst/>
            <a:ahLst/>
            <a:cxnLst/>
            <a:rect l="l" t="t" r="r" b="b"/>
            <a:pathLst>
              <a:path w="1480669" h="1651862">
                <a:moveTo>
                  <a:pt x="0" y="0"/>
                </a:moveTo>
                <a:lnTo>
                  <a:pt x="1480670" y="0"/>
                </a:lnTo>
                <a:lnTo>
                  <a:pt x="1480670" y="1651862"/>
                </a:lnTo>
                <a:lnTo>
                  <a:pt x="0" y="165186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rot="-5400000">
            <a:off x="1114296" y="852743"/>
            <a:ext cx="1480669" cy="1651862"/>
          </a:xfrm>
          <a:custGeom>
            <a:avLst/>
            <a:gdLst/>
            <a:ahLst/>
            <a:cxnLst/>
            <a:rect l="l" t="t" r="r" b="b"/>
            <a:pathLst>
              <a:path w="1480669" h="1651862">
                <a:moveTo>
                  <a:pt x="0" y="0"/>
                </a:moveTo>
                <a:lnTo>
                  <a:pt x="1480670" y="0"/>
                </a:lnTo>
                <a:lnTo>
                  <a:pt x="1480670" y="1651863"/>
                </a:lnTo>
                <a:lnTo>
                  <a:pt x="0" y="1651863"/>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479052" y="3575372"/>
            <a:ext cx="2326935" cy="2480260"/>
          </a:xfrm>
          <a:custGeom>
            <a:avLst/>
            <a:gdLst/>
            <a:ahLst/>
            <a:cxnLst/>
            <a:rect l="l" t="t" r="r" b="b"/>
            <a:pathLst>
              <a:path w="2326935" h="2480260">
                <a:moveTo>
                  <a:pt x="0" y="0"/>
                </a:moveTo>
                <a:lnTo>
                  <a:pt x="2326935" y="0"/>
                </a:lnTo>
                <a:lnTo>
                  <a:pt x="2326935" y="2480260"/>
                </a:lnTo>
                <a:lnTo>
                  <a:pt x="0" y="248026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2006146" y="8817327"/>
            <a:ext cx="7901434" cy="7901434"/>
          </a:xfrm>
          <a:custGeom>
            <a:avLst/>
            <a:gdLst/>
            <a:ahLst/>
            <a:cxnLst/>
            <a:rect l="l" t="t" r="r" b="b"/>
            <a:pathLst>
              <a:path w="7901434" h="7901434">
                <a:moveTo>
                  <a:pt x="0" y="0"/>
                </a:moveTo>
                <a:lnTo>
                  <a:pt x="7901434" y="0"/>
                </a:lnTo>
                <a:lnTo>
                  <a:pt x="7901434" y="7901434"/>
                </a:lnTo>
                <a:lnTo>
                  <a:pt x="0" y="790143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9" name="Group 9"/>
          <p:cNvGrpSpPr>
            <a:grpSpLocks noChangeAspect="1"/>
          </p:cNvGrpSpPr>
          <p:nvPr/>
        </p:nvGrpSpPr>
        <p:grpSpPr>
          <a:xfrm>
            <a:off x="10381537" y="2984706"/>
            <a:ext cx="6379988" cy="5246370"/>
            <a:chOff x="0" y="0"/>
            <a:chExt cx="4188460" cy="3444240"/>
          </a:xfrm>
        </p:grpSpPr>
        <p:sp>
          <p:nvSpPr>
            <p:cNvPr id="10" name="Freeform 10"/>
            <p:cNvSpPr/>
            <p:nvPr/>
          </p:nvSpPr>
          <p:spPr>
            <a:xfrm>
              <a:off x="38100" y="38100"/>
              <a:ext cx="4105910" cy="3368040"/>
            </a:xfrm>
            <a:custGeom>
              <a:avLst/>
              <a:gdLst/>
              <a:ahLst/>
              <a:cxnLst/>
              <a:rect l="l" t="t" r="r" b="b"/>
              <a:pathLst>
                <a:path w="4105910" h="3368040">
                  <a:moveTo>
                    <a:pt x="0" y="0"/>
                  </a:moveTo>
                  <a:lnTo>
                    <a:pt x="4105910" y="0"/>
                  </a:lnTo>
                  <a:lnTo>
                    <a:pt x="4105910" y="3368040"/>
                  </a:lnTo>
                  <a:lnTo>
                    <a:pt x="0" y="3368040"/>
                  </a:lnTo>
                  <a:close/>
                </a:path>
              </a:pathLst>
            </a:custGeom>
            <a:blipFill>
              <a:blip r:embed="rId12"/>
              <a:stretch>
                <a:fillRect t="-41347" b="-41347"/>
              </a:stretch>
            </a:blipFill>
          </p:spPr>
        </p:sp>
        <p:sp>
          <p:nvSpPr>
            <p:cNvPr id="11" name="Freeform 11"/>
            <p:cNvSpPr/>
            <p:nvPr/>
          </p:nvSpPr>
          <p:spPr>
            <a:xfrm>
              <a:off x="6350" y="6350"/>
              <a:ext cx="4175760" cy="3431540"/>
            </a:xfrm>
            <a:custGeom>
              <a:avLst/>
              <a:gdLst/>
              <a:ahLst/>
              <a:cxnLst/>
              <a:rect l="l" t="t" r="r" b="b"/>
              <a:pathLst>
                <a:path w="4175760" h="3431540">
                  <a:moveTo>
                    <a:pt x="0" y="0"/>
                  </a:moveTo>
                  <a:lnTo>
                    <a:pt x="63500" y="0"/>
                  </a:lnTo>
                  <a:lnTo>
                    <a:pt x="63500" y="63500"/>
                  </a:lnTo>
                  <a:lnTo>
                    <a:pt x="0" y="63500"/>
                  </a:lnTo>
                  <a:lnTo>
                    <a:pt x="0" y="0"/>
                  </a:lnTo>
                  <a:close/>
                  <a:moveTo>
                    <a:pt x="4112260" y="0"/>
                  </a:moveTo>
                  <a:lnTo>
                    <a:pt x="4112260" y="63500"/>
                  </a:lnTo>
                  <a:lnTo>
                    <a:pt x="4175760" y="63500"/>
                  </a:lnTo>
                  <a:lnTo>
                    <a:pt x="4175760" y="0"/>
                  </a:lnTo>
                  <a:lnTo>
                    <a:pt x="4112260" y="0"/>
                  </a:lnTo>
                  <a:close/>
                  <a:moveTo>
                    <a:pt x="2056130" y="63500"/>
                  </a:moveTo>
                  <a:lnTo>
                    <a:pt x="2119630" y="63500"/>
                  </a:lnTo>
                  <a:lnTo>
                    <a:pt x="2119630" y="0"/>
                  </a:lnTo>
                  <a:lnTo>
                    <a:pt x="2056130" y="0"/>
                  </a:lnTo>
                  <a:lnTo>
                    <a:pt x="2056130" y="63500"/>
                  </a:lnTo>
                  <a:close/>
                  <a:moveTo>
                    <a:pt x="0" y="3431540"/>
                  </a:moveTo>
                  <a:lnTo>
                    <a:pt x="63500" y="3431540"/>
                  </a:lnTo>
                  <a:lnTo>
                    <a:pt x="63500" y="3368040"/>
                  </a:lnTo>
                  <a:lnTo>
                    <a:pt x="0" y="3368040"/>
                  </a:lnTo>
                  <a:lnTo>
                    <a:pt x="0" y="3431540"/>
                  </a:lnTo>
                  <a:close/>
                  <a:moveTo>
                    <a:pt x="4112260" y="3431540"/>
                  </a:moveTo>
                  <a:lnTo>
                    <a:pt x="4175760" y="3431540"/>
                  </a:lnTo>
                  <a:lnTo>
                    <a:pt x="4175760" y="3368040"/>
                  </a:lnTo>
                  <a:lnTo>
                    <a:pt x="4112260" y="3368040"/>
                  </a:lnTo>
                  <a:lnTo>
                    <a:pt x="4112260" y="3431540"/>
                  </a:lnTo>
                  <a:close/>
                  <a:moveTo>
                    <a:pt x="2056130" y="3431540"/>
                  </a:moveTo>
                  <a:lnTo>
                    <a:pt x="2119630" y="3431540"/>
                  </a:lnTo>
                  <a:lnTo>
                    <a:pt x="2119630" y="3368040"/>
                  </a:lnTo>
                  <a:lnTo>
                    <a:pt x="2056130" y="3368040"/>
                  </a:lnTo>
                  <a:lnTo>
                    <a:pt x="2056130" y="3431540"/>
                  </a:lnTo>
                  <a:close/>
                  <a:moveTo>
                    <a:pt x="4112260" y="1684020"/>
                  </a:moveTo>
                  <a:lnTo>
                    <a:pt x="4112260" y="1747520"/>
                  </a:lnTo>
                  <a:lnTo>
                    <a:pt x="4175760" y="1747520"/>
                  </a:lnTo>
                  <a:lnTo>
                    <a:pt x="4175760" y="1684020"/>
                  </a:lnTo>
                  <a:lnTo>
                    <a:pt x="4141470" y="1684020"/>
                  </a:lnTo>
                  <a:lnTo>
                    <a:pt x="4112260" y="1684020"/>
                  </a:lnTo>
                  <a:close/>
                  <a:moveTo>
                    <a:pt x="0" y="1747520"/>
                  </a:moveTo>
                  <a:lnTo>
                    <a:pt x="63500" y="1747520"/>
                  </a:lnTo>
                  <a:lnTo>
                    <a:pt x="63500" y="1684020"/>
                  </a:lnTo>
                  <a:lnTo>
                    <a:pt x="0" y="1684020"/>
                  </a:lnTo>
                  <a:lnTo>
                    <a:pt x="0" y="1747520"/>
                  </a:lnTo>
                  <a:close/>
                </a:path>
              </a:pathLst>
            </a:custGeom>
            <a:solidFill>
              <a:srgbClr val="CCDEA0"/>
            </a:solidFill>
          </p:spPr>
        </p:sp>
        <p:sp>
          <p:nvSpPr>
            <p:cNvPr id="12" name="Freeform 12"/>
            <p:cNvSpPr/>
            <p:nvPr/>
          </p:nvSpPr>
          <p:spPr>
            <a:xfrm>
              <a:off x="0" y="0"/>
              <a:ext cx="4188460" cy="3444240"/>
            </a:xfrm>
            <a:custGeom>
              <a:avLst/>
              <a:gdLst/>
              <a:ahLst/>
              <a:cxnLst/>
              <a:rect l="l" t="t" r="r" b="b"/>
              <a:pathLst>
                <a:path w="4188460" h="3444240">
                  <a:moveTo>
                    <a:pt x="4188460" y="76200"/>
                  </a:moveTo>
                  <a:lnTo>
                    <a:pt x="4188460" y="0"/>
                  </a:lnTo>
                  <a:lnTo>
                    <a:pt x="4112260" y="0"/>
                  </a:lnTo>
                  <a:lnTo>
                    <a:pt x="4112260" y="31750"/>
                  </a:lnTo>
                  <a:lnTo>
                    <a:pt x="2132330" y="31750"/>
                  </a:lnTo>
                  <a:lnTo>
                    <a:pt x="2132330" y="0"/>
                  </a:lnTo>
                  <a:lnTo>
                    <a:pt x="2056130" y="0"/>
                  </a:lnTo>
                  <a:lnTo>
                    <a:pt x="2056130" y="31750"/>
                  </a:lnTo>
                  <a:lnTo>
                    <a:pt x="76200" y="31750"/>
                  </a:lnTo>
                  <a:lnTo>
                    <a:pt x="76200" y="0"/>
                  </a:lnTo>
                  <a:lnTo>
                    <a:pt x="0" y="0"/>
                  </a:lnTo>
                  <a:lnTo>
                    <a:pt x="0" y="76200"/>
                  </a:lnTo>
                  <a:lnTo>
                    <a:pt x="31750" y="76200"/>
                  </a:lnTo>
                  <a:lnTo>
                    <a:pt x="31750" y="1684020"/>
                  </a:lnTo>
                  <a:lnTo>
                    <a:pt x="0" y="1684020"/>
                  </a:lnTo>
                  <a:lnTo>
                    <a:pt x="0" y="1760220"/>
                  </a:lnTo>
                  <a:lnTo>
                    <a:pt x="31750" y="1760220"/>
                  </a:lnTo>
                  <a:lnTo>
                    <a:pt x="31750" y="3368040"/>
                  </a:lnTo>
                  <a:lnTo>
                    <a:pt x="0" y="3368040"/>
                  </a:lnTo>
                  <a:lnTo>
                    <a:pt x="0" y="3444240"/>
                  </a:lnTo>
                  <a:lnTo>
                    <a:pt x="76200" y="3444240"/>
                  </a:lnTo>
                  <a:lnTo>
                    <a:pt x="76200" y="3412490"/>
                  </a:lnTo>
                  <a:lnTo>
                    <a:pt x="2056130" y="3412490"/>
                  </a:lnTo>
                  <a:lnTo>
                    <a:pt x="2056130" y="3444240"/>
                  </a:lnTo>
                  <a:lnTo>
                    <a:pt x="2132330" y="3444240"/>
                  </a:lnTo>
                  <a:lnTo>
                    <a:pt x="2132330" y="3412490"/>
                  </a:lnTo>
                  <a:lnTo>
                    <a:pt x="4112260" y="3412490"/>
                  </a:lnTo>
                  <a:lnTo>
                    <a:pt x="4112260" y="3444240"/>
                  </a:lnTo>
                  <a:lnTo>
                    <a:pt x="4188460" y="3444240"/>
                  </a:lnTo>
                  <a:lnTo>
                    <a:pt x="4188460" y="3368040"/>
                  </a:lnTo>
                  <a:lnTo>
                    <a:pt x="4156710" y="3368040"/>
                  </a:lnTo>
                  <a:lnTo>
                    <a:pt x="4156710" y="1760220"/>
                  </a:lnTo>
                  <a:lnTo>
                    <a:pt x="4188460" y="1760220"/>
                  </a:lnTo>
                  <a:lnTo>
                    <a:pt x="4188460" y="1684020"/>
                  </a:lnTo>
                  <a:lnTo>
                    <a:pt x="4156710" y="1684020"/>
                  </a:lnTo>
                  <a:lnTo>
                    <a:pt x="4156710" y="76200"/>
                  </a:lnTo>
                  <a:lnTo>
                    <a:pt x="4188460" y="76200"/>
                  </a:lnTo>
                  <a:close/>
                  <a:moveTo>
                    <a:pt x="4124960" y="12700"/>
                  </a:moveTo>
                  <a:lnTo>
                    <a:pt x="4175760" y="12700"/>
                  </a:lnTo>
                  <a:lnTo>
                    <a:pt x="4175760" y="63500"/>
                  </a:lnTo>
                  <a:lnTo>
                    <a:pt x="4124960" y="63500"/>
                  </a:lnTo>
                  <a:lnTo>
                    <a:pt x="4124960" y="12700"/>
                  </a:lnTo>
                  <a:close/>
                  <a:moveTo>
                    <a:pt x="2068830" y="12700"/>
                  </a:moveTo>
                  <a:lnTo>
                    <a:pt x="2119630" y="12700"/>
                  </a:lnTo>
                  <a:lnTo>
                    <a:pt x="2119630" y="63500"/>
                  </a:lnTo>
                  <a:lnTo>
                    <a:pt x="2068830" y="63500"/>
                  </a:lnTo>
                  <a:lnTo>
                    <a:pt x="2068830" y="12700"/>
                  </a:lnTo>
                  <a:close/>
                  <a:moveTo>
                    <a:pt x="12700" y="63500"/>
                  </a:moveTo>
                  <a:lnTo>
                    <a:pt x="12700" y="12700"/>
                  </a:lnTo>
                  <a:lnTo>
                    <a:pt x="63500" y="12700"/>
                  </a:lnTo>
                  <a:lnTo>
                    <a:pt x="63500" y="63500"/>
                  </a:lnTo>
                  <a:lnTo>
                    <a:pt x="12700" y="63500"/>
                  </a:lnTo>
                  <a:close/>
                  <a:moveTo>
                    <a:pt x="12700" y="1747520"/>
                  </a:moveTo>
                  <a:lnTo>
                    <a:pt x="12700" y="1696720"/>
                  </a:lnTo>
                  <a:lnTo>
                    <a:pt x="63500" y="1696720"/>
                  </a:lnTo>
                  <a:lnTo>
                    <a:pt x="63500" y="1747520"/>
                  </a:lnTo>
                  <a:lnTo>
                    <a:pt x="12700" y="1747520"/>
                  </a:lnTo>
                  <a:close/>
                  <a:moveTo>
                    <a:pt x="63500" y="3431540"/>
                  </a:moveTo>
                  <a:lnTo>
                    <a:pt x="12700" y="3431540"/>
                  </a:lnTo>
                  <a:lnTo>
                    <a:pt x="12700" y="3380740"/>
                  </a:lnTo>
                  <a:lnTo>
                    <a:pt x="63500" y="3380740"/>
                  </a:lnTo>
                  <a:lnTo>
                    <a:pt x="63500" y="3431540"/>
                  </a:lnTo>
                  <a:close/>
                  <a:moveTo>
                    <a:pt x="2119630" y="3431540"/>
                  </a:moveTo>
                  <a:lnTo>
                    <a:pt x="2068830" y="3431540"/>
                  </a:lnTo>
                  <a:lnTo>
                    <a:pt x="2068830" y="3380740"/>
                  </a:lnTo>
                  <a:lnTo>
                    <a:pt x="2119630" y="3380740"/>
                  </a:lnTo>
                  <a:lnTo>
                    <a:pt x="2119630" y="3431540"/>
                  </a:lnTo>
                  <a:close/>
                  <a:moveTo>
                    <a:pt x="4175760" y="3380740"/>
                  </a:moveTo>
                  <a:lnTo>
                    <a:pt x="4175760" y="3431540"/>
                  </a:lnTo>
                  <a:lnTo>
                    <a:pt x="4124960" y="3431540"/>
                  </a:lnTo>
                  <a:lnTo>
                    <a:pt x="4124960" y="3380740"/>
                  </a:lnTo>
                  <a:lnTo>
                    <a:pt x="4175760" y="3380740"/>
                  </a:lnTo>
                  <a:close/>
                  <a:moveTo>
                    <a:pt x="4175760" y="1747520"/>
                  </a:moveTo>
                  <a:lnTo>
                    <a:pt x="4124960" y="1747520"/>
                  </a:lnTo>
                  <a:lnTo>
                    <a:pt x="4124960" y="1696720"/>
                  </a:lnTo>
                  <a:lnTo>
                    <a:pt x="4175760" y="1696720"/>
                  </a:lnTo>
                  <a:lnTo>
                    <a:pt x="4175760" y="1747520"/>
                  </a:lnTo>
                  <a:close/>
                  <a:moveTo>
                    <a:pt x="4144010" y="1684020"/>
                  </a:moveTo>
                  <a:lnTo>
                    <a:pt x="4112260" y="1684020"/>
                  </a:lnTo>
                  <a:lnTo>
                    <a:pt x="4112260" y="1760220"/>
                  </a:lnTo>
                  <a:lnTo>
                    <a:pt x="4144010" y="1760220"/>
                  </a:lnTo>
                  <a:lnTo>
                    <a:pt x="4144010" y="3368040"/>
                  </a:lnTo>
                  <a:lnTo>
                    <a:pt x="4112260" y="3368040"/>
                  </a:lnTo>
                  <a:lnTo>
                    <a:pt x="4112260" y="3399790"/>
                  </a:lnTo>
                  <a:lnTo>
                    <a:pt x="2132330" y="3399790"/>
                  </a:lnTo>
                  <a:lnTo>
                    <a:pt x="2132330" y="3368040"/>
                  </a:lnTo>
                  <a:lnTo>
                    <a:pt x="2056130" y="3368040"/>
                  </a:lnTo>
                  <a:lnTo>
                    <a:pt x="2056130" y="3399790"/>
                  </a:lnTo>
                  <a:lnTo>
                    <a:pt x="76200" y="3399790"/>
                  </a:lnTo>
                  <a:lnTo>
                    <a:pt x="76200" y="3368040"/>
                  </a:lnTo>
                  <a:lnTo>
                    <a:pt x="44450" y="3368040"/>
                  </a:lnTo>
                  <a:lnTo>
                    <a:pt x="44450" y="1760220"/>
                  </a:lnTo>
                  <a:lnTo>
                    <a:pt x="76200" y="1760220"/>
                  </a:lnTo>
                  <a:lnTo>
                    <a:pt x="76200" y="1684020"/>
                  </a:lnTo>
                  <a:lnTo>
                    <a:pt x="44450" y="1684020"/>
                  </a:lnTo>
                  <a:lnTo>
                    <a:pt x="44450" y="76200"/>
                  </a:lnTo>
                  <a:lnTo>
                    <a:pt x="76200" y="76200"/>
                  </a:lnTo>
                  <a:lnTo>
                    <a:pt x="76200" y="44450"/>
                  </a:lnTo>
                  <a:lnTo>
                    <a:pt x="2056130" y="44450"/>
                  </a:lnTo>
                  <a:lnTo>
                    <a:pt x="2056130" y="76200"/>
                  </a:lnTo>
                  <a:lnTo>
                    <a:pt x="2132330" y="76200"/>
                  </a:lnTo>
                  <a:lnTo>
                    <a:pt x="2132330" y="44450"/>
                  </a:lnTo>
                  <a:lnTo>
                    <a:pt x="4112260" y="44450"/>
                  </a:lnTo>
                  <a:lnTo>
                    <a:pt x="4112260" y="76200"/>
                  </a:lnTo>
                  <a:lnTo>
                    <a:pt x="4144010" y="76200"/>
                  </a:lnTo>
                  <a:lnTo>
                    <a:pt x="4144010" y="1684020"/>
                  </a:lnTo>
                  <a:close/>
                </a:path>
              </a:pathLst>
            </a:custGeom>
            <a:solidFill>
              <a:srgbClr val="FFB84C"/>
            </a:solidFill>
          </p:spPr>
        </p:sp>
      </p:grpSp>
      <p:sp>
        <p:nvSpPr>
          <p:cNvPr id="13" name="TextBox 13"/>
          <p:cNvSpPr txBox="1"/>
          <p:nvPr/>
        </p:nvSpPr>
        <p:spPr>
          <a:xfrm>
            <a:off x="1845129" y="2653327"/>
            <a:ext cx="7539163" cy="6391275"/>
          </a:xfrm>
          <a:prstGeom prst="rect">
            <a:avLst/>
          </a:prstGeom>
        </p:spPr>
        <p:txBody>
          <a:bodyPr lIns="0" tIns="0" rIns="0" bIns="0" rtlCol="0" anchor="t">
            <a:spAutoFit/>
          </a:bodyPr>
          <a:lstStyle/>
          <a:p>
            <a:pPr algn="l">
              <a:lnSpc>
                <a:spcPts val="4200"/>
              </a:lnSpc>
            </a:pPr>
            <a:r>
              <a:rPr lang="en-US" sz="3000">
                <a:solidFill>
                  <a:srgbClr val="000000"/>
                </a:solidFill>
                <a:latin typeface="Sniglet"/>
                <a:ea typeface="Sniglet"/>
                <a:cs typeface="Sniglet"/>
                <a:sym typeface="Sniglet"/>
              </a:rPr>
              <a:t>Чорний нотаріус: в Україні розповсюджуються афери, коли підписуються угоди без участі реальних осіб</a:t>
            </a:r>
          </a:p>
          <a:p>
            <a:pPr algn="l">
              <a:lnSpc>
                <a:spcPts val="4200"/>
              </a:lnSpc>
            </a:pPr>
            <a:r>
              <a:rPr lang="en-US" sz="3000">
                <a:solidFill>
                  <a:srgbClr val="000000"/>
                </a:solidFill>
                <a:latin typeface="Sniglet"/>
                <a:ea typeface="Sniglet"/>
                <a:cs typeface="Sniglet"/>
                <a:sym typeface="Sniglet"/>
              </a:rPr>
              <a:t>Самі нотаріуси кажуть, що не винні, якщо до них приходять люди з підробними документами.</a:t>
            </a:r>
          </a:p>
          <a:p>
            <a:pPr algn="l">
              <a:lnSpc>
                <a:spcPts val="4200"/>
              </a:lnSpc>
            </a:pPr>
            <a:r>
              <a:rPr lang="en-US" sz="3000">
                <a:solidFill>
                  <a:srgbClr val="000000"/>
                </a:solidFill>
                <a:latin typeface="Sniglet"/>
                <a:ea typeface="Sniglet"/>
                <a:cs typeface="Sniglet"/>
                <a:sym typeface="Sniglet"/>
              </a:rPr>
              <a:t>https://tsn.ua/ukrayina/chorniy-notarius-v-ukrayini-rozpovsyudzhuyutsya-aferi-koli-pidpisuyutsya-ugodi-bez-uchasti-realnih-osib-1176438.html (2018 рік)</a:t>
            </a:r>
          </a:p>
          <a:p>
            <a:pPr algn="l">
              <a:lnSpc>
                <a:spcPts val="4200"/>
              </a:lnSpc>
            </a:pPr>
            <a:endParaRPr lang="en-US" sz="3000">
              <a:solidFill>
                <a:srgbClr val="000000"/>
              </a:solidFill>
              <a:latin typeface="Sniglet"/>
              <a:ea typeface="Sniglet"/>
              <a:cs typeface="Sniglet"/>
              <a:sym typeface="Sniglet"/>
            </a:endParaRPr>
          </a:p>
        </p:txBody>
      </p:sp>
      <p:sp>
        <p:nvSpPr>
          <p:cNvPr id="14" name="TextBox 14"/>
          <p:cNvSpPr txBox="1"/>
          <p:nvPr/>
        </p:nvSpPr>
        <p:spPr>
          <a:xfrm>
            <a:off x="2842849" y="-180975"/>
            <a:ext cx="6618857" cy="1642110"/>
          </a:xfrm>
          <a:prstGeom prst="rect">
            <a:avLst/>
          </a:prstGeom>
        </p:spPr>
        <p:txBody>
          <a:bodyPr lIns="0" tIns="0" rIns="0" bIns="0" rtlCol="0" anchor="t">
            <a:spAutoFit/>
          </a:bodyPr>
          <a:lstStyle/>
          <a:p>
            <a:pPr algn="l">
              <a:lnSpc>
                <a:spcPts val="13439"/>
              </a:lnSpc>
            </a:pPr>
            <a:r>
              <a:rPr lang="en-US" sz="9600">
                <a:solidFill>
                  <a:srgbClr val="623A2A"/>
                </a:solidFill>
                <a:latin typeface="Fredoka"/>
                <a:ea typeface="Fredoka"/>
                <a:cs typeface="Fredoka"/>
                <a:sym typeface="Fredoka"/>
              </a:rPr>
              <a:t>№4</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1046</Words>
  <Application>Microsoft Office PowerPoint</Application>
  <PresentationFormat>Довільний</PresentationFormat>
  <Paragraphs>73</Paragraphs>
  <Slides>20</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20</vt:i4>
      </vt:variant>
    </vt:vector>
  </HeadingPairs>
  <TitlesOfParts>
    <vt:vector size="25" baseType="lpstr">
      <vt:lpstr>Arial</vt:lpstr>
      <vt:lpstr>Sniglet</vt:lpstr>
      <vt:lpstr>Calibri</vt:lpstr>
      <vt:lpstr>Fredoka</vt:lpstr>
      <vt:lpstr>Office Theme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Нотаріат. Приклади неетичної поведінки</dc:title>
  <cp:lastModifiedBy>Обліковий запис Microsoft</cp:lastModifiedBy>
  <cp:revision>2</cp:revision>
  <dcterms:created xsi:type="dcterms:W3CDTF">2006-08-16T00:00:00Z</dcterms:created>
  <dcterms:modified xsi:type="dcterms:W3CDTF">2026-02-27T18:51:54Z</dcterms:modified>
  <dc:identifier>DAGUgNvX72g</dc:identifier>
</cp:coreProperties>
</file>