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Sniglet" panose="020B0604020202020204" charset="0"/>
      <p:regular r:id="rId22"/>
    </p:embeddedFont>
    <p:embeddedFont>
      <p:font typeface="Calibri" panose="020F0502020204030204" pitchFamily="34" charset="0"/>
      <p:regular r:id="rId23"/>
      <p:bold r:id="rId24"/>
      <p:italic r:id="rId25"/>
      <p:boldItalic r:id="rId26"/>
    </p:embeddedFont>
    <p:embeddedFont>
      <p:font typeface="Fredoka"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3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hyperlink" Target="https://tsn.ua/ukrayina/rozkrito-novu-shahraysku-shemu-za-yakoyu-chuzhi-lyudi-perepisuyut-na-sebe-neruhomist-1169271.htm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24343" y="-3815829"/>
            <a:ext cx="6641963" cy="6641963"/>
          </a:xfrm>
          <a:custGeom>
            <a:avLst/>
            <a:gdLst/>
            <a:ahLst/>
            <a:cxnLst/>
            <a:rect l="l" t="t" r="r" b="b"/>
            <a:pathLst>
              <a:path w="6641963" h="6641963">
                <a:moveTo>
                  <a:pt x="0" y="0"/>
                </a:moveTo>
                <a:lnTo>
                  <a:pt x="6641964" y="0"/>
                </a:lnTo>
                <a:lnTo>
                  <a:pt x="6641964" y="6641963"/>
                </a:lnTo>
                <a:lnTo>
                  <a:pt x="0" y="66419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508159" y="317975"/>
            <a:ext cx="5016317" cy="2508159"/>
          </a:xfrm>
          <a:custGeom>
            <a:avLst/>
            <a:gdLst/>
            <a:ahLst/>
            <a:cxnLst/>
            <a:rect l="l" t="t" r="r" b="b"/>
            <a:pathLst>
              <a:path w="5016317" h="2508159">
                <a:moveTo>
                  <a:pt x="0" y="0"/>
                </a:moveTo>
                <a:lnTo>
                  <a:pt x="5016318" y="0"/>
                </a:lnTo>
                <a:lnTo>
                  <a:pt x="5016318" y="2508159"/>
                </a:lnTo>
                <a:lnTo>
                  <a:pt x="0" y="25081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94092" y="7202189"/>
            <a:ext cx="7901434" cy="7901434"/>
          </a:xfrm>
          <a:custGeom>
            <a:avLst/>
            <a:gdLst/>
            <a:ahLst/>
            <a:cxnLst/>
            <a:rect l="l" t="t" r="r" b="b"/>
            <a:pathLst>
              <a:path w="7901434" h="7901434">
                <a:moveTo>
                  <a:pt x="0" y="0"/>
                </a:moveTo>
                <a:lnTo>
                  <a:pt x="7901435" y="0"/>
                </a:lnTo>
                <a:lnTo>
                  <a:pt x="7901435" y="7901435"/>
                </a:lnTo>
                <a:lnTo>
                  <a:pt x="0" y="7901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395527" y="-4381560"/>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8"/>
            <a:stretch>
              <a:fillRect/>
            </a:stretch>
          </a:blipFill>
        </p:spPr>
      </p:sp>
      <p:sp>
        <p:nvSpPr>
          <p:cNvPr id="6" name="Freeform 6"/>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1492638"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11"/>
            <a:stretch>
              <a:fillRect/>
            </a:stretch>
          </a:blipFill>
        </p:spPr>
      </p:sp>
      <p:sp>
        <p:nvSpPr>
          <p:cNvPr id="8" name="Freeform 8"/>
          <p:cNvSpPr/>
          <p:nvPr/>
        </p:nvSpPr>
        <p:spPr>
          <a:xfrm>
            <a:off x="1028700" y="3123733"/>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2680562" y="3653759"/>
            <a:ext cx="12926876" cy="2223204"/>
          </a:xfrm>
          <a:prstGeom prst="rect">
            <a:avLst/>
          </a:prstGeom>
        </p:spPr>
        <p:txBody>
          <a:bodyPr lIns="0" tIns="0" rIns="0" bIns="0" rtlCol="0" anchor="t">
            <a:spAutoFit/>
          </a:bodyPr>
          <a:lstStyle/>
          <a:p>
            <a:pPr algn="ctr">
              <a:lnSpc>
                <a:spcPts val="18161"/>
              </a:lnSpc>
            </a:pPr>
            <a:r>
              <a:rPr lang="en-US" sz="12972">
                <a:solidFill>
                  <a:srgbClr val="623A2A"/>
                </a:solidFill>
                <a:latin typeface="Fredoka"/>
                <a:ea typeface="Fredoka"/>
                <a:cs typeface="Fredoka"/>
                <a:sym typeface="Fredoka"/>
              </a:rPr>
              <a:t>Нотаріат</a:t>
            </a:r>
          </a:p>
        </p:txBody>
      </p:sp>
      <p:sp>
        <p:nvSpPr>
          <p:cNvPr id="10" name="TextBox 10"/>
          <p:cNvSpPr txBox="1"/>
          <p:nvPr/>
        </p:nvSpPr>
        <p:spPr>
          <a:xfrm>
            <a:off x="5103806" y="6078873"/>
            <a:ext cx="8080387" cy="2380638"/>
          </a:xfrm>
          <a:prstGeom prst="rect">
            <a:avLst/>
          </a:prstGeom>
        </p:spPr>
        <p:txBody>
          <a:bodyPr lIns="0" tIns="0" rIns="0" bIns="0" rtlCol="0" anchor="t">
            <a:spAutoFit/>
          </a:bodyPr>
          <a:lstStyle/>
          <a:p>
            <a:pPr algn="ctr">
              <a:lnSpc>
                <a:spcPts val="4758"/>
              </a:lnSpc>
            </a:pPr>
            <a:r>
              <a:rPr lang="en-US" sz="3399" spc="673">
                <a:solidFill>
                  <a:srgbClr val="623A2A"/>
                </a:solidFill>
                <a:latin typeface="Sniglet"/>
                <a:ea typeface="Sniglet"/>
                <a:cs typeface="Sniglet"/>
                <a:sym typeface="Sniglet"/>
              </a:rPr>
              <a:t>ПРИКЛАДИ НЕЕТИЧНОЇ (НЕПРАВОМІРНОЇ) ПОВЕДІНКИ</a:t>
            </a:r>
          </a:p>
          <a:p>
            <a:pPr algn="ctr">
              <a:lnSpc>
                <a:spcPts val="4758"/>
              </a:lnSpc>
            </a:pPr>
            <a:endParaRPr lang="en-US" sz="3399" spc="673">
              <a:solidFill>
                <a:srgbClr val="623A2A"/>
              </a:solidFill>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2325693" y="1789727"/>
            <a:ext cx="13279563" cy="79914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Два тижні тому ТСН.Тиждень розсекретив одну дуже </a:t>
            </a:r>
            <a:r>
              <a:rPr lang="en-US" sz="3000" u="sng">
                <a:solidFill>
                  <a:srgbClr val="000000"/>
                </a:solidFill>
                <a:latin typeface="Sniglet"/>
                <a:ea typeface="Sniglet"/>
                <a:cs typeface="Sniglet"/>
                <a:sym typeface="Sniglet"/>
                <a:hlinkClick r:id="rId12" tooltip="https://tsn.ua/ukrayina/rozkrito-novu-shahraysku-shemu-za-yakoyu-chuzhi-lyudi-perepisuyut-na-sebe-neruhomist-1169271.html"/>
              </a:rPr>
              <a:t>цікаву аферу зі столичною квартирою</a:t>
            </a:r>
            <a:r>
              <a:rPr lang="en-US" sz="3000">
                <a:solidFill>
                  <a:srgbClr val="000000"/>
                </a:solidFill>
                <a:latin typeface="Sniglet"/>
                <a:ea typeface="Sniglet"/>
                <a:cs typeface="Sniglet"/>
                <a:sym typeface="Sniglet"/>
              </a:rPr>
              <a:t>. Коли померла наша колега Маша, на її помешкання почав претендувати 88-річний дідусь з непідконтрольної Україні частини Луганської області. Назвався її дядьком Заплавським Михайлом Семеновичем. Принаймні так запевняв столичний приватний нотаріус Олександр Гнідюк, який переконував, що заяву приймав особисто.</a:t>
            </a:r>
          </a:p>
          <a:p>
            <a:pPr algn="l">
              <a:lnSpc>
                <a:spcPts val="4200"/>
              </a:lnSpc>
            </a:pPr>
            <a:r>
              <a:rPr lang="en-US" sz="3000">
                <a:solidFill>
                  <a:srgbClr val="000000"/>
                </a:solidFill>
                <a:latin typeface="Sniglet"/>
                <a:ea typeface="Sniglet"/>
                <a:cs typeface="Sniglet"/>
                <a:sym typeface="Sniglet"/>
              </a:rPr>
              <a:t>Згодом виявилося, що дідусь помер 23 травня 2007 року. Після цього 14 січня 2008 року Лутугинською державною нотаріальною конторою заводилась спадкова справа. Очевидно, для родичів діда. Відомості про це є у Спадковому реєстрі. Їх можна знайти. Але, при оформленні заяви про прийняття спадщини, нотаріус Гнідюк не мав так глибоко перевіряти Заплавського, що може свідчити і про його невинність в оформленні шахрайської схеми щодо столичної квартири.</a:t>
            </a:r>
          </a:p>
          <a:p>
            <a:pPr algn="l">
              <a:lnSpc>
                <a:spcPts val="4200"/>
              </a:lnSpc>
            </a:pPr>
            <a:endParaRPr lang="en-US" sz="3000">
              <a:solidFill>
                <a:srgbClr val="000000"/>
              </a:solidFill>
              <a:latin typeface="Sniglet"/>
              <a:ea typeface="Sniglet"/>
              <a:cs typeface="Sniglet"/>
              <a:sym typeface="Sniglet"/>
            </a:endParaRPr>
          </a:p>
        </p:txBody>
      </p:sp>
      <p:sp>
        <p:nvSpPr>
          <p:cNvPr id="10" name="TextBox 10"/>
          <p:cNvSpPr txBox="1"/>
          <p:nvPr/>
        </p:nvSpPr>
        <p:spPr>
          <a:xfrm>
            <a:off x="2842849"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3526417" y="638889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6819175" y="962025"/>
            <a:ext cx="10440125" cy="95916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Від другої половини січня 2025 року Урядова команда реагування на комп'ютерні надзвичайні події України CERT-UA, яка діє при Держспецзв’язку, фіксує поновлення активності злочинного угруповання UAC-0173, так званих “чорних нотаріусів”. Хакери на замовлення та за грошову винагороду здійснюють кібератаки на українських нотаріусів, щоб отримати прихований віддалений доступ до їхніх комп'ютерів з метою подальшого внесення несанкціонованих змін у державні реєстри.</a:t>
            </a:r>
          </a:p>
          <a:p>
            <a:pPr algn="l">
              <a:lnSpc>
                <a:spcPts val="4200"/>
              </a:lnSpc>
            </a:pPr>
            <a:r>
              <a:rPr lang="en-US" sz="3000">
                <a:solidFill>
                  <a:srgbClr val="000000"/>
                </a:solidFill>
                <a:latin typeface="Sniglet"/>
                <a:ea typeface="Sniglet"/>
                <a:cs typeface="Sniglet"/>
                <a:sym typeface="Sniglet"/>
              </a:rPr>
              <a:t>Так, 11 лютого 2025 року зловмисники вкотре розіслали небезпечні електронні листи нібито від імені одного з територіальних підрозділів Міністерства юстиції України, які містили посилання для завантаження виконуваного файлу (наприклад, “HAKA3.exe”, “Наказ Міністерства юстиції від 10.02.2025 № 43613.1-03.exe”, “До відома.exe"). </a:t>
            </a:r>
          </a:p>
          <a:p>
            <a:pPr algn="l">
              <a:lnSpc>
                <a:spcPts val="4200"/>
              </a:lnSpc>
            </a:pPr>
            <a:endParaRPr lang="en-US" sz="3000">
              <a:solidFill>
                <a:srgbClr val="000000"/>
              </a:solidFill>
              <a:latin typeface="Sniglet"/>
              <a:ea typeface="Sniglet"/>
              <a:cs typeface="Sniglet"/>
              <a:sym typeface="Sniglet"/>
            </a:endParaRPr>
          </a:p>
        </p:txBody>
      </p:sp>
      <p:sp>
        <p:nvSpPr>
          <p:cNvPr id="10" name="TextBox 10"/>
          <p:cNvSpPr txBox="1"/>
          <p:nvPr/>
        </p:nvSpPr>
        <p:spPr>
          <a:xfrm>
            <a:off x="2926219" y="314325"/>
            <a:ext cx="5793599" cy="1147953"/>
          </a:xfrm>
          <a:prstGeom prst="rect">
            <a:avLst/>
          </a:prstGeom>
        </p:spPr>
        <p:txBody>
          <a:bodyPr lIns="0" tIns="0" rIns="0" bIns="0" rtlCol="0" anchor="t">
            <a:spAutoFit/>
          </a:bodyPr>
          <a:lstStyle/>
          <a:p>
            <a:pPr algn="l">
              <a:lnSpc>
                <a:spcPts val="8256"/>
              </a:lnSpc>
            </a:pPr>
            <a:r>
              <a:rPr lang="en-US" sz="9600">
                <a:solidFill>
                  <a:srgbClr val="623A2A"/>
                </a:solidFill>
                <a:latin typeface="Fredoka"/>
                <a:ea typeface="Fredoka"/>
                <a:cs typeface="Fredoka"/>
                <a:sym typeface="Fredoka"/>
              </a:rPr>
              <a:t>БЕЗПЕКА!</a:t>
            </a:r>
          </a:p>
        </p:txBody>
      </p:sp>
      <p:grpSp>
        <p:nvGrpSpPr>
          <p:cNvPr id="11" name="Group 11"/>
          <p:cNvGrpSpPr>
            <a:grpSpLocks noChangeAspect="1"/>
          </p:cNvGrpSpPr>
          <p:nvPr/>
        </p:nvGrpSpPr>
        <p:grpSpPr>
          <a:xfrm>
            <a:off x="847883" y="3723894"/>
            <a:ext cx="5671146" cy="4663477"/>
            <a:chOff x="0" y="0"/>
            <a:chExt cx="4188460" cy="3444240"/>
          </a:xfrm>
        </p:grpSpPr>
        <p:sp>
          <p:nvSpPr>
            <p:cNvPr id="12" name="Freeform 12"/>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488" b="-41488"/>
              </a:stretch>
            </a:blipFill>
          </p:spPr>
        </p:sp>
        <p:sp>
          <p:nvSpPr>
            <p:cNvPr id="13" name="Freeform 13"/>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4" name="Freeform 14"/>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3526417" y="638889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6819175" y="2133522"/>
            <a:ext cx="10440125" cy="69246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Фахівці CERT-UA вжили невідкладних заходів та за сприяння Нотаріальної палати України оперативно ідентифікували уражені комп'ютери у шести регіонах України. Тож реалізацію зловмисного задуму вдалося унеможливити (у деяких випадках – вже на кінцевих етапах здійснення несанкціонованих нотаріальних дій). Також на прохання нотаріусів забезпечили налаштування комп'ютерів для скорочення потенційної поверхні атаки.</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https://cybersec.net.ua/kiberzlochyny/805-chorni-notariusy-z-uac-0173-aktyvizuvalys-shchob-otrymaty-dostup-do-derzhreiestriv.html</a:t>
            </a:r>
          </a:p>
        </p:txBody>
      </p:sp>
      <p:sp>
        <p:nvSpPr>
          <p:cNvPr id="10" name="TextBox 10"/>
          <p:cNvSpPr txBox="1"/>
          <p:nvPr/>
        </p:nvSpPr>
        <p:spPr>
          <a:xfrm>
            <a:off x="2926219" y="314325"/>
            <a:ext cx="5793599" cy="1147953"/>
          </a:xfrm>
          <a:prstGeom prst="rect">
            <a:avLst/>
          </a:prstGeom>
        </p:spPr>
        <p:txBody>
          <a:bodyPr lIns="0" tIns="0" rIns="0" bIns="0" rtlCol="0" anchor="t">
            <a:spAutoFit/>
          </a:bodyPr>
          <a:lstStyle/>
          <a:p>
            <a:pPr algn="l">
              <a:lnSpc>
                <a:spcPts val="8256"/>
              </a:lnSpc>
            </a:pPr>
            <a:r>
              <a:rPr lang="en-US" sz="9600">
                <a:solidFill>
                  <a:srgbClr val="623A2A"/>
                </a:solidFill>
                <a:latin typeface="Fredoka"/>
                <a:ea typeface="Fredoka"/>
                <a:cs typeface="Fredoka"/>
                <a:sym typeface="Fredoka"/>
              </a:rPr>
              <a:t>БЕЗПЕКА!</a:t>
            </a:r>
          </a:p>
        </p:txBody>
      </p:sp>
      <p:grpSp>
        <p:nvGrpSpPr>
          <p:cNvPr id="11" name="Group 11"/>
          <p:cNvGrpSpPr>
            <a:grpSpLocks noChangeAspect="1"/>
          </p:cNvGrpSpPr>
          <p:nvPr/>
        </p:nvGrpSpPr>
        <p:grpSpPr>
          <a:xfrm>
            <a:off x="847883" y="3723894"/>
            <a:ext cx="5671146" cy="4663477"/>
            <a:chOff x="0" y="0"/>
            <a:chExt cx="4188460" cy="3444240"/>
          </a:xfrm>
        </p:grpSpPr>
        <p:sp>
          <p:nvSpPr>
            <p:cNvPr id="12" name="Freeform 12"/>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488" b="-41488"/>
              </a:stretch>
            </a:blipFill>
          </p:spPr>
        </p:sp>
        <p:sp>
          <p:nvSpPr>
            <p:cNvPr id="13" name="Freeform 13"/>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4" name="Freeform 14"/>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3526417" y="638889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159886" y="314325"/>
            <a:ext cx="14078655" cy="1147953"/>
          </a:xfrm>
          <a:prstGeom prst="rect">
            <a:avLst/>
          </a:prstGeom>
        </p:spPr>
        <p:txBody>
          <a:bodyPr lIns="0" tIns="0" rIns="0" bIns="0" rtlCol="0" anchor="t">
            <a:spAutoFit/>
          </a:bodyPr>
          <a:lstStyle/>
          <a:p>
            <a:pPr algn="ctr">
              <a:lnSpc>
                <a:spcPts val="8256"/>
              </a:lnSpc>
            </a:pPr>
            <a:r>
              <a:rPr lang="en-US" sz="9600">
                <a:solidFill>
                  <a:srgbClr val="623A2A"/>
                </a:solidFill>
                <a:latin typeface="Fredoka"/>
                <a:ea typeface="Fredoka"/>
                <a:cs typeface="Fredoka"/>
                <a:sym typeface="Fredoka"/>
              </a:rPr>
              <a:t>№5</a:t>
            </a:r>
          </a:p>
        </p:txBody>
      </p:sp>
      <p:sp>
        <p:nvSpPr>
          <p:cNvPr id="10" name="TextBox 10"/>
          <p:cNvSpPr txBox="1"/>
          <p:nvPr/>
        </p:nvSpPr>
        <p:spPr>
          <a:xfrm>
            <a:off x="2143073" y="3895913"/>
            <a:ext cx="13197508" cy="2957830"/>
          </a:xfrm>
          <a:prstGeom prst="rect">
            <a:avLst/>
          </a:prstGeom>
        </p:spPr>
        <p:txBody>
          <a:bodyPr lIns="0" tIns="0" rIns="0" bIns="0" rtlCol="0" anchor="t">
            <a:spAutoFit/>
          </a:bodyPr>
          <a:lstStyle/>
          <a:p>
            <a:pPr algn="l">
              <a:lnSpc>
                <a:spcPts val="3920"/>
              </a:lnSpc>
            </a:pPr>
            <a:r>
              <a:rPr lang="en-US" sz="2800">
                <a:solidFill>
                  <a:srgbClr val="000000"/>
                </a:solidFill>
                <a:latin typeface="Sniglet"/>
                <a:ea typeface="Sniglet"/>
                <a:cs typeface="Sniglet"/>
                <a:sym typeface="Sniglet"/>
              </a:rPr>
              <a:t>Нотаріуса в Києві підозрюють у незаконній реєстрації нерухомості на 10 млн грн</a:t>
            </a:r>
          </a:p>
          <a:p>
            <a:pPr algn="l">
              <a:lnSpc>
                <a:spcPts val="3920"/>
              </a:lnSpc>
            </a:pPr>
            <a:endParaRPr lang="en-US" sz="2800">
              <a:solidFill>
                <a:srgbClr val="000000"/>
              </a:solidFill>
              <a:latin typeface="Sniglet"/>
              <a:ea typeface="Sniglet"/>
              <a:cs typeface="Sniglet"/>
              <a:sym typeface="Sniglet"/>
            </a:endParaRPr>
          </a:p>
          <a:p>
            <a:pPr algn="l">
              <a:lnSpc>
                <a:spcPts val="3920"/>
              </a:lnSpc>
            </a:pPr>
            <a:r>
              <a:rPr lang="en-US" sz="2800">
                <a:solidFill>
                  <a:srgbClr val="000000"/>
                </a:solidFill>
                <a:latin typeface="Sniglet"/>
                <a:ea typeface="Sniglet"/>
                <a:cs typeface="Sniglet"/>
                <a:sym typeface="Sniglet"/>
              </a:rPr>
              <a:t>https://sud.ua/uk/news/ukraine/339379-notariusa-v-kieve-podozrevayut-v-nezakonnoy-registratsii-nedvizhimosti-na-10-mln-grn?utm_source=chatgpt.com</a:t>
            </a:r>
          </a:p>
          <a:p>
            <a:pPr algn="l">
              <a:lnSpc>
                <a:spcPts val="3920"/>
              </a:lnSpc>
            </a:pPr>
            <a:endParaRPr lang="en-US" sz="2800">
              <a:solidFill>
                <a:srgbClr val="000000"/>
              </a:solidFill>
              <a:latin typeface="Sniglet"/>
              <a:ea typeface="Sniglet"/>
              <a:cs typeface="Sniglet"/>
              <a:sym typeface="Snigle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3526417" y="638889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159886" y="314325"/>
            <a:ext cx="14078655" cy="1147953"/>
          </a:xfrm>
          <a:prstGeom prst="rect">
            <a:avLst/>
          </a:prstGeom>
        </p:spPr>
        <p:txBody>
          <a:bodyPr lIns="0" tIns="0" rIns="0" bIns="0" rtlCol="0" anchor="t">
            <a:spAutoFit/>
          </a:bodyPr>
          <a:lstStyle/>
          <a:p>
            <a:pPr algn="ctr">
              <a:lnSpc>
                <a:spcPts val="8256"/>
              </a:lnSpc>
            </a:pPr>
            <a:r>
              <a:rPr lang="en-US" sz="9600">
                <a:solidFill>
                  <a:srgbClr val="623A2A"/>
                </a:solidFill>
                <a:latin typeface="Fredoka"/>
                <a:ea typeface="Fredoka"/>
                <a:cs typeface="Fredoka"/>
                <a:sym typeface="Fredoka"/>
              </a:rPr>
              <a:t>№5</a:t>
            </a:r>
          </a:p>
        </p:txBody>
      </p:sp>
      <p:sp>
        <p:nvSpPr>
          <p:cNvPr id="10" name="TextBox 10"/>
          <p:cNvSpPr txBox="1"/>
          <p:nvPr/>
        </p:nvSpPr>
        <p:spPr>
          <a:xfrm>
            <a:off x="2143073" y="3895913"/>
            <a:ext cx="13197508" cy="3948430"/>
          </a:xfrm>
          <a:prstGeom prst="rect">
            <a:avLst/>
          </a:prstGeom>
        </p:spPr>
        <p:txBody>
          <a:bodyPr lIns="0" tIns="0" rIns="0" bIns="0" rtlCol="0" anchor="t">
            <a:spAutoFit/>
          </a:bodyPr>
          <a:lstStyle/>
          <a:p>
            <a:pPr algn="l">
              <a:lnSpc>
                <a:spcPts val="3920"/>
              </a:lnSpc>
            </a:pPr>
            <a:r>
              <a:rPr lang="en-US" sz="2800">
                <a:solidFill>
                  <a:srgbClr val="000000"/>
                </a:solidFill>
                <a:latin typeface="Sniglet"/>
                <a:ea typeface="Sniglet"/>
                <a:cs typeface="Sniglet"/>
                <a:sym typeface="Sniglet"/>
              </a:rPr>
              <a:t>Слідство встановило, що документи, подані для реєстрації, не давали підстав для таких дій. У них була вказана завищена площа приміщення, неіснуюча адреса, а також підроблене рішення третейського суду. Крім того, інформація про цю нерухомість уже містилася в реєстрі, що призвело до дублювання права власності на один і той самий об’єкт.</a:t>
            </a:r>
          </a:p>
          <a:p>
            <a:pPr algn="l">
              <a:lnSpc>
                <a:spcPts val="3920"/>
              </a:lnSpc>
            </a:pPr>
            <a:r>
              <a:rPr lang="en-US" sz="2800">
                <a:solidFill>
                  <a:srgbClr val="000000"/>
                </a:solidFill>
                <a:latin typeface="Sniglet"/>
                <a:ea typeface="Sniglet"/>
                <a:cs typeface="Sniglet"/>
                <a:sym typeface="Sniglet"/>
              </a:rPr>
              <a:t>Наразі обвинувальний акт передано до суду для розгляду по суті. Нотаріусу обрано запобіжний захід у вигляді застави в розмірі 3 млн гривень.</a:t>
            </a:r>
          </a:p>
          <a:p>
            <a:pPr algn="l">
              <a:lnSpc>
                <a:spcPts val="3920"/>
              </a:lnSpc>
            </a:pPr>
            <a:endParaRPr lang="en-US" sz="2800">
              <a:solidFill>
                <a:srgbClr val="000000"/>
              </a:solidFill>
              <a:latin typeface="Sniglet"/>
              <a:ea typeface="Sniglet"/>
              <a:cs typeface="Sniglet"/>
              <a:sym typeface="Snigle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854631" y="2773297"/>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373" b="-41373"/>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8894206" y="2826739"/>
            <a:ext cx="7539163" cy="42576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У Харкові нотаріуса підозрюють у незаконній реєстрації держмайна на понад 8,3 млн грн</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https://gp.gov.ua/ua/posts/u-xarkovi-notariusa-pidozryuyut-u-nezakonnii-rejestraciyi-derzmaina-na-ponad-83-mln-grn</a:t>
            </a:r>
          </a:p>
        </p:txBody>
      </p:sp>
      <p:sp>
        <p:nvSpPr>
          <p:cNvPr id="14" name="TextBox 14"/>
          <p:cNvSpPr txBox="1"/>
          <p:nvPr/>
        </p:nvSpPr>
        <p:spPr>
          <a:xfrm>
            <a:off x="3375786" y="26797"/>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1666019" y="2133522"/>
            <a:ext cx="14955963" cy="74580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За процесуального керівництва Харківської спеціалізованої прокуратури у сфері оборони викрито приватного нотаріуса Харківського міського нотаріального округу, який зловживав своїми повноваженнями під час державної реєстрації нерухомого майна оборонного призначення.</a:t>
            </a:r>
          </a:p>
          <a:p>
            <a:pPr algn="l">
              <a:lnSpc>
                <a:spcPts val="4200"/>
              </a:lnSpc>
            </a:pPr>
            <a:r>
              <a:rPr lang="en-US" sz="3000">
                <a:solidFill>
                  <a:srgbClr val="000000"/>
                </a:solidFill>
                <a:latin typeface="Sniglet"/>
                <a:ea typeface="Sniglet"/>
                <a:cs typeface="Sniglet"/>
                <a:sym typeface="Sniglet"/>
              </a:rPr>
              <a:t>Протягом грудня 2023 – березня 2024 року нотаріус незаконно переєструвала право власності за фізичною особою на кілька груп нежитлових приміщень, які належали оборонному державному підприємству, відчуження яких не було узгоджено Кабінетом Міністрів України встановленим порядком. Для цього були використані завідомо підроблені документи з недостовірними відомостями. </a:t>
            </a:r>
          </a:p>
          <a:p>
            <a:pPr algn="l">
              <a:lnSpc>
                <a:spcPts val="4200"/>
              </a:lnSpc>
            </a:pPr>
            <a:r>
              <a:rPr lang="en-US" sz="3000">
                <a:solidFill>
                  <a:srgbClr val="000000"/>
                </a:solidFill>
                <a:latin typeface="Sniglet"/>
                <a:ea typeface="Sniglet"/>
                <a:cs typeface="Sniglet"/>
                <a:sym typeface="Sniglet"/>
              </a:rPr>
              <a:t>Загальна вартість незаконно відчуженого майна перевищує 8,3 млн грн.</a:t>
            </a:r>
          </a:p>
          <a:p>
            <a:pPr algn="l">
              <a:lnSpc>
                <a:spcPts val="4200"/>
              </a:lnSpc>
            </a:pPr>
            <a:r>
              <a:rPr lang="en-US" sz="3000">
                <a:solidFill>
                  <a:srgbClr val="000000"/>
                </a:solidFill>
                <a:latin typeface="Sniglet"/>
                <a:ea typeface="Sniglet"/>
                <a:cs typeface="Sniglet"/>
                <a:sym typeface="Sniglet"/>
              </a:rPr>
              <a:t>Нотаріусу повідомлено про підозру за ч. 3 ст. 365-2 КК України - зловживання повноваженнями особи, що надає публічні послуги.</a:t>
            </a:r>
          </a:p>
          <a:p>
            <a:pPr algn="l">
              <a:lnSpc>
                <a:spcPts val="4200"/>
              </a:lnSpc>
            </a:pPr>
            <a:endParaRPr lang="en-US" sz="3000">
              <a:solidFill>
                <a:srgbClr val="000000"/>
              </a:solidFill>
              <a:latin typeface="Sniglet"/>
              <a:ea typeface="Sniglet"/>
              <a:cs typeface="Sniglet"/>
              <a:sym typeface="Sniglet"/>
            </a:endParaRPr>
          </a:p>
        </p:txBody>
      </p:sp>
      <p:sp>
        <p:nvSpPr>
          <p:cNvPr id="10" name="TextBox 10"/>
          <p:cNvSpPr txBox="1"/>
          <p:nvPr/>
        </p:nvSpPr>
        <p:spPr>
          <a:xfrm>
            <a:off x="3375786" y="26797"/>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8265962" y="1919462"/>
            <a:ext cx="11705044" cy="6713872"/>
            <a:chOff x="0" y="0"/>
            <a:chExt cx="7981950" cy="4578350"/>
          </a:xfrm>
        </p:grpSpPr>
        <p:sp>
          <p:nvSpPr>
            <p:cNvPr id="10" name="Freeform 10"/>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1" name="Freeform 11"/>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12" name="Freeform 12"/>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13" name="Freeform 13"/>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14" name="Freeform 14"/>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12"/>
              <a:stretch>
                <a:fillRect t="-69914" b="-69914"/>
              </a:stretch>
            </a:blipFill>
          </p:spPr>
        </p:sp>
      </p:grpSp>
      <p:sp>
        <p:nvSpPr>
          <p:cNvPr id="15" name="TextBox 15"/>
          <p:cNvSpPr txBox="1"/>
          <p:nvPr/>
        </p:nvSpPr>
        <p:spPr>
          <a:xfrm>
            <a:off x="2999012" y="57150"/>
            <a:ext cx="7778727" cy="1167058"/>
          </a:xfrm>
          <a:prstGeom prst="rect">
            <a:avLst/>
          </a:prstGeom>
        </p:spPr>
        <p:txBody>
          <a:bodyPr lIns="0" tIns="0" rIns="0" bIns="0" rtlCol="0" anchor="t">
            <a:spAutoFit/>
          </a:bodyPr>
          <a:lstStyle/>
          <a:p>
            <a:pPr algn="l">
              <a:lnSpc>
                <a:spcPts val="9111"/>
              </a:lnSpc>
            </a:pPr>
            <a:r>
              <a:rPr lang="en-US" sz="8063">
                <a:solidFill>
                  <a:srgbClr val="623A2A"/>
                </a:solidFill>
                <a:latin typeface="Fredoka"/>
                <a:ea typeface="Fredoka"/>
                <a:cs typeface="Fredoka"/>
                <a:sym typeface="Fredoka"/>
              </a:rPr>
              <a:t>Етика!</a:t>
            </a:r>
          </a:p>
        </p:txBody>
      </p:sp>
      <p:sp>
        <p:nvSpPr>
          <p:cNvPr id="16" name="TextBox 16"/>
          <p:cNvSpPr txBox="1"/>
          <p:nvPr/>
        </p:nvSpPr>
        <p:spPr>
          <a:xfrm>
            <a:off x="1854631" y="1871837"/>
            <a:ext cx="8047223" cy="9119114"/>
          </a:xfrm>
          <a:prstGeom prst="rect">
            <a:avLst/>
          </a:prstGeom>
        </p:spPr>
        <p:txBody>
          <a:bodyPr lIns="0" tIns="0" rIns="0" bIns="0" rtlCol="0" anchor="t">
            <a:spAutoFit/>
          </a:bodyPr>
          <a:lstStyle/>
          <a:p>
            <a:pPr algn="l">
              <a:lnSpc>
                <a:spcPts val="4853"/>
              </a:lnSpc>
            </a:pPr>
            <a:r>
              <a:rPr lang="en-US" sz="3568">
                <a:solidFill>
                  <a:srgbClr val="000000"/>
                </a:solidFill>
                <a:latin typeface="Sniglet"/>
                <a:ea typeface="Sniglet"/>
                <a:cs typeface="Sniglet"/>
                <a:sym typeface="Sniglet"/>
              </a:rPr>
              <a:t>У Києві помічники нотаріуса посвідчували документи від його імені, поки той перебував за кордоном</a:t>
            </a:r>
          </a:p>
          <a:p>
            <a:pPr algn="l">
              <a:lnSpc>
                <a:spcPts val="4853"/>
              </a:lnSpc>
            </a:pPr>
            <a:endParaRPr lang="en-US" sz="3568">
              <a:solidFill>
                <a:srgbClr val="000000"/>
              </a:solidFill>
              <a:latin typeface="Sniglet"/>
              <a:ea typeface="Sniglet"/>
              <a:cs typeface="Sniglet"/>
              <a:sym typeface="Sniglet"/>
            </a:endParaRPr>
          </a:p>
          <a:p>
            <a:pPr algn="l">
              <a:lnSpc>
                <a:spcPts val="4853"/>
              </a:lnSpc>
            </a:pPr>
            <a:r>
              <a:rPr lang="en-US" sz="3568">
                <a:solidFill>
                  <a:srgbClr val="000000"/>
                </a:solidFill>
                <a:latin typeface="Sniglet"/>
                <a:ea typeface="Sniglet"/>
                <a:cs typeface="Sniglet"/>
                <a:sym typeface="Sniglet"/>
              </a:rPr>
              <a:t>Помічники нотаріуса в Києві завірили понад 2 000 документів з використанням його електронного цифрового підпису, поки він перебував за кордоном.</a:t>
            </a:r>
          </a:p>
          <a:p>
            <a:pPr algn="l">
              <a:lnSpc>
                <a:spcPts val="4853"/>
              </a:lnSpc>
            </a:pPr>
            <a:r>
              <a:rPr lang="en-US" sz="3568">
                <a:solidFill>
                  <a:srgbClr val="000000"/>
                </a:solidFill>
                <a:latin typeface="Sniglet"/>
                <a:ea typeface="Sniglet"/>
                <a:cs typeface="Sniglet"/>
                <a:sym typeface="Sniglet"/>
              </a:rPr>
              <a:t>https://unn.ua/news/u-kyievi-pomichnyky-notariusa-posvidchuvaly-dokumenty-vid-yoho-imeni-poky-toi-perebuvav-za-kordonom</a:t>
            </a:r>
          </a:p>
          <a:p>
            <a:pPr algn="l">
              <a:lnSpc>
                <a:spcPts val="4853"/>
              </a:lnSpc>
            </a:pPr>
            <a:endParaRPr lang="en-US" sz="3568">
              <a:solidFill>
                <a:srgbClr val="000000"/>
              </a:solidFill>
              <a:latin typeface="Sniglet"/>
              <a:ea typeface="Sniglet"/>
              <a:cs typeface="Sniglet"/>
              <a:sym typeface="Snigle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2999012" y="57150"/>
            <a:ext cx="7778727" cy="1167058"/>
          </a:xfrm>
          <a:prstGeom prst="rect">
            <a:avLst/>
          </a:prstGeom>
        </p:spPr>
        <p:txBody>
          <a:bodyPr lIns="0" tIns="0" rIns="0" bIns="0" rtlCol="0" anchor="t">
            <a:spAutoFit/>
          </a:bodyPr>
          <a:lstStyle/>
          <a:p>
            <a:pPr algn="l">
              <a:lnSpc>
                <a:spcPts val="9111"/>
              </a:lnSpc>
            </a:pPr>
            <a:r>
              <a:rPr lang="en-US" sz="8063">
                <a:solidFill>
                  <a:srgbClr val="623A2A"/>
                </a:solidFill>
                <a:latin typeface="Fredoka"/>
                <a:ea typeface="Fredoka"/>
                <a:cs typeface="Fredoka"/>
                <a:sym typeface="Fredoka"/>
              </a:rPr>
              <a:t>Етика!</a:t>
            </a:r>
          </a:p>
        </p:txBody>
      </p:sp>
      <p:sp>
        <p:nvSpPr>
          <p:cNvPr id="10" name="TextBox 10"/>
          <p:cNvSpPr txBox="1"/>
          <p:nvPr/>
        </p:nvSpPr>
        <p:spPr>
          <a:xfrm>
            <a:off x="1854631" y="1871837"/>
            <a:ext cx="15167969" cy="9119114"/>
          </a:xfrm>
          <a:prstGeom prst="rect">
            <a:avLst/>
          </a:prstGeom>
        </p:spPr>
        <p:txBody>
          <a:bodyPr lIns="0" tIns="0" rIns="0" bIns="0" rtlCol="0" anchor="t">
            <a:spAutoFit/>
          </a:bodyPr>
          <a:lstStyle/>
          <a:p>
            <a:pPr algn="l">
              <a:lnSpc>
                <a:spcPts val="4853"/>
              </a:lnSpc>
            </a:pPr>
            <a:r>
              <a:rPr lang="en-US" sz="3568">
                <a:solidFill>
                  <a:srgbClr val="000000"/>
                </a:solidFill>
                <a:latin typeface="Sniglet"/>
                <a:ea typeface="Sniglet"/>
                <a:cs typeface="Sniglet"/>
                <a:sym typeface="Sniglet"/>
              </a:rPr>
              <a:t>Скандал розгортається навколо витоку даних електронного нотаріату в Україні – але чи це сталося?</a:t>
            </a:r>
          </a:p>
          <a:p>
            <a:pPr algn="l">
              <a:lnSpc>
                <a:spcPts val="4853"/>
              </a:lnSpc>
            </a:pPr>
            <a:endParaRPr lang="en-US" sz="3568">
              <a:solidFill>
                <a:srgbClr val="000000"/>
              </a:solidFill>
              <a:latin typeface="Sniglet"/>
              <a:ea typeface="Sniglet"/>
              <a:cs typeface="Sniglet"/>
              <a:sym typeface="Sniglet"/>
            </a:endParaRPr>
          </a:p>
          <a:p>
            <a:pPr algn="l">
              <a:lnSpc>
                <a:spcPts val="4853"/>
              </a:lnSpc>
            </a:pPr>
            <a:r>
              <a:rPr lang="en-US" sz="3568">
                <a:solidFill>
                  <a:srgbClr val="000000"/>
                </a:solidFill>
                <a:latin typeface="Sniglet"/>
                <a:ea typeface="Sniglet"/>
                <a:cs typeface="Sniglet"/>
                <a:sym typeface="Sniglet"/>
              </a:rPr>
              <a:t>Амбітна реформа цифрового нотаріату в Україні стала предметом суперечок після повідомлень про можливий витік даних з державних реєстрів – повідомлень, які уряд заперечує, але які викликали питання щодо безпеки, політики та корисливих інтересів.</a:t>
            </a:r>
          </a:p>
          <a:p>
            <a:pPr algn="l">
              <a:lnSpc>
                <a:spcPts val="4853"/>
              </a:lnSpc>
            </a:pPr>
            <a:r>
              <a:rPr lang="en-US" sz="3568">
                <a:solidFill>
                  <a:srgbClr val="000000"/>
                </a:solidFill>
                <a:latin typeface="Sniglet"/>
                <a:ea typeface="Sniglet"/>
                <a:cs typeface="Sniglet"/>
                <a:sym typeface="Sniglet"/>
              </a:rPr>
              <a:t>ЗМІ повідомили про витік інформації громадян з Єдиних реєстрів в Інтернет. Влада заявила, що витік стався під час навчальної програми для нотаріусів, які мають доступ до непублічних реєстрів.</a:t>
            </a:r>
          </a:p>
          <a:p>
            <a:pPr algn="l">
              <a:lnSpc>
                <a:spcPts val="4853"/>
              </a:lnSpc>
            </a:pPr>
            <a:endParaRPr lang="en-US" sz="3568">
              <a:solidFill>
                <a:srgbClr val="000000"/>
              </a:solidFill>
              <a:latin typeface="Sniglet"/>
              <a:ea typeface="Sniglet"/>
              <a:cs typeface="Sniglet"/>
              <a:sym typeface="Sniglet"/>
            </a:endParaRPr>
          </a:p>
          <a:p>
            <a:pPr algn="l">
              <a:lnSpc>
                <a:spcPts val="4853"/>
              </a:lnSpc>
            </a:pPr>
            <a:r>
              <a:rPr lang="en-US" sz="3568">
                <a:solidFill>
                  <a:srgbClr val="000000"/>
                </a:solidFill>
                <a:latin typeface="Sniglet"/>
                <a:ea typeface="Sniglet"/>
                <a:cs typeface="Sniglet"/>
                <a:sym typeface="Sniglet"/>
              </a:rPr>
              <a:t>https://www.kyivpost.com/post/61257?utm_source=chatgpt.com</a:t>
            </a:r>
          </a:p>
          <a:p>
            <a:pPr algn="l">
              <a:lnSpc>
                <a:spcPts val="4853"/>
              </a:lnSpc>
            </a:pPr>
            <a:endParaRPr lang="en-US" sz="3568">
              <a:solidFill>
                <a:srgbClr val="000000"/>
              </a:solidFill>
              <a:latin typeface="Sniglet"/>
              <a:ea typeface="Sniglet"/>
              <a:cs typeface="Sniglet"/>
              <a:sym typeface="Sniglet"/>
            </a:endParaRPr>
          </a:p>
          <a:p>
            <a:pPr algn="l">
              <a:lnSpc>
                <a:spcPts val="4853"/>
              </a:lnSpc>
            </a:pPr>
            <a:endParaRPr lang="en-US" sz="3568">
              <a:solidFill>
                <a:srgbClr val="000000"/>
              </a:solidFill>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24343" y="-3815829"/>
            <a:ext cx="6641963" cy="6641963"/>
          </a:xfrm>
          <a:custGeom>
            <a:avLst/>
            <a:gdLst/>
            <a:ahLst/>
            <a:cxnLst/>
            <a:rect l="l" t="t" r="r" b="b"/>
            <a:pathLst>
              <a:path w="6641963" h="6641963">
                <a:moveTo>
                  <a:pt x="0" y="0"/>
                </a:moveTo>
                <a:lnTo>
                  <a:pt x="6641964" y="0"/>
                </a:lnTo>
                <a:lnTo>
                  <a:pt x="6641964" y="6641963"/>
                </a:lnTo>
                <a:lnTo>
                  <a:pt x="0" y="66419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508159" y="317975"/>
            <a:ext cx="5016317" cy="2508159"/>
          </a:xfrm>
          <a:custGeom>
            <a:avLst/>
            <a:gdLst/>
            <a:ahLst/>
            <a:cxnLst/>
            <a:rect l="l" t="t" r="r" b="b"/>
            <a:pathLst>
              <a:path w="5016317" h="2508159">
                <a:moveTo>
                  <a:pt x="0" y="0"/>
                </a:moveTo>
                <a:lnTo>
                  <a:pt x="5016318" y="0"/>
                </a:lnTo>
                <a:lnTo>
                  <a:pt x="5016318" y="2508159"/>
                </a:lnTo>
                <a:lnTo>
                  <a:pt x="0" y="25081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94092" y="7202189"/>
            <a:ext cx="7901434" cy="7901434"/>
          </a:xfrm>
          <a:custGeom>
            <a:avLst/>
            <a:gdLst/>
            <a:ahLst/>
            <a:cxnLst/>
            <a:rect l="l" t="t" r="r" b="b"/>
            <a:pathLst>
              <a:path w="7901434" h="7901434">
                <a:moveTo>
                  <a:pt x="0" y="0"/>
                </a:moveTo>
                <a:lnTo>
                  <a:pt x="7901435" y="0"/>
                </a:lnTo>
                <a:lnTo>
                  <a:pt x="7901435" y="7901435"/>
                </a:lnTo>
                <a:lnTo>
                  <a:pt x="0" y="7901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395527" y="-4381560"/>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8"/>
            <a:stretch>
              <a:fillRect/>
            </a:stretch>
          </a:blipFill>
        </p:spPr>
      </p:sp>
      <p:sp>
        <p:nvSpPr>
          <p:cNvPr id="6" name="Freeform 6"/>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1492638"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11"/>
            <a:stretch>
              <a:fillRect/>
            </a:stretch>
          </a:blipFill>
        </p:spPr>
      </p:sp>
      <p:sp>
        <p:nvSpPr>
          <p:cNvPr id="8" name="Freeform 8"/>
          <p:cNvSpPr/>
          <p:nvPr/>
        </p:nvSpPr>
        <p:spPr>
          <a:xfrm>
            <a:off x="1028700" y="3123733"/>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10" name="Рисунок 9"/>
          <p:cNvPicPr>
            <a:picLocks noChangeAspect="1"/>
          </p:cNvPicPr>
          <p:nvPr/>
        </p:nvPicPr>
        <p:blipFill>
          <a:blip r:embed="rId14"/>
          <a:stretch>
            <a:fillRect/>
          </a:stretch>
        </p:blipFill>
        <p:spPr>
          <a:xfrm>
            <a:off x="-236576" y="1908200"/>
            <a:ext cx="18432408" cy="6588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2909771"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№1</a:t>
            </a:r>
          </a:p>
        </p:txBody>
      </p:sp>
      <p:sp>
        <p:nvSpPr>
          <p:cNvPr id="10" name="TextBox 10"/>
          <p:cNvSpPr txBox="1"/>
          <p:nvPr/>
        </p:nvSpPr>
        <p:spPr>
          <a:xfrm>
            <a:off x="1944571" y="3813513"/>
            <a:ext cx="15314729" cy="5160645"/>
          </a:xfrm>
          <a:prstGeom prst="rect">
            <a:avLst/>
          </a:prstGeom>
        </p:spPr>
        <p:txBody>
          <a:bodyPr lIns="0" tIns="0" rIns="0" bIns="0" rtlCol="0" anchor="t">
            <a:spAutoFit/>
          </a:bodyPr>
          <a:lstStyle/>
          <a:p>
            <a:pPr algn="l">
              <a:lnSpc>
                <a:spcPts val="5880"/>
              </a:lnSpc>
            </a:pPr>
            <a:r>
              <a:rPr lang="en-US" sz="4200">
                <a:solidFill>
                  <a:srgbClr val="000000"/>
                </a:solidFill>
                <a:latin typeface="Sniglet"/>
                <a:ea typeface="Sniglet"/>
                <a:cs typeface="Sniglet"/>
                <a:sym typeface="Sniglet"/>
              </a:rPr>
              <a:t>Нацполіція затримала нотаріуса Київського міського округу на хабарі майже 1,2 мільйона гривень </a:t>
            </a:r>
          </a:p>
          <a:p>
            <a:pPr algn="l">
              <a:lnSpc>
                <a:spcPts val="5880"/>
              </a:lnSpc>
            </a:pPr>
            <a:r>
              <a:rPr lang="en-US" sz="4200">
                <a:solidFill>
                  <a:srgbClr val="000000"/>
                </a:solidFill>
                <a:latin typeface="Sniglet"/>
                <a:ea typeface="Sniglet"/>
                <a:cs typeface="Sniglet"/>
                <a:sym typeface="Sniglet"/>
              </a:rPr>
              <a:t>Опубліковано 05 грудня 2020 року о 11:00 </a:t>
            </a:r>
          </a:p>
          <a:p>
            <a:pPr algn="l">
              <a:lnSpc>
                <a:spcPts val="5880"/>
              </a:lnSpc>
            </a:pPr>
            <a:endParaRPr lang="en-US" sz="4200">
              <a:solidFill>
                <a:srgbClr val="000000"/>
              </a:solidFill>
              <a:latin typeface="Sniglet"/>
              <a:ea typeface="Sniglet"/>
              <a:cs typeface="Sniglet"/>
              <a:sym typeface="Sniglet"/>
            </a:endParaRPr>
          </a:p>
          <a:p>
            <a:pPr algn="l">
              <a:lnSpc>
                <a:spcPts val="5880"/>
              </a:lnSpc>
            </a:pPr>
            <a:r>
              <a:rPr lang="en-US" sz="4200">
                <a:solidFill>
                  <a:srgbClr val="000000"/>
                </a:solidFill>
                <a:latin typeface="Sniglet"/>
                <a:ea typeface="Sniglet"/>
                <a:cs typeface="Sniglet"/>
                <a:sym typeface="Sniglet"/>
              </a:rPr>
              <a:t>Джерело: https://npu.gov.ua/news/natspolitsiya-zatrimala-notariusa-kiivskogo-miskogo-okrugu-na-khabari-mayzhe-12-milyona-griven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24343" y="-3815829"/>
            <a:ext cx="6641963" cy="6641963"/>
          </a:xfrm>
          <a:custGeom>
            <a:avLst/>
            <a:gdLst/>
            <a:ahLst/>
            <a:cxnLst/>
            <a:rect l="l" t="t" r="r" b="b"/>
            <a:pathLst>
              <a:path w="6641963" h="6641963">
                <a:moveTo>
                  <a:pt x="0" y="0"/>
                </a:moveTo>
                <a:lnTo>
                  <a:pt x="6641964" y="0"/>
                </a:lnTo>
                <a:lnTo>
                  <a:pt x="6641964" y="6641963"/>
                </a:lnTo>
                <a:lnTo>
                  <a:pt x="0" y="66419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508159" y="317975"/>
            <a:ext cx="5016317" cy="2508159"/>
          </a:xfrm>
          <a:custGeom>
            <a:avLst/>
            <a:gdLst/>
            <a:ahLst/>
            <a:cxnLst/>
            <a:rect l="l" t="t" r="r" b="b"/>
            <a:pathLst>
              <a:path w="5016317" h="2508159">
                <a:moveTo>
                  <a:pt x="0" y="0"/>
                </a:moveTo>
                <a:lnTo>
                  <a:pt x="5016318" y="0"/>
                </a:lnTo>
                <a:lnTo>
                  <a:pt x="5016318" y="2508159"/>
                </a:lnTo>
                <a:lnTo>
                  <a:pt x="0" y="25081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94092" y="7202189"/>
            <a:ext cx="7901434" cy="7901434"/>
          </a:xfrm>
          <a:custGeom>
            <a:avLst/>
            <a:gdLst/>
            <a:ahLst/>
            <a:cxnLst/>
            <a:rect l="l" t="t" r="r" b="b"/>
            <a:pathLst>
              <a:path w="7901434" h="7901434">
                <a:moveTo>
                  <a:pt x="0" y="0"/>
                </a:moveTo>
                <a:lnTo>
                  <a:pt x="7901435" y="0"/>
                </a:lnTo>
                <a:lnTo>
                  <a:pt x="7901435" y="7901435"/>
                </a:lnTo>
                <a:lnTo>
                  <a:pt x="0" y="7901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395527" y="-4381560"/>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8"/>
            <a:stretch>
              <a:fillRect/>
            </a:stretch>
          </a:blipFill>
        </p:spPr>
      </p:sp>
      <p:sp>
        <p:nvSpPr>
          <p:cNvPr id="6" name="Freeform 6"/>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1492638"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11"/>
            <a:stretch>
              <a:fillRect/>
            </a:stretch>
          </a:blipFill>
        </p:spPr>
      </p:sp>
      <p:sp>
        <p:nvSpPr>
          <p:cNvPr id="8" name="Freeform 8"/>
          <p:cNvSpPr/>
          <p:nvPr/>
        </p:nvSpPr>
        <p:spPr>
          <a:xfrm>
            <a:off x="1028700" y="3123733"/>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2594360" y="2063517"/>
            <a:ext cx="12926876" cy="6833304"/>
          </a:xfrm>
          <a:prstGeom prst="rect">
            <a:avLst/>
          </a:prstGeom>
        </p:spPr>
        <p:txBody>
          <a:bodyPr lIns="0" tIns="0" rIns="0" bIns="0" rtlCol="0" anchor="t">
            <a:spAutoFit/>
          </a:bodyPr>
          <a:lstStyle/>
          <a:p>
            <a:pPr algn="ctr">
              <a:lnSpc>
                <a:spcPts val="18161"/>
              </a:lnSpc>
            </a:pPr>
            <a:r>
              <a:rPr lang="en-US" sz="12972">
                <a:solidFill>
                  <a:srgbClr val="623A2A"/>
                </a:solidFill>
                <a:latin typeface="Fredoka"/>
                <a:ea typeface="Fredoka"/>
                <a:cs typeface="Fredoka"/>
                <a:sym typeface="Fredoka"/>
              </a:rPr>
              <a:t>Дякую за співпрацю!</a:t>
            </a:r>
          </a:p>
          <a:p>
            <a:pPr algn="ctr">
              <a:lnSpc>
                <a:spcPts val="18161"/>
              </a:lnSpc>
            </a:pPr>
            <a:endParaRPr lang="en-US" sz="12972">
              <a:solidFill>
                <a:srgbClr val="623A2A"/>
              </a:solidFill>
              <a:latin typeface="Fredoka"/>
              <a:ea typeface="Fredoka"/>
              <a:cs typeface="Fredoka"/>
              <a:sym typeface="Fredoka"/>
            </a:endParaRPr>
          </a:p>
        </p:txBody>
      </p:sp>
    </p:spTree>
    <p:extLst>
      <p:ext uri="{BB962C8B-B14F-4D97-AF65-F5344CB8AC3E}">
        <p14:creationId xmlns:p14="http://schemas.microsoft.com/office/powerpoint/2010/main" val="328478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907777" y="1678675"/>
            <a:ext cx="10472446" cy="7854335"/>
          </a:xfrm>
          <a:custGeom>
            <a:avLst/>
            <a:gdLst/>
            <a:ahLst/>
            <a:cxnLst/>
            <a:rect l="l" t="t" r="r" b="b"/>
            <a:pathLst>
              <a:path w="10472446" h="7854335">
                <a:moveTo>
                  <a:pt x="0" y="0"/>
                </a:moveTo>
                <a:lnTo>
                  <a:pt x="10472446" y="0"/>
                </a:lnTo>
                <a:lnTo>
                  <a:pt x="10472446" y="7854334"/>
                </a:lnTo>
                <a:lnTo>
                  <a:pt x="0" y="7854334"/>
                </a:lnTo>
                <a:lnTo>
                  <a:pt x="0" y="0"/>
                </a:lnTo>
                <a:close/>
              </a:path>
            </a:pathLst>
          </a:custGeom>
          <a:blipFill>
            <a:blip r:embed="rId12"/>
            <a:stretch>
              <a:fillRect/>
            </a:stretch>
          </a:blipFill>
        </p:spPr>
      </p:sp>
      <p:sp>
        <p:nvSpPr>
          <p:cNvPr id="10" name="TextBox 10"/>
          <p:cNvSpPr txBox="1"/>
          <p:nvPr/>
        </p:nvSpPr>
        <p:spPr>
          <a:xfrm>
            <a:off x="2909771"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2909771"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№1</a:t>
            </a:r>
          </a:p>
        </p:txBody>
      </p:sp>
      <p:sp>
        <p:nvSpPr>
          <p:cNvPr id="10" name="TextBox 10"/>
          <p:cNvSpPr txBox="1"/>
          <p:nvPr/>
        </p:nvSpPr>
        <p:spPr>
          <a:xfrm>
            <a:off x="1707871" y="3004508"/>
            <a:ext cx="15314729" cy="5903595"/>
          </a:xfrm>
          <a:prstGeom prst="rect">
            <a:avLst/>
          </a:prstGeom>
        </p:spPr>
        <p:txBody>
          <a:bodyPr lIns="0" tIns="0" rIns="0" bIns="0" rtlCol="0" anchor="t">
            <a:spAutoFit/>
          </a:bodyPr>
          <a:lstStyle/>
          <a:p>
            <a:pPr algn="l">
              <a:lnSpc>
                <a:spcPts val="5880"/>
              </a:lnSpc>
            </a:pPr>
            <a:r>
              <a:rPr lang="en-US" sz="4200">
                <a:solidFill>
                  <a:srgbClr val="000000"/>
                </a:solidFill>
                <a:latin typeface="Sniglet"/>
                <a:ea typeface="Sniglet"/>
                <a:cs typeface="Sniglet"/>
                <a:sym typeface="Sniglet"/>
              </a:rPr>
              <a:t>Майже 1,2 мільйона гривень «винагороди» вони вимагали за сприяння у безперешкодній державній реєстрації речових прав на завод та вплив на реєстратора. А у разі відмови від їхніх послуг - обіцяли створити проблеми з реєстрацією. Треба зазначити, що офіційна вартість послуг за проведення державної реєстрації речових прав на нерухоме майно становить 11 800 гривень.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0053381" y="2984706"/>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488" b="-41488"/>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1944571" y="2981325"/>
            <a:ext cx="7539163" cy="42576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У Києві діяв "чорний нотаріус", який завдав збитків на мільйони гривень</a:t>
            </a:r>
          </a:p>
          <a:p>
            <a:pPr algn="l">
              <a:lnSpc>
                <a:spcPts val="4200"/>
              </a:lnSpc>
            </a:pPr>
            <a:r>
              <a:rPr lang="en-US" sz="3000">
                <a:solidFill>
                  <a:srgbClr val="000000"/>
                </a:solidFill>
                <a:latin typeface="Sniglet"/>
                <a:ea typeface="Sniglet"/>
                <a:cs typeface="Sniglet"/>
                <a:sym typeface="Sniglet"/>
              </a:rPr>
              <a:t>Зловмисник реєстрував віртуальні будинки у центрі столиці.</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https://kyiv.tsn.ua/u-kiyevi-diyav-chorniy-notarius-yakiy-zavdav-zbitkiv-na-milyoni-griven-1812538.html</a:t>
            </a:r>
          </a:p>
        </p:txBody>
      </p:sp>
      <p:sp>
        <p:nvSpPr>
          <p:cNvPr id="14" name="TextBox 14"/>
          <p:cNvSpPr txBox="1"/>
          <p:nvPr/>
        </p:nvSpPr>
        <p:spPr>
          <a:xfrm>
            <a:off x="2585860"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0053381" y="2984706"/>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488" b="-41488"/>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1142618" y="1845516"/>
            <a:ext cx="8910763" cy="74580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“Фактично він реєстрував "порожні місця" у центрі столиці. При цьому вказував, що на такому місці існує багатоповерховий будинок. Підставні особи, на яких реєстрували нерухомість, продавали вищевказані об’єкти або ж “передавали право” на забудову земельних ділянок, всупереч їх цільового призначення”, - пояснили суть махінацій у СБУ.</a:t>
            </a:r>
          </a:p>
          <a:p>
            <a:pPr algn="l">
              <a:lnSpc>
                <a:spcPts val="4200"/>
              </a:lnSpc>
            </a:pPr>
            <a:r>
              <a:rPr lang="en-US" sz="3000">
                <a:solidFill>
                  <a:srgbClr val="000000"/>
                </a:solidFill>
                <a:latin typeface="Sniglet"/>
                <a:ea typeface="Sniglet"/>
                <a:cs typeface="Sniglet"/>
                <a:sym typeface="Sniglet"/>
              </a:rPr>
              <a:t>Правоохоронці виявили також інші несанкціоновані дії зловмисника в реєстрах, яким ще належить дати правову оцінку.</a:t>
            </a:r>
          </a:p>
          <a:p>
            <a:pPr algn="l">
              <a:lnSpc>
                <a:spcPts val="4200"/>
              </a:lnSpc>
            </a:pPr>
            <a:r>
              <a:rPr lang="en-US" sz="3000">
                <a:solidFill>
                  <a:srgbClr val="000000"/>
                </a:solidFill>
                <a:latin typeface="Sniglet"/>
                <a:ea typeface="Sniglet"/>
                <a:cs typeface="Sniglet"/>
                <a:sym typeface="Sniglet"/>
              </a:rPr>
              <a:t>Наразі зловмиснику повідомлено про підозру за ч. 3 ст. 362 Кримінального кодексу України.</a:t>
            </a:r>
          </a:p>
          <a:p>
            <a:pPr algn="l">
              <a:lnSpc>
                <a:spcPts val="4200"/>
              </a:lnSpc>
            </a:pPr>
            <a:endParaRPr lang="en-US" sz="3000">
              <a:solidFill>
                <a:srgbClr val="000000"/>
              </a:solidFill>
              <a:latin typeface="Sniglet"/>
              <a:ea typeface="Sniglet"/>
              <a:cs typeface="Sniglet"/>
              <a:sym typeface="Sniglet"/>
            </a:endParaRPr>
          </a:p>
        </p:txBody>
      </p:sp>
      <p:sp>
        <p:nvSpPr>
          <p:cNvPr id="14" name="TextBox 14"/>
          <p:cNvSpPr txBox="1"/>
          <p:nvPr/>
        </p:nvSpPr>
        <p:spPr>
          <a:xfrm>
            <a:off x="2585860"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0381537" y="2984706"/>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10953" b="-10953"/>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1845129" y="2981325"/>
            <a:ext cx="7539163" cy="42576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В Одесі правоохоронці викрили приватного нотаріуса у шахрайстві з нерухомістю </a:t>
            </a:r>
          </a:p>
          <a:p>
            <a:pPr algn="l">
              <a:lnSpc>
                <a:spcPts val="4200"/>
              </a:lnSpc>
            </a:pPr>
            <a:r>
              <a:rPr lang="en-US" sz="3000">
                <a:solidFill>
                  <a:srgbClr val="000000"/>
                </a:solidFill>
                <a:latin typeface="Sniglet"/>
                <a:ea typeface="Sniglet"/>
                <a:cs typeface="Sniglet"/>
                <a:sym typeface="Sniglet"/>
              </a:rPr>
              <a:t>Опубліковано 14 липня 2021 року о 09:30 </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Джерело: https://od.npu.gov.ua/news/v-odesi-pravookhorontsi-vikrili-privatnogo-notariusa-u-shakhraystvi-z-nerukhomistyu</a:t>
            </a:r>
          </a:p>
        </p:txBody>
      </p:sp>
      <p:sp>
        <p:nvSpPr>
          <p:cNvPr id="14" name="TextBox 14"/>
          <p:cNvSpPr txBox="1"/>
          <p:nvPr/>
        </p:nvSpPr>
        <p:spPr>
          <a:xfrm>
            <a:off x="3023031"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1908012" y="2531261"/>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10953" b="-10953"/>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847883" y="1612000"/>
            <a:ext cx="11145963" cy="79914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Жінка вступила в змову зі знайомим і переоформила на нього квартиру померлого самотнього чоловіка. За скоєне обом загрожує до 12-ти років ув’язнення з конфіскацією майна. </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Встановлено: щоб провернути махінацію, приватний нотаріус Одеського міського нотаріального округу від імені померлого зробила довіреність на житло на співучасника, що дало їй змогу внести зміни до реєстру речових справ на нерухоме майно. В подальшому спільники планували привласнену квартиру перепродати, а виручені за неї кошти розділити між собою.</a:t>
            </a:r>
          </a:p>
          <a:p>
            <a:pPr algn="l">
              <a:lnSpc>
                <a:spcPts val="4200"/>
              </a:lnSpc>
            </a:pPr>
            <a:endParaRPr lang="en-US" sz="3000">
              <a:solidFill>
                <a:srgbClr val="000000"/>
              </a:solidFill>
              <a:latin typeface="Sniglet"/>
              <a:ea typeface="Sniglet"/>
              <a:cs typeface="Sniglet"/>
              <a:sym typeface="Sniglet"/>
            </a:endParaRPr>
          </a:p>
          <a:p>
            <a:pPr algn="l">
              <a:lnSpc>
                <a:spcPts val="4200"/>
              </a:lnSpc>
            </a:pPr>
            <a:r>
              <a:rPr lang="en-US" sz="3000">
                <a:solidFill>
                  <a:srgbClr val="000000"/>
                </a:solidFill>
                <a:latin typeface="Sniglet"/>
                <a:ea typeface="Sniglet"/>
                <a:cs typeface="Sniglet"/>
                <a:sym typeface="Sniglet"/>
              </a:rPr>
              <a:t>Джерело: https://od.npu.gov.ua/news/v-odesi-pravookhorontsi-vikrili-privatnogo-notariusa-u-shakhraystvi-z-nerukhomistyu</a:t>
            </a:r>
          </a:p>
        </p:txBody>
      </p:sp>
      <p:sp>
        <p:nvSpPr>
          <p:cNvPr id="14" name="TextBox 14"/>
          <p:cNvSpPr txBox="1"/>
          <p:nvPr/>
        </p:nvSpPr>
        <p:spPr>
          <a:xfrm>
            <a:off x="3023031"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5475" y="-4441767"/>
            <a:ext cx="6641963" cy="6641963"/>
          </a:xfrm>
          <a:custGeom>
            <a:avLst/>
            <a:gdLst/>
            <a:ahLst/>
            <a:cxnLst/>
            <a:rect l="l" t="t" r="r" b="b"/>
            <a:pathLst>
              <a:path w="6641963" h="6641963">
                <a:moveTo>
                  <a:pt x="0" y="0"/>
                </a:moveTo>
                <a:lnTo>
                  <a:pt x="6641963" y="0"/>
                </a:lnTo>
                <a:lnTo>
                  <a:pt x="6641963" y="6641964"/>
                </a:lnTo>
                <a:lnTo>
                  <a:pt x="0" y="6641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236658" y="-5007497"/>
            <a:ext cx="6289759" cy="6289759"/>
          </a:xfrm>
          <a:custGeom>
            <a:avLst/>
            <a:gdLst/>
            <a:ahLst/>
            <a:cxnLst/>
            <a:rect l="l" t="t" r="r" b="b"/>
            <a:pathLst>
              <a:path w="6289759" h="6289759">
                <a:moveTo>
                  <a:pt x="0" y="0"/>
                </a:moveTo>
                <a:lnTo>
                  <a:pt x="6289759" y="0"/>
                </a:lnTo>
                <a:lnTo>
                  <a:pt x="6289759" y="6289759"/>
                </a:lnTo>
                <a:lnTo>
                  <a:pt x="0" y="6289759"/>
                </a:lnTo>
                <a:lnTo>
                  <a:pt x="0" y="0"/>
                </a:lnTo>
                <a:close/>
              </a:path>
            </a:pathLst>
          </a:custGeom>
          <a:blipFill>
            <a:blip r:embed="rId4"/>
            <a:stretch>
              <a:fillRect/>
            </a:stretch>
          </a:blipFill>
        </p:spPr>
      </p:sp>
      <p:sp>
        <p:nvSpPr>
          <p:cNvPr id="4" name="Freeform 4"/>
          <p:cNvSpPr/>
          <p:nvPr/>
        </p:nvSpPr>
        <p:spPr>
          <a:xfrm>
            <a:off x="12907800" y="655866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5"/>
            <a:stretch>
              <a:fillRect/>
            </a:stretch>
          </a:blipFill>
        </p:spPr>
      </p:sp>
      <p:sp>
        <p:nvSpPr>
          <p:cNvPr id="5" name="Freeform 5"/>
          <p:cNvSpPr/>
          <p:nvPr/>
        </p:nvSpPr>
        <p:spPr>
          <a:xfrm rot="5400000">
            <a:off x="15693034" y="7692034"/>
            <a:ext cx="1480669" cy="1651862"/>
          </a:xfrm>
          <a:custGeom>
            <a:avLst/>
            <a:gdLst/>
            <a:ahLst/>
            <a:cxnLst/>
            <a:rect l="l" t="t" r="r" b="b"/>
            <a:pathLst>
              <a:path w="1480669" h="1651862">
                <a:moveTo>
                  <a:pt x="0" y="0"/>
                </a:moveTo>
                <a:lnTo>
                  <a:pt x="1480670" y="0"/>
                </a:lnTo>
                <a:lnTo>
                  <a:pt x="1480670" y="1651862"/>
                </a:lnTo>
                <a:lnTo>
                  <a:pt x="0" y="1651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14296" y="852743"/>
            <a:ext cx="1480669" cy="1651862"/>
          </a:xfrm>
          <a:custGeom>
            <a:avLst/>
            <a:gdLst/>
            <a:ahLst/>
            <a:cxnLst/>
            <a:rect l="l" t="t" r="r" b="b"/>
            <a:pathLst>
              <a:path w="1480669" h="1651862">
                <a:moveTo>
                  <a:pt x="0" y="0"/>
                </a:moveTo>
                <a:lnTo>
                  <a:pt x="1480670" y="0"/>
                </a:lnTo>
                <a:lnTo>
                  <a:pt x="1480670" y="1651863"/>
                </a:lnTo>
                <a:lnTo>
                  <a:pt x="0" y="1651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479052" y="3575372"/>
            <a:ext cx="2326935" cy="2480260"/>
          </a:xfrm>
          <a:custGeom>
            <a:avLst/>
            <a:gdLst/>
            <a:ahLst/>
            <a:cxnLst/>
            <a:rect l="l" t="t" r="r" b="b"/>
            <a:pathLst>
              <a:path w="2326935" h="2480260">
                <a:moveTo>
                  <a:pt x="0" y="0"/>
                </a:moveTo>
                <a:lnTo>
                  <a:pt x="2326935" y="0"/>
                </a:lnTo>
                <a:lnTo>
                  <a:pt x="2326935" y="2480260"/>
                </a:lnTo>
                <a:lnTo>
                  <a:pt x="0" y="24802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006146" y="8817327"/>
            <a:ext cx="7901434" cy="7901434"/>
          </a:xfrm>
          <a:custGeom>
            <a:avLst/>
            <a:gdLst/>
            <a:ahLst/>
            <a:cxnLst/>
            <a:rect l="l" t="t" r="r" b="b"/>
            <a:pathLst>
              <a:path w="7901434" h="7901434">
                <a:moveTo>
                  <a:pt x="0" y="0"/>
                </a:moveTo>
                <a:lnTo>
                  <a:pt x="7901434" y="0"/>
                </a:lnTo>
                <a:lnTo>
                  <a:pt x="7901434" y="7901434"/>
                </a:lnTo>
                <a:lnTo>
                  <a:pt x="0" y="79014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a:grpSpLocks noChangeAspect="1"/>
          </p:cNvGrpSpPr>
          <p:nvPr/>
        </p:nvGrpSpPr>
        <p:grpSpPr>
          <a:xfrm>
            <a:off x="10381537" y="2984706"/>
            <a:ext cx="6379988" cy="5246370"/>
            <a:chOff x="0" y="0"/>
            <a:chExt cx="4188460" cy="3444240"/>
          </a:xfrm>
        </p:grpSpPr>
        <p:sp>
          <p:nvSpPr>
            <p:cNvPr id="10" name="Freeform 10"/>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12"/>
              <a:stretch>
                <a:fillRect t="-41347" b="-41347"/>
              </a:stretch>
            </a:blipFill>
          </p:spPr>
        </p:sp>
        <p:sp>
          <p:nvSpPr>
            <p:cNvPr id="11" name="Freeform 11"/>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CCDEA0"/>
            </a:solidFill>
          </p:spPr>
        </p:sp>
        <p:sp>
          <p:nvSpPr>
            <p:cNvPr id="12" name="Freeform 12"/>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FFB84C"/>
            </a:solidFill>
          </p:spPr>
        </p:sp>
      </p:grpSp>
      <p:sp>
        <p:nvSpPr>
          <p:cNvPr id="13" name="TextBox 13"/>
          <p:cNvSpPr txBox="1"/>
          <p:nvPr/>
        </p:nvSpPr>
        <p:spPr>
          <a:xfrm>
            <a:off x="1845129" y="2653327"/>
            <a:ext cx="7539163" cy="6391275"/>
          </a:xfrm>
          <a:prstGeom prst="rect">
            <a:avLst/>
          </a:prstGeom>
        </p:spPr>
        <p:txBody>
          <a:bodyPr lIns="0" tIns="0" rIns="0" bIns="0" rtlCol="0" anchor="t">
            <a:spAutoFit/>
          </a:bodyPr>
          <a:lstStyle/>
          <a:p>
            <a:pPr algn="l">
              <a:lnSpc>
                <a:spcPts val="4200"/>
              </a:lnSpc>
            </a:pPr>
            <a:r>
              <a:rPr lang="en-US" sz="3000">
                <a:solidFill>
                  <a:srgbClr val="000000"/>
                </a:solidFill>
                <a:latin typeface="Sniglet"/>
                <a:ea typeface="Sniglet"/>
                <a:cs typeface="Sniglet"/>
                <a:sym typeface="Sniglet"/>
              </a:rPr>
              <a:t>Чорний нотаріус: в Україні розповсюджуються афери, коли підписуються угоди без участі реальних осіб</a:t>
            </a:r>
          </a:p>
          <a:p>
            <a:pPr algn="l">
              <a:lnSpc>
                <a:spcPts val="4200"/>
              </a:lnSpc>
            </a:pPr>
            <a:r>
              <a:rPr lang="en-US" sz="3000">
                <a:solidFill>
                  <a:srgbClr val="000000"/>
                </a:solidFill>
                <a:latin typeface="Sniglet"/>
                <a:ea typeface="Sniglet"/>
                <a:cs typeface="Sniglet"/>
                <a:sym typeface="Sniglet"/>
              </a:rPr>
              <a:t>Самі нотаріуси кажуть, що не винні, якщо до них приходять люди з підробними документами.</a:t>
            </a:r>
          </a:p>
          <a:p>
            <a:pPr algn="l">
              <a:lnSpc>
                <a:spcPts val="4200"/>
              </a:lnSpc>
            </a:pPr>
            <a:r>
              <a:rPr lang="en-US" sz="3000">
                <a:solidFill>
                  <a:srgbClr val="000000"/>
                </a:solidFill>
                <a:latin typeface="Sniglet"/>
                <a:ea typeface="Sniglet"/>
                <a:cs typeface="Sniglet"/>
                <a:sym typeface="Sniglet"/>
              </a:rPr>
              <a:t>https://tsn.ua/ukrayina/chorniy-notarius-v-ukrayini-rozpovsyudzhuyutsya-aferi-koli-pidpisuyutsya-ugodi-bez-uchasti-realnih-osib-1176438.html (2018 рік)</a:t>
            </a:r>
          </a:p>
          <a:p>
            <a:pPr algn="l">
              <a:lnSpc>
                <a:spcPts val="4200"/>
              </a:lnSpc>
            </a:pPr>
            <a:endParaRPr lang="en-US" sz="3000">
              <a:solidFill>
                <a:srgbClr val="000000"/>
              </a:solidFill>
              <a:latin typeface="Sniglet"/>
              <a:ea typeface="Sniglet"/>
              <a:cs typeface="Sniglet"/>
              <a:sym typeface="Sniglet"/>
            </a:endParaRPr>
          </a:p>
        </p:txBody>
      </p:sp>
      <p:sp>
        <p:nvSpPr>
          <p:cNvPr id="14" name="TextBox 14"/>
          <p:cNvSpPr txBox="1"/>
          <p:nvPr/>
        </p:nvSpPr>
        <p:spPr>
          <a:xfrm>
            <a:off x="2842849" y="-180975"/>
            <a:ext cx="6618857" cy="1642110"/>
          </a:xfrm>
          <a:prstGeom prst="rect">
            <a:avLst/>
          </a:prstGeom>
        </p:spPr>
        <p:txBody>
          <a:bodyPr lIns="0" tIns="0" rIns="0" bIns="0" rtlCol="0" anchor="t">
            <a:spAutoFit/>
          </a:bodyPr>
          <a:lstStyle/>
          <a:p>
            <a:pPr algn="l">
              <a:lnSpc>
                <a:spcPts val="13439"/>
              </a:lnSpc>
            </a:pPr>
            <a:r>
              <a:rPr lang="en-US" sz="9600">
                <a:solidFill>
                  <a:srgbClr val="623A2A"/>
                </a:solidFill>
                <a:latin typeface="Fredoka"/>
                <a:ea typeface="Fredoka"/>
                <a:cs typeface="Fredoka"/>
                <a:sym typeface="Fredoka"/>
              </a:rPr>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Довільний</PresentationFormat>
  <Paragraphs>73</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Arial</vt:lpstr>
      <vt:lpstr>Sniglet</vt:lpstr>
      <vt:lpstr>Calibri</vt:lpstr>
      <vt:lpstr>Fredoka</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Нотаріат. Приклади неетичної поведінки</dc:title>
  <cp:lastModifiedBy>Обліковий запис Microsoft</cp:lastModifiedBy>
  <cp:revision>2</cp:revision>
  <dcterms:created xsi:type="dcterms:W3CDTF">2006-08-16T00:00:00Z</dcterms:created>
  <dcterms:modified xsi:type="dcterms:W3CDTF">2026-02-27T18:51:54Z</dcterms:modified>
  <dc:identifier>DAGUgNvX72g</dc:identifier>
</cp:coreProperties>
</file>