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2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charts/chart3.xml" ContentType="application/vnd.openxmlformats-officedocument.drawingml.chart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млрд €</c:v>
                </c:pt>
              </c:strCache>
            </c:strRef>
          </c:tx>
          <c:spPr>
            <a:solidFill>
              <a:srgbClr val="0B2A5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1. Єдиний ринок, інновації, цифрові</c:v>
                  </c:pt>
                  <c:pt idx="1">
                    <c:v>2. Згуртованість, стійкість, цінності</c:v>
                  </c:pt>
                  <c:pt idx="2">
                    <c:v>3. Природні ресурси, довкілля</c:v>
                  </c:pt>
                  <c:pt idx="3">
                    <c:v>4. Міграція, кордони</c:v>
                  </c:pt>
                  <c:pt idx="4">
                    <c:v>5. Безпека, оборона</c:v>
                  </c:pt>
                  <c:pt idx="5">
                    <c:v>6. Сусідство і світ</c:v>
                  </c:pt>
                  <c:pt idx="6">
                    <c:v>7. Адміністрування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132.8</c:v>
                </c:pt>
                <c:pt idx="1">
                  <c:v>377.8</c:v>
                </c:pt>
                <c:pt idx="2">
                  <c:v>356.4</c:v>
                </c:pt>
                <c:pt idx="3">
                  <c:v>22.7</c:v>
                </c:pt>
                <c:pt idx="4">
                  <c:v>13.2</c:v>
                </c:pt>
                <c:pt idx="5">
                  <c:v>98.4</c:v>
                </c:pt>
                <c:pt idx="6">
                  <c:v>73.1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3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2021–2027</c:v>
                </c:pt>
              </c:strCache>
            </c:strRef>
          </c:tx>
          <c:spPr>
            <a:solidFill>
              <a:srgbClr val="CFDDF0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Horizon Europe</c:v>
                  </c:pt>
                  <c:pt idx="1">
                    <c:v>Erasmus+</c:v>
                  </c:pt>
                  <c:pt idx="2">
                    <c:v>Global Europe / NDICI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95.5</c:v>
                </c:pt>
                <c:pt idx="1">
                  <c:v>26.2</c:v>
                </c:pt>
                <c:pt idx="2">
                  <c:v>79.5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2028–2034 (пропозиція)</c:v>
                </c:pt>
              </c:strCache>
            </c:strRef>
          </c:tx>
          <c:spPr>
            <a:solidFill>
              <a:srgbClr val="0B2A5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Horizon Europe</c:v>
                  </c:pt>
                  <c:pt idx="1">
                    <c:v>Erasmus+</c:v>
                  </c:pt>
                  <c:pt idx="2">
                    <c:v>Global Europe / NDICI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175</c:v>
                </c:pt>
                <c:pt idx="1">
                  <c:v>40.8</c:v>
                </c:pt>
                <c:pt idx="2">
                  <c:v>200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3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3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млрд €</c:v>
                </c:pt>
              </c:strCache>
            </c:strRef>
          </c:tx>
          <c:spPr>
            <a:solidFill>
              <a:srgbClr val="0B2A5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2B70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cat>
            <c:multiLvlStrRef>
              <c:f>Sheet1!$A$2:$A$7</c:f>
              <c:multiLvlStrCache>
                <c:ptCount val="6"/>
                <c:lvl>
                  <c:pt idx="0">
                    <c:v>Макрофінансова допомога (2022–2026)</c:v>
                  </c:pt>
                  <c:pt idx="1">
                    <c:v>Ukraine Facility (мобілізовано)</c:v>
                  </c:pt>
                  <c:pt idx="2">
                    <c:v>Ukraine Support Loan (виплачено)</c:v>
                  </c:pt>
                  <c:pt idx="3">
                    <c:v>Інша підтримка ЄС</c:v>
                  </c:pt>
                  <c:pt idx="4">
                    <c:v>ЄІБ і ЄБРР</c:v>
                  </c:pt>
                  <c:pt idx="5">
                    <c:v>Гуманітарна допомога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43.3</c:v>
                </c:pt>
                <c:pt idx="1">
                  <c:v>42</c:v>
                </c:pt>
                <c:pt idx="2">
                  <c:v>11.6</c:v>
                </c:pt>
                <c:pt idx="3">
                  <c:v>5.9</c:v>
                </c:pt>
                <c:pt idx="4">
                  <c:v>2.8</c:v>
                </c:pt>
                <c:pt idx="5">
                  <c:v>1.4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3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Компетентності: ЗК5, СК1, РН5, РН6. Показники в поточних цінах, якщо не зазначено інше.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СРС: аналіз структури бюджету ЄС; роль БФР у плануванні програм і фондів.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9491472" y="14904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10291572" y="1704858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0877286" y="22905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1091672" y="30906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877286" y="38907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0291572" y="4476486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491472" y="46908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691372" y="4476486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105658" y="38907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891272" y="30906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105658" y="22905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691372" y="1704858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732520" y="233172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88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731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2B7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5 · ЗМІСТОВИЙ МОДУЛЬ 2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1325880"/>
            <a:ext cx="7498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Бюджет ЄС, багаторічне фінансове планування та інструменти підтримки розвитку</a:t>
            </a:r>
            <a:endParaRPr lang="en-US" sz="30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406908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Навчальна дисципліна «Європейські інституції та грантово-проєктна політика ЄС»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55778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3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Освітній ступінь «магістр» · С1 «Економіка та міжнародні економічні відносини» · С1.02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Державний університет «Житомирська політехніка» · Кафедра міжнародних економічних відносин і політичного менеджменту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лекції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розгляду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64792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764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1691640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 ЄС: структура, джерела, напрями використання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48640" y="2788920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280160" y="2715768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Багаторічна фінансова рамка як основа планування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8130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3813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3739896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Принципи фінансування: доданість, результативність, партнерство, підзвітність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548640" y="4837176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48371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280160" y="4764024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Основні фонди та фінансові інструменти ЄС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6324448" y="1764792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448" y="1764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7055968" y="1691640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Інструменти підтримки держав-членів, кандидатів і партнерів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6324448" y="2788920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324448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7055968" y="2715768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Фінансова допомога ЄС Україні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6324448" y="38130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324448" y="3813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7055968" y="3739896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 — стратегічні пріоритети — грантово-проєктна політика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Бюджет ЄС: структура, джерела формування та напрями використання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310–325 ДФЄС · Рішення (ЄС, Євратом) 2020/2053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5 · Питання 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Бюджет ЄС у цифрах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192,8 млрд €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зобов’язання бюджету 2026 р.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390824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7984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190,1 млрд €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3573704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платежі бюджету 2026 р.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33008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70168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1 % ВНД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6415888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обсяг бюджету ЄС (бюджети держав — 40–50 % ВВП)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9075191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12351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61,5 %</a:t>
            </a:r>
            <a:endParaRPr lang="en-US" sz="3400" dirty="0"/>
          </a:p>
        </p:txBody>
      </p:sp>
      <p:sp>
        <p:nvSpPr>
          <p:cNvPr id="18" name="Text 16"/>
          <p:cNvSpPr txBox="1"/>
          <p:nvPr/>
        </p:nvSpPr>
        <p:spPr>
          <a:xfrm>
            <a:off x="9258071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частка ресурсу на основі ВНД у власних ресурсах (2024 р.)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206240"/>
            <a:ext cx="1109441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Зобов’язання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правові зобов’язання року (зокрема підписання грантових угод); платежі — фактичні виплати.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Невиконані зобов’язання (RAL):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через багаторічність проєктів платежі за 2021–2027 рр. тривають після 2027 р.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 2026 р.: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угода Ради і Парламенту — 15.11.2025; ухвалення — 24.11.2025; пріоритети — оборона, міграція, конкурентоспроможність, готовність.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8521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Council of the EU (2025); EPRS (2025).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5 · Питання 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Власні ресурси бюджету ЄС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4297680"/>
                <a:gridCol w="3867912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Ресурс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Механізм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Особливості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Традиційні власні ресурси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Мита спільного митного тарифу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Держави утримують 25 % на витрати збирання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Ресурс на основі ПДВ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Ставка 0,3 % від гармонізованої бази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База обмежена 50 % ВНД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Пластиковий ресурс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0,80 € за кг непереробленої пластикової упаковки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 2021 р.; фіскальна + екологічна функції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Ресурс на основі ВНД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Пропорційний внесок за ВНД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«Балансуючий» — найбільша частка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Інші надходження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Податки персоналу, штрафи, внески третіх країн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Близько 7 % доходів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Стеля: 1,40 % ВНД + 0,6 % для NextGenerationEU. Пропозиція 2028–2034: п’ять нових ресурсів (ETS, CBAM, е-відходи, тютюн, корпоративний) — ≈ 44 млрд € на рік.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5 · Питання 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Ухвалення щорічного бюджету (ст. 314 ДФЄС)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266718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266718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Проєкт Комісії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76656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Внесення проєкту бюджету Парламенту і Раді.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2570013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826045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44123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544123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2935773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Позиція Ради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2954061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Рада ухвалює позицію щодо проєкту кваліфікованою більшістю.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4847417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103449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821528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821528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5213177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Парламент (42 дні)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5231465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Схвалення позиції Ради або поправки абсолютною більшістю.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7124822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80854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098932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098932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7490582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Погодження (21 день)</a:t>
            </a:r>
            <a:endParaRPr lang="en-US" sz="1600" dirty="0"/>
          </a:p>
        </p:txBody>
      </p:sp>
      <p:sp>
        <p:nvSpPr>
          <p:cNvPr id="29" name="Text 27"/>
          <p:cNvSpPr txBox="1"/>
          <p:nvPr/>
        </p:nvSpPr>
        <p:spPr>
          <a:xfrm>
            <a:off x="7508870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Погоджувальний комітет узгоджує спільний текст.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9402227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658259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376337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10376337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34" name="Text 32"/>
          <p:cNvSpPr txBox="1"/>
          <p:nvPr/>
        </p:nvSpPr>
        <p:spPr>
          <a:xfrm>
            <a:off x="9767987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Ухвалення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9786275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Затвердження спільного тексту; бюджет набирає чинності з 1 січня.</a:t>
            </a:r>
            <a:endParaRPr lang="en-US" sz="150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54406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 має бути збалансованим (ст. 310) і виконується Комісією відповідно до принципу належного фінансового управління (ст. 317).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Багаторічна фінансова рамка ЄС як основа планування програм і фондів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312 ДФЄС · Регламент Ради (ЄС, Євратом) 2020/2093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5 · Питання 2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БФР 2021–2027 рр. за категоріями, млрд € (ціни 2018 р.)</a:t>
            </a:r>
            <a:endParaRPr lang="en-US" sz="2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48640" y="1645920"/>
          <a:ext cx="694944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7863840" y="1783080"/>
            <a:ext cx="3779215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Разом БФР: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1 074,3 млрд € + NextGenerationEU 750 млрд € (ціни 2018 р.).</a:t>
            </a:r>
            <a:endParaRPr lang="en-US" sz="16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Ухвалення: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Рада одностайно після згоди Парламенту.</a:t>
            </a:r>
            <a:endParaRPr lang="en-US" sz="16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Перегляд 2024 р.: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+64,6 млрд €, з них Ukraine Facility — 50 млрд €.</a:t>
            </a:r>
            <a:endParaRPr lang="en-US" sz="16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Квітень 2026 р.: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зміни для гарантування позики Україні 90 млрд €.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943600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поточних цінах: БФР ≈ 1,21 трлн €; NextGenerationEU — 806,9 млрд €.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5 · Питання 2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Пропозиція БФР 2028–2034 рр. (16 липня 2025 р.)</a:t>
            </a:r>
            <a:endParaRPr lang="en-US" sz="2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779983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Параметр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Пропозиція Комісії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Загальний обсяг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1,763 трлн € (ціни 2025 р.); ≈ 1,98 трлн € у поточних цінах; 1,26 % ВНД + 0,11 % на борг NGEU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Національні та регіональні партнерські плани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865 млрд €: аграрна політика, згуртованість, рибальство, частина соціальних і міграційних фондів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Конкурентоспроможність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Європейський фонд конкурентоспроможності 234 млрд € + Horizon Europe 175 млрд € = 409 млрд € (21 %)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Освіта і культура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Erasmus+ (з European Solidarity Corps) — 40,8 млрд €; AgoraEU — 8,6 млрд €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Зовнішня дія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Global Europe — 200 млрд €; до 100 млрд € для України поза стелями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Криза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Кризовий механізм: 10,7 млрд € + до 400 млрд € позик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Переговори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Проміжна доповідь Парламенту (05.2026); часткові позиції Ради (06.2026); ухвалення — до кінця 2027 р.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5 · Питання 2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Програми освіти, науки і зовнішньої дії: 2021–2027 vs пропозиція 2028–2034</a:t>
            </a:r>
            <a:endParaRPr lang="en-US" sz="2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48640" y="1645920"/>
          <a:ext cx="676656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7680960" y="1783080"/>
            <a:ext cx="3962095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Тренд: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зростання «європейських суспільних благ» — науки, освіти, зовнішньої дії.</a:t>
            </a:r>
            <a:endParaRPr lang="en-US" sz="16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учасників: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більші бюджети, але й вища конкуренція та концентрація на стратегічних пріоритетах.</a:t>
            </a:r>
            <a:endParaRPr lang="en-US" sz="16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Застереження: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обсяги 2021–2027 і 2028–2034 наведено в різних цінових базах; порівняння — орієнтовне.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943600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European Commission (2025); EPRS (2026).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Принципи фінансування політик ЄС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Доданість · результативність · партнерство · підзвітність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5 · Питання 3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Принципи фінансування та їх практичний прояв</a:t>
            </a:r>
            <a:endParaRPr lang="en-US" sz="28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4663440"/>
                <a:gridCol w="3776472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Принцип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Зміст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Закріплення / прояв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Бюджетні принципи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Єдність, точність, щорічність, збалансованість, універсальність, специфікація, прозорість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Фінансовий регламент 2024/2509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Належне фінансове управління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Економність, ефективність, результативність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317 ДФЄС; «вартість за гроші»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Доданість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Кошти ЄС доповнюють, а не заміщують національні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9 Регламенту RRF; заборона подвійного фінансування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Результативність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Цілі, індикатори, виплати за досягнення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Рамка результативності; фінансування, не пов’язане з витратами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Партнерство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Участь регіонів, соціальних партнерів, громадянського суспільства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8 Регламенту (ЄС) 2021/1060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Підзвітність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Звітність, аудит, протидія шахрайству, обумовленість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318–319, 325 ДФЄС; ECA, OLAF, EPPO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Принципи грантів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Рівне ставлення, прозорість, співфінансування, неподвійність, неретроактивність, неприбутковість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Фінансовий регламент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Інтегруючий принцип — додана європейська вартість: фінансування на рівні ЄС виправдане, якщо створює цінність, недосяжну для держав окремо.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Основні фонди та фінансові інструменти ЄС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Способи управління · форми фінансування · моделі грантів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5 · Питання 4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Способи виконання бюджету ЄС</a:t>
            </a:r>
            <a:endParaRPr lang="en-US" sz="28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017520"/>
                <a:gridCol w="3566160"/>
                <a:gridCol w="2770632"/>
              </a:tblGrid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Спосіб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Хто управляє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Приклади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 шукати можливості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Пряме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Комісія, виконавчі агенції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 Europe, централізовані дії Erasmus+, LIFE, Creative Europe, Digital Europe, CEF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 Funding &amp; Tenders Portal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Спільне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Комісія + органи держав-членів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Згуртованість (ERDF, CF, ESF+, JTF), Interreg, аграрна політика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Сайти програм і органів управління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Непряме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Міжнародні організації, ЄІБ, ЄБРР, національні агентства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Децентралізовані дії Erasmus+, InvestEU, частина NDICI та IPA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Сайти агентств і фінансових установ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5 · Питання 4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Форми фінансування ЄС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81328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Гранти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263347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Безповоротне фінансування дій, що сприяють цілям політик ЄС.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4338218" y="173736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6681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834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270906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Закупівлі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4566818" y="263347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Придбання послуг, товарів, робіт для потреб інституцій ЄС.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8127797" y="173736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356397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413" y="206654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060485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Фінансові інструменти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356397" y="263347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Позики, гарантії, капітал; InvestEU: гарантія 26,2 млрд € → понад 372 млрд € інвестицій.</a:t>
            </a:r>
            <a:endParaRPr lang="en-US" sz="1800" dirty="0"/>
          </a:p>
        </p:txBody>
      </p:sp>
      <p:sp>
        <p:nvSpPr>
          <p:cNvPr id="22" name="Shape 17"/>
          <p:cNvSpPr/>
          <p:nvPr/>
        </p:nvSpPr>
        <p:spPr>
          <a:xfrm>
            <a:off x="548640" y="411480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" y="431596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56" y="4443984"/>
            <a:ext cx="310896" cy="310896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1481328" y="427024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Бюджетні гарантії</a:t>
            </a:r>
            <a:endParaRPr lang="en-US" sz="17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" y="501091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EFSD+ для зовнішніх інвестицій; Інвестиційна рамка для України.</a:t>
            </a:r>
            <a:endParaRPr lang="en-US" sz="1800" dirty="0"/>
          </a:p>
        </p:txBody>
      </p:sp>
      <p:sp>
        <p:nvSpPr>
          <p:cNvPr id="27" name="Shape 21"/>
          <p:cNvSpPr/>
          <p:nvPr/>
        </p:nvSpPr>
        <p:spPr>
          <a:xfrm>
            <a:off x="4338218" y="411480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4566818" y="431596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4834" y="4443984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5270906" y="427024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Blending</a:t>
            </a:r>
            <a:endParaRPr lang="en-US" sz="1700" dirty="0"/>
          </a:p>
        </p:txBody>
      </p:sp>
      <p:sp>
        <p:nvSpPr>
          <p:cNvPr id="31" name="Text 24"/>
          <p:cNvSpPr txBox="1"/>
          <p:nvPr/>
        </p:nvSpPr>
        <p:spPr>
          <a:xfrm>
            <a:off x="4566818" y="501091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Поєднання грантів ЄС із позиками ЄІБ, ЄБРР та інших установ.</a:t>
            </a:r>
            <a:endParaRPr lang="en-US" sz="1800" dirty="0"/>
          </a:p>
        </p:txBody>
      </p:sp>
      <p:sp>
        <p:nvSpPr>
          <p:cNvPr id="32" name="Shape 25"/>
          <p:cNvSpPr/>
          <p:nvPr/>
        </p:nvSpPr>
        <p:spPr>
          <a:xfrm>
            <a:off x="8127797" y="411480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3" name="Shape 26"/>
          <p:cNvSpPr/>
          <p:nvPr/>
        </p:nvSpPr>
        <p:spPr>
          <a:xfrm>
            <a:off x="8356397" y="431596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4413" y="4443984"/>
            <a:ext cx="310896" cy="310896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9060485" y="427024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Бюджетна підтримка</a:t>
            </a:r>
            <a:endParaRPr lang="en-US" sz="1700" dirty="0"/>
          </a:p>
        </p:txBody>
      </p:sp>
      <p:sp>
        <p:nvSpPr>
          <p:cNvPr id="36" name="Text 28"/>
          <p:cNvSpPr txBox="1"/>
          <p:nvPr/>
        </p:nvSpPr>
        <p:spPr>
          <a:xfrm>
            <a:off x="8356397" y="501091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Кошти до бюджету партнера за виконання умов (Ukraine Facility, стовп I).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5 · Питання 4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Моделі визначення суми гранту</a:t>
            </a:r>
            <a:endParaRPr lang="en-US" sz="28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926080"/>
                <a:gridCol w="3200400"/>
                <a:gridCol w="258775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Модель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Сутність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Приклади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Наслідки для учасника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Фактичні витрати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Відшкодування реальних прийнятних витрат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Традиційні проєкти Horizon Europe, Interreg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Детальний облік, ризики аудиту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Одиничні витрати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Фіксована сума на одиницю діяльності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Мобільність Erasmus+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Звітність про кількість одиниць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Одноразові виплати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Фіксована сума за робочі пакети / проєкт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Партнерства Erasmus+ (120 / 250 / 400 тис. €); ~50 % конкурсів Horizon Europe 2026–2027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Фокус на результатах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Фіксовані ставки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Відсоток від інших витрат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Непрямі витрати: 25 % Horizon Europe; 7 % зовнішні програми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Спрощення обліку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 пов’язане з витратами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Виплата за виконання умов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RRF; Ukraine Facility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Фокус на індикаторах реформ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Інструменти підтримки держав-членів, країн-кандидатів і партнерських країн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 фінансування витрат — до фінансування реформ і результатів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5 · Питання 5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Фінансова підтримка ЄС за категоріями одержувачів</a:t>
            </a:r>
            <a:endParaRPr lang="en-US" sz="28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5394960"/>
                <a:gridCol w="3227832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Категорія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Основні інструменти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Логіка фінансування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Держави-члени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Фонди згуртованості; аграрна політика; RRF; SAFE (оборонні позики до 150 млрд €); InvestEU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Спільне управління; фінансування за результатами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Західні Балкани, Туреччина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IPA III (14,16 млрд €); Механізм реформ і зростання (6 млрд €)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Передвступна допомога за реформи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Молдова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План зростання (1,9 млрд €); IPA / NDICI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Гранти і пільгові позики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Україна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Ukraine Facility (до 50 млрд €); Ukraine Support Loan (90 млрд €); MFA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Бюджетна підтримка; інвестиційна рамка; обумовленість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Сусідство і світ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NDICI — Global Europe; EFSD+; Global Gateway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Географічні програми; гарантії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Фінансова допомога ЄС Україні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Європейська інтеграція · повоєнне відновлення · обумовленість реформами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5 · Питання 6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Підтримка України через бюджет ЄС, млрд € (червень–липень 2026 р.)</a:t>
            </a:r>
            <a:endParaRPr lang="en-US" sz="2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48640" y="1645920"/>
          <a:ext cx="694944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7863840" y="1783080"/>
            <a:ext cx="3779215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Разом ЄС і держави-члени: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220,2 млрд € (з військовою допомогою).</a:t>
            </a:r>
            <a:endParaRPr lang="en-US" sz="16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 ЄС: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107 млрд €.</a:t>
            </a:r>
            <a:endParaRPr lang="en-US" sz="16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Держави-члени: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ще 15,5 млрд € фінансової та гуманітарної допомоги.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943600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Council of the EU. EU financial assistance to Ukraine (2026).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5 · Питання 6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Нові інструменти і масштаб потреб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6029993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9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Ukraine Facility (2024–2027): </a:t>
            </a:r>
            <a:r>
              <a:rPr lang="en-US" sz="19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стовп I — бюджетна підтримка за План для України; стовп II — Інвестиційна рамка; стовп III — допомога у вступі.</a:t>
            </a:r>
            <a:endParaRPr lang="en-US" sz="19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9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Ukraine Support Loan (90 млрд €): </a:t>
            </a:r>
            <a:r>
              <a:rPr lang="en-US" sz="19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млрд € — макрофінансова підтримка, 60 млрд € — оборона; посилена співпраця 24 держав; запозичення ЄС; погашення очікується за рахунок репарацій РФ.</a:t>
            </a:r>
            <a:endParaRPr lang="en-US" sz="19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9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2028–2034 (пропозиція): </a:t>
            </a:r>
            <a:r>
              <a:rPr lang="en-US" sz="19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100 млрд € у межах Global Europe.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035833" y="1691640"/>
            <a:ext cx="4607223" cy="4343400"/>
          </a:xfrm>
          <a:prstGeom prst="roundRect">
            <a:avLst>
              <a:gd name="adj" fmla="val 2526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55873" y="1965960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813073" y="1901952"/>
            <a:ext cx="36013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RDNA5 (лютий 2026 р.)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55873" y="2514600"/>
            <a:ext cx="3967143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588 млрд $ — потреби відновлення на 10 років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&gt; 195 млрд $ — прямі збитки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Найбільші потреби: транспорт (96 млрд $), енергетика (91 млрд $), житло (90 млрд $)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Грантове фінансування — каталізатор, а не замінник інвестицій.</a:t>
            </a:r>
            <a:endParaRPr lang="en-US" sz="16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Взаємозв’язок бюджету ЄС, стратегічних пріоритетів і грантово-проєктної політики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Каскад фінансового планування</a:t>
            </a:r>
            <a:endParaRPr lang="en-US" sz="1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5 · Питання 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Каскад: від пріоритету до гранту (приклад R&amp;I)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76935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76935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Пріоритет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76656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Стратегічний порядок денний ЄС; Компас.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2190445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446477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974772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974772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2556205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БФР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2574493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Стеля категорії 1 «Єдиний ринок, інновації та цифрові технології».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4088282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344314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72609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872609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4454042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Регламент програми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472330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Europe — 95,5 млрд €, три стовпи.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986120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42152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770446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770446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6351880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Щорічний бюджет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6370168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Зобов’язання року (бюджет 2026 р.).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7883957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139989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668283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668283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34" name="Text 32"/>
          <p:cNvSpPr txBox="1"/>
          <p:nvPr/>
        </p:nvSpPr>
        <p:spPr>
          <a:xfrm>
            <a:off x="8249717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Робоча програма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8268005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Europe 2026–2027 — 14 млрд €; теми конкурсів.</a:t>
            </a:r>
            <a:endParaRPr lang="en-US" sz="1500" dirty="0"/>
          </a:p>
        </p:txBody>
      </p:sp>
      <p:sp>
        <p:nvSpPr>
          <p:cNvPr id="36" name="Shape 34"/>
          <p:cNvSpPr/>
          <p:nvPr/>
        </p:nvSpPr>
        <p:spPr>
          <a:xfrm>
            <a:off x="9781794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0037826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566121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10566121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40" name="Text 38"/>
          <p:cNvSpPr txBox="1"/>
          <p:nvPr/>
        </p:nvSpPr>
        <p:spPr>
          <a:xfrm>
            <a:off x="10147554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Грантова угода</a:t>
            </a:r>
            <a:endParaRPr lang="en-US" sz="1300" dirty="0"/>
          </a:p>
        </p:txBody>
      </p:sp>
      <p:sp>
        <p:nvSpPr>
          <p:cNvPr id="41" name="Text 39"/>
          <p:cNvSpPr txBox="1"/>
          <p:nvPr/>
        </p:nvSpPr>
        <p:spPr>
          <a:xfrm>
            <a:off x="10165842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 консорціуму і частки партнерів; платежі траншами.</a:t>
            </a:r>
            <a:endParaRPr lang="en-US" sz="1500" dirty="0"/>
          </a:p>
        </p:txBody>
      </p:sp>
      <p:sp>
        <p:nvSpPr>
          <p:cNvPr id="42" name="Text 40"/>
          <p:cNvSpPr txBox="1"/>
          <p:nvPr/>
        </p:nvSpPr>
        <p:spPr>
          <a:xfrm>
            <a:off x="548640" y="54406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Практичний висновок: планування участі має спиратися на аналіз бюджетних трендів (БФР 2028–2034) і робочих програм.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54512" y="3474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183112" y="408725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350459" y="5760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411712" y="8046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50459" y="10332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183112" y="1200619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954512" y="12618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725912" y="1200619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58565" y="10332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497312" y="8046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58565" y="5760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725912" y="408725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50292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Висновки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1618488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 ЄС (2026 р.: 192,8 млрд € зобов’язань) — невеликий за обсягом, але інвестиційно спрямований; фінансується з власних ресурсів, серед яких домінує ресурс на основі ВНД.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230559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" y="2323882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БФР визначає стелі на сім років і обсяги програм; БФР 2021–2027 доповнено NextGenerationEU і переглянуто у 2024 р. для Ukraine Facility.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010989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" y="3029277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Пропозиція БФР 2028–2034 (1,763 трлн €) консолідує фонди, створює Європейський фонд конкурентоспроможності, збільшує Horizon Europe і Erasmus+.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3716383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3734671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Фінансування ґрунтується на належному фінансовому управлінні, доданості, результативності, партнерстві, підзвітності.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421777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4440065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ЄС поєднує гранти, фінансові інструменти, гарантії, blending і бюджетну підтримку в прямому, спільному і непрямому управлінні.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127171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5145459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Україна — найбільший одержувач підтримки ЄС (220,2 млрд € разом із державами-членами), що дедалі більше ґрунтується на обумовленості.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83256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1143000" y="5850854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Грантово-проєктна діяльність — кінцева ланка каскаду фінансового планування ЄС.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Самоконтроль і самостійна робота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самоконтролю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645920"/>
            <a:ext cx="5318608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Які власні ресурси формують бюджет ЄС?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Чим зобов’язання відрізняються від платежів?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Опишіть процедуру ухвалення щорічного бюджету.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Яку роль виконує БФР?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Які зміни внесено до БФР у 2024 р.?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Які новації пропонує БФР 2028–2034?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6324448" y="1645920"/>
            <a:ext cx="5318608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Розкрийте принципи доданості та результативності.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Порівняйте способи управління бюджетом.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Чим гранти відрізняються від фінансових інструментів?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Які моделі визначення суми гранту існують?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 Охарактеризуйте підтримку України з боку ЄС.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 Поясніть каскад фінансового планування.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5. Бюджет ЄС і багаторічне фінансове планування</dc:title>
  <dc:subject>PptxGenJS Presentation</dc:subject>
  <dc:creator>Державний університет «Житомирська політехніка»</dc:creator>
  <cp:lastModifiedBy>Державний університет «Житомирська політехніка»</cp:lastModifiedBy>
  <cp:revision>1</cp:revision>
  <dcterms:created xsi:type="dcterms:W3CDTF">2026-09-11T19:32:15Z</dcterms:created>
  <dcterms:modified xsi:type="dcterms:W3CDTF">2026-09-11T19:32:15Z</dcterms:modified>
</cp:coreProperties>
</file>