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8" r:id="rId2"/>
    <p:sldId id="259" r:id="rId3"/>
    <p:sldId id="260" r:id="rId4"/>
    <p:sldId id="302" r:id="rId5"/>
    <p:sldId id="300" r:id="rId6"/>
    <p:sldId id="301" r:id="rId7"/>
    <p:sldId id="303" r:id="rId8"/>
    <p:sldId id="261" r:id="rId9"/>
    <p:sldId id="262" r:id="rId10"/>
    <p:sldId id="263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5747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1900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1915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310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1337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1013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301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5362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927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0517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3229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9881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9976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4934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9956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6390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F8A88C-5127-4501-9F9F-18DE04E12AD9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779398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60B2E-B268-4232-98AD-F549D534A8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EE00B39-630F-4A29-A581-D6E574706AE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906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6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2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3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6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7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0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 noChangeArrowheads="1"/>
          </p:cNvSpPr>
          <p:nvPr>
            <p:ph type="ctrTitle"/>
          </p:nvPr>
        </p:nvSpPr>
        <p:spPr>
          <a:xfrm>
            <a:off x="1524000" y="300447"/>
            <a:ext cx="10493829" cy="111034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altLang="uk-UA" sz="4400" dirty="0" smtClean="0"/>
              <a:t>Неорганічна, органічна та аналітична хімія</a:t>
            </a:r>
            <a:endParaRPr lang="uk-UA" altLang="uk-UA" sz="4400" dirty="0"/>
          </a:p>
        </p:txBody>
      </p:sp>
      <p:sp>
        <p:nvSpPr>
          <p:cNvPr id="2051" name="Підзаголовок 2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1410789"/>
            <a:ext cx="9144000" cy="4963886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uk-UA" altLang="uk-UA" sz="2800" b="1" dirty="0"/>
              <a:t>Робочі аудиторії:</a:t>
            </a:r>
            <a:r>
              <a:rPr lang="uk-UA" altLang="uk-UA" dirty="0" smtClean="0"/>
              <a:t> </a:t>
            </a:r>
          </a:p>
          <a:p>
            <a:pPr eaLnBrk="1" hangingPunct="1"/>
            <a:r>
              <a:rPr lang="uk-UA" altLang="uk-UA" dirty="0" smtClean="0"/>
              <a:t>403 - хімічна лабораторія </a:t>
            </a:r>
          </a:p>
          <a:p>
            <a:pPr eaLnBrk="1" hangingPunct="1"/>
            <a:r>
              <a:rPr lang="uk-UA" altLang="uk-UA" dirty="0" smtClean="0"/>
              <a:t>Кафедра екології, лісівництва та сталого природокористування – 314, 405</a:t>
            </a:r>
          </a:p>
          <a:p>
            <a:pPr eaLnBrk="1" hangingPunct="1"/>
            <a:r>
              <a:rPr lang="uk-UA" altLang="uk-UA" sz="2800" b="1" dirty="0"/>
              <a:t>Основна література:</a:t>
            </a:r>
          </a:p>
          <a:p>
            <a:pPr algn="l" eaLnBrk="1" hangingPunct="1"/>
            <a:r>
              <a:rPr lang="ru-RU" altLang="uk-UA" dirty="0" smtClean="0"/>
              <a:t>1. </a:t>
            </a:r>
            <a:r>
              <a:rPr lang="uk-UA" altLang="uk-UA" dirty="0" smtClean="0"/>
              <a:t>Скиба Г.В., Шевчук Л.М., Сікач Т.І., Демчук Л.І. Загальна хімія: теорія та задачі : навчальний посібник. Житомир: Житомирська політехніка, 2024. 141 с. </a:t>
            </a:r>
            <a:r>
              <a:rPr lang="en-US" altLang="uk-UA" dirty="0" smtClean="0"/>
              <a:t>https://library.ztu.edu.ua/ftextslocal/Skyba1.pdf</a:t>
            </a:r>
          </a:p>
          <a:p>
            <a:pPr algn="l" eaLnBrk="1" hangingPunct="1"/>
            <a:r>
              <a:rPr lang="en-US" altLang="ru-RU" dirty="0" smtClean="0"/>
              <a:t>2</a:t>
            </a:r>
            <a:r>
              <a:rPr lang="uk-UA" altLang="ru-RU" dirty="0" smtClean="0"/>
              <a:t>. Скиба Г.В. Курс загальної хімії. Навчальний посібник для студентів технічних спеціальностей закладів вищої освіти. - Житомир: Державний університет «Житомирська політехніка», 2019. 120 с. (Електронне видання, сайт)</a:t>
            </a:r>
          </a:p>
          <a:p>
            <a:pPr lvl="0"/>
            <a:r>
              <a:rPr lang="uk-UA" dirty="0" smtClean="0"/>
              <a:t>3. Скиба</a:t>
            </a:r>
            <a:r>
              <a:rPr lang="uk-UA" dirty="0"/>
              <a:t>, Г. В., Герасимчук, О. Л., Корбут, М. Б., Кірейцева, Г. В. Аналітична хімія природного середовища : навчальний посібник. Житомир : Державний університет "Житомирська політехніка", 2022. 164 с.</a:t>
            </a:r>
          </a:p>
          <a:p>
            <a:pPr algn="l"/>
            <a:r>
              <a:rPr lang="ru-RU" altLang="uk-UA" dirty="0" smtClean="0"/>
              <a:t>4. </a:t>
            </a:r>
            <a:r>
              <a:rPr lang="tr-TR" altLang="uk-UA" dirty="0" smtClean="0"/>
              <a:t>https://learn.ztu.edu.ua/course/view.php?id=7242</a:t>
            </a:r>
            <a:r>
              <a:rPr lang="uk-UA" altLang="uk-UA" dirty="0" smtClean="0"/>
              <a:t>– освітній портал – сторінка курсу для студентів спеціальності </a:t>
            </a:r>
            <a:r>
              <a:rPr lang="uk-UA" altLang="uk-UA" b="1" i="1" dirty="0" smtClean="0"/>
              <a:t>Н1 «Агрономія»</a:t>
            </a:r>
            <a:endParaRPr lang="ru-RU" altLang="uk-UA" b="1" i="1" dirty="0" smtClean="0"/>
          </a:p>
          <a:p>
            <a:pPr algn="l" eaLnBrk="1" hangingPunct="1"/>
            <a:endParaRPr lang="uk-UA" altLang="uk-UA" b="1" i="1" dirty="0" smtClean="0"/>
          </a:p>
        </p:txBody>
      </p:sp>
    </p:spTree>
    <p:extLst>
      <p:ext uri="{BB962C8B-B14F-4D97-AF65-F5344CB8AC3E}">
        <p14:creationId xmlns:p14="http://schemas.microsoft.com/office/powerpoint/2010/main" val="7238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095" y="228164"/>
            <a:ext cx="9607447" cy="591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548095"/>
              </p:ext>
            </p:extLst>
          </p:nvPr>
        </p:nvGraphicFramePr>
        <p:xfrm>
          <a:off x="2677885" y="182874"/>
          <a:ext cx="6740434" cy="65949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0440">
                  <a:extLst>
                    <a:ext uri="{9D8B030D-6E8A-4147-A177-3AD203B41FA5}">
                      <a16:colId xmlns:a16="http://schemas.microsoft.com/office/drawing/2014/main" val="3918978978"/>
                    </a:ext>
                  </a:extLst>
                </a:gridCol>
                <a:gridCol w="2253258">
                  <a:extLst>
                    <a:ext uri="{9D8B030D-6E8A-4147-A177-3AD203B41FA5}">
                      <a16:colId xmlns:a16="http://schemas.microsoft.com/office/drawing/2014/main" val="3799689839"/>
                    </a:ext>
                  </a:extLst>
                </a:gridCol>
                <a:gridCol w="1243368">
                  <a:extLst>
                    <a:ext uri="{9D8B030D-6E8A-4147-A177-3AD203B41FA5}">
                      <a16:colId xmlns:a16="http://schemas.microsoft.com/office/drawing/2014/main" val="3752745555"/>
                    </a:ext>
                  </a:extLst>
                </a:gridCol>
                <a:gridCol w="1243368">
                  <a:extLst>
                    <a:ext uri="{9D8B030D-6E8A-4147-A177-3AD203B41FA5}">
                      <a16:colId xmlns:a16="http://schemas.microsoft.com/office/drawing/2014/main" val="3884019916"/>
                    </a:ext>
                  </a:extLst>
                </a:gridCol>
              </a:tblGrid>
              <a:tr h="533954">
                <a:tc rowSpan="2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Найменування показників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rowSpan="2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Галузь знань, спеціальність, освітній ступінь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Характеристика навчальної дисципліни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611592"/>
                  </a:ext>
                </a:extLst>
              </a:tr>
              <a:tr h="125212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денна форма здобуття вищої освіти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заочна форма здобуття вищої освіти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/>
                </a:tc>
                <a:extLst>
                  <a:ext uri="{0D108BD9-81ED-4DB2-BD59-A6C34878D82A}">
                    <a16:rowId xmlns:a16="http://schemas.microsoft.com/office/drawing/2014/main" val="2865451929"/>
                  </a:ext>
                </a:extLst>
              </a:tr>
              <a:tr h="1252128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Кількість кредитів 3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Галузь знань</a:t>
                      </a:r>
                    </a:p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Н «Сільське, лісове, рибне господарство та ветеринарна медицина»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Обовʼязкова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441350"/>
                  </a:ext>
                </a:extLst>
              </a:tr>
              <a:tr h="251895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Модулів – 1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rowSpan="5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Спеціальність Н1 «Агрономія»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Рік підготовки: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362107"/>
                  </a:ext>
                </a:extLst>
              </a:tr>
              <a:tr h="251895">
                <a:tc rowSpan="2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Змістових модулів – 2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__1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__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extLst>
                  <a:ext uri="{0D108BD9-81ED-4DB2-BD59-A6C34878D82A}">
                    <a16:rowId xmlns:a16="http://schemas.microsoft.com/office/drawing/2014/main" val="1850846684"/>
                  </a:ext>
                </a:extLst>
              </a:tr>
              <a:tr h="25189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Семестр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026695"/>
                  </a:ext>
                </a:extLst>
              </a:tr>
              <a:tr h="251895">
                <a:tc rowSpan="2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Загальна кількість годин – 90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__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extLst>
                  <a:ext uri="{0D108BD9-81ED-4DB2-BD59-A6C34878D82A}">
                    <a16:rowId xmlns:a16="http://schemas.microsoft.com/office/drawing/2014/main" val="1594185149"/>
                  </a:ext>
                </a:extLst>
              </a:tr>
              <a:tr h="28205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Лекції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665186"/>
                  </a:ext>
                </a:extLst>
              </a:tr>
              <a:tr h="251895">
                <a:tc rowSpan="9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Тижневих годин для денної форми навчання:</a:t>
                      </a:r>
                    </a:p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аудиторних 3</a:t>
                      </a:r>
                    </a:p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самостійної роботи – 7,25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rowSpan="9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Освітній ступінь «бакалавр»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highlight>
                            <a:srgbClr val="FFFF00"/>
                          </a:highlight>
                        </a:rPr>
                        <a:t>16</a:t>
                      </a:r>
                      <a:r>
                        <a:rPr lang="uk-UA" sz="1600">
                          <a:effectLst/>
                        </a:rPr>
                        <a:t> год.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__ год.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extLst>
                  <a:ext uri="{0D108BD9-81ED-4DB2-BD59-A6C34878D82A}">
                    <a16:rowId xmlns:a16="http://schemas.microsoft.com/office/drawing/2014/main" val="3358649957"/>
                  </a:ext>
                </a:extLst>
              </a:tr>
              <a:tr h="25189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Практичні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892985"/>
                  </a:ext>
                </a:extLst>
              </a:tr>
              <a:tr h="25189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__ год.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__ год.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extLst>
                  <a:ext uri="{0D108BD9-81ED-4DB2-BD59-A6C34878D82A}">
                    <a16:rowId xmlns:a16="http://schemas.microsoft.com/office/drawing/2014/main" val="2385830179"/>
                  </a:ext>
                </a:extLst>
              </a:tr>
              <a:tr h="25189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Лабораторні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331659"/>
                  </a:ext>
                </a:extLst>
              </a:tr>
              <a:tr h="25189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__</a:t>
                      </a:r>
                      <a:r>
                        <a:rPr lang="uk-UA" sz="1600">
                          <a:effectLst/>
                          <a:highlight>
                            <a:srgbClr val="FFFF00"/>
                          </a:highlight>
                        </a:rPr>
                        <a:t>32</a:t>
                      </a:r>
                      <a:r>
                        <a:rPr lang="uk-UA" sz="1600">
                          <a:effectLst/>
                        </a:rPr>
                        <a:t>  год.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__ год.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extLst>
                  <a:ext uri="{0D108BD9-81ED-4DB2-BD59-A6C34878D82A}">
                    <a16:rowId xmlns:a16="http://schemas.microsoft.com/office/drawing/2014/main" val="1706440420"/>
                  </a:ext>
                </a:extLst>
              </a:tr>
              <a:tr h="25189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Самостійна робота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07512"/>
                  </a:ext>
                </a:extLst>
              </a:tr>
              <a:tr h="25189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48  год.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__ год.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extLst>
                  <a:ext uri="{0D108BD9-81ED-4DB2-BD59-A6C34878D82A}">
                    <a16:rowId xmlns:a16="http://schemas.microsoft.com/office/drawing/2014/main" val="679153905"/>
                  </a:ext>
                </a:extLst>
              </a:tr>
              <a:tr h="25189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uk-U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22461"/>
                  </a:ext>
                </a:extLst>
              </a:tr>
              <a:tr h="251895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Вид контролю: залік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193" marR="56193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95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04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19" y="0"/>
            <a:ext cx="116759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961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44" y="378823"/>
            <a:ext cx="11496352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12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866" y="1018904"/>
            <a:ext cx="12154757" cy="46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73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90" y="391886"/>
            <a:ext cx="11394744" cy="581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09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776" y="927463"/>
            <a:ext cx="11703350" cy="535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11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2595" y="0"/>
            <a:ext cx="9901645" cy="67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20000"/>
              </a:lnSpc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РН 6.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Демонструвати знання й розуміння фундаментальних дисциплін в обсязі, необхідному для володіння відповідними навичками в галузі агрономії</a:t>
            </a:r>
            <a:endParaRPr lang="uk-UA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fontAlgn="auto">
              <a:lnSpc>
                <a:spcPct val="120000"/>
              </a:lnSpc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РН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10.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Аналізувати та інтегрувати знання із загальної та спеціальної професійної підготовки в обсязі, необхідному для спеціалізованої професійної роботи у галузі агрономії.</a:t>
            </a:r>
            <a:endParaRPr lang="uk-UA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fontAlgn="auto">
              <a:lnSpc>
                <a:spcPct val="12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uk-UA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fontAlgn="auto">
              <a:lnSpc>
                <a:spcPct val="120000"/>
              </a:lnSpc>
              <a:spcAft>
                <a:spcPts val="0"/>
              </a:spcAft>
            </a:pPr>
            <a:r>
              <a:rPr lang="uk-UA" sz="2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 час вивчення навчальної дисципліни здобувачі вищої освіти зможуть отримати додатково наступні </a:t>
            </a:r>
            <a:r>
              <a:rPr lang="uk-UA" sz="240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Soft</a:t>
            </a:r>
            <a:r>
              <a:rPr lang="uk-UA" sz="2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skills</a:t>
            </a:r>
            <a:r>
              <a:rPr lang="uk-UA" sz="2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fontAlgn="auto">
              <a:lnSpc>
                <a:spcPct val="120000"/>
              </a:lnSpc>
              <a:spcAft>
                <a:spcPts val="0"/>
              </a:spcAft>
            </a:pPr>
            <a:r>
              <a:rPr lang="uk-UA" sz="2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 </a:t>
            </a:r>
            <a:r>
              <a:rPr lang="uk-UA" sz="24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комунікативні навички</a:t>
            </a:r>
            <a:r>
              <a:rPr lang="uk-UA" sz="2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письмове, вербальне й невербальне спілкування; уміння </a:t>
            </a:r>
            <a:r>
              <a:rPr lang="uk-UA" sz="240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грамотно</a:t>
            </a:r>
            <a:r>
              <a:rPr lang="uk-UA" sz="2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спілкуватися по e-</a:t>
            </a:r>
            <a:r>
              <a:rPr lang="uk-UA" sz="2400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mail</a:t>
            </a:r>
            <a:r>
              <a:rPr lang="uk-UA" sz="2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вести дискусію і відстоювати свою позицію; навички працювати в команді;</a:t>
            </a:r>
            <a:endParaRPr lang="uk-UA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fontAlgn="auto">
              <a:lnSpc>
                <a:spcPct val="120000"/>
              </a:lnSpc>
              <a:spcAft>
                <a:spcPts val="0"/>
              </a:spcAft>
            </a:pPr>
            <a:r>
              <a:rPr lang="uk-UA" sz="24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уміння виступати привселюдно</a:t>
            </a:r>
            <a:r>
              <a:rPr lang="uk-UA" sz="2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навички, необхідні для виступів на публіці; навички проведення презентації;</a:t>
            </a:r>
            <a:endParaRPr lang="uk-UA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fontAlgn="auto">
              <a:lnSpc>
                <a:spcPct val="120000"/>
              </a:lnSpc>
              <a:spcAft>
                <a:spcPts val="0"/>
              </a:spcAft>
            </a:pPr>
            <a:r>
              <a:rPr lang="uk-UA" sz="2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 </a:t>
            </a:r>
            <a:r>
              <a:rPr lang="uk-UA" sz="24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керування часом:</a:t>
            </a:r>
            <a:r>
              <a:rPr lang="uk-UA" sz="2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уміння справлятися із завданнями вчасно;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420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9" y="1"/>
            <a:ext cx="7338258" cy="50099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000" y="4261805"/>
            <a:ext cx="6935018" cy="246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986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2135188" y="0"/>
            <a:ext cx="8208962" cy="1295400"/>
          </a:xfrm>
        </p:spPr>
        <p:txBody>
          <a:bodyPr/>
          <a:lstStyle/>
          <a:p>
            <a:pPr eaLnBrk="1" hangingPunct="1"/>
            <a:r>
              <a:rPr lang="uk-UA" altLang="uk-UA" sz="3200" b="1"/>
              <a:t>Лк. 1. Основні хімічні закони і поняття</a:t>
            </a:r>
          </a:p>
        </p:txBody>
      </p:sp>
      <p:sp>
        <p:nvSpPr>
          <p:cNvPr id="9219" name="Rectangle 5"/>
          <p:cNvSpPr>
            <a:spLocks noGrp="1" noChangeArrowheads="1"/>
          </p:cNvSpPr>
          <p:nvPr>
            <p:ph idx="1"/>
          </p:nvPr>
        </p:nvSpPr>
        <p:spPr>
          <a:xfrm>
            <a:off x="2135188" y="1125538"/>
            <a:ext cx="8064500" cy="5732462"/>
          </a:xfrm>
        </p:spPr>
        <p:txBody>
          <a:bodyPr/>
          <a:lstStyle/>
          <a:p>
            <a:pPr marL="0" indent="0" algn="just">
              <a:buNone/>
            </a:pPr>
            <a:r>
              <a:rPr lang="uk-UA" altLang="uk-UA" b="1"/>
              <a:t>Атом</a:t>
            </a:r>
            <a:r>
              <a:rPr lang="uk-UA" altLang="uk-UA"/>
              <a:t> – найдрібніша частинка речовини, електрично нейтральна, складається з позитивно зарядженого ядра і негативно заряджених електронів. </a:t>
            </a:r>
            <a:r>
              <a:rPr lang="uk-UA" altLang="uk-UA" b="1" i="1"/>
              <a:t>Атом – це найменша хімічно неподільна частинка, яка є носієм хімічних властивостей елемента.</a:t>
            </a:r>
          </a:p>
          <a:p>
            <a:pPr marL="0" indent="0" algn="just">
              <a:buNone/>
            </a:pPr>
            <a:r>
              <a:rPr lang="uk-UA" altLang="uk-UA" b="1"/>
              <a:t>Вид атомів називають ХІМІЧНИМ ЕЛЕМЕНТОМ. </a:t>
            </a:r>
            <a:r>
              <a:rPr lang="uk-UA" altLang="uk-UA"/>
              <a:t>Сукупність атомів з однаковим зарядом ядра називають хімічним елементом.</a:t>
            </a:r>
            <a:endParaRPr lang="uk-UA" altLang="uk-UA" b="1"/>
          </a:p>
          <a:p>
            <a:pPr marL="0" indent="0" algn="just">
              <a:buNone/>
            </a:pPr>
            <a:r>
              <a:rPr lang="uk-UA" altLang="uk-UA" b="1"/>
              <a:t>Кожний елемент має свою НАЗВУ і свій СИМВОЛ (знак).</a:t>
            </a:r>
            <a:r>
              <a:rPr lang="uk-UA" altLang="uk-UA"/>
              <a:t> Речовина, яка складається з атомів одного елемента, вона називається </a:t>
            </a:r>
            <a:r>
              <a:rPr lang="uk-UA" altLang="uk-UA" b="1" i="1"/>
              <a:t>простою,</a:t>
            </a:r>
            <a:r>
              <a:rPr lang="uk-UA" altLang="uk-UA"/>
              <a:t> а з хімічно зв'язаних між собою атомів двох і більше елементів – </a:t>
            </a:r>
            <a:r>
              <a:rPr lang="uk-UA" altLang="uk-UA" b="1" i="1"/>
              <a:t>складною.</a:t>
            </a:r>
            <a:endParaRPr lang="uk-UA" altLang="uk-UA"/>
          </a:p>
          <a:p>
            <a:pPr marL="0" indent="0" algn="just">
              <a:buNone/>
            </a:pPr>
            <a:endParaRPr lang="uk-UA" altLang="uk-UA" b="1"/>
          </a:p>
          <a:p>
            <a:pPr marL="0" indent="0" algn="ctr">
              <a:buNone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17802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62400" y="0"/>
            <a:ext cx="8229600" cy="576263"/>
          </a:xfrm>
        </p:spPr>
        <p:txBody>
          <a:bodyPr/>
          <a:lstStyle/>
          <a:p>
            <a:r>
              <a:rPr lang="uk-UA" altLang="uk-UA" sz="2400" b="1"/>
              <a:t>Назви і символи основних хіиічних елементів</a:t>
            </a:r>
            <a:endParaRPr lang="ru-RU" altLang="uk-UA" sz="2400" b="1"/>
          </a:p>
        </p:txBody>
      </p:sp>
      <p:graphicFrame>
        <p:nvGraphicFramePr>
          <p:cNvPr id="9219" name="Group 3"/>
          <p:cNvGraphicFramePr>
            <a:graphicFrameLocks noGrp="1"/>
          </p:cNvGraphicFramePr>
          <p:nvPr/>
        </p:nvGraphicFramePr>
        <p:xfrm>
          <a:off x="1524000" y="476250"/>
          <a:ext cx="8459788" cy="6381752"/>
        </p:xfrm>
        <a:graphic>
          <a:graphicData uri="http://schemas.openxmlformats.org/drawingml/2006/table">
            <a:tbl>
              <a:tblPr/>
              <a:tblGrid>
                <a:gridCol w="1599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2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7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1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27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56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13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Українська</a:t>
                      </a: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</a:t>
                      </a: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елемента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Символ елемента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Читання символа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Українська назва елемента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Символ елемента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Читання символа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63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Нітроген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Купрум (Мідь) 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endParaRPr kumimoji="0" lang="en-US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купрум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2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Алюміній</a:t>
                      </a: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алюміній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Тіьан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Ті</a:t>
                      </a:r>
                      <a:endParaRPr kumimoji="0" lang="en-US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тітан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63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Барій 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барій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Станум</a:t>
                      </a: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(Олово)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  <a:endParaRPr kumimoji="0" lang="en-US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станум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2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Бром 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</a:t>
                      </a:r>
                      <a:endParaRPr kumimoji="0" lang="en-US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бром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Платина 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платина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2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Гідроген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Меркурій</a:t>
                      </a: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(Ртуть) 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Hg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гідраргірум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63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Ферум (Залізо) 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ферум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Плюмбум</a:t>
                      </a: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(Свинец)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плюмбум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2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Аурум</a:t>
                      </a: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(Золото)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аурум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Сульфур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463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Йод 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kumimoji="0" lang="en-US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йод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Аргентум</a:t>
                      </a: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Срібло</a:t>
                      </a: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аргентум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62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Калій</a:t>
                      </a: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kumimoji="0" lang="en-US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калій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Стронцій 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стронцій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62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Оксиген 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kumimoji="0" lang="en-US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Карбон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463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Силіцій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силіцій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Фосфор 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78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Літій</a:t>
                      </a: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літій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Флуор (Фтор)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флуор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463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Магній 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магній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Хлор 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</a:t>
                      </a:r>
                      <a:endParaRPr kumimoji="0" lang="en-US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хлор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62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Манган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манган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Хром 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хром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463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Натрій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Na</a:t>
                      </a: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натрій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Цинк 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</a:t>
                      </a:r>
                      <a:endParaRPr kumimoji="0" lang="en-US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цинк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62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Кальцій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Са</a:t>
                      </a:r>
                      <a:endParaRPr kumimoji="0" lang="en-US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кальцій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Цезій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Cs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цезій</a:t>
                      </a:r>
                      <a:endParaRPr kumimoji="0" lang="ru-RU" alt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1433" marR="91433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108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altLang="uk-UA" sz="4000"/>
              <a:t>Поділ хімічних елементів на метали і неметали</a:t>
            </a:r>
            <a:endParaRPr lang="ru-RU" altLang="uk-UA" sz="4000"/>
          </a:p>
        </p:txBody>
      </p:sp>
      <p:graphicFrame>
        <p:nvGraphicFramePr>
          <p:cNvPr id="23555" name="Group 3"/>
          <p:cNvGraphicFramePr>
            <a:graphicFrameLocks noGrp="1"/>
          </p:cNvGraphicFramePr>
          <p:nvPr/>
        </p:nvGraphicFramePr>
        <p:xfrm>
          <a:off x="3432176" y="1557339"/>
          <a:ext cx="4100513" cy="5029233"/>
        </p:xfrm>
        <a:graphic>
          <a:graphicData uri="http://schemas.openxmlformats.org/drawingml/2006/table">
            <a:tbl>
              <a:tblPr/>
              <a:tblGrid>
                <a:gridCol w="2051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9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7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</a:t>
                      </a: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kumimoji="0" lang="ru-RU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Неметал</a:t>
                      </a: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kumimoji="0" lang="ru-RU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алюм</a:t>
                      </a: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kumimoji="0" lang="ru-RU" alt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ній</a:t>
                      </a: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азот </a:t>
                      </a:r>
                      <a:r>
                        <a:rPr kumimoji="0" lang="en-US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uk-UA" altLang="uk-UA" sz="16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барій</a:t>
                      </a: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аргон </a:t>
                      </a:r>
                      <a:r>
                        <a:rPr kumimoji="0" lang="en-US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</a:t>
                      </a:r>
                      <a:endParaRPr kumimoji="0" lang="en-US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залізо</a:t>
                      </a: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бром </a:t>
                      </a:r>
                      <a:r>
                        <a:rPr kumimoji="0" lang="en-US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</a:t>
                      </a:r>
                      <a:r>
                        <a:rPr kumimoji="0" lang="uk-UA" altLang="uk-UA" sz="16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золото 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водень</a:t>
                      </a: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kumimoji="0" lang="uk-UA" altLang="uk-UA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калій К</a:t>
                      </a:r>
                      <a:endParaRPr kumimoji="0" lang="ru-RU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гелій</a:t>
                      </a: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кальцій Са</a:t>
                      </a:r>
                      <a:endParaRPr kumimoji="0" lang="ru-RU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йод 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kumimoji="0" lang="uk-UA" altLang="uk-UA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літій </a:t>
                      </a:r>
                      <a:r>
                        <a:rPr kumimoji="0" lang="en-US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</a:t>
                      </a:r>
                      <a:endParaRPr kumimoji="0" lang="en-US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кисень</a:t>
                      </a: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0" lang="uk-UA" altLang="uk-UA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магній </a:t>
                      </a:r>
                      <a:r>
                        <a:rPr kumimoji="0" lang="en-US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endParaRPr kumimoji="0" lang="en-US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силіцій</a:t>
                      </a: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мідь </a:t>
                      </a:r>
                      <a:r>
                        <a:rPr kumimoji="0" lang="en-US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endParaRPr kumimoji="0" lang="en-US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неон 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натрій </a:t>
                      </a:r>
                      <a:r>
                        <a:rPr kumimoji="0" lang="en-US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kumimoji="0" lang="en-US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сірка</a:t>
                      </a: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5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олово </a:t>
                      </a:r>
                      <a:r>
                        <a:rPr kumimoji="0" lang="en-US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  <a:endParaRPr kumimoji="0" lang="en-US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вуглець</a:t>
                      </a: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5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платина </a:t>
                      </a:r>
                      <a:r>
                        <a:rPr kumimoji="0" lang="en-US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</a:t>
                      </a:r>
                      <a:endParaRPr kumimoji="0" lang="en-US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фосфор 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5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ртуть </a:t>
                      </a:r>
                      <a:r>
                        <a:rPr kumimoji="0" lang="en-US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Hg</a:t>
                      </a:r>
                      <a:endParaRPr kumimoji="0" lang="en-US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фтор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</a:t>
                      </a:r>
                      <a:r>
                        <a:rPr kumimoji="0" lang="uk-UA" altLang="uk-UA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5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свинець </a:t>
                      </a:r>
                      <a:r>
                        <a:rPr kumimoji="0" lang="en-US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</a:t>
                      </a:r>
                      <a:endParaRPr kumimoji="0" lang="en-US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хлор</a:t>
                      </a:r>
                      <a:r>
                        <a:rPr kumimoji="0" lang="en-US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Cl</a:t>
                      </a:r>
                      <a:r>
                        <a:rPr kumimoji="0" lang="uk-UA" altLang="uk-UA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16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" y="-903288"/>
            <a:ext cx="10872788" cy="816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212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8214" y="476251"/>
            <a:ext cx="7559675" cy="936625"/>
          </a:xfrm>
        </p:spPr>
        <p:txBody>
          <a:bodyPr anchor="ctr">
            <a:normAutofit fontScale="90000"/>
          </a:bodyPr>
          <a:lstStyle/>
          <a:p>
            <a:pPr algn="l"/>
            <a:r>
              <a:rPr lang="uk-UA" altLang="uk-UA" sz="2800" b="1"/>
              <a:t>В періодичній системі представлена А</a:t>
            </a:r>
            <a:r>
              <a:rPr lang="en-US" altLang="uk-UA" sz="2800" b="1"/>
              <a:t>r</a:t>
            </a:r>
            <a:r>
              <a:rPr lang="uk-UA" altLang="uk-UA" sz="2800" b="1"/>
              <a:t> – відносна атомна маса </a:t>
            </a:r>
            <a:br>
              <a:rPr lang="uk-UA" altLang="uk-UA" sz="2800" b="1"/>
            </a:br>
            <a:endParaRPr lang="ru-RU" altLang="uk-UA" sz="2800" b="1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92313" y="1268414"/>
            <a:ext cx="8424862" cy="5184775"/>
          </a:xfrm>
        </p:spPr>
        <p:txBody>
          <a:bodyPr>
            <a:normAutofit fontScale="92500"/>
          </a:bodyPr>
          <a:lstStyle/>
          <a:p>
            <a:pPr algn="just"/>
            <a:r>
              <a:rPr lang="uk-UA" altLang="uk-UA" sz="2800" b="1"/>
              <a:t>Молекула </a:t>
            </a:r>
            <a:r>
              <a:rPr lang="uk-UA" altLang="uk-UA" sz="2800"/>
              <a:t>складається з атомів у різних співвідношеннях.</a:t>
            </a:r>
          </a:p>
          <a:p>
            <a:pPr algn="just"/>
            <a:r>
              <a:rPr lang="uk-UA" altLang="uk-UA" sz="2800" b="1"/>
              <a:t>Моль – </a:t>
            </a:r>
            <a:r>
              <a:rPr lang="uk-UA" altLang="uk-UA" sz="2800"/>
              <a:t>це кількість речовини, яка містить число Авогадро </a:t>
            </a:r>
            <a:r>
              <a:rPr lang="en-US" altLang="uk-UA" sz="2800"/>
              <a:t>(N</a:t>
            </a:r>
            <a:r>
              <a:rPr lang="en-US" altLang="uk-UA" sz="2800" baseline="-25000"/>
              <a:t>A </a:t>
            </a:r>
            <a:r>
              <a:rPr lang="en-US" altLang="uk-UA" sz="2800"/>
              <a:t>= 6.02</a:t>
            </a:r>
            <a:r>
              <a:rPr lang="en-US" altLang="uk-UA" sz="2800">
                <a:cs typeface="Arial" panose="020B0604020202020204" pitchFamily="34" charset="0"/>
              </a:rPr>
              <a:t>·10</a:t>
            </a:r>
            <a:r>
              <a:rPr lang="en-US" altLang="uk-UA" sz="2800" baseline="30000">
                <a:cs typeface="Arial" panose="020B0604020202020204" pitchFamily="34" charset="0"/>
              </a:rPr>
              <a:t>23</a:t>
            </a:r>
            <a:r>
              <a:rPr lang="en-US" altLang="uk-UA" sz="2800">
                <a:cs typeface="Arial" panose="020B0604020202020204" pitchFamily="34" charset="0"/>
              </a:rPr>
              <a:t>) </a:t>
            </a:r>
            <a:r>
              <a:rPr lang="uk-UA" altLang="uk-UA" sz="2800"/>
              <a:t>структурних одиниць (атомів, молекул, іонів).</a:t>
            </a:r>
            <a:r>
              <a:rPr lang="uk-UA" altLang="uk-UA" sz="2800" b="1"/>
              <a:t> </a:t>
            </a:r>
          </a:p>
          <a:p>
            <a:pPr algn="just"/>
            <a:r>
              <a:rPr lang="uk-UA" altLang="uk-UA" sz="2800" b="1"/>
              <a:t>Молярна маса - </a:t>
            </a:r>
            <a:r>
              <a:rPr lang="uk-UA" altLang="uk-UA" sz="2800"/>
              <a:t>це маса одного моля речовини виражена в грамах. </a:t>
            </a:r>
          </a:p>
          <a:p>
            <a:pPr algn="just"/>
            <a:r>
              <a:rPr lang="uk-UA" altLang="uk-UA" sz="2800"/>
              <a:t>Молярна маса дорівнює відносній молекулярній масі: М</a:t>
            </a:r>
            <a:r>
              <a:rPr lang="en-US" altLang="uk-UA" sz="2800"/>
              <a:t>r</a:t>
            </a:r>
            <a:r>
              <a:rPr lang="uk-UA" altLang="uk-UA" sz="2800"/>
              <a:t>(СО</a:t>
            </a:r>
            <a:r>
              <a:rPr lang="uk-UA" altLang="uk-UA" sz="2800" baseline="-25000"/>
              <a:t>2</a:t>
            </a:r>
            <a:r>
              <a:rPr lang="uk-UA" altLang="uk-UA" sz="2800"/>
              <a:t>) = 12 + 2 </a:t>
            </a:r>
            <a:r>
              <a:rPr lang="uk-UA" altLang="uk-UA" sz="2800">
                <a:sym typeface="Symbol" panose="05050102010706020507" pitchFamily="18" charset="2"/>
              </a:rPr>
              <a:t> 16 = </a:t>
            </a:r>
            <a:r>
              <a:rPr lang="uk-UA" altLang="uk-UA" sz="2800"/>
              <a:t>44 - </a:t>
            </a:r>
            <a:r>
              <a:rPr lang="uk-UA" altLang="uk-UA" sz="2800" b="1"/>
              <a:t>відносна молекулярна маса</a:t>
            </a:r>
            <a:r>
              <a:rPr lang="uk-UA" altLang="uk-UA" sz="2800"/>
              <a:t>  </a:t>
            </a:r>
          </a:p>
          <a:p>
            <a:pPr algn="just"/>
            <a:r>
              <a:rPr lang="uk-UA" altLang="uk-UA" sz="2800"/>
              <a:t>М(СО</a:t>
            </a:r>
            <a:r>
              <a:rPr lang="uk-UA" altLang="uk-UA" sz="2800" baseline="-25000"/>
              <a:t>2</a:t>
            </a:r>
            <a:r>
              <a:rPr lang="uk-UA" altLang="uk-UA" sz="2800"/>
              <a:t>) = 12 + 2 </a:t>
            </a:r>
            <a:r>
              <a:rPr lang="uk-UA" altLang="uk-UA" sz="2800">
                <a:sym typeface="Symbol" panose="05050102010706020507" pitchFamily="18" charset="2"/>
              </a:rPr>
              <a:t> 16 = </a:t>
            </a:r>
            <a:r>
              <a:rPr lang="uk-UA" altLang="uk-UA" sz="2800"/>
              <a:t>44 г/моль - </a:t>
            </a:r>
            <a:r>
              <a:rPr lang="uk-UA" altLang="uk-UA" sz="2800" b="1"/>
              <a:t>молярна маса</a:t>
            </a:r>
            <a:endParaRPr lang="ru-RU" altLang="uk-UA" sz="2800"/>
          </a:p>
        </p:txBody>
      </p:sp>
    </p:spTree>
    <p:extLst>
      <p:ext uri="{BB962C8B-B14F-4D97-AF65-F5344CB8AC3E}">
        <p14:creationId xmlns:p14="http://schemas.microsoft.com/office/powerpoint/2010/main" val="407229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 noChangeArrowheads="1"/>
          </p:cNvSpPr>
          <p:nvPr>
            <p:ph type="ctrTitle"/>
          </p:nvPr>
        </p:nvSpPr>
        <p:spPr>
          <a:xfrm>
            <a:off x="2566988" y="188914"/>
            <a:ext cx="6858000" cy="866775"/>
          </a:xfrm>
        </p:spPr>
        <p:txBody>
          <a:bodyPr>
            <a:normAutofit fontScale="90000"/>
          </a:bodyPr>
          <a:lstStyle/>
          <a:p>
            <a:r>
              <a:rPr lang="uk-UA" altLang="uk-UA" sz="3200"/>
              <a:t>Приклади обчислення відносної молекулярної маси</a:t>
            </a:r>
          </a:p>
        </p:txBody>
      </p:sp>
      <p:sp>
        <p:nvSpPr>
          <p:cNvPr id="3" name="Подзаголовок 2"/>
          <p:cNvSpPr>
            <a:spLocks noGrp="1" noRot="1" noChangeAspect="1" noMove="1" noResize="1" noEditPoints="1" noAdjustHandles="1" noChangeArrowheads="1" noChangeShapeType="1" noTextEdit="1"/>
          </p:cNvSpPr>
          <p:nvPr>
            <p:ph type="subTitle" idx="1"/>
          </p:nvPr>
        </p:nvSpPr>
        <p:spPr>
          <a:xfrm>
            <a:off x="1631504" y="1628800"/>
            <a:ext cx="9036496" cy="4968552"/>
          </a:xfrm>
          <a:blipFill rotWithShape="1">
            <a:blip r:embed="rId2"/>
            <a:stretch>
              <a:fillRect l="-1417" t="-1227" r="-1350" b="-1472"/>
            </a:stretch>
          </a:blipFill>
          <a:extLst/>
        </p:spPr>
        <p:txBody>
          <a:bodyPr/>
          <a:lstStyle/>
          <a:p>
            <a:pPr>
              <a:defRPr/>
            </a:pPr>
            <a:r>
              <a:rPr lang="uk-UA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18691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188914"/>
            <a:ext cx="8229600" cy="1368425"/>
          </a:xfrm>
        </p:spPr>
        <p:txBody>
          <a:bodyPr>
            <a:normAutofit fontScale="90000"/>
          </a:bodyPr>
          <a:lstStyle/>
          <a:p>
            <a:pPr algn="l"/>
            <a:r>
              <a:rPr lang="uk-UA" altLang="uk-UA" sz="2400"/>
              <a:t/>
            </a:r>
            <a:br>
              <a:rPr lang="uk-UA" altLang="uk-UA" sz="2400"/>
            </a:br>
            <a:r>
              <a:rPr lang="uk-UA" altLang="uk-UA" sz="2800"/>
              <a:t>Кількість моль (кількість речовини) обчислюють за формулою:</a:t>
            </a:r>
            <a:br>
              <a:rPr lang="uk-UA" altLang="uk-UA" sz="2800"/>
            </a:br>
            <a:endParaRPr lang="ru-RU" altLang="uk-UA" sz="280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844676"/>
            <a:ext cx="8362950" cy="4608513"/>
          </a:xfrm>
        </p:spPr>
        <p:txBody>
          <a:bodyPr/>
          <a:lstStyle/>
          <a:p>
            <a:pPr algn="just">
              <a:buFontTx/>
              <a:buNone/>
            </a:pPr>
            <a:r>
              <a:rPr lang="uk-UA" altLang="uk-UA"/>
              <a:t>Один моль газу за нормальних умов займає об</a:t>
            </a:r>
            <a:r>
              <a:rPr lang="en-US" altLang="uk-UA"/>
              <a:t>’</a:t>
            </a:r>
            <a:r>
              <a:rPr lang="uk-UA" altLang="uk-UA"/>
              <a:t>єм 22,4 </a:t>
            </a:r>
            <a:r>
              <a:rPr lang="uk-UA" altLang="uk-UA" b="1"/>
              <a:t>л/моль</a:t>
            </a:r>
            <a:r>
              <a:rPr lang="uk-UA" altLang="uk-UA"/>
              <a:t> (</a:t>
            </a:r>
            <a:r>
              <a:rPr lang="en-US" altLang="uk-UA" i="1"/>
              <a:t>V</a:t>
            </a:r>
            <a:r>
              <a:rPr lang="en-US" altLang="uk-UA" i="1" baseline="-25000"/>
              <a:t>M </a:t>
            </a:r>
            <a:r>
              <a:rPr lang="en-US" altLang="uk-UA" i="1"/>
              <a:t>– </a:t>
            </a:r>
            <a:r>
              <a:rPr lang="uk-UA" altLang="uk-UA" i="1"/>
              <a:t>молярний об</a:t>
            </a:r>
            <a:r>
              <a:rPr lang="en-US" altLang="uk-UA" i="1"/>
              <a:t>’</a:t>
            </a:r>
            <a:r>
              <a:rPr lang="uk-UA" altLang="uk-UA" i="1"/>
              <a:t>єм), </a:t>
            </a:r>
            <a:r>
              <a:rPr lang="uk-UA" altLang="uk-UA"/>
              <a:t>звідси:</a:t>
            </a:r>
          </a:p>
          <a:p>
            <a:pPr algn="just">
              <a:buFontTx/>
              <a:buNone/>
            </a:pPr>
            <a:endParaRPr lang="uk-UA" altLang="uk-UA"/>
          </a:p>
          <a:p>
            <a:pPr algn="just">
              <a:buFontTx/>
              <a:buNone/>
            </a:pPr>
            <a:endParaRPr lang="en-US" altLang="uk-UA"/>
          </a:p>
          <a:p>
            <a:pPr algn="just">
              <a:buFontTx/>
              <a:buNone/>
            </a:pPr>
            <a:r>
              <a:rPr lang="uk-UA" altLang="uk-UA"/>
              <a:t>Масова частка хімічного елемента в молекулі – це відношення відносної атомної маси елемента до молярної маси.</a:t>
            </a:r>
          </a:p>
          <a:p>
            <a:pPr algn="just">
              <a:buFontTx/>
              <a:buNone/>
            </a:pPr>
            <a:endParaRPr lang="ru-RU" altLang="uk-UA"/>
          </a:p>
        </p:txBody>
      </p:sp>
      <p:graphicFrame>
        <p:nvGraphicFramePr>
          <p:cNvPr id="15364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596080945"/>
              </p:ext>
            </p:extLst>
          </p:nvPr>
        </p:nvGraphicFramePr>
        <p:xfrm>
          <a:off x="5695769" y="2349409"/>
          <a:ext cx="1295400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Формула" r:id="rId3" imgW="508000" imgH="431800" progId="Equation.3">
                  <p:embed/>
                </p:oleObj>
              </mc:Choice>
              <mc:Fallback>
                <p:oleObj name="Формула" r:id="rId3" imgW="508000" imgH="431800" progId="Equation.3">
                  <p:embed/>
                  <p:pic>
                    <p:nvPicPr>
                      <p:cNvPr id="153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5769" y="2349409"/>
                        <a:ext cx="1295400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0819444"/>
              </p:ext>
            </p:extLst>
          </p:nvPr>
        </p:nvGraphicFramePr>
        <p:xfrm>
          <a:off x="4921249" y="4897257"/>
          <a:ext cx="3163887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5" imgW="1612900" imgH="419100" progId="Equation.3">
                  <p:embed/>
                </p:oleObj>
              </mc:Choice>
              <mc:Fallback>
                <p:oleObj name="Equation" r:id="rId5" imgW="1612900" imgH="419100" progId="Equation.3">
                  <p:embed/>
                  <p:pic>
                    <p:nvPicPr>
                      <p:cNvPr id="1536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249" y="4897257"/>
                        <a:ext cx="3163887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178796"/>
              </p:ext>
            </p:extLst>
          </p:nvPr>
        </p:nvGraphicFramePr>
        <p:xfrm>
          <a:off x="5422106" y="939801"/>
          <a:ext cx="1081087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Формула" r:id="rId7" imgW="469696" imgH="393529" progId="Equation.3">
                  <p:embed/>
                </p:oleObj>
              </mc:Choice>
              <mc:Fallback>
                <p:oleObj name="Формула" r:id="rId7" imgW="469696" imgH="393529" progId="Equation.3">
                  <p:embed/>
                  <p:pic>
                    <p:nvPicPr>
                      <p:cNvPr id="1536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2106" y="939801"/>
                        <a:ext cx="1081087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312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2135188" y="260351"/>
            <a:ext cx="7886700" cy="720725"/>
          </a:xfrm>
        </p:spPr>
        <p:txBody>
          <a:bodyPr/>
          <a:lstStyle/>
          <a:p>
            <a:r>
              <a:rPr lang="uk-UA" altLang="uk-UA" sz="3200"/>
              <a:t>Приклади задач</a:t>
            </a:r>
          </a:p>
        </p:txBody>
      </p:sp>
      <p:sp>
        <p:nvSpPr>
          <p:cNvPr id="16387" name="Текст 2"/>
          <p:cNvSpPr>
            <a:spLocks noGrp="1" noChangeArrowheads="1"/>
          </p:cNvSpPr>
          <p:nvPr>
            <p:ph type="body" idx="1"/>
          </p:nvPr>
        </p:nvSpPr>
        <p:spPr>
          <a:xfrm>
            <a:off x="2147888" y="981076"/>
            <a:ext cx="7886700" cy="5108575"/>
          </a:xfrm>
        </p:spPr>
        <p:txBody>
          <a:bodyPr/>
          <a:lstStyle/>
          <a:p>
            <a:r>
              <a:rPr lang="uk-UA" altLang="uk-UA" smtClean="0"/>
              <a:t>Послідовність дій                       Виконання дій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63750" y="1412876"/>
          <a:ext cx="7920038" cy="524510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17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44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Задача.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Обчисліть масу води кількістю речовини 1,5 моль.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01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1) Запишіть скорочено умову задачі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Дано: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n(Н2О) = 1,5 моль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Знайти: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m(Н2О) - ?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03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2) Напишіть формулу зв’язку між кількістю речовини, молярною масою і масою речовини:  n =     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n (Н2О) = 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25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3) Виведіть математичний вираз для маси 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m(Н2О)  = n(Н2О) · M(Н2О)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01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4) Обчисліть за формулою масу, враховуючи, що М = =</a:t>
                      </a:r>
                      <a:r>
                        <a:rPr lang="uk-UA" sz="1600" dirty="0" err="1">
                          <a:solidFill>
                            <a:schemeClr val="tx1"/>
                          </a:solidFill>
                          <a:effectLst/>
                        </a:rPr>
                        <a:t>Мr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М(Н2О) = 1·2 + 16 = 18 г/моль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m(Н2О)  = 1,5 моль · 18 г/моль =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= 27 г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5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5) Запишіть відповідь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Відповідь: m(Н2О)  = 27 г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6406" name="Объект 4"/>
          <p:cNvGraphicFramePr>
            <a:graphicFrameLocks noChangeAspect="1"/>
          </p:cNvGraphicFramePr>
          <p:nvPr/>
        </p:nvGraphicFramePr>
        <p:xfrm>
          <a:off x="3792538" y="3933825"/>
          <a:ext cx="43180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3" imgW="228501" imgH="393529" progId="Equation.3">
                  <p:embed/>
                </p:oleObj>
              </mc:Choice>
              <mc:Fallback>
                <p:oleObj name="Equation" r:id="rId3" imgW="228501" imgH="393529" progId="Equation.3">
                  <p:embed/>
                  <p:pic>
                    <p:nvPicPr>
                      <p:cNvPr id="16406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538" y="3933825"/>
                        <a:ext cx="431800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7" name="Объект 5"/>
          <p:cNvGraphicFramePr>
            <a:graphicFrameLocks noChangeAspect="1"/>
          </p:cNvGraphicFramePr>
          <p:nvPr/>
        </p:nvGraphicFramePr>
        <p:xfrm>
          <a:off x="6527800" y="3500438"/>
          <a:ext cx="935038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5" imgW="660400" imgH="419100" progId="Equation.3">
                  <p:embed/>
                </p:oleObj>
              </mc:Choice>
              <mc:Fallback>
                <p:oleObj name="Equation" r:id="rId5" imgW="660400" imgH="419100" progId="Equation.3">
                  <p:embed/>
                  <p:pic>
                    <p:nvPicPr>
                      <p:cNvPr id="16407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7800" y="3500438"/>
                        <a:ext cx="935038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727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992314" y="333376"/>
          <a:ext cx="8351837" cy="611663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887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3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9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</a:rPr>
                        <a:t>Послідовність дій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</a:rPr>
                        <a:t>Приклади виконаних дій 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</a:rPr>
                        <a:t>Задача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tx1"/>
                          </a:solidFill>
                          <a:effectLst/>
                        </a:rPr>
                        <a:t>Обчисліть об’єм кисню кількістю речовини 3 моль.</a:t>
                      </a:r>
                      <a:endParaRPr lang="uk-UA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8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2) Запишіть скорочено умову задачі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Дано: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n(О2) = 3 моль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Знайти: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V(О2) - ?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78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3) Напишіть формулу зв’язку між кількістю речовини, молярним об’ємом і об’ємом газу: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n = 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n(О2) = 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1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chemeClr val="tx1"/>
                          </a:solidFill>
                          <a:effectLst/>
                        </a:rPr>
                        <a:t>4) Знайдіть математичний вираз для об’єму </a:t>
                      </a:r>
                      <a:endParaRPr lang="uk-UA" sz="18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V(O2) = n(O2) · </a:t>
                      </a:r>
                      <a:r>
                        <a:rPr lang="uk-UA" sz="1800" dirty="0" err="1">
                          <a:solidFill>
                            <a:schemeClr val="tx1"/>
                          </a:solidFill>
                          <a:effectLst/>
                        </a:rPr>
                        <a:t>Vm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8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chemeClr val="tx1"/>
                          </a:solidFill>
                          <a:effectLst/>
                        </a:rPr>
                        <a:t>5) Обчисліть за формулою об’єм, враховуючи, що Vm для всіх газів за н.у. складає 22,4 л/моль</a:t>
                      </a:r>
                      <a:endParaRPr lang="uk-UA" sz="18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V(O2) = 3 моль · 22,4 л/моль =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= 67,2 л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chemeClr val="tx1"/>
                          </a:solidFill>
                          <a:effectLst/>
                        </a:rPr>
                        <a:t>6) Запишіть відповідь</a:t>
                      </a:r>
                      <a:endParaRPr lang="uk-UA" sz="18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Відповідь: V(O2) = 67,2 л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7432" name="Объект 2"/>
          <p:cNvGraphicFramePr>
            <a:graphicFrameLocks noChangeAspect="1"/>
          </p:cNvGraphicFramePr>
          <p:nvPr/>
        </p:nvGraphicFramePr>
        <p:xfrm>
          <a:off x="6958013" y="2852738"/>
          <a:ext cx="50641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3" imgW="304536" imgH="393359" progId="Equation.3">
                  <p:embed/>
                </p:oleObj>
              </mc:Choice>
              <mc:Fallback>
                <p:oleObj name="Equation" r:id="rId3" imgW="304536" imgH="393359" progId="Equation.3">
                  <p:embed/>
                  <p:pic>
                    <p:nvPicPr>
                      <p:cNvPr id="17432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8013" y="2852738"/>
                        <a:ext cx="506412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33" name="Объект 3"/>
          <p:cNvGraphicFramePr>
            <a:graphicFrameLocks noChangeAspect="1"/>
          </p:cNvGraphicFramePr>
          <p:nvPr/>
        </p:nvGraphicFramePr>
        <p:xfrm>
          <a:off x="2640013" y="3716339"/>
          <a:ext cx="431800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5" imgW="304536" imgH="393359" progId="Equation.3">
                  <p:embed/>
                </p:oleObj>
              </mc:Choice>
              <mc:Fallback>
                <p:oleObj name="Equation" r:id="rId5" imgW="304536" imgH="393359" progId="Equation.3">
                  <p:embed/>
                  <p:pic>
                    <p:nvPicPr>
                      <p:cNvPr id="17433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3716339"/>
                        <a:ext cx="431800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0679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631951" y="476251"/>
          <a:ext cx="8748713" cy="65099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4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4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Послідовність дій</a:t>
                      </a:r>
                    </a:p>
                  </a:txBody>
                  <a:tcPr marL="48488" marR="48488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Приклади виконаних дій 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488" marR="484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9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Задача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Скільки молекул міститься в 6,4 г сірки?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488" marR="48488" marT="0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3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1) Запишіть скорочено умову задачі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488" marR="48488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Дано: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m(S) = 6,4 г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Знайти: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 err="1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uk-UA" sz="1800" baseline="-25000" dirty="0" err="1">
                          <a:solidFill>
                            <a:schemeClr val="tx1"/>
                          </a:solidFill>
                          <a:effectLst/>
                        </a:rPr>
                        <a:t>х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(S) - ?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488" marR="484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43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2) Напишіть формулу зв’язку між кількістю речовини, числом структурних частинок та сталою </a:t>
                      </a:r>
                      <a:r>
                        <a:rPr lang="uk-UA" sz="1800" dirty="0" err="1">
                          <a:solidFill>
                            <a:schemeClr val="tx1"/>
                          </a:solidFill>
                          <a:effectLst/>
                        </a:rPr>
                        <a:t>Авогадро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та формулу зв’язку між кількістю речовини, масою та молярною масою.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488" marR="48488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488" marR="484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9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3) Прирівняйте ліву та праву частини формул та виведіть число структурних частинок із знайденого співвідношення.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488" marR="48488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           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                звідси  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488" marR="484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72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4) Обчисліть за формулою число структурних частинок, пам’ятаючи, що стала </a:t>
                      </a:r>
                      <a:r>
                        <a:rPr lang="uk-UA" sz="1800" dirty="0" err="1">
                          <a:solidFill>
                            <a:schemeClr val="tx1"/>
                          </a:solidFill>
                          <a:effectLst/>
                        </a:rPr>
                        <a:t>Авогадро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становить 6,02·10</a:t>
                      </a:r>
                      <a:r>
                        <a:rPr lang="uk-UA" sz="1800" baseline="30000" dirty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моль</a:t>
                      </a:r>
                      <a:r>
                        <a:rPr lang="uk-UA" sz="1800" baseline="30000" dirty="0">
                          <a:solidFill>
                            <a:schemeClr val="tx1"/>
                          </a:solidFill>
                          <a:effectLst/>
                        </a:rPr>
                        <a:t>-1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488" marR="48488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r>
                        <a:rPr lang="uk-UA" sz="1800" baseline="-25000" dirty="0">
                          <a:solidFill>
                            <a:schemeClr val="tx1"/>
                          </a:solidFill>
                          <a:effectLst/>
                        </a:rPr>
                        <a:t>(молекул) 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= 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488" marR="484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5) Запишіть відповідь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488" marR="48488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Відповідь: N(молекул) =1,2·10</a:t>
                      </a:r>
                      <a:r>
                        <a:rPr lang="uk-UA" sz="1800" baseline="30000" dirty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488" marR="4848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9480" name="Объект 5"/>
          <p:cNvGraphicFramePr>
            <a:graphicFrameLocks noChangeAspect="1"/>
          </p:cNvGraphicFramePr>
          <p:nvPr/>
        </p:nvGraphicFramePr>
        <p:xfrm>
          <a:off x="7248525" y="2997200"/>
          <a:ext cx="86360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Equation" r:id="rId3" imgW="495085" imgH="393529" progId="Equation.3">
                  <p:embed/>
                </p:oleObj>
              </mc:Choice>
              <mc:Fallback>
                <p:oleObj name="Equation" r:id="rId3" imgW="495085" imgH="393529" progId="Equation.3">
                  <p:embed/>
                  <p:pic>
                    <p:nvPicPr>
                      <p:cNvPr id="19480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8525" y="2997200"/>
                        <a:ext cx="863600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81" name="Объект 6"/>
          <p:cNvGraphicFramePr>
            <a:graphicFrameLocks noChangeAspect="1"/>
          </p:cNvGraphicFramePr>
          <p:nvPr/>
        </p:nvGraphicFramePr>
        <p:xfrm>
          <a:off x="8904288" y="2997200"/>
          <a:ext cx="7747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Equation" r:id="rId5" imgW="469696" imgH="393529" progId="Equation.3">
                  <p:embed/>
                </p:oleObj>
              </mc:Choice>
              <mc:Fallback>
                <p:oleObj name="Equation" r:id="rId5" imgW="469696" imgH="393529" progId="Equation.3">
                  <p:embed/>
                  <p:pic>
                    <p:nvPicPr>
                      <p:cNvPr id="19481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04288" y="2997200"/>
                        <a:ext cx="7747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82" name="Объект 7"/>
          <p:cNvGraphicFramePr>
            <a:graphicFrameLocks noChangeAspect="1"/>
          </p:cNvGraphicFramePr>
          <p:nvPr/>
        </p:nvGraphicFramePr>
        <p:xfrm>
          <a:off x="6888163" y="4213225"/>
          <a:ext cx="1008062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Equation" r:id="rId7" imgW="596641" imgH="393529" progId="Equation.3">
                  <p:embed/>
                </p:oleObj>
              </mc:Choice>
              <mc:Fallback>
                <p:oleObj name="Equation" r:id="rId7" imgW="596641" imgH="393529" progId="Equation.3">
                  <p:embed/>
                  <p:pic>
                    <p:nvPicPr>
                      <p:cNvPr id="19482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8163" y="4213225"/>
                        <a:ext cx="1008062" cy="65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83" name="Объект 8"/>
          <p:cNvGraphicFramePr>
            <a:graphicFrameLocks noChangeAspect="1"/>
          </p:cNvGraphicFramePr>
          <p:nvPr/>
        </p:nvGraphicFramePr>
        <p:xfrm>
          <a:off x="8759826" y="4221164"/>
          <a:ext cx="1198563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9" imgW="774364" imgH="393529" progId="Equation.3">
                  <p:embed/>
                </p:oleObj>
              </mc:Choice>
              <mc:Fallback>
                <p:oleObj name="Equation" r:id="rId9" imgW="774364" imgH="393529" progId="Equation.3">
                  <p:embed/>
                  <p:pic>
                    <p:nvPicPr>
                      <p:cNvPr id="19483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59826" y="4221164"/>
                        <a:ext cx="1198563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84" name="Объект 9"/>
          <p:cNvGraphicFramePr>
            <a:graphicFrameLocks noChangeAspect="1"/>
          </p:cNvGraphicFramePr>
          <p:nvPr/>
        </p:nvGraphicFramePr>
        <p:xfrm>
          <a:off x="7751764" y="5157789"/>
          <a:ext cx="363537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quation" r:id="rId11" imgW="2463800" imgH="393700" progId="Equation.3">
                  <p:embed/>
                </p:oleObj>
              </mc:Choice>
              <mc:Fallback>
                <p:oleObj name="Equation" r:id="rId11" imgW="2463800" imgH="393700" progId="Equation.3">
                  <p:embed/>
                  <p:pic>
                    <p:nvPicPr>
                      <p:cNvPr id="19484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1764" y="5157789"/>
                        <a:ext cx="3635375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620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03389" y="260351"/>
          <a:ext cx="8713787" cy="594360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490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3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Порядок дій</a:t>
                      </a:r>
                    </a:p>
                  </a:txBody>
                  <a:tcPr marL="68586" marR="6858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Приклади виконаних дій</a:t>
                      </a: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964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Задача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Обчисліть масові частки елементів у складі </a:t>
                      </a:r>
                      <a:r>
                        <a:rPr lang="uk-UA" sz="2000" dirty="0" err="1">
                          <a:solidFill>
                            <a:schemeClr val="tx1"/>
                          </a:solidFill>
                          <a:effectLst/>
                        </a:rPr>
                        <a:t>сульфур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 (VІ) оксиду.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6" marR="68586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1) Запишіть скорочено умову задачі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6" marR="6858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Дано: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SO</a:t>
                      </a:r>
                      <a:r>
                        <a:rPr lang="uk-UA" sz="1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Знайти: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ω (S) - 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ω (О) - ?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1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2) Обчисліть відносну молекулярну масу сполуки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6" marR="6858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solidFill>
                            <a:schemeClr val="tx1"/>
                          </a:solidFill>
                          <a:effectLst/>
                        </a:rPr>
                        <a:t>Мr</a:t>
                      </a: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 (SO</a:t>
                      </a: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) = </a:t>
                      </a:r>
                      <a:r>
                        <a:rPr lang="uk-UA" sz="1600" dirty="0" err="1">
                          <a:solidFill>
                            <a:schemeClr val="tx1"/>
                          </a:solidFill>
                          <a:effectLst/>
                        </a:rPr>
                        <a:t>Аr</a:t>
                      </a: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 (S) + 3·Аr (О) = 32 + 3·16 = 80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3) Обчисліть масову частку елементів за формулою: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uk-UA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uk-UA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uk-UA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ω  =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6" marR="6858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ω (S) =                                  , або 40%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uk-UA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uk-UA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ω (О) =                                     , або 60%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uk-UA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Увага! Сума масових часток усіх елементів у сполуці дорівнює 100%. Тому останній елемент можна знайти як різницю: ω  (О) = 100% - 40% = 60%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4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1"/>
                          </a:solidFill>
                          <a:effectLst/>
                        </a:rPr>
                        <a:t>5) Запишіть відповідь</a:t>
                      </a:r>
                      <a:endParaRPr lang="uk-UA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6" marR="6858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Відповідь: ω  (S) = 40%;  ω  (О) = 60%	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6" marR="685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0505" name="Объект 2"/>
          <p:cNvGraphicFramePr>
            <a:graphicFrameLocks noChangeAspect="1"/>
          </p:cNvGraphicFramePr>
          <p:nvPr/>
        </p:nvGraphicFramePr>
        <p:xfrm>
          <a:off x="2279650" y="4437063"/>
          <a:ext cx="863600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3" imgW="444307" imgH="393529" progId="Equation.3">
                  <p:embed/>
                </p:oleObj>
              </mc:Choice>
              <mc:Fallback>
                <p:oleObj name="Equation" r:id="rId3" imgW="444307" imgH="393529" progId="Equation.3">
                  <p:embed/>
                  <p:pic>
                    <p:nvPicPr>
                      <p:cNvPr id="20505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4437063"/>
                        <a:ext cx="863600" cy="754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6" name="Объект 3"/>
          <p:cNvGraphicFramePr>
            <a:graphicFrameLocks noChangeAspect="1"/>
          </p:cNvGraphicFramePr>
          <p:nvPr/>
        </p:nvGraphicFramePr>
        <p:xfrm>
          <a:off x="5951538" y="3573464"/>
          <a:ext cx="1873250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5" imgW="1320227" imgH="418918" progId="Equation.3">
                  <p:embed/>
                </p:oleObj>
              </mc:Choice>
              <mc:Fallback>
                <p:oleObj name="Equation" r:id="rId5" imgW="1320227" imgH="418918" progId="Equation.3">
                  <p:embed/>
                  <p:pic>
                    <p:nvPicPr>
                      <p:cNvPr id="20506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1538" y="3573464"/>
                        <a:ext cx="1873250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7" name="Объект 4"/>
          <p:cNvGraphicFramePr>
            <a:graphicFrameLocks noChangeAspect="1"/>
          </p:cNvGraphicFramePr>
          <p:nvPr/>
        </p:nvGraphicFramePr>
        <p:xfrm>
          <a:off x="5951539" y="4292601"/>
          <a:ext cx="2160587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Equation" r:id="rId7" imgW="1511300" imgH="393700" progId="Equation.3">
                  <p:embed/>
                </p:oleObj>
              </mc:Choice>
              <mc:Fallback>
                <p:oleObj name="Equation" r:id="rId7" imgW="1511300" imgH="393700" progId="Equation.3">
                  <p:embed/>
                  <p:pic>
                    <p:nvPicPr>
                      <p:cNvPr id="20507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1539" y="4292601"/>
                        <a:ext cx="2160587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3527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333375"/>
            <a:ext cx="8362950" cy="1354138"/>
          </a:xfrm>
        </p:spPr>
        <p:txBody>
          <a:bodyPr>
            <a:normAutofit fontScale="90000"/>
          </a:bodyPr>
          <a:lstStyle/>
          <a:p>
            <a:r>
              <a:rPr lang="uk-UA" altLang="uk-UA" sz="2800" b="1"/>
              <a:t>Закон збереження маси</a:t>
            </a:r>
            <a:r>
              <a:rPr lang="ru-RU" altLang="uk-UA" sz="2800"/>
              <a:t> - </a:t>
            </a:r>
            <a:r>
              <a:rPr lang="uk-UA" altLang="uk-UA" sz="2800" b="1"/>
              <a:t>сума мас речовин, які вступили в реакцію, дорівнює сумі мас продуктів реакції.</a:t>
            </a:r>
            <a:r>
              <a:rPr lang="uk-UA" altLang="uk-UA" sz="4000"/>
              <a:t> </a:t>
            </a:r>
            <a:endParaRPr lang="ru-RU" altLang="uk-UA" sz="400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1844676"/>
            <a:ext cx="8362950" cy="4708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uk-UA"/>
              <a:t>Хімічні перетворення атомів і молекул записують у вигляді </a:t>
            </a:r>
            <a:r>
              <a:rPr lang="uk-UA" altLang="uk-UA" b="1"/>
              <a:t>хімічних рівнянь.</a:t>
            </a:r>
          </a:p>
          <a:p>
            <a:pPr>
              <a:lnSpc>
                <a:spcPct val="90000"/>
              </a:lnSpc>
            </a:pPr>
            <a:r>
              <a:rPr lang="uk-UA" altLang="uk-UA" b="1"/>
              <a:t>ХІМІЧНЕ РІВНЯННЯ – </a:t>
            </a:r>
            <a:r>
              <a:rPr lang="uk-UA" altLang="uk-UA"/>
              <a:t>це зображення хімічної реакції за допомогою хімічних символів і формул.</a:t>
            </a:r>
          </a:p>
          <a:p>
            <a:pPr>
              <a:lnSpc>
                <a:spcPct val="90000"/>
              </a:lnSpc>
            </a:pPr>
            <a:r>
              <a:rPr lang="uk-UA" altLang="uk-UA" b="1"/>
              <a:t>      </a:t>
            </a:r>
            <a:r>
              <a:rPr lang="en-US" altLang="uk-UA" b="1"/>
              <a:t>HNO</a:t>
            </a:r>
            <a:r>
              <a:rPr lang="en-US" altLang="uk-UA" b="1" baseline="-25000">
                <a:solidFill>
                  <a:schemeClr val="folHlink"/>
                </a:solidFill>
              </a:rPr>
              <a:t>3</a:t>
            </a:r>
            <a:r>
              <a:rPr lang="en-US" altLang="uk-UA" b="1"/>
              <a:t> + NaOH = NaNO</a:t>
            </a:r>
            <a:r>
              <a:rPr lang="en-US" altLang="uk-UA" b="1" baseline="-25000">
                <a:solidFill>
                  <a:schemeClr val="folHlink"/>
                </a:solidFill>
              </a:rPr>
              <a:t>3</a:t>
            </a:r>
            <a:r>
              <a:rPr lang="en-US" altLang="uk-UA" b="1"/>
              <a:t> + H</a:t>
            </a:r>
            <a:r>
              <a:rPr lang="en-US" altLang="uk-UA" b="1" baseline="-25000"/>
              <a:t>2</a:t>
            </a:r>
            <a:r>
              <a:rPr lang="en-US" altLang="uk-UA" b="1"/>
              <a:t>O</a:t>
            </a:r>
            <a:endParaRPr lang="uk-UA" altLang="uk-UA" b="1"/>
          </a:p>
          <a:p>
            <a:pPr>
              <a:lnSpc>
                <a:spcPct val="90000"/>
              </a:lnSpc>
              <a:buFontTx/>
              <a:buNone/>
            </a:pPr>
            <a:r>
              <a:rPr lang="uk-UA" altLang="uk-UA" b="1"/>
              <a:t>   </a:t>
            </a:r>
            <a:r>
              <a:rPr lang="uk-UA" altLang="uk-UA"/>
              <a:t>вихідні речовини </a:t>
            </a:r>
            <a:r>
              <a:rPr lang="ru-RU" altLang="uk-UA" b="1"/>
              <a:t>→</a:t>
            </a:r>
            <a:r>
              <a:rPr lang="uk-UA" altLang="uk-UA"/>
              <a:t> продукти реакції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uk-UA" altLang="uk-UA" b="1"/>
              <a:t> </a:t>
            </a:r>
            <a:r>
              <a:rPr lang="uk-UA" altLang="uk-UA" b="1">
                <a:solidFill>
                  <a:schemeClr val="folHlink"/>
                </a:solidFill>
              </a:rPr>
              <a:t>3</a:t>
            </a:r>
            <a:r>
              <a:rPr lang="uk-UA" altLang="uk-UA" b="1"/>
              <a:t> </a:t>
            </a:r>
            <a:r>
              <a:rPr lang="uk-UA" altLang="uk-UA"/>
              <a:t>– індекс; </a:t>
            </a:r>
            <a:r>
              <a:rPr lang="uk-UA" altLang="uk-UA">
                <a:solidFill>
                  <a:srgbClr val="FF0000"/>
                </a:solidFill>
              </a:rPr>
              <a:t>2</a:t>
            </a:r>
            <a:r>
              <a:rPr lang="uk-UA" altLang="uk-UA">
                <a:solidFill>
                  <a:schemeClr val="accent1"/>
                </a:solidFill>
              </a:rPr>
              <a:t> </a:t>
            </a:r>
            <a:r>
              <a:rPr lang="uk-UA" altLang="uk-UA"/>
              <a:t>– коефіцієнт.</a:t>
            </a:r>
            <a:endParaRPr lang="uk-UA" altLang="uk-UA">
              <a:solidFill>
                <a:schemeClr val="accent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uk-UA" altLang="uk-UA" b="1"/>
              <a:t>        </a:t>
            </a:r>
            <a:r>
              <a:rPr lang="en-US" altLang="uk-UA" b="1"/>
              <a:t>BaCl</a:t>
            </a:r>
            <a:r>
              <a:rPr lang="en-US" altLang="uk-UA" b="1" baseline="-25000">
                <a:solidFill>
                  <a:schemeClr val="folHlink"/>
                </a:solidFill>
              </a:rPr>
              <a:t>2</a:t>
            </a:r>
            <a:r>
              <a:rPr lang="en-US" altLang="uk-UA" b="1"/>
              <a:t> + H</a:t>
            </a:r>
            <a:r>
              <a:rPr lang="en-US" altLang="uk-UA" b="1" baseline="-25000">
                <a:solidFill>
                  <a:schemeClr val="folHlink"/>
                </a:solidFill>
              </a:rPr>
              <a:t>2</a:t>
            </a:r>
            <a:r>
              <a:rPr lang="en-US" altLang="uk-UA" b="1"/>
              <a:t>SO</a:t>
            </a:r>
            <a:r>
              <a:rPr lang="en-US" altLang="uk-UA" b="1" baseline="-25000">
                <a:solidFill>
                  <a:schemeClr val="folHlink"/>
                </a:solidFill>
              </a:rPr>
              <a:t>4</a:t>
            </a:r>
            <a:r>
              <a:rPr lang="en-US" altLang="uk-UA" b="1"/>
              <a:t> = BaSO</a:t>
            </a:r>
            <a:r>
              <a:rPr lang="en-US" altLang="uk-UA" b="1" baseline="-25000">
                <a:solidFill>
                  <a:schemeClr val="folHlink"/>
                </a:solidFill>
              </a:rPr>
              <a:t>4</a:t>
            </a:r>
            <a:r>
              <a:rPr lang="en-US" altLang="uk-UA" b="1"/>
              <a:t> + </a:t>
            </a:r>
            <a:r>
              <a:rPr lang="en-US" altLang="uk-UA" b="1">
                <a:solidFill>
                  <a:srgbClr val="FF0000"/>
                </a:solidFill>
              </a:rPr>
              <a:t>2</a:t>
            </a:r>
            <a:r>
              <a:rPr lang="en-US" altLang="uk-UA" b="1"/>
              <a:t>HCl</a:t>
            </a:r>
            <a:endParaRPr lang="uk-UA" altLang="uk-UA" b="1"/>
          </a:p>
          <a:p>
            <a:pPr>
              <a:lnSpc>
                <a:spcPct val="90000"/>
              </a:lnSpc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68438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135560" y="-181307"/>
            <a:ext cx="7920880" cy="2364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800" b="1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  <a:endParaRPr lang="uk-UA" altLang="uk-UA" sz="2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8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спалюванні 24 г магнію в кисні утворилося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8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40 г оксиду магнію. Яку масу кисню було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8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витрачено на цю реакцію?</a:t>
            </a:r>
            <a:endParaRPr lang="uk-UA" altLang="uk-UA" sz="2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altLang="uk-UA" sz="3200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639616" y="1628800"/>
            <a:ext cx="7416824" cy="5596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400" b="1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Розв'язок</a:t>
            </a:r>
            <a:endParaRPr lang="uk-UA" altLang="uk-UA" sz="2400" dirty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Запис рівняння реакції:</a:t>
            </a:r>
            <a:endParaRPr lang="uk-UA" altLang="uk-UA" sz="2400" dirty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2Mg+O</a:t>
            </a:r>
            <a:r>
              <a:rPr lang="uk-UA" altLang="uk-UA" sz="2400" baseline="-300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→2MgO</a:t>
            </a:r>
            <a:endParaRPr lang="uk-UA" altLang="uk-UA" sz="2400" dirty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Формулювання закону збереження маси:</a:t>
            </a:r>
            <a:endParaRPr lang="uk-UA" altLang="uk-UA" sz="2400" dirty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Маса реагентів (магнію та кисню) дорівнює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масі продукту реакції (оксиду магнію).</a:t>
            </a:r>
            <a:endParaRPr lang="uk-UA" altLang="uk-UA" sz="2400" dirty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m(Mg)+m(O</a:t>
            </a:r>
            <a:r>
              <a:rPr lang="uk-UA" altLang="uk-UA" sz="2400" baseline="-300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)=m(MgO)</a:t>
            </a:r>
            <a:endParaRPr lang="uk-UA" altLang="uk-UA" sz="2400" dirty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Підстановка відомих значень у формулу:</a:t>
            </a:r>
            <a:endParaRPr lang="uk-UA" altLang="uk-UA" sz="2400" dirty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24г+m(O</a:t>
            </a:r>
            <a:r>
              <a:rPr lang="uk-UA" altLang="uk-UA" sz="2400" baseline="-300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)=40г</a:t>
            </a:r>
            <a:endParaRPr lang="uk-UA" altLang="uk-UA" sz="2400" dirty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Знаходження невідомої маси кисню:</a:t>
            </a:r>
            <a:endParaRPr lang="uk-UA" altLang="uk-UA" sz="2400" dirty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m(O</a:t>
            </a:r>
            <a:r>
              <a:rPr lang="uk-UA" altLang="uk-UA" sz="2400" baseline="-300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)=40г−24г</a:t>
            </a:r>
            <a:endParaRPr lang="uk-UA" altLang="uk-UA" sz="2400" dirty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m(O</a:t>
            </a:r>
            <a:r>
              <a:rPr lang="uk-UA" altLang="uk-UA" sz="2400" baseline="-300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)=16г</a:t>
            </a:r>
            <a:endParaRPr lang="uk-UA" altLang="uk-UA" sz="2400" dirty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400" b="1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endParaRPr lang="uk-UA" altLang="uk-UA" sz="2400" dirty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Маса кисню, витраченого на реакцію, становить </a:t>
            </a:r>
            <a:r>
              <a:rPr lang="uk-UA" altLang="uk-UA" sz="2400" b="1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 г</a:t>
            </a:r>
            <a:r>
              <a:rPr lang="uk-UA" altLang="uk-UA" sz="2400" dirty="0">
                <a:solidFill>
                  <a:srgbClr val="1B1C1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altLang="uk-UA" sz="2400" dirty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altLang="uk-UA" dirty="0"/>
          </a:p>
        </p:txBody>
      </p:sp>
    </p:spTree>
    <p:extLst>
      <p:ext uri="{BB962C8B-B14F-4D97-AF65-F5344CB8AC3E}">
        <p14:creationId xmlns:p14="http://schemas.microsoft.com/office/powerpoint/2010/main" val="257371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altLang="uk-UA" sz="4000"/>
              <a:t>Закон сталості складу. Валентність.</a:t>
            </a:r>
            <a:r>
              <a:rPr lang="ru-RU" altLang="uk-UA" sz="4000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ru-RU" altLang="uk-UA" b="1" i="1" dirty="0"/>
              <a:t>Закон.</a:t>
            </a:r>
            <a:r>
              <a:rPr lang="ru-RU" altLang="uk-UA" b="1" dirty="0"/>
              <a:t> </a:t>
            </a:r>
            <a:r>
              <a:rPr lang="ru-RU" altLang="uk-UA" dirty="0"/>
              <a:t>Будь-яка чиста </a:t>
            </a:r>
            <a:r>
              <a:rPr lang="ru-RU" altLang="uk-UA" dirty="0" err="1"/>
              <a:t>речовина</a:t>
            </a:r>
            <a:r>
              <a:rPr lang="ru-RU" altLang="uk-UA" dirty="0"/>
              <a:t>, </a:t>
            </a:r>
            <a:r>
              <a:rPr lang="ru-RU" altLang="uk-UA" dirty="0" err="1"/>
              <a:t>незалежно</a:t>
            </a:r>
            <a:r>
              <a:rPr lang="ru-RU" altLang="uk-UA" dirty="0"/>
              <a:t> від способу </a:t>
            </a:r>
            <a:r>
              <a:rPr lang="ru-RU" altLang="uk-UA" dirty="0" err="1"/>
              <a:t>її</a:t>
            </a:r>
            <a:r>
              <a:rPr lang="ru-RU" altLang="uk-UA" dirty="0"/>
              <a:t> </a:t>
            </a:r>
            <a:r>
              <a:rPr lang="ru-RU" altLang="uk-UA" dirty="0" err="1"/>
              <a:t>добування</a:t>
            </a:r>
            <a:r>
              <a:rPr lang="ru-RU" altLang="uk-UA" dirty="0"/>
              <a:t>, </a:t>
            </a:r>
            <a:r>
              <a:rPr lang="ru-RU" altLang="uk-UA" dirty="0" err="1"/>
              <a:t>має</a:t>
            </a:r>
            <a:r>
              <a:rPr lang="ru-RU" altLang="uk-UA" dirty="0"/>
              <a:t> </a:t>
            </a:r>
            <a:r>
              <a:rPr lang="ru-RU" altLang="uk-UA" dirty="0" err="1"/>
              <a:t>сталий</a:t>
            </a:r>
            <a:r>
              <a:rPr lang="ru-RU" altLang="uk-UA" dirty="0"/>
              <a:t> </a:t>
            </a:r>
            <a:r>
              <a:rPr lang="ru-RU" altLang="uk-UA" dirty="0" err="1"/>
              <a:t>якісний</a:t>
            </a:r>
            <a:r>
              <a:rPr lang="ru-RU" altLang="uk-UA" dirty="0"/>
              <a:t> і </a:t>
            </a:r>
            <a:r>
              <a:rPr lang="ru-RU" altLang="uk-UA" dirty="0" err="1"/>
              <a:t>кількісний</a:t>
            </a:r>
            <a:r>
              <a:rPr lang="ru-RU" altLang="uk-UA" dirty="0"/>
              <a:t> склад.</a:t>
            </a:r>
          </a:p>
          <a:p>
            <a:pPr>
              <a:lnSpc>
                <a:spcPct val="110000"/>
              </a:lnSpc>
            </a:pPr>
            <a:r>
              <a:rPr lang="uk-UA" altLang="uk-UA" b="1" i="1" dirty="0"/>
              <a:t>Валентність </a:t>
            </a:r>
            <a:r>
              <a:rPr lang="uk-UA" altLang="uk-UA" dirty="0"/>
              <a:t>– це здатність атомів одного хімічного елемента приєднувати певну кількість атомів іншого хімічного елемента.</a:t>
            </a:r>
          </a:p>
          <a:p>
            <a:pPr>
              <a:lnSpc>
                <a:spcPct val="110000"/>
              </a:lnSpc>
            </a:pPr>
            <a:r>
              <a:rPr lang="uk-UA" altLang="uk-UA" dirty="0"/>
              <a:t>Добуток числа атомів одного елемента на його валентність дорівнює добутку числа атомів на валентність другого елемента</a:t>
            </a:r>
            <a:r>
              <a:rPr lang="uk-UA" altLang="uk-UA" i="1" dirty="0"/>
              <a:t>.</a:t>
            </a:r>
            <a:r>
              <a:rPr lang="uk-UA" altLang="uk-UA" dirty="0"/>
              <a:t> </a:t>
            </a:r>
            <a:r>
              <a:rPr lang="ru-RU" alt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0197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2410045" y="289148"/>
            <a:ext cx="8911687" cy="1280890"/>
          </a:xfrm>
        </p:spPr>
        <p:txBody>
          <a:bodyPr/>
          <a:lstStyle/>
          <a:p>
            <a:r>
              <a:rPr lang="uk-UA" altLang="uk-UA" sz="3600" b="1" dirty="0"/>
              <a:t>Алгоритм визначення валентності в бінарних сполуках</a:t>
            </a:r>
            <a:endParaRPr lang="uk-UA" altLang="uk-UA" dirty="0" smtClean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992314" y="1570038"/>
          <a:ext cx="8351837" cy="5257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75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5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Порядок дій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1" marR="6856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>
                          <a:solidFill>
                            <a:schemeClr val="tx1"/>
                          </a:solidFill>
                          <a:effectLst/>
                        </a:rPr>
                        <a:t>Приклад виконання дій</a:t>
                      </a:r>
                      <a:endParaRPr lang="uk-UA" sz="20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1" marR="685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66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1) Вказати валентність елемента з відомою валентністю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1" marR="6856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      ІІ             </a:t>
                      </a:r>
                      <a:r>
                        <a:rPr lang="uk-UA" sz="2000" dirty="0" err="1">
                          <a:solidFill>
                            <a:schemeClr val="tx1"/>
                          </a:solidFill>
                          <a:effectLst/>
                        </a:rPr>
                        <a:t>ІІ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                  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Fe</a:t>
                      </a:r>
                      <a:r>
                        <a:rPr lang="uk-UA" sz="20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r>
                        <a:rPr lang="uk-UA" sz="2000" baseline="-25000" dirty="0">
                          <a:solidFill>
                            <a:schemeClr val="tx1"/>
                          </a:solidFill>
                          <a:effectLst/>
                        </a:rPr>
                        <a:t>3            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СО</a:t>
                      </a:r>
                      <a:r>
                        <a:rPr lang="uk-UA" sz="20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             СН</a:t>
                      </a:r>
                      <a:r>
                        <a:rPr lang="uk-UA" sz="2000" baseline="-250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1" marR="685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66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2) Помножити число атомів на його валентність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1" marR="6856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3·ІІ = 6       2·ІІ = 4         4·І = 4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1" marR="685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66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3) Поділити отримане значення на число атомів іншого елемента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1" marR="6856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6:2 = ІІІ      4:1 = ІV     4:1 = ІV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1" marR="685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02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4) Записати значення валентності над символом цього елемента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1" marR="6856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ІІІ  ІІ         ІV ІІ              ІV  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Fe</a:t>
                      </a:r>
                      <a:r>
                        <a:rPr lang="uk-UA" sz="2000" baseline="-25000" dirty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r>
                        <a:rPr lang="uk-UA" sz="2000" baseline="-25000" dirty="0">
                          <a:solidFill>
                            <a:schemeClr val="tx1"/>
                          </a:solidFill>
                          <a:effectLst/>
                        </a:rPr>
                        <a:t>3        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С О</a:t>
                      </a:r>
                      <a:r>
                        <a:rPr lang="uk-UA" sz="20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             С Н</a:t>
                      </a:r>
                      <a:r>
                        <a:rPr lang="uk-UA" sz="2000" baseline="-250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61" marR="685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63733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2227165" y="131986"/>
            <a:ext cx="8911687" cy="1280890"/>
          </a:xfrm>
        </p:spPr>
        <p:txBody>
          <a:bodyPr/>
          <a:lstStyle/>
          <a:p>
            <a:r>
              <a:rPr lang="uk-UA" altLang="uk-UA" sz="3600" b="1" dirty="0"/>
              <a:t>Алгоритм складання формул бінарних сполук</a:t>
            </a:r>
            <a:endParaRPr lang="uk-UA" altLang="uk-UA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847850" y="1412876"/>
          <a:ext cx="8351838" cy="5133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75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Порядок дій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chemeClr val="tx1"/>
                          </a:solidFill>
                          <a:effectLst/>
                        </a:rPr>
                        <a:t>Приклад виконання дій</a:t>
                      </a:r>
                      <a:endParaRPr lang="uk-UA" sz="18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59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1) Записати символи елементів у необхідному порядку та надписати їхню валентність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ІІІ  ІІ          VІ  І          ІV  ІІ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 err="1">
                          <a:solidFill>
                            <a:schemeClr val="tx1"/>
                          </a:solidFill>
                          <a:effectLst/>
                        </a:rPr>
                        <a:t>Аl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 О           S  F           С  S 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59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2) Знайти </a:t>
                      </a:r>
                      <a:r>
                        <a:rPr lang="uk-UA" sz="2400" b="1" dirty="0">
                          <a:solidFill>
                            <a:schemeClr val="tx1"/>
                          </a:solidFill>
                          <a:effectLst/>
                        </a:rPr>
                        <a:t>найменше спільне кратне 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(НСК) для значень валентностей цих елементів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НСК(ІІІ і ІІ) = 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НСК(VІ і І) = 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НСК(ІV і ІІ) = 4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8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3) Число атомів даного елемента дорівнює відношенню НСК до валентності цього елемента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6:ІІІ = 2(</a:t>
                      </a:r>
                      <a:r>
                        <a:rPr lang="uk-UA" sz="1800" dirty="0" err="1">
                          <a:solidFill>
                            <a:schemeClr val="tx1"/>
                          </a:solidFill>
                          <a:effectLst/>
                        </a:rPr>
                        <a:t>Аl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)     6:ІІ = 3(О)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6:VІ = 1(S)       6:І = 6(F)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4:ІV = 1(С)       4:ІІ = 2(S)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79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chemeClr val="tx1"/>
                          </a:solidFill>
                          <a:effectLst/>
                        </a:rPr>
                        <a:t>4) Записати індекси після символів елементів</a:t>
                      </a:r>
                      <a:endParaRPr lang="uk-UA" sz="18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ІІІ  ІІ          VІ  І          ІV  ІІ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Аl</a:t>
                      </a:r>
                      <a:r>
                        <a:rPr lang="uk-UA" sz="18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О</a:t>
                      </a:r>
                      <a:r>
                        <a:rPr lang="uk-UA" sz="1800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     </a:t>
                      </a:r>
                      <a:r>
                        <a:rPr lang="uk-UA" sz="18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S  F</a:t>
                      </a:r>
                      <a:r>
                        <a:rPr lang="uk-UA" sz="1800" baseline="-250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         С  S</a:t>
                      </a:r>
                      <a:r>
                        <a:rPr lang="uk-UA" sz="18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1" marR="685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25059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uk-UA" sz="4000" b="1"/>
              <a:t>Закон еквівалентів. Еквівалент та еквівалентні маси.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uk-UA" b="1" i="1" smtClean="0"/>
              <a:t>Еквівалентна маса –</a:t>
            </a:r>
            <a:r>
              <a:rPr lang="ru-RU" altLang="uk-UA" smtClean="0"/>
              <a:t> це частина атомної маси, що припадає на одиницю валентності:</a:t>
            </a:r>
          </a:p>
          <a:p>
            <a:endParaRPr lang="uk-UA" altLang="uk-UA" b="1" i="1" smtClean="0"/>
          </a:p>
          <a:p>
            <a:r>
              <a:rPr lang="uk-UA" altLang="uk-UA" b="1" i="1" smtClean="0"/>
              <a:t>Молярна маса еквівалентів (Ме) –</a:t>
            </a:r>
            <a:r>
              <a:rPr lang="uk-UA" altLang="uk-UA" smtClean="0"/>
              <a:t> це маса речовини у грамах, що чисельно дорівнює еквівалентній масі. </a:t>
            </a:r>
          </a:p>
          <a:p>
            <a:endParaRPr lang="ru-RU" altLang="uk-UA" smtClean="0"/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graphicFrame>
        <p:nvGraphicFramePr>
          <p:cNvPr id="2560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1478967"/>
              </p:ext>
            </p:extLst>
          </p:nvPr>
        </p:nvGraphicFramePr>
        <p:xfrm>
          <a:off x="5744437" y="2402477"/>
          <a:ext cx="27178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3" imgW="1282700" imgH="393700" progId="Equation.3">
                  <p:embed/>
                </p:oleObj>
              </mc:Choice>
              <mc:Fallback>
                <p:oleObj name="Equation" r:id="rId3" imgW="1282700" imgH="393700" progId="Equation.3">
                  <p:embed/>
                  <p:pic>
                    <p:nvPicPr>
                      <p:cNvPr id="2560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4437" y="2402477"/>
                        <a:ext cx="27178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8951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altLang="uk-UA" sz="4000" b="1"/>
              <a:t>Еквівалентні маси складних речовин</a:t>
            </a:r>
            <a:r>
              <a:rPr lang="ru-RU" altLang="uk-UA" sz="4000"/>
              <a:t>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149531" y="1371601"/>
            <a:ext cx="10355081" cy="5068388"/>
          </a:xfrm>
        </p:spPr>
        <p:txBody>
          <a:bodyPr/>
          <a:lstStyle/>
          <a:p>
            <a:r>
              <a:rPr lang="uk-UA" altLang="uk-UA" sz="2400" dirty="0"/>
              <a:t>Закон еквівалентів</a:t>
            </a:r>
            <a:r>
              <a:rPr lang="ru-RU" altLang="uk-UA" sz="2400" dirty="0"/>
              <a:t>:</a:t>
            </a:r>
            <a:r>
              <a:rPr lang="ru-RU" altLang="uk-UA" sz="2400" b="1" i="1" dirty="0"/>
              <a:t> </a:t>
            </a:r>
            <a:r>
              <a:rPr lang="ru-RU" altLang="uk-UA" sz="2400" b="1" i="1" dirty="0" err="1"/>
              <a:t>Речовини</a:t>
            </a:r>
            <a:r>
              <a:rPr lang="ru-RU" altLang="uk-UA" sz="2400" b="1" i="1" dirty="0"/>
              <a:t> </a:t>
            </a:r>
            <a:r>
              <a:rPr lang="ru-RU" altLang="uk-UA" sz="2400" b="1" i="1" dirty="0" err="1"/>
              <a:t>реагують</a:t>
            </a:r>
            <a:r>
              <a:rPr lang="ru-RU" altLang="uk-UA" sz="2400" b="1" i="1" dirty="0"/>
              <a:t> </a:t>
            </a:r>
            <a:r>
              <a:rPr lang="ru-RU" altLang="uk-UA" sz="2400" b="1" i="1" dirty="0" err="1"/>
              <a:t>між</a:t>
            </a:r>
            <a:r>
              <a:rPr lang="ru-RU" altLang="uk-UA" sz="2400" b="1" i="1" dirty="0"/>
              <a:t> собою в </a:t>
            </a:r>
            <a:r>
              <a:rPr lang="ru-RU" altLang="uk-UA" sz="2400" b="1" i="1" dirty="0" err="1"/>
              <a:t>кількостях</a:t>
            </a:r>
            <a:r>
              <a:rPr lang="ru-RU" altLang="uk-UA" sz="2400" b="1" i="1" dirty="0"/>
              <a:t> прямо пропорційно </a:t>
            </a:r>
            <a:r>
              <a:rPr lang="ru-RU" altLang="uk-UA" sz="2400" b="1" i="1" dirty="0" err="1"/>
              <a:t>їхнім</a:t>
            </a:r>
            <a:r>
              <a:rPr lang="ru-RU" altLang="uk-UA" sz="2400" b="1" i="1" dirty="0"/>
              <a:t> </a:t>
            </a:r>
            <a:r>
              <a:rPr lang="ru-RU" altLang="uk-UA" sz="2400" b="1" i="1" dirty="0" err="1"/>
              <a:t>еквівалентам</a:t>
            </a:r>
            <a:r>
              <a:rPr lang="ru-RU" altLang="uk-UA" sz="2400" b="1" i="1" dirty="0"/>
              <a:t>:</a:t>
            </a:r>
          </a:p>
          <a:p>
            <a:endParaRPr lang="uk-UA" altLang="uk-UA" sz="2400" b="1" i="1" dirty="0"/>
          </a:p>
          <a:p>
            <a:endParaRPr lang="uk-UA" altLang="uk-UA" sz="2400" b="1" i="1" dirty="0"/>
          </a:p>
          <a:p>
            <a:endParaRPr lang="ru-RU" altLang="uk-UA" sz="2400" dirty="0"/>
          </a:p>
          <a:p>
            <a:endParaRPr lang="ru-RU" altLang="uk-UA" sz="2400" dirty="0"/>
          </a:p>
        </p:txBody>
      </p:sp>
      <p:graphicFrame>
        <p:nvGraphicFramePr>
          <p:cNvPr id="26628" name="Object 24"/>
          <p:cNvGraphicFramePr>
            <a:graphicFrameLocks noChangeAspect="1"/>
          </p:cNvGraphicFramePr>
          <p:nvPr/>
        </p:nvGraphicFramePr>
        <p:xfrm>
          <a:off x="6959600" y="3860800"/>
          <a:ext cx="3549650" cy="183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Equation" r:id="rId3" imgW="2082800" imgH="889000" progId="Equation.3">
                  <p:embed/>
                </p:oleObj>
              </mc:Choice>
              <mc:Fallback>
                <p:oleObj name="Equation" r:id="rId3" imgW="2082800" imgH="889000" progId="Equation.3">
                  <p:embed/>
                  <p:pic>
                    <p:nvPicPr>
                      <p:cNvPr id="26628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9600" y="3860800"/>
                        <a:ext cx="3549650" cy="183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1882663"/>
              </p:ext>
            </p:extLst>
          </p:nvPr>
        </p:nvGraphicFramePr>
        <p:xfrm>
          <a:off x="1821724" y="3860800"/>
          <a:ext cx="5010150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Microsoft Equation 3.0" r:id="rId5" imgW="2971800" imgH="863600" progId="Equation.3">
                  <p:embed/>
                </p:oleObj>
              </mc:Choice>
              <mc:Fallback>
                <p:oleObj name="Microsoft Equation 3.0" r:id="rId5" imgW="2971800" imgH="863600" progId="Equation.3">
                  <p:embed/>
                  <p:pic>
                    <p:nvPicPr>
                      <p:cNvPr id="2662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1724" y="3860800"/>
                        <a:ext cx="5010150" cy="165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Rectangle 25"/>
          <p:cNvSpPr>
            <a:spLocks noChangeArrowheads="1"/>
          </p:cNvSpPr>
          <p:nvPr/>
        </p:nvSpPr>
        <p:spPr bwMode="auto">
          <a:xfrm>
            <a:off x="1524001" y="0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sp>
        <p:nvSpPr>
          <p:cNvPr id="26631" name="Rectangle 27"/>
          <p:cNvSpPr>
            <a:spLocks noChangeArrowheads="1"/>
          </p:cNvSpPr>
          <p:nvPr/>
        </p:nvSpPr>
        <p:spPr bwMode="auto">
          <a:xfrm>
            <a:off x="1524001" y="0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sp>
        <p:nvSpPr>
          <p:cNvPr id="26632" name="Rectangle 6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graphicFrame>
        <p:nvGraphicFramePr>
          <p:cNvPr id="26633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0573262"/>
              </p:ext>
            </p:extLst>
          </p:nvPr>
        </p:nvGraphicFramePr>
        <p:xfrm>
          <a:off x="5066596" y="2351159"/>
          <a:ext cx="2520950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Формула" r:id="rId7" imgW="927100" imgH="431800" progId="Equation.3">
                  <p:embed/>
                </p:oleObj>
              </mc:Choice>
              <mc:Fallback>
                <p:oleObj name="Формула" r:id="rId7" imgW="927100" imgH="431800" progId="Equation.3">
                  <p:embed/>
                  <p:pic>
                    <p:nvPicPr>
                      <p:cNvPr id="26633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6596" y="2351159"/>
                        <a:ext cx="2520950" cy="116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67992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uk-UA" sz="4000" b="1"/>
              <a:t>Визначення молярних мас газоподібних речовин.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600891" y="1905001"/>
            <a:ext cx="11155680" cy="4730930"/>
          </a:xfrm>
        </p:spPr>
        <p:txBody>
          <a:bodyPr/>
          <a:lstStyle/>
          <a:p>
            <a:r>
              <a:rPr lang="ru-RU" altLang="uk-UA" sz="2400" dirty="0"/>
              <a:t>1. </a:t>
            </a:r>
            <a:r>
              <a:rPr lang="ru-RU" altLang="uk-UA" sz="2400" dirty="0" err="1"/>
              <a:t>Якщо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відомі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маса</a:t>
            </a:r>
            <a:r>
              <a:rPr lang="ru-RU" altLang="uk-UA" sz="2400" dirty="0"/>
              <a:t> газу</a:t>
            </a:r>
            <a:r>
              <a:rPr lang="ru-RU" altLang="uk-UA" sz="2400" i="1" dirty="0"/>
              <a:t> </a:t>
            </a:r>
            <a:r>
              <a:rPr lang="en-US" altLang="uk-UA" sz="2400" dirty="0"/>
              <a:t>m</a:t>
            </a:r>
            <a:r>
              <a:rPr lang="ru-RU" altLang="uk-UA" sz="2400" dirty="0"/>
              <a:t> і </a:t>
            </a:r>
            <a:r>
              <a:rPr lang="ru-RU" altLang="uk-UA" sz="2400" dirty="0" err="1"/>
              <a:t>його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об'єм</a:t>
            </a:r>
            <a:r>
              <a:rPr lang="ru-RU" altLang="uk-UA" sz="2400" dirty="0"/>
              <a:t> за </a:t>
            </a:r>
            <a:r>
              <a:rPr lang="ru-RU" altLang="uk-UA" sz="2400" dirty="0" err="1"/>
              <a:t>нормальних</a:t>
            </a:r>
            <a:r>
              <a:rPr lang="ru-RU" altLang="uk-UA" sz="2400" dirty="0"/>
              <a:t> умов</a:t>
            </a:r>
            <a:r>
              <a:rPr lang="ru-RU" altLang="uk-UA" sz="2400" i="1" dirty="0"/>
              <a:t> у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можна</a:t>
            </a:r>
            <a:r>
              <a:rPr lang="ru-RU" altLang="uk-UA" sz="2400" dirty="0"/>
              <a:t> </a:t>
            </a:r>
            <a:r>
              <a:rPr lang="ru-RU" altLang="uk-UA" sz="2400" dirty="0" err="1"/>
              <a:t>розраховувати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масу</a:t>
            </a:r>
            <a:r>
              <a:rPr lang="ru-RU" altLang="uk-UA" sz="2400" dirty="0"/>
              <a:t> 22,4 л газу, </a:t>
            </a:r>
            <a:r>
              <a:rPr lang="ru-RU" altLang="uk-UA" sz="2400" dirty="0" err="1"/>
              <a:t>що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відповідає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молярній</a:t>
            </a:r>
            <a:r>
              <a:rPr lang="ru-RU" altLang="uk-UA" sz="2400" dirty="0"/>
              <a:t> </a:t>
            </a:r>
            <a:r>
              <a:rPr lang="ru-RU" altLang="uk-UA" sz="2400" dirty="0" err="1"/>
              <a:t>масі</a:t>
            </a:r>
            <a:r>
              <a:rPr lang="ru-RU" altLang="uk-UA" sz="2400" dirty="0"/>
              <a:t>:</a:t>
            </a:r>
          </a:p>
          <a:p>
            <a:endParaRPr lang="uk-UA" altLang="uk-UA" sz="2400" dirty="0"/>
          </a:p>
          <a:p>
            <a:r>
              <a:rPr lang="uk-UA" altLang="uk-UA" sz="2400" dirty="0"/>
              <a:t>2. Через закон Менделєєва-Клапейрона:</a:t>
            </a:r>
          </a:p>
          <a:p>
            <a:endParaRPr lang="uk-UA" altLang="uk-UA" sz="2400" dirty="0"/>
          </a:p>
          <a:p>
            <a:endParaRPr lang="uk-UA" altLang="uk-UA" sz="2400" dirty="0"/>
          </a:p>
          <a:p>
            <a:r>
              <a:rPr lang="uk-UA" altLang="uk-UA" sz="2400" dirty="0"/>
              <a:t>3. Знаючи відносну густину одного газу за іншим (</a:t>
            </a:r>
            <a:r>
              <a:rPr lang="en-US" altLang="uk-UA" sz="2400" dirty="0"/>
              <a:t>D)</a:t>
            </a:r>
            <a:r>
              <a:rPr lang="uk-UA" altLang="uk-UA" sz="2400" dirty="0"/>
              <a:t>:</a:t>
            </a:r>
            <a:endParaRPr lang="ru-RU" altLang="uk-UA" sz="2400" dirty="0"/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graphicFrame>
        <p:nvGraphicFramePr>
          <p:cNvPr id="2765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4608611"/>
              </p:ext>
            </p:extLst>
          </p:nvPr>
        </p:nvGraphicFramePr>
        <p:xfrm>
          <a:off x="3029178" y="2721384"/>
          <a:ext cx="1871662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Формула" r:id="rId3" imgW="863225" imgH="393529" progId="Equation.3">
                  <p:embed/>
                </p:oleObj>
              </mc:Choice>
              <mc:Fallback>
                <p:oleObj name="Формула" r:id="rId3" imgW="863225" imgH="393529" progId="Equation.3">
                  <p:embed/>
                  <p:pic>
                    <p:nvPicPr>
                      <p:cNvPr id="2765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9178" y="2721384"/>
                        <a:ext cx="1871662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1524001" y="205859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sp>
        <p:nvSpPr>
          <p:cNvPr id="27655" name="Rectangle 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graphicFrame>
        <p:nvGraphicFramePr>
          <p:cNvPr id="2765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858082"/>
              </p:ext>
            </p:extLst>
          </p:nvPr>
        </p:nvGraphicFramePr>
        <p:xfrm>
          <a:off x="3388814" y="4065481"/>
          <a:ext cx="20161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Формула" r:id="rId5" imgW="1002865" imgH="393529" progId="Equation.3">
                  <p:embed/>
                </p:oleObj>
              </mc:Choice>
              <mc:Fallback>
                <p:oleObj name="Формула" r:id="rId5" imgW="1002865" imgH="393529" progId="Equation.3">
                  <p:embed/>
                  <p:pic>
                    <p:nvPicPr>
                      <p:cNvPr id="2765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8814" y="4065481"/>
                        <a:ext cx="2016125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7" name="Rectangle 10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uk-UA" altLang="uk-UA" sz="1800"/>
          </a:p>
        </p:txBody>
      </p:sp>
      <p:graphicFrame>
        <p:nvGraphicFramePr>
          <p:cNvPr id="2765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291961"/>
              </p:ext>
            </p:extLst>
          </p:nvPr>
        </p:nvGraphicFramePr>
        <p:xfrm>
          <a:off x="4401639" y="5647704"/>
          <a:ext cx="2006600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Формула" r:id="rId7" imgW="927100" imgH="431800" progId="Equation.3">
                  <p:embed/>
                </p:oleObj>
              </mc:Choice>
              <mc:Fallback>
                <p:oleObj name="Формула" r:id="rId7" imgW="927100" imgH="431800" progId="Equation.3">
                  <p:embed/>
                  <p:pic>
                    <p:nvPicPr>
                      <p:cNvPr id="27658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1639" y="5647704"/>
                        <a:ext cx="2006600" cy="92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12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580606" y="300373"/>
            <a:ext cx="9910943" cy="774365"/>
          </a:xfrm>
        </p:spPr>
        <p:txBody>
          <a:bodyPr/>
          <a:lstStyle/>
          <a:p>
            <a:r>
              <a:rPr lang="uk-UA" altLang="uk-UA" sz="3200" b="1" dirty="0"/>
              <a:t>Алгоритм обчислення відносної густини газу</a:t>
            </a:r>
            <a:endParaRPr lang="uk-UA" altLang="uk-UA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3851434"/>
              </p:ext>
            </p:extLst>
          </p:nvPr>
        </p:nvGraphicFramePr>
        <p:xfrm>
          <a:off x="1756411" y="1074738"/>
          <a:ext cx="8640763" cy="54387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88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1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Послідовність дій 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Приклади виконаних дій 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4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Задача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Обчисліть відносну густину </a:t>
                      </a:r>
                      <a:r>
                        <a:rPr lang="uk-UA" sz="2000" dirty="0" err="1">
                          <a:solidFill>
                            <a:schemeClr val="tx1"/>
                          </a:solidFill>
                          <a:effectLst/>
                        </a:rPr>
                        <a:t>сульфур</a:t>
                      </a:r>
                      <a:r>
                        <a:rPr lang="uk-UA" sz="2000" dirty="0">
                          <a:solidFill>
                            <a:schemeClr val="tx1"/>
                          </a:solidFill>
                          <a:effectLst/>
                        </a:rPr>
                        <a:t> (ІV) оксиду за воднем.</a:t>
                      </a:r>
                      <a:endParaRPr lang="uk-UA" sz="20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1) Запишіть скорочено умову задачі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Дано: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SO2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Знайти:</a:t>
                      </a:r>
                      <a:r>
                        <a:rPr lang="uk-UA" sz="18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DН</a:t>
                      </a:r>
                      <a:r>
                        <a:rPr lang="uk-UA" sz="18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- ?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7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2) Запишіть розрахункову формулу відносної густини за воднем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DН</a:t>
                      </a:r>
                      <a:r>
                        <a:rPr lang="uk-UA" sz="18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=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М (Н</a:t>
                      </a:r>
                      <a:r>
                        <a:rPr lang="uk-UA" sz="18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) = 2 г/моль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uk-UA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DН</a:t>
                      </a:r>
                      <a:r>
                        <a:rPr lang="uk-UA" sz="18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= 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73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3) Обчисліть відносну молекулярну масу </a:t>
                      </a:r>
                      <a:r>
                        <a:rPr lang="uk-UA" sz="1800" dirty="0" err="1">
                          <a:solidFill>
                            <a:schemeClr val="tx1"/>
                          </a:solidFill>
                          <a:effectLst/>
                        </a:rPr>
                        <a:t>сульфур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(ІV) оксиду за хімічною формулою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 err="1">
                          <a:solidFill>
                            <a:schemeClr val="tx1"/>
                          </a:solidFill>
                          <a:effectLst/>
                        </a:rPr>
                        <a:t>Мr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(SO2) = 32 + 16·2 = 64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М (SO2) = 64 г/моль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30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4) </a:t>
                      </a:r>
                      <a:r>
                        <a:rPr lang="uk-UA" sz="1800" dirty="0" err="1">
                          <a:solidFill>
                            <a:schemeClr val="tx1"/>
                          </a:solidFill>
                          <a:effectLst/>
                        </a:rPr>
                        <a:t>Підставте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у формулу (дія 3) значення М і отримайте відповідь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DН</a:t>
                      </a:r>
                      <a:r>
                        <a:rPr lang="uk-UA" sz="18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= 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5) Запишіть відповідь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Відповідь: DН</a:t>
                      </a:r>
                      <a:r>
                        <a:rPr lang="uk-UA" sz="1800" baseline="-25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 = 32</a:t>
                      </a:r>
                      <a:endParaRPr lang="uk-UA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8697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5986442"/>
              </p:ext>
            </p:extLst>
          </p:nvPr>
        </p:nvGraphicFramePr>
        <p:xfrm>
          <a:off x="6076792" y="2899568"/>
          <a:ext cx="8382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Equation" r:id="rId3" imgW="609600" imgH="419100" progId="Equation.3">
                  <p:embed/>
                </p:oleObj>
              </mc:Choice>
              <mc:Fallback>
                <p:oleObj name="Equation" r:id="rId3" imgW="609600" imgH="419100" progId="Equation.3">
                  <p:embed/>
                  <p:pic>
                    <p:nvPicPr>
                      <p:cNvPr id="28697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6792" y="2899568"/>
                        <a:ext cx="838200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98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709850"/>
              </p:ext>
            </p:extLst>
          </p:nvPr>
        </p:nvGraphicFramePr>
        <p:xfrm>
          <a:off x="5956187" y="3869315"/>
          <a:ext cx="82550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Equation" r:id="rId5" imgW="609336" imgH="393529" progId="Equation.3">
                  <p:embed/>
                </p:oleObj>
              </mc:Choice>
              <mc:Fallback>
                <p:oleObj name="Equation" r:id="rId5" imgW="609336" imgH="393529" progId="Equation.3">
                  <p:embed/>
                  <p:pic>
                    <p:nvPicPr>
                      <p:cNvPr id="28698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6187" y="3869315"/>
                        <a:ext cx="825500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99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6232939"/>
              </p:ext>
            </p:extLst>
          </p:nvPr>
        </p:nvGraphicFramePr>
        <p:xfrm>
          <a:off x="5934710" y="5563417"/>
          <a:ext cx="1584325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name="Equation" r:id="rId7" imgW="1256755" imgH="393529" progId="Equation.3">
                  <p:embed/>
                </p:oleObj>
              </mc:Choice>
              <mc:Fallback>
                <p:oleObj name="Equation" r:id="rId7" imgW="1256755" imgH="393529" progId="Equation.3">
                  <p:embed/>
                  <p:pic>
                    <p:nvPicPr>
                      <p:cNvPr id="28699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4710" y="5563417"/>
                        <a:ext cx="1584325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109824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</TotalTime>
  <Words>1852</Words>
  <Application>Microsoft Office PowerPoint</Application>
  <PresentationFormat>Широкоэкранный</PresentationFormat>
  <Paragraphs>399</Paragraphs>
  <Slides>30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30</vt:i4>
      </vt:variant>
    </vt:vector>
  </HeadingPairs>
  <TitlesOfParts>
    <vt:vector size="40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Формула</vt:lpstr>
      <vt:lpstr>Equation</vt:lpstr>
      <vt:lpstr>Microsoft Equation 3.0</vt:lpstr>
      <vt:lpstr>Неорганічна, органічна та аналітична хімія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Лк. 1. Основні хімічні закони і поняття</vt:lpstr>
      <vt:lpstr>Назви і символи основних хіиічних елементів</vt:lpstr>
      <vt:lpstr>Поділ хімічних елементів на метали і неметали</vt:lpstr>
      <vt:lpstr>Презентация PowerPoint</vt:lpstr>
      <vt:lpstr>В періодичній системі представлена Аr – відносна атомна маса  </vt:lpstr>
      <vt:lpstr>Приклади обчислення відносної молекулярної маси</vt:lpstr>
      <vt:lpstr> Кількість моль (кількість речовини) обчислюють за формулою: </vt:lpstr>
      <vt:lpstr>Приклади задач</vt:lpstr>
      <vt:lpstr>Презентация PowerPoint</vt:lpstr>
      <vt:lpstr>Презентация PowerPoint</vt:lpstr>
      <vt:lpstr>Презентация PowerPoint</vt:lpstr>
      <vt:lpstr>Закон збереження маси - сума мас речовин, які вступили в реакцію, дорівнює сумі мас продуктів реакції. </vt:lpstr>
      <vt:lpstr>Презентация PowerPoint</vt:lpstr>
      <vt:lpstr>Закон сталості складу. Валентність. </vt:lpstr>
      <vt:lpstr>Алгоритм визначення валентності в бінарних сполуках</vt:lpstr>
      <vt:lpstr>Алгоритм складання формул бінарних сполук</vt:lpstr>
      <vt:lpstr>Закон еквівалентів. Еквівалент та еквівалентні маси.</vt:lpstr>
      <vt:lpstr>Еквівалентні маси складних речовин </vt:lpstr>
      <vt:lpstr>Визначення молярних мас газоподібних речовин.</vt:lpstr>
      <vt:lpstr>Алгоритм обчислення відносної густини газу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Неорганічна, органічна та аналітична хімія</dc:title>
  <dc:creator>Admin</dc:creator>
  <cp:lastModifiedBy>Admin</cp:lastModifiedBy>
  <cp:revision>5</cp:revision>
  <dcterms:created xsi:type="dcterms:W3CDTF">2025-08-30T19:48:53Z</dcterms:created>
  <dcterms:modified xsi:type="dcterms:W3CDTF">2026-09-30T07:41:16Z</dcterms:modified>
</cp:coreProperties>
</file>