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rts/chart1.xml" ContentType="application/vnd.openxmlformats-officedocument.drawingml.chart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7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/>
  <p:notesSz cx="6858000" cy="12192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8" d="100"/>
          <a:sy n="98" d="100"/>
        </p:scale>
        <p:origin x="3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PDI (power distance)</c:v>
                </c:pt>
              </c:strCache>
            </c:strRef>
          </c:tx>
          <c:spPr>
            <a:solidFill>
              <a:srgbClr val="1B2A4A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1B2A4A"/>
                    </a:solidFill>
                    <a:latin typeface="Arial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Ukraine</c:v>
                </c:pt>
                <c:pt idx="1">
                  <c:v>Germany</c:v>
                </c:pt>
                <c:pt idx="2">
                  <c:v>USA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92</c:v>
                </c:pt>
                <c:pt idx="1">
                  <c:v>35</c:v>
                </c:pt>
                <c:pt idx="2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AA-43F7-A4CA-1B2984AF16C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IDV (individualism)</c:v>
                </c:pt>
              </c:strCache>
            </c:strRef>
          </c:tx>
          <c:spPr>
            <a:solidFill>
              <a:srgbClr val="C9A227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1B2A4A"/>
                    </a:solidFill>
                    <a:latin typeface="Arial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Ukraine</c:v>
                </c:pt>
                <c:pt idx="1">
                  <c:v>Germany</c:v>
                </c:pt>
                <c:pt idx="2">
                  <c:v>USA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25</c:v>
                </c:pt>
                <c:pt idx="1">
                  <c:v>67</c:v>
                </c:pt>
                <c:pt idx="2">
                  <c:v>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4AA-43F7-A4CA-1B2984AF16C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5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4708C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00"/>
        </c:scaling>
        <c:delete val="0"/>
        <c:axPos val="l"/>
        <c:majorGridlines>
          <c:spPr>
            <a:ln w="12700" cap="flat">
              <a:solidFill>
                <a:srgbClr val="E5E9F2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4708C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/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78355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334962" y="1992473"/>
            <a:ext cx="11522075" cy="31905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5400">
                <a:solidFill>
                  <a:schemeClr val="bg1"/>
                </a:solidFill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127851974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Основ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140510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uk-UA" dirty="0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10"/>
          </p:nvPr>
        </p:nvSpPr>
        <p:spPr>
          <a:xfrm>
            <a:off x="334963" y="1593850"/>
            <a:ext cx="11522075" cy="4176713"/>
          </a:xfrm>
          <a:prstGeom prst="rect">
            <a:avLst/>
          </a:prstGeom>
        </p:spPr>
        <p:txBody>
          <a:bodyPr/>
          <a:lstStyle>
            <a:lvl1pPr>
              <a:defRPr sz="3600" b="1"/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3013141707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Основний слайд з вмі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Місце для вмісту 3"/>
          <p:cNvSpPr>
            <a:spLocks noGrp="1"/>
          </p:cNvSpPr>
          <p:nvPr>
            <p:ph sz="quarter" idx="10"/>
          </p:nvPr>
        </p:nvSpPr>
        <p:spPr>
          <a:xfrm>
            <a:off x="334963" y="188913"/>
            <a:ext cx="11522075" cy="5578475"/>
          </a:xfrm>
          <a:prstGeom prst="rect">
            <a:avLst/>
          </a:prstGeom>
        </p:spPr>
        <p:txBody>
          <a:bodyPr/>
          <a:lstStyle>
            <a:lvl1pPr>
              <a:defRPr sz="3200" b="1"/>
            </a:lvl1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972116412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ФІна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53385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334962" y="1992473"/>
            <a:ext cx="11522075" cy="31905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5400">
                <a:solidFill>
                  <a:schemeClr val="bg1"/>
                </a:solidFill>
              </a:defRPr>
            </a:lvl1pPr>
          </a:lstStyle>
          <a:p>
            <a:r>
              <a:rPr lang="uk-UA"/>
              <a:t>Click to edit Master title style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417094227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8753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8735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19">
          <p15:clr>
            <a:srgbClr val="F26B43"/>
          </p15:clr>
        </p15:guide>
        <p15:guide id="2" pos="3840">
          <p15:clr>
            <a:srgbClr val="F26B43"/>
          </p15:clr>
        </p15:guide>
        <p15:guide id="3" pos="211">
          <p15:clr>
            <a:srgbClr val="F26B43"/>
          </p15:clr>
        </p15:guide>
        <p15:guide id="4" pos="7469">
          <p15:clr>
            <a:srgbClr val="F26B43"/>
          </p15:clr>
        </p15:guide>
        <p15:guide id="5" orient="horz" pos="2260">
          <p15:clr>
            <a:srgbClr val="F26B43"/>
          </p15:clr>
        </p15:guide>
        <p15:guide id="6" orient="horz" pos="37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8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4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png"/><Relationship Id="rId5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png"/><Relationship Id="rId5" Type="http://schemas.openxmlformats.org/officeDocument/2006/relationships/image" Target="../media/image5.png"/><Relationship Id="rId4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30.png"/><Relationship Id="rId4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2A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3"/>
          <p:cNvSpPr/>
          <p:nvPr/>
        </p:nvSpPr>
        <p:spPr>
          <a:xfrm>
            <a:off x="822960" y="196596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22960" y="2377440"/>
            <a:ext cx="98755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46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Theoretical and Methodological Foundations</a:t>
            </a:r>
            <a:endParaRPr lang="en-US" sz="4000" dirty="0"/>
          </a:p>
          <a:p>
            <a:pPr marL="0" indent="0">
              <a:lnSpc>
                <a:spcPts val="46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of International Project Management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822960" y="42519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“International Project Design and Management”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966960" y="-2011680"/>
            <a:ext cx="5943600" cy="5943600"/>
          </a:xfrm>
          <a:prstGeom prst="ellipse">
            <a:avLst/>
          </a:prstGeom>
          <a:solidFill>
            <a:srgbClr val="E8EEF9"/>
          </a:solidFill>
          <a:ln/>
        </p:spPr>
      </p:sp>
      <p:sp>
        <p:nvSpPr>
          <p:cNvPr id="3" name="Shape 1"/>
          <p:cNvSpPr/>
          <p:nvPr/>
        </p:nvSpPr>
        <p:spPr>
          <a:xfrm>
            <a:off x="11521440" y="4206240"/>
            <a:ext cx="3108960" cy="3108960"/>
          </a:xfrm>
          <a:prstGeom prst="ellipse">
            <a:avLst/>
          </a:prstGeom>
          <a:solidFill>
            <a:srgbClr val="E8EEF9"/>
          </a:solidFill>
          <a:ln/>
        </p:spPr>
      </p:sp>
      <p:sp>
        <p:nvSpPr>
          <p:cNvPr id="4" name="Text 2"/>
          <p:cNvSpPr/>
          <p:nvPr/>
        </p:nvSpPr>
        <p:spPr>
          <a:xfrm>
            <a:off x="493776" y="371159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OUTLINE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93776" y="1074420"/>
            <a:ext cx="5212080" cy="1417320"/>
          </a:xfrm>
          <a:prstGeom prst="roundRect">
            <a:avLst>
              <a:gd name="adj" fmla="val 5161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22376" y="1239012"/>
            <a:ext cx="1005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D7DE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728216" y="1275588"/>
            <a:ext cx="37490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20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essence, characteristics, and typology of international projects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6025896" y="1074420"/>
            <a:ext cx="5212080" cy="1417320"/>
          </a:xfrm>
          <a:prstGeom prst="roundRect">
            <a:avLst>
              <a:gd name="adj" fmla="val 5161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6254496" y="1239012"/>
            <a:ext cx="1005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D7DE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7260336" y="1275588"/>
            <a:ext cx="37490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20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Project, programme, and project portfolio: the relationship between concepts</a:t>
            </a:r>
            <a:endParaRPr lang="en-US" sz="2000" dirty="0"/>
          </a:p>
        </p:txBody>
      </p:sp>
      <p:sp>
        <p:nvSpPr>
          <p:cNvPr id="12" name="Shape 10"/>
          <p:cNvSpPr/>
          <p:nvPr/>
        </p:nvSpPr>
        <p:spPr>
          <a:xfrm>
            <a:off x="493776" y="2656332"/>
            <a:ext cx="5212080" cy="1417320"/>
          </a:xfrm>
          <a:prstGeom prst="roundRect">
            <a:avLst>
              <a:gd name="adj" fmla="val 5161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722376" y="2820924"/>
            <a:ext cx="1005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D7DE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1728216" y="2857500"/>
            <a:ext cx="37490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20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life cycle of an international project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6025896" y="2656332"/>
            <a:ext cx="5212080" cy="1417320"/>
          </a:xfrm>
          <a:prstGeom prst="roundRect">
            <a:avLst>
              <a:gd name="adj" fmla="val 5161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6254496" y="2820924"/>
            <a:ext cx="1005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D7DE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7260336" y="2857500"/>
            <a:ext cx="37490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20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international project environment and stakeholders</a:t>
            </a:r>
            <a:endParaRPr lang="en-US" sz="2000" dirty="0"/>
          </a:p>
        </p:txBody>
      </p:sp>
      <p:sp>
        <p:nvSpPr>
          <p:cNvPr id="18" name="Shape 16"/>
          <p:cNvSpPr/>
          <p:nvPr/>
        </p:nvSpPr>
        <p:spPr>
          <a:xfrm>
            <a:off x="493776" y="4238244"/>
            <a:ext cx="5212080" cy="1417320"/>
          </a:xfrm>
          <a:prstGeom prst="roundRect">
            <a:avLst>
              <a:gd name="adj" fmla="val 5161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722376" y="4402836"/>
            <a:ext cx="1005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D7DE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05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1728216" y="4439412"/>
            <a:ext cx="37490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20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management methodologies: PMBOK, PM², PCM, LFA</a:t>
            </a:r>
            <a:endParaRPr lang="en-US" sz="2000" dirty="0"/>
          </a:p>
        </p:txBody>
      </p:sp>
      <p:sp>
        <p:nvSpPr>
          <p:cNvPr id="21" name="Shape 19"/>
          <p:cNvSpPr/>
          <p:nvPr/>
        </p:nvSpPr>
        <p:spPr>
          <a:xfrm>
            <a:off x="6025896" y="4238244"/>
            <a:ext cx="5212080" cy="1417320"/>
          </a:xfrm>
          <a:prstGeom prst="roundRect">
            <a:avLst>
              <a:gd name="adj" fmla="val 5161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6254496" y="4402836"/>
            <a:ext cx="1005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D7DE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06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7260336" y="4439412"/>
            <a:ext cx="37490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20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Management under conditions of uncertainty and intercultural interaction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3959352" y="6513446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 PROJECT DESIGN AND MANAGEMENT  ·  TOPIC 1</a:t>
            </a:r>
            <a:endParaRPr lang="en-US" sz="900" dirty="0">
              <a:solidFill>
                <a:schemeClr val="bg1"/>
              </a:solidFill>
            </a:endParaRPr>
          </a:p>
        </p:txBody>
      </p:sp>
      <p:sp>
        <p:nvSpPr>
          <p:cNvPr id="25" name="Text 23"/>
          <p:cNvSpPr/>
          <p:nvPr/>
        </p:nvSpPr>
        <p:spPr>
          <a:xfrm>
            <a:off x="11274552" y="6547104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OUTCOMES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you will be able to do after this lecture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566928" cy="566928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5" name="Image 0" descr="icons/search_FFFFF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341" y="1902501"/>
            <a:ext cx="419527" cy="419527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48640" y="2542032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Distinguish a project from a programme and a project portfolio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548640" y="3017520"/>
            <a:ext cx="5212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provide examples using EU programmes as material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6080760" y="1828800"/>
            <a:ext cx="566928" cy="566928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9" name="Image 1" descr="icons/route_FFFFF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461" y="1902501"/>
            <a:ext cx="419527" cy="419527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6080760" y="2542032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the logic of a project life cycle</a:t>
            </a:r>
            <a:endParaRPr lang="en-US" sz="1500" dirty="0"/>
          </a:p>
        </p:txBody>
      </p:sp>
      <p:sp>
        <p:nvSpPr>
          <p:cNvPr id="11" name="Text 7"/>
          <p:cNvSpPr/>
          <p:nvPr/>
        </p:nvSpPr>
        <p:spPr>
          <a:xfrm>
            <a:off x="6080760" y="3017520"/>
            <a:ext cx="5212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initiation to closure and lessons learned</a:t>
            </a:r>
            <a:endParaRPr lang="en-US" sz="1250" dirty="0"/>
          </a:p>
        </p:txBody>
      </p:sp>
      <p:sp>
        <p:nvSpPr>
          <p:cNvPr id="12" name="Shape 8"/>
          <p:cNvSpPr/>
          <p:nvPr/>
        </p:nvSpPr>
        <p:spPr>
          <a:xfrm>
            <a:off x="548640" y="3931920"/>
            <a:ext cx="566928" cy="566928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3" name="Image 2" descr="icons/peopleArrows_FFFFFF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341" y="4005621"/>
            <a:ext cx="419527" cy="419527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548640" y="4645152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Map the project environment</a:t>
            </a:r>
            <a:endParaRPr lang="en-US" sz="1500" dirty="0"/>
          </a:p>
        </p:txBody>
      </p:sp>
      <p:sp>
        <p:nvSpPr>
          <p:cNvPr id="15" name="Text 10"/>
          <p:cNvSpPr/>
          <p:nvPr/>
        </p:nvSpPr>
        <p:spPr>
          <a:xfrm>
            <a:off x="548640" y="5120640"/>
            <a:ext cx="5212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donors, partners, beneficiaries, target groups, stakeholders</a:t>
            </a:r>
            <a:endParaRPr lang="en-US" sz="1250" dirty="0"/>
          </a:p>
        </p:txBody>
      </p:sp>
      <p:sp>
        <p:nvSpPr>
          <p:cNvPr id="16" name="Shape 11"/>
          <p:cNvSpPr/>
          <p:nvPr/>
        </p:nvSpPr>
        <p:spPr>
          <a:xfrm>
            <a:off x="6080760" y="3931920"/>
            <a:ext cx="566928" cy="566928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7" name="Image 3" descr="icons/compass_FFFFFF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4461" y="4005621"/>
            <a:ext cx="419527" cy="419527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6080760" y="4645152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 the PMBOK, PM², PCM, and LFA methodologies</a:t>
            </a:r>
            <a:endParaRPr lang="en-US" sz="1500" dirty="0"/>
          </a:p>
        </p:txBody>
      </p:sp>
      <p:sp>
        <p:nvSpPr>
          <p:cNvPr id="19" name="Text 13"/>
          <p:cNvSpPr/>
          <p:nvPr/>
        </p:nvSpPr>
        <p:spPr>
          <a:xfrm>
            <a:off x="6080760" y="5120640"/>
            <a:ext cx="5212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select the one appropriate for a specific project type</a:t>
            </a:r>
            <a:endParaRPr lang="en-US" sz="1250" dirty="0"/>
          </a:p>
        </p:txBody>
      </p:sp>
      <p:sp>
        <p:nvSpPr>
          <p:cNvPr id="20" name="Text 14"/>
          <p:cNvSpPr/>
          <p:nvPr/>
        </p:nvSpPr>
        <p:spPr>
          <a:xfrm>
            <a:off x="457200" y="654710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 PROJECT DESIGN AND MANAGEMENT  ·  TOPIC 1</a:t>
            </a:r>
            <a:endParaRPr lang="en-US" sz="900" dirty="0"/>
          </a:p>
        </p:txBody>
      </p:sp>
      <p:sp>
        <p:nvSpPr>
          <p:cNvPr id="21" name="Text 15"/>
          <p:cNvSpPr/>
          <p:nvPr/>
        </p:nvSpPr>
        <p:spPr>
          <a:xfrm>
            <a:off x="11274552" y="6547104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B2A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966960" y="-2011680"/>
            <a:ext cx="5943600" cy="5943600"/>
          </a:xfrm>
          <a:prstGeom prst="ellipse">
            <a:avLst/>
          </a:prstGeom>
          <a:solidFill>
            <a:srgbClr val="24365F">
              <a:alpha val="6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1521440" y="4206240"/>
            <a:ext cx="3108960" cy="3108960"/>
          </a:xfrm>
          <a:prstGeom prst="ellipse">
            <a:avLst/>
          </a:prstGeom>
          <a:solidFill>
            <a:srgbClr val="24365F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384048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THE ESSENCE OF A PROJECT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616734" y="6858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is a “project”?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548639" y="1926563"/>
            <a:ext cx="6492240" cy="1811777"/>
          </a:xfrm>
          <a:prstGeom prst="roundRect">
            <a:avLst>
              <a:gd name="adj" fmla="val 3721"/>
            </a:avLst>
          </a:prstGeom>
          <a:solidFill>
            <a:srgbClr val="24365F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694069" y="2292614"/>
            <a:ext cx="6186791" cy="10206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ru-RU" sz="1800" i="1" dirty="0" err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Temporary activity aimed at creating a unique product, service, or result</a:t>
            </a:r>
            <a:r>
              <a:rPr lang="en-US" sz="1800" i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”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701364" y="3191256"/>
            <a:ext cx="60194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PMBOK Guide, Project Management Institute (PMI)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548640" y="4032504"/>
            <a:ext cx="6492240" cy="1737360"/>
          </a:xfrm>
          <a:prstGeom prst="roundRect">
            <a:avLst>
              <a:gd name="adj" fmla="val 4211"/>
            </a:avLst>
          </a:prstGeom>
          <a:solidFill>
            <a:srgbClr val="24365F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701364" y="4251960"/>
            <a:ext cx="601947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900"/>
              </a:lnSpc>
              <a:buNone/>
            </a:pPr>
            <a:r>
              <a:rPr lang="en-US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“A unique set of processes with start and finish dates, carried out to achieve an objective within the constraints of time, cost, and resources”</a:t>
            </a: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94069" y="5234940"/>
            <a:ext cx="60194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ISO 21500:2021</a:t>
            </a:r>
            <a:endParaRPr lang="en-US" sz="1200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453004A-2D79-2B7C-D336-035F0FAA1E0B}"/>
              </a:ext>
            </a:extLst>
          </p:cNvPr>
          <p:cNvGrpSpPr/>
          <p:nvPr/>
        </p:nvGrpSpPr>
        <p:grpSpPr>
          <a:xfrm>
            <a:off x="8686800" y="2240280"/>
            <a:ext cx="1371600" cy="1371600"/>
            <a:chOff x="7452360" y="2377440"/>
            <a:chExt cx="1371600" cy="1371600"/>
          </a:xfrm>
        </p:grpSpPr>
        <p:sp>
          <p:nvSpPr>
            <p:cNvPr id="12" name="Shape 10"/>
            <p:cNvSpPr/>
            <p:nvPr/>
          </p:nvSpPr>
          <p:spPr>
            <a:xfrm>
              <a:off x="7452360" y="2377440"/>
              <a:ext cx="1371600" cy="1371600"/>
            </a:xfrm>
            <a:prstGeom prst="ellipse">
              <a:avLst/>
            </a:prstGeom>
            <a:solidFill>
              <a:srgbClr val="C9A227"/>
            </a:solidFill>
            <a:ln/>
          </p:spPr>
        </p:sp>
        <p:pic>
          <p:nvPicPr>
            <p:cNvPr id="13" name="Image 0" descr="icons/target_1B2A4A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30668" y="2555748"/>
              <a:ext cx="1014984" cy="1014984"/>
            </a:xfrm>
            <a:prstGeom prst="rect">
              <a:avLst/>
            </a:prstGeom>
          </p:spPr>
        </p:pic>
      </p:grpSp>
      <p:sp>
        <p:nvSpPr>
          <p:cNvPr id="14" name="Text 11"/>
          <p:cNvSpPr/>
          <p:nvPr/>
        </p:nvSpPr>
        <p:spPr>
          <a:xfrm>
            <a:off x="7132320" y="4004294"/>
            <a:ext cx="4480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Temporariness</a:t>
            </a:r>
            <a:endParaRPr lang="en-US" sz="2000" dirty="0"/>
          </a:p>
          <a:p>
            <a:pPr marL="0" indent="0" algn="ctr">
              <a:lnSpc>
                <a:spcPts val="26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 uniqueness</a:t>
            </a:r>
            <a:endParaRPr lang="en-US" sz="2000" dirty="0"/>
          </a:p>
          <a:p>
            <a:pPr marL="0" indent="0" algn="ctr">
              <a:lnSpc>
                <a:spcPts val="26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project</a:t>
            </a:r>
            <a:endParaRPr lang="en-US" sz="2000" dirty="0"/>
          </a:p>
        </p:txBody>
      </p:sp>
      <p:sp>
        <p:nvSpPr>
          <p:cNvPr id="15" name="Text 12"/>
          <p:cNvSpPr/>
          <p:nvPr/>
        </p:nvSpPr>
        <p:spPr>
          <a:xfrm>
            <a:off x="457200" y="654710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AA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 PROJECT DESIGN AND MANAGEMENT  ·  TOPIC 1</a:t>
            </a:r>
            <a:endParaRPr lang="en-US" sz="900" dirty="0"/>
          </a:p>
        </p:txBody>
      </p:sp>
      <p:sp>
        <p:nvSpPr>
          <p:cNvPr id="16" name="Text 13"/>
          <p:cNvSpPr/>
          <p:nvPr/>
        </p:nvSpPr>
        <p:spPr>
          <a:xfrm>
            <a:off x="11274552" y="6547104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A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THE ESSENCE OF A PROJECT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When does a project become “international”?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11064240" cy="1508760"/>
          </a:xfrm>
          <a:prstGeom prst="roundRect">
            <a:avLst>
              <a:gd name="adj" fmla="val 4848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68680" y="1965960"/>
            <a:ext cx="104241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5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project implemented with the participation of actors from different national jurisdictions, financed (fully or partially) from foreign or supranational sources, and aimed at addressing problems of a cross-border, regional, or global dimension.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48640" y="3703320"/>
            <a:ext cx="548640" cy="548640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7" name="Image 0" descr="icons/university_1B2A4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963" y="3774643"/>
            <a:ext cx="405994" cy="40599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48640" y="4361688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Actors from different countries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548640" y="4818888"/>
            <a:ext cx="3566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donor, implementers, partners, beneficiaries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4297680" y="3703320"/>
            <a:ext cx="548640" cy="548640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11" name="Image 1" descr="icons/euro_1B2A4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9003" y="3774643"/>
            <a:ext cx="405994" cy="40599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297680" y="4361688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Foreign / supranational financing</a:t>
            </a:r>
            <a:endParaRPr lang="en-US" sz="1350" dirty="0"/>
          </a:p>
        </p:txBody>
      </p:sp>
      <p:sp>
        <p:nvSpPr>
          <p:cNvPr id="13" name="Text 9"/>
          <p:cNvSpPr/>
          <p:nvPr/>
        </p:nvSpPr>
        <p:spPr>
          <a:xfrm>
            <a:off x="4297680" y="4818888"/>
            <a:ext cx="3566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EU programmes, IFIs, donor funds</a:t>
            </a:r>
            <a:endParaRPr lang="en-US" sz="1150" dirty="0"/>
          </a:p>
        </p:txBody>
      </p:sp>
      <p:sp>
        <p:nvSpPr>
          <p:cNvPr id="14" name="Shape 10"/>
          <p:cNvSpPr/>
          <p:nvPr/>
        </p:nvSpPr>
        <p:spPr>
          <a:xfrm>
            <a:off x="8046720" y="3703320"/>
            <a:ext cx="548640" cy="548640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15" name="Image 2" descr="icons/mapMarked_1B2A4A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18043" y="3774643"/>
            <a:ext cx="405994" cy="405994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8046720" y="4361688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Cross-border dimension of the problem</a:t>
            </a:r>
            <a:endParaRPr lang="en-US" sz="1350" dirty="0"/>
          </a:p>
        </p:txBody>
      </p:sp>
      <p:sp>
        <p:nvSpPr>
          <p:cNvPr id="17" name="Text 12"/>
          <p:cNvSpPr/>
          <p:nvPr/>
        </p:nvSpPr>
        <p:spPr>
          <a:xfrm>
            <a:off x="8046720" y="4818888"/>
            <a:ext cx="3566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regional, transnational, global</a:t>
            </a:r>
            <a:endParaRPr lang="en-US" sz="1150" dirty="0"/>
          </a:p>
        </p:txBody>
      </p:sp>
      <p:sp>
        <p:nvSpPr>
          <p:cNvPr id="18" name="Text 13"/>
          <p:cNvSpPr/>
          <p:nvPr/>
        </p:nvSpPr>
        <p:spPr>
          <a:xfrm>
            <a:off x="457200" y="654710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 PROJECT DESIGN AND MANAGEMENT  ·  TOPIC 1</a:t>
            </a:r>
            <a:endParaRPr lang="en-US" sz="900" dirty="0"/>
          </a:p>
        </p:txBody>
      </p:sp>
      <p:sp>
        <p:nvSpPr>
          <p:cNvPr id="19" name="Text 14"/>
          <p:cNvSpPr/>
          <p:nvPr/>
        </p:nvSpPr>
        <p:spPr>
          <a:xfrm>
            <a:off x="11274552" y="6547104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THE ESSENCE OF A PROJECT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Generic characteristics of any project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3566160" cy="2148840"/>
          </a:xfrm>
          <a:prstGeom prst="roundRect">
            <a:avLst>
              <a:gd name="adj" fmla="val 3404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04672" y="2039112"/>
            <a:ext cx="530352" cy="530352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6" name="Image 0" descr="icons/clock_FFFFF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618" y="2108058"/>
            <a:ext cx="392460" cy="3924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04672" y="2743200"/>
            <a:ext cx="30540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4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Temporariness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804672" y="3200400"/>
            <a:ext cx="305409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defined start and finish dates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4297680" y="1783080"/>
            <a:ext cx="3566160" cy="2148840"/>
          </a:xfrm>
          <a:prstGeom prst="roundRect">
            <a:avLst>
              <a:gd name="adj" fmla="val 3404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4553712" y="2039112"/>
            <a:ext cx="530352" cy="530352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1" name="Image 1" descr="icons/fingerprint_FFFFF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2658" y="2108058"/>
            <a:ext cx="392460" cy="39246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553712" y="2743200"/>
            <a:ext cx="30540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4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Uniqueness of the result</a:t>
            </a:r>
            <a:endParaRPr lang="en-US" sz="1450" dirty="0"/>
          </a:p>
        </p:txBody>
      </p:sp>
      <p:sp>
        <p:nvSpPr>
          <p:cNvPr id="13" name="Text 9"/>
          <p:cNvSpPr/>
          <p:nvPr/>
        </p:nvSpPr>
        <p:spPr>
          <a:xfrm>
            <a:off x="4553712" y="3200400"/>
            <a:ext cx="305409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unique combination of objectives and context</a:t>
            </a:r>
            <a:endParaRPr lang="en-US" sz="1150" dirty="0"/>
          </a:p>
        </p:txBody>
      </p:sp>
      <p:sp>
        <p:nvSpPr>
          <p:cNvPr id="14" name="Shape 10"/>
          <p:cNvSpPr/>
          <p:nvPr/>
        </p:nvSpPr>
        <p:spPr>
          <a:xfrm>
            <a:off x="8046720" y="1783080"/>
            <a:ext cx="3566160" cy="2148840"/>
          </a:xfrm>
          <a:prstGeom prst="roundRect">
            <a:avLst>
              <a:gd name="adj" fmla="val 3404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8302752" y="2039112"/>
            <a:ext cx="530352" cy="530352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6" name="Image 2" descr="icons/target_FFFFFF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1698" y="2108058"/>
            <a:ext cx="392460" cy="39246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8302752" y="2743200"/>
            <a:ext cx="30540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4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Purposefulness</a:t>
            </a:r>
            <a:endParaRPr lang="en-US" sz="1450" dirty="0"/>
          </a:p>
        </p:txBody>
      </p:sp>
      <p:sp>
        <p:nvSpPr>
          <p:cNvPr id="18" name="Text 13"/>
          <p:cNvSpPr/>
          <p:nvPr/>
        </p:nvSpPr>
        <p:spPr>
          <a:xfrm>
            <a:off x="8302752" y="3200400"/>
            <a:ext cx="305409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subordination to a predetermined goal</a:t>
            </a:r>
            <a:endParaRPr lang="en-US" sz="1150" dirty="0"/>
          </a:p>
        </p:txBody>
      </p:sp>
      <p:sp>
        <p:nvSpPr>
          <p:cNvPr id="19" name="Shape 14"/>
          <p:cNvSpPr/>
          <p:nvPr/>
        </p:nvSpPr>
        <p:spPr>
          <a:xfrm>
            <a:off x="548640" y="4160520"/>
            <a:ext cx="3566160" cy="2148840"/>
          </a:xfrm>
          <a:prstGeom prst="roundRect">
            <a:avLst>
              <a:gd name="adj" fmla="val 3404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804672" y="4416552"/>
            <a:ext cx="530352" cy="530352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21" name="Image 3" descr="icons/coins_FFFFFF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3618" y="4485498"/>
            <a:ext cx="392460" cy="39246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804672" y="5120640"/>
            <a:ext cx="30540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4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Limited resources</a:t>
            </a:r>
            <a:endParaRPr lang="en-US" sz="1450" dirty="0"/>
          </a:p>
        </p:txBody>
      </p:sp>
      <p:sp>
        <p:nvSpPr>
          <p:cNvPr id="23" name="Text 17"/>
          <p:cNvSpPr/>
          <p:nvPr/>
        </p:nvSpPr>
        <p:spPr>
          <a:xfrm>
            <a:off x="804672" y="5577840"/>
            <a:ext cx="305409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fixed budget, personnel, time</a:t>
            </a:r>
            <a:endParaRPr lang="en-US" sz="1150" dirty="0"/>
          </a:p>
        </p:txBody>
      </p:sp>
      <p:sp>
        <p:nvSpPr>
          <p:cNvPr id="24" name="Shape 18"/>
          <p:cNvSpPr/>
          <p:nvPr/>
        </p:nvSpPr>
        <p:spPr>
          <a:xfrm>
            <a:off x="4297680" y="4160520"/>
            <a:ext cx="3566160" cy="2148840"/>
          </a:xfrm>
          <a:prstGeom prst="roundRect">
            <a:avLst>
              <a:gd name="adj" fmla="val 3404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4553712" y="4416552"/>
            <a:ext cx="530352" cy="530352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26" name="Image 4" descr="icons/puzzle_FFFFFF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22658" y="4485498"/>
            <a:ext cx="392460" cy="392460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4553712" y="5120640"/>
            <a:ext cx="30540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4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Complexity</a:t>
            </a:r>
            <a:endParaRPr lang="en-US" sz="1450" dirty="0"/>
          </a:p>
        </p:txBody>
      </p:sp>
      <p:sp>
        <p:nvSpPr>
          <p:cNvPr id="28" name="Text 21"/>
          <p:cNvSpPr/>
          <p:nvPr/>
        </p:nvSpPr>
        <p:spPr>
          <a:xfrm>
            <a:off x="4553712" y="5577840"/>
            <a:ext cx="305409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interdisciplinary nature of competencies</a:t>
            </a:r>
            <a:endParaRPr lang="en-US" sz="1150" dirty="0"/>
          </a:p>
        </p:txBody>
      </p:sp>
      <p:sp>
        <p:nvSpPr>
          <p:cNvPr id="29" name="Shape 22"/>
          <p:cNvSpPr/>
          <p:nvPr/>
        </p:nvSpPr>
        <p:spPr>
          <a:xfrm>
            <a:off x="8046720" y="4160520"/>
            <a:ext cx="3566160" cy="2148840"/>
          </a:xfrm>
          <a:prstGeom prst="roundRect">
            <a:avLst>
              <a:gd name="adj" fmla="val 3404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30" name="Shape 23"/>
          <p:cNvSpPr/>
          <p:nvPr/>
        </p:nvSpPr>
        <p:spPr>
          <a:xfrm>
            <a:off x="8302752" y="4416552"/>
            <a:ext cx="530352" cy="530352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31" name="Image 5" descr="icons/warning_FFFFFF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71698" y="4485498"/>
            <a:ext cx="392460" cy="392460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8302752" y="5120640"/>
            <a:ext cx="30540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4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Riskiness</a:t>
            </a:r>
            <a:endParaRPr lang="en-US" sz="1450" dirty="0"/>
          </a:p>
        </p:txBody>
      </p:sp>
      <p:sp>
        <p:nvSpPr>
          <p:cNvPr id="33" name="Text 25"/>
          <p:cNvSpPr/>
          <p:nvPr/>
        </p:nvSpPr>
        <p:spPr>
          <a:xfrm>
            <a:off x="8302752" y="5577840"/>
            <a:ext cx="305409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factors beyond the team's full control</a:t>
            </a:r>
            <a:endParaRPr lang="en-US" sz="1150" dirty="0"/>
          </a:p>
        </p:txBody>
      </p:sp>
      <p:sp>
        <p:nvSpPr>
          <p:cNvPr id="34" name="Text 26"/>
          <p:cNvSpPr/>
          <p:nvPr/>
        </p:nvSpPr>
        <p:spPr>
          <a:xfrm>
            <a:off x="457200" y="654710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 PROJECT DESIGN AND MANAGEMENT  ·  TOPIC 1</a:t>
            </a:r>
            <a:endParaRPr lang="en-US" sz="900" dirty="0"/>
          </a:p>
        </p:txBody>
      </p:sp>
      <p:sp>
        <p:nvSpPr>
          <p:cNvPr id="35" name="Text 27"/>
          <p:cNvSpPr/>
          <p:nvPr/>
        </p:nvSpPr>
        <p:spPr>
          <a:xfrm>
            <a:off x="11274552" y="6547104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B2A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966960" y="-2011680"/>
            <a:ext cx="5943600" cy="5943600"/>
          </a:xfrm>
          <a:prstGeom prst="ellipse">
            <a:avLst/>
          </a:prstGeom>
          <a:solidFill>
            <a:srgbClr val="24365F">
              <a:alpha val="6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1521440" y="4206240"/>
            <a:ext cx="3108960" cy="3108960"/>
          </a:xfrm>
          <a:prstGeom prst="ellipse">
            <a:avLst/>
          </a:prstGeom>
          <a:solidFill>
            <a:srgbClr val="24365F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384048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THE ESSENCE OF A PROJECT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is added specifically for international projects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548640" y="1965960"/>
            <a:ext cx="5212080" cy="1691640"/>
          </a:xfrm>
          <a:prstGeom prst="roundRect">
            <a:avLst>
              <a:gd name="adj" fmla="val 4324"/>
            </a:avLst>
          </a:prstGeom>
          <a:solidFill>
            <a:srgbClr val="24365F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804672" y="2240280"/>
            <a:ext cx="502920" cy="50292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9" name="Text 6"/>
          <p:cNvSpPr/>
          <p:nvPr/>
        </p:nvSpPr>
        <p:spPr>
          <a:xfrm>
            <a:off x="1463040" y="2203704"/>
            <a:ext cx="4023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Transnationality</a:t>
            </a:r>
            <a:endParaRPr lang="en-US" sz="1450" dirty="0"/>
          </a:p>
        </p:txBody>
      </p:sp>
      <p:sp>
        <p:nvSpPr>
          <p:cNvPr id="10" name="Text 7"/>
          <p:cNvSpPr/>
          <p:nvPr/>
        </p:nvSpPr>
        <p:spPr>
          <a:xfrm>
            <a:off x="804672" y="2880360"/>
            <a:ext cx="470001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00" dirty="0">
                <a:solidFill>
                  <a:srgbClr val="B9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involvement of actors from different countries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6080760" y="1965960"/>
            <a:ext cx="5212080" cy="1691640"/>
          </a:xfrm>
          <a:prstGeom prst="roundRect">
            <a:avLst>
              <a:gd name="adj" fmla="val 4324"/>
            </a:avLst>
          </a:prstGeom>
          <a:solidFill>
            <a:srgbClr val="24365F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6336792" y="2240280"/>
            <a:ext cx="502920" cy="50292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4" name="Text 10"/>
          <p:cNvSpPr/>
          <p:nvPr/>
        </p:nvSpPr>
        <p:spPr>
          <a:xfrm>
            <a:off x="6995160" y="2203704"/>
            <a:ext cx="4023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Donor orientation</a:t>
            </a:r>
            <a:endParaRPr lang="en-US" sz="1450" dirty="0"/>
          </a:p>
        </p:txBody>
      </p:sp>
      <p:sp>
        <p:nvSpPr>
          <p:cNvPr id="15" name="Text 11"/>
          <p:cNvSpPr/>
          <p:nvPr/>
        </p:nvSpPr>
        <p:spPr>
          <a:xfrm>
            <a:off x="6336792" y="2880360"/>
            <a:ext cx="470001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00" dirty="0">
                <a:solidFill>
                  <a:srgbClr val="B9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subordination to the donor's requirements and procedures</a:t>
            </a:r>
            <a:endParaRPr lang="en-US" sz="1200" dirty="0"/>
          </a:p>
        </p:txBody>
      </p:sp>
      <p:sp>
        <p:nvSpPr>
          <p:cNvPr id="16" name="Shape 12"/>
          <p:cNvSpPr/>
          <p:nvPr/>
        </p:nvSpPr>
        <p:spPr>
          <a:xfrm>
            <a:off x="548640" y="3931920"/>
            <a:ext cx="5212080" cy="1691640"/>
          </a:xfrm>
          <a:prstGeom prst="roundRect">
            <a:avLst>
              <a:gd name="adj" fmla="val 4324"/>
            </a:avLst>
          </a:prstGeom>
          <a:solidFill>
            <a:srgbClr val="24365F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804672" y="4206240"/>
            <a:ext cx="502920" cy="50292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9" name="Text 14"/>
          <p:cNvSpPr/>
          <p:nvPr/>
        </p:nvSpPr>
        <p:spPr>
          <a:xfrm>
            <a:off x="1463040" y="4169664"/>
            <a:ext cx="4023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Accountability under international standards</a:t>
            </a:r>
            <a:endParaRPr lang="en-US" sz="1450" dirty="0"/>
          </a:p>
        </p:txBody>
      </p:sp>
      <p:sp>
        <p:nvSpPr>
          <p:cNvPr id="20" name="Text 15"/>
          <p:cNvSpPr/>
          <p:nvPr/>
        </p:nvSpPr>
        <p:spPr>
          <a:xfrm>
            <a:off x="804672" y="4846320"/>
            <a:ext cx="470001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00" dirty="0">
                <a:solidFill>
                  <a:srgbClr val="B9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and substantive reporting to the donor</a:t>
            </a:r>
            <a:endParaRPr lang="en-US" sz="1200" dirty="0"/>
          </a:p>
        </p:txBody>
      </p:sp>
      <p:sp>
        <p:nvSpPr>
          <p:cNvPr id="21" name="Shape 16"/>
          <p:cNvSpPr/>
          <p:nvPr/>
        </p:nvSpPr>
        <p:spPr>
          <a:xfrm>
            <a:off x="6080760" y="3931920"/>
            <a:ext cx="5212080" cy="1691640"/>
          </a:xfrm>
          <a:prstGeom prst="roundRect">
            <a:avLst>
              <a:gd name="adj" fmla="val 4324"/>
            </a:avLst>
          </a:prstGeom>
          <a:solidFill>
            <a:srgbClr val="24365F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6336792" y="4206240"/>
            <a:ext cx="502920" cy="50292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4" name="Text 18"/>
          <p:cNvSpPr/>
          <p:nvPr/>
        </p:nvSpPr>
        <p:spPr>
          <a:xfrm>
            <a:off x="6995160" y="4169664"/>
            <a:ext cx="4023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Intercultural character of communication</a:t>
            </a:r>
            <a:endParaRPr lang="en-US" sz="1450" dirty="0"/>
          </a:p>
        </p:txBody>
      </p:sp>
      <p:sp>
        <p:nvSpPr>
          <p:cNvPr id="25" name="Text 19"/>
          <p:cNvSpPr/>
          <p:nvPr/>
        </p:nvSpPr>
        <p:spPr>
          <a:xfrm>
            <a:off x="6336792" y="4846320"/>
            <a:ext cx="470001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00" dirty="0">
                <a:solidFill>
                  <a:srgbClr val="B9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differing management traditions and styles</a:t>
            </a:r>
            <a:endParaRPr lang="en-US" sz="1200" dirty="0"/>
          </a:p>
        </p:txBody>
      </p:sp>
      <p:sp>
        <p:nvSpPr>
          <p:cNvPr id="26" name="Text 20"/>
          <p:cNvSpPr/>
          <p:nvPr/>
        </p:nvSpPr>
        <p:spPr>
          <a:xfrm>
            <a:off x="457200" y="654710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AA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 PROJECT DESIGN AND MANAGEMENT  ·  TOPIC 1</a:t>
            </a:r>
            <a:endParaRPr lang="en-US" sz="900" dirty="0"/>
          </a:p>
        </p:txBody>
      </p:sp>
      <p:sp>
        <p:nvSpPr>
          <p:cNvPr id="27" name="Text 21"/>
          <p:cNvSpPr/>
          <p:nvPr/>
        </p:nvSpPr>
        <p:spPr>
          <a:xfrm>
            <a:off x="11274552" y="6547104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A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TYPOLOGY OF PROJECTS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Typology by source of financing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11064240" cy="868680"/>
          </a:xfrm>
          <a:prstGeom prst="roundRect">
            <a:avLst>
              <a:gd name="adj" fmla="val 8421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04672" y="1965960"/>
            <a:ext cx="502920" cy="50292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6" name="Image 0" descr="icons/euro_FFFFF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052" y="2031340"/>
            <a:ext cx="372161" cy="372161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00200" y="1783080"/>
            <a:ext cx="4206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4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EU programmes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5943600" y="1783080"/>
            <a:ext cx="5394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6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Horizon Europe, Erasmus+, Interreg, EU4Business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548640" y="2706624"/>
            <a:ext cx="11064240" cy="868680"/>
          </a:xfrm>
          <a:prstGeom prst="roundRect">
            <a:avLst>
              <a:gd name="adj" fmla="val 8421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804672" y="2889504"/>
            <a:ext cx="502920" cy="50292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1" name="Image 1" descr="icons/university_FFFFF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052" y="2954884"/>
            <a:ext cx="372161" cy="372161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600200" y="2706624"/>
            <a:ext cx="4206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4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 financial institutions</a:t>
            </a:r>
            <a:endParaRPr lang="en-US" sz="1450" dirty="0"/>
          </a:p>
        </p:txBody>
      </p:sp>
      <p:sp>
        <p:nvSpPr>
          <p:cNvPr id="13" name="Text 9"/>
          <p:cNvSpPr/>
          <p:nvPr/>
        </p:nvSpPr>
        <p:spPr>
          <a:xfrm>
            <a:off x="5943600" y="2706624"/>
            <a:ext cx="5394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6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World Bank, EBRD, EIB</a:t>
            </a:r>
            <a:endParaRPr lang="en-US" sz="1600" dirty="0"/>
          </a:p>
        </p:txBody>
      </p:sp>
      <p:sp>
        <p:nvSpPr>
          <p:cNvPr id="14" name="Shape 10"/>
          <p:cNvSpPr/>
          <p:nvPr/>
        </p:nvSpPr>
        <p:spPr>
          <a:xfrm>
            <a:off x="548640" y="3630168"/>
            <a:ext cx="11064240" cy="868680"/>
          </a:xfrm>
          <a:prstGeom prst="roundRect">
            <a:avLst>
              <a:gd name="adj" fmla="val 8421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804672" y="3813048"/>
            <a:ext cx="502920" cy="50292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6" name="Image 2" descr="icons/handshake_FFFFFF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0052" y="3878428"/>
            <a:ext cx="372161" cy="372161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600200" y="3630168"/>
            <a:ext cx="4206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4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Development agencies and donor funds</a:t>
            </a:r>
            <a:endParaRPr lang="en-US" sz="1450" dirty="0"/>
          </a:p>
        </p:txBody>
      </p:sp>
      <p:sp>
        <p:nvSpPr>
          <p:cNvPr id="18" name="Text 13"/>
          <p:cNvSpPr/>
          <p:nvPr/>
        </p:nvSpPr>
        <p:spPr>
          <a:xfrm>
            <a:off x="5943600" y="3630168"/>
            <a:ext cx="5394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6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USAID, GIZ, SIDA, European Endowment for Democracy</a:t>
            </a:r>
            <a:endParaRPr lang="en-US" sz="1600" dirty="0"/>
          </a:p>
        </p:txBody>
      </p:sp>
      <p:sp>
        <p:nvSpPr>
          <p:cNvPr id="19" name="Shape 14"/>
          <p:cNvSpPr/>
          <p:nvPr/>
        </p:nvSpPr>
        <p:spPr>
          <a:xfrm>
            <a:off x="548640" y="4553712"/>
            <a:ext cx="11064240" cy="868680"/>
          </a:xfrm>
          <a:prstGeom prst="roundRect">
            <a:avLst>
              <a:gd name="adj" fmla="val 8421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804672" y="4736592"/>
            <a:ext cx="502920" cy="50292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21" name="Image 3" descr="icons/flag_FFFFFF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0052" y="4801972"/>
            <a:ext cx="372161" cy="372161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1600200" y="4553712"/>
            <a:ext cx="4206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4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Diplomatic missions</a:t>
            </a:r>
            <a:endParaRPr lang="en-US" sz="1450" dirty="0"/>
          </a:p>
        </p:txBody>
      </p:sp>
      <p:sp>
        <p:nvSpPr>
          <p:cNvPr id="23" name="Text 17"/>
          <p:cNvSpPr/>
          <p:nvPr/>
        </p:nvSpPr>
        <p:spPr>
          <a:xfrm>
            <a:off x="5943600" y="4553712"/>
            <a:ext cx="5394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6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embassy small grants programmes</a:t>
            </a:r>
            <a:endParaRPr lang="en-US" sz="1600" dirty="0"/>
          </a:p>
        </p:txBody>
      </p:sp>
      <p:sp>
        <p:nvSpPr>
          <p:cNvPr id="24" name="Shape 18"/>
          <p:cNvSpPr/>
          <p:nvPr/>
        </p:nvSpPr>
        <p:spPr>
          <a:xfrm>
            <a:off x="548640" y="5477256"/>
            <a:ext cx="11064240" cy="868680"/>
          </a:xfrm>
          <a:prstGeom prst="roundRect">
            <a:avLst>
              <a:gd name="adj" fmla="val 8421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804672" y="5660136"/>
            <a:ext cx="502920" cy="50292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26" name="Image 4" descr="icons/network_FFFFFF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0052" y="5725516"/>
            <a:ext cx="372161" cy="372161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1600200" y="5477256"/>
            <a:ext cx="4206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4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 non-governmental organisations</a:t>
            </a:r>
            <a:endParaRPr lang="en-US" sz="1450" dirty="0"/>
          </a:p>
        </p:txBody>
      </p:sp>
      <p:sp>
        <p:nvSpPr>
          <p:cNvPr id="28" name="Text 21"/>
          <p:cNvSpPr/>
          <p:nvPr/>
        </p:nvSpPr>
        <p:spPr>
          <a:xfrm>
            <a:off x="5943600" y="5477256"/>
            <a:ext cx="5394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6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donors and potential partners simultaneously</a:t>
            </a:r>
            <a:endParaRPr lang="en-US" sz="1600" dirty="0"/>
          </a:p>
        </p:txBody>
      </p:sp>
      <p:sp>
        <p:nvSpPr>
          <p:cNvPr id="29" name="Text 22"/>
          <p:cNvSpPr/>
          <p:nvPr/>
        </p:nvSpPr>
        <p:spPr>
          <a:xfrm>
            <a:off x="457200" y="654710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 PROJECT DESIGN AND MANAGEMENT  ·  TOPIC 1</a:t>
            </a:r>
            <a:endParaRPr lang="en-US" sz="900" dirty="0"/>
          </a:p>
        </p:txBody>
      </p:sp>
      <p:sp>
        <p:nvSpPr>
          <p:cNvPr id="30" name="Text 23"/>
          <p:cNvSpPr/>
          <p:nvPr/>
        </p:nvSpPr>
        <p:spPr>
          <a:xfrm>
            <a:off x="11274552" y="6547104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TYPOLOGY OF PROJECTS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Other classification criteria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3611880" cy="4160520"/>
          </a:xfrm>
          <a:prstGeom prst="roundRect">
            <a:avLst>
              <a:gd name="adj" fmla="val 2025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777240" y="2057400"/>
            <a:ext cx="3154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6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Area of implementation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804672" y="2825496"/>
            <a:ext cx="82296" cy="82296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7" name="Text 5"/>
          <p:cNvSpPr/>
          <p:nvPr/>
        </p:nvSpPr>
        <p:spPr>
          <a:xfrm>
            <a:off x="987552" y="2670048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3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Economic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804672" y="3392424"/>
            <a:ext cx="82296" cy="82296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9" name="Text 7"/>
          <p:cNvSpPr/>
          <p:nvPr/>
        </p:nvSpPr>
        <p:spPr>
          <a:xfrm>
            <a:off x="987552" y="3236976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3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Educational and scientific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804672" y="3959352"/>
            <a:ext cx="82296" cy="82296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11" name="Text 9"/>
          <p:cNvSpPr/>
          <p:nvPr/>
        </p:nvSpPr>
        <p:spPr>
          <a:xfrm>
            <a:off x="987552" y="3803904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3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Infrastructure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04672" y="4526280"/>
            <a:ext cx="82296" cy="82296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13" name="Text 11"/>
          <p:cNvSpPr/>
          <p:nvPr/>
        </p:nvSpPr>
        <p:spPr>
          <a:xfrm>
            <a:off x="987552" y="4370832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3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Humanitarian, environmental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04672" y="5093208"/>
            <a:ext cx="82296" cy="82296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15" name="Text 13"/>
          <p:cNvSpPr/>
          <p:nvPr/>
        </p:nvSpPr>
        <p:spPr>
          <a:xfrm>
            <a:off x="987552" y="4937760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3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Governance, cross-border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297680" y="1828800"/>
            <a:ext cx="3611880" cy="4160520"/>
          </a:xfrm>
          <a:prstGeom prst="roundRect">
            <a:avLst>
              <a:gd name="adj" fmla="val 2025"/>
            </a:avLst>
          </a:prstGeom>
          <a:solidFill>
            <a:srgbClr val="1B2A4A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4526280" y="2057400"/>
            <a:ext cx="3154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6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Scale of coverage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4553712" y="2825496"/>
            <a:ext cx="82296" cy="82296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9" name="Text 17"/>
          <p:cNvSpPr/>
          <p:nvPr/>
        </p:nvSpPr>
        <p:spPr>
          <a:xfrm>
            <a:off x="4736592" y="2670048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4553712" y="3392424"/>
            <a:ext cx="82296" cy="82296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1" name="Text 19"/>
          <p:cNvSpPr/>
          <p:nvPr/>
        </p:nvSpPr>
        <p:spPr>
          <a:xfrm>
            <a:off x="4736592" y="3236976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Regional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4553712" y="3959352"/>
            <a:ext cx="82296" cy="82296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3" name="Text 21"/>
          <p:cNvSpPr/>
          <p:nvPr/>
        </p:nvSpPr>
        <p:spPr>
          <a:xfrm>
            <a:off x="4736592" y="3803904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National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53712" y="4526280"/>
            <a:ext cx="82296" cy="82296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5" name="Text 23"/>
          <p:cNvSpPr/>
          <p:nvPr/>
        </p:nvSpPr>
        <p:spPr>
          <a:xfrm>
            <a:off x="4736592" y="4370832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Cross-border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4553712" y="5093208"/>
            <a:ext cx="82296" cy="82296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7" name="Text 25"/>
          <p:cNvSpPr/>
          <p:nvPr/>
        </p:nvSpPr>
        <p:spPr>
          <a:xfrm>
            <a:off x="4736592" y="4937760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Transnational, global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8046720" y="1828800"/>
            <a:ext cx="3611880" cy="4160520"/>
          </a:xfrm>
          <a:prstGeom prst="roundRect">
            <a:avLst>
              <a:gd name="adj" fmla="val 2025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29" name="Text 27"/>
          <p:cNvSpPr/>
          <p:nvPr/>
        </p:nvSpPr>
        <p:spPr>
          <a:xfrm>
            <a:off x="8275320" y="2057400"/>
            <a:ext cx="3154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6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Nature of the result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8302752" y="2825496"/>
            <a:ext cx="82296" cy="82296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31" name="Text 29"/>
          <p:cNvSpPr/>
          <p:nvPr/>
        </p:nvSpPr>
        <p:spPr>
          <a:xfrm>
            <a:off x="8485632" y="2670048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3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Investment (capital)</a:t>
            </a:r>
            <a:endParaRPr lang="en-US" sz="1300" dirty="0"/>
          </a:p>
        </p:txBody>
      </p:sp>
      <p:sp>
        <p:nvSpPr>
          <p:cNvPr id="32" name="Shape 30"/>
          <p:cNvSpPr/>
          <p:nvPr/>
        </p:nvSpPr>
        <p:spPr>
          <a:xfrm>
            <a:off x="8302752" y="3392424"/>
            <a:ext cx="82296" cy="82296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33" name="Text 31"/>
          <p:cNvSpPr/>
          <p:nvPr/>
        </p:nvSpPr>
        <p:spPr>
          <a:xfrm>
            <a:off x="8485632" y="3236976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3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</a:t>
            </a:r>
            <a:endParaRPr lang="en-US" sz="1300" dirty="0"/>
          </a:p>
        </p:txBody>
      </p:sp>
      <p:sp>
        <p:nvSpPr>
          <p:cNvPr id="34" name="Shape 32"/>
          <p:cNvSpPr/>
          <p:nvPr/>
        </p:nvSpPr>
        <p:spPr>
          <a:xfrm>
            <a:off x="8302752" y="3959352"/>
            <a:ext cx="82296" cy="82296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35" name="Text 33"/>
          <p:cNvSpPr/>
          <p:nvPr/>
        </p:nvSpPr>
        <p:spPr>
          <a:xfrm>
            <a:off x="8485632" y="3803904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3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Advisory</a:t>
            </a:r>
            <a:endParaRPr lang="en-US" sz="1300" dirty="0"/>
          </a:p>
        </p:txBody>
      </p:sp>
      <p:sp>
        <p:nvSpPr>
          <p:cNvPr id="36" name="Shape 34"/>
          <p:cNvSpPr/>
          <p:nvPr/>
        </p:nvSpPr>
        <p:spPr>
          <a:xfrm>
            <a:off x="8302752" y="4526280"/>
            <a:ext cx="82296" cy="82296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37" name="Text 35"/>
          <p:cNvSpPr/>
          <p:nvPr/>
        </p:nvSpPr>
        <p:spPr>
          <a:xfrm>
            <a:off x="8485632" y="4370832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3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Technical assistance</a:t>
            </a:r>
            <a:endParaRPr lang="en-US" sz="1300" dirty="0"/>
          </a:p>
        </p:txBody>
      </p:sp>
      <p:sp>
        <p:nvSpPr>
          <p:cNvPr id="38" name="Shape 36"/>
          <p:cNvSpPr/>
          <p:nvPr/>
        </p:nvSpPr>
        <p:spPr>
          <a:xfrm>
            <a:off x="8302752" y="5093208"/>
            <a:ext cx="82296" cy="82296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39" name="Text 37"/>
          <p:cNvSpPr/>
          <p:nvPr/>
        </p:nvSpPr>
        <p:spPr>
          <a:xfrm>
            <a:off x="8485632" y="4937760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3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Capacity building</a:t>
            </a:r>
            <a:endParaRPr lang="en-US" sz="1300" dirty="0"/>
          </a:p>
        </p:txBody>
      </p:sp>
      <p:sp>
        <p:nvSpPr>
          <p:cNvPr id="40" name="Text 38"/>
          <p:cNvSpPr/>
          <p:nvPr/>
        </p:nvSpPr>
        <p:spPr>
          <a:xfrm>
            <a:off x="457200" y="654710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 PROJECT DESIGN AND MANAGEMENT  ·  TOPIC 1</a:t>
            </a:r>
            <a:endParaRPr lang="en-US" sz="900" dirty="0"/>
          </a:p>
        </p:txBody>
      </p:sp>
      <p:sp>
        <p:nvSpPr>
          <p:cNvPr id="41" name="Text 39"/>
          <p:cNvSpPr/>
          <p:nvPr/>
        </p:nvSpPr>
        <p:spPr>
          <a:xfrm>
            <a:off x="11274552" y="6547104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B2A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966960" y="-2011680"/>
            <a:ext cx="5943600" cy="5943600"/>
          </a:xfrm>
          <a:prstGeom prst="ellipse">
            <a:avLst/>
          </a:prstGeom>
          <a:solidFill>
            <a:srgbClr val="24365F">
              <a:alpha val="6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1521440" y="4206240"/>
            <a:ext cx="3108960" cy="3108960"/>
          </a:xfrm>
          <a:prstGeom prst="ellipse">
            <a:avLst/>
          </a:prstGeom>
          <a:solidFill>
            <a:srgbClr val="24365F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384048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CURRENT CONTEXT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Ukraine and Horizon Europe: figures for 2026–2027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548640" y="2377440"/>
            <a:ext cx="3566160" cy="2286000"/>
          </a:xfrm>
          <a:prstGeom prst="roundRect">
            <a:avLst>
              <a:gd name="adj" fmla="val 3200"/>
            </a:avLst>
          </a:prstGeom>
          <a:solidFill>
            <a:srgbClr val="24365F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685800" y="3076499"/>
            <a:ext cx="3383280" cy="59527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€132.25 million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640080" y="3201314"/>
            <a:ext cx="3383280" cy="3648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77240" y="361188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access to financing</a:t>
            </a:r>
            <a:endParaRPr lang="en-US" sz="1250" dirty="0"/>
          </a:p>
          <a:p>
            <a:pPr marL="0" indent="0" algn="ctr">
              <a:lnSpc>
                <a:spcPts val="16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the 2026–2027 work programmes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4297680" y="2377440"/>
            <a:ext cx="3566160" cy="2286000"/>
          </a:xfrm>
          <a:prstGeom prst="roundRect">
            <a:avLst>
              <a:gd name="adj" fmla="val 3200"/>
            </a:avLst>
          </a:prstGeom>
          <a:solidFill>
            <a:srgbClr val="24365F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4389120" y="2606040"/>
            <a:ext cx="3383280" cy="59527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€50+ million</a:t>
            </a:r>
            <a:endParaRPr lang="en-US" sz="4000" dirty="0"/>
          </a:p>
        </p:txBody>
      </p:sp>
      <p:sp>
        <p:nvSpPr>
          <p:cNvPr id="12" name="Text 10"/>
          <p:cNvSpPr/>
          <p:nvPr/>
        </p:nvSpPr>
        <p:spPr>
          <a:xfrm>
            <a:off x="4389120" y="3201314"/>
            <a:ext cx="3383280" cy="3648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526280" y="361188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 support for Ukraine</a:t>
            </a:r>
            <a:endParaRPr lang="en-US" sz="1250" dirty="0"/>
          </a:p>
          <a:p>
            <a:pPr marL="0" indent="0" algn="ctr">
              <a:lnSpc>
                <a:spcPts val="16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2026–2027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8046720" y="2377440"/>
            <a:ext cx="3566160" cy="2286000"/>
          </a:xfrm>
          <a:prstGeom prst="roundRect">
            <a:avLst>
              <a:gd name="adj" fmla="val 3200"/>
            </a:avLst>
          </a:prstGeom>
          <a:solidFill>
            <a:srgbClr val="24365F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8138160" y="2606040"/>
            <a:ext cx="3383280" cy="59527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€200 million</a:t>
            </a:r>
            <a:endParaRPr lang="en-US" sz="4000" dirty="0"/>
          </a:p>
        </p:txBody>
      </p:sp>
      <p:sp>
        <p:nvSpPr>
          <p:cNvPr id="16" name="Text 14"/>
          <p:cNvSpPr/>
          <p:nvPr/>
        </p:nvSpPr>
        <p:spPr>
          <a:xfrm>
            <a:off x="8138160" y="3201314"/>
            <a:ext cx="3383280" cy="3648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8275320" y="361188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of calls encouraging</a:t>
            </a:r>
            <a:endParaRPr lang="en-US" sz="1250" dirty="0"/>
          </a:p>
          <a:p>
            <a:pPr marL="0" indent="0" algn="ctr">
              <a:lnSpc>
                <a:spcPts val="16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participation of Ukrainian applicants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548640" y="5029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AA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Horizon Europe Office in Ukraine, 2026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548640" y="544068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 implication: Ukraine may submit applications under almost any thematic area of Horizon Europe — this expands opportunities for consortia involving Ukrainian higher education institutions.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457200" y="654710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AA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 PROJECT DESIGN AND MANAGEMENT  ·  TOPIC 1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11274552" y="6547104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A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PROJECT · PROGRAMME · PORTFOLIO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levels of management — three different questions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960120" y="1645920"/>
            <a:ext cx="4663440" cy="4663440"/>
          </a:xfrm>
          <a:prstGeom prst="ellipse">
            <a:avLst/>
          </a:prstGeom>
          <a:solidFill>
            <a:srgbClr val="E8EEF9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691640" y="2377440"/>
            <a:ext cx="3200400" cy="3200400"/>
          </a:xfrm>
          <a:prstGeom prst="ellipse">
            <a:avLst/>
          </a:prstGeom>
          <a:solidFill>
            <a:srgbClr val="C7D4EE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423160" y="3108960"/>
            <a:ext cx="1737360" cy="1737360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7" name="Text 5"/>
          <p:cNvSpPr/>
          <p:nvPr/>
        </p:nvSpPr>
        <p:spPr>
          <a:xfrm>
            <a:off x="2423160" y="3776472"/>
            <a:ext cx="17373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PROJECT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1691640" y="242316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PROGRAMME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960120" y="1709928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PROJECT PORTFOLIO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6858000" y="1920240"/>
            <a:ext cx="256032" cy="256032"/>
          </a:xfrm>
          <a:prstGeom prst="roundRect">
            <a:avLst>
              <a:gd name="adj" fmla="val 17857"/>
            </a:avLst>
          </a:prstGeom>
          <a:solidFill>
            <a:srgbClr val="1B2A4A"/>
          </a:solidFill>
          <a:ln/>
        </p:spPr>
      </p:sp>
      <p:sp>
        <p:nvSpPr>
          <p:cNvPr id="11" name="Text 9"/>
          <p:cNvSpPr/>
          <p:nvPr/>
        </p:nvSpPr>
        <p:spPr>
          <a:xfrm>
            <a:off x="7269480" y="1828800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7269480" y="2167128"/>
            <a:ext cx="4389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temporary effort aimed at a specific, measurable result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858000" y="3154680"/>
            <a:ext cx="256032" cy="256032"/>
          </a:xfrm>
          <a:prstGeom prst="roundRect">
            <a:avLst>
              <a:gd name="adj" fmla="val 17857"/>
            </a:avLst>
          </a:prstGeom>
          <a:solidFill>
            <a:srgbClr val="3A5590"/>
          </a:solidFill>
          <a:ln/>
        </p:spPr>
      </p:sp>
      <p:sp>
        <p:nvSpPr>
          <p:cNvPr id="14" name="Text 12"/>
          <p:cNvSpPr/>
          <p:nvPr/>
        </p:nvSpPr>
        <p:spPr>
          <a:xfrm>
            <a:off x="7269480" y="3063240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Programme</a:t>
            </a:r>
            <a:endParaRPr lang="en-US" sz="1450" dirty="0"/>
          </a:p>
        </p:txBody>
      </p:sp>
      <p:sp>
        <p:nvSpPr>
          <p:cNvPr id="15" name="Text 13"/>
          <p:cNvSpPr/>
          <p:nvPr/>
        </p:nvSpPr>
        <p:spPr>
          <a:xfrm>
            <a:off x="7269480" y="3401568"/>
            <a:ext cx="4389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group of interrelated projects coordinated to obtain benefits unattainable individually (e.g., Horizon Europe)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858000" y="4389120"/>
            <a:ext cx="256032" cy="256032"/>
          </a:xfrm>
          <a:prstGeom prst="roundRect">
            <a:avLst>
              <a:gd name="adj" fmla="val 17857"/>
            </a:avLst>
          </a:prstGeom>
          <a:solidFill>
            <a:srgbClr val="7C93C4"/>
          </a:solidFill>
          <a:ln/>
        </p:spPr>
      </p:sp>
      <p:sp>
        <p:nvSpPr>
          <p:cNvPr id="17" name="Text 15"/>
          <p:cNvSpPr/>
          <p:nvPr/>
        </p:nvSpPr>
        <p:spPr>
          <a:xfrm>
            <a:off x="7269480" y="4297680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Portfolio</a:t>
            </a:r>
            <a:endParaRPr lang="en-US" sz="1450" dirty="0"/>
          </a:p>
        </p:txBody>
      </p:sp>
      <p:sp>
        <p:nvSpPr>
          <p:cNvPr id="18" name="Text 16"/>
          <p:cNvSpPr/>
          <p:nvPr/>
        </p:nvSpPr>
        <p:spPr>
          <a:xfrm>
            <a:off x="7269480" y="4636008"/>
            <a:ext cx="4389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Projects and programmes united by a single organisational strategy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457200" y="654710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 PROJECT DESIGN AND MANAGEMENT  ·  TOPIC 1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11274552" y="6547104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PROJECT · PROGRAMME · PORTFOLIO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different management questions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965960"/>
            <a:ext cx="5394960" cy="3566160"/>
          </a:xfrm>
          <a:prstGeom prst="roundRect">
            <a:avLst>
              <a:gd name="adj" fmla="val 2051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914400" y="2331720"/>
            <a:ext cx="640080" cy="64008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6" name="Image 0" descr="icons/cogs_FFFFF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610" y="2414930"/>
            <a:ext cx="473659" cy="473659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14400" y="3154680"/>
            <a:ext cx="4663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7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“Doing the work right”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914400" y="3639312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Doing the work right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914400" y="4069080"/>
            <a:ext cx="46634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and programme management: adherence to deadlines, budget, and scope; coordination of interrelated initiatives.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6217920" y="1965960"/>
            <a:ext cx="5394960" cy="3566160"/>
          </a:xfrm>
          <a:prstGeom prst="roundRect">
            <a:avLst>
              <a:gd name="adj" fmla="val 2051"/>
            </a:avLst>
          </a:prstGeom>
          <a:solidFill>
            <a:srgbClr val="1B2A4A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6583680" y="2331720"/>
            <a:ext cx="640080" cy="640080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12" name="Image 1" descr="icons/compass_1B2A4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6890" y="2414930"/>
            <a:ext cx="473659" cy="473659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6583680" y="3154680"/>
            <a:ext cx="4663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“Doing the right work”</a:t>
            </a:r>
            <a:endParaRPr lang="en-US" sz="1700" dirty="0"/>
          </a:p>
        </p:txBody>
      </p:sp>
      <p:sp>
        <p:nvSpPr>
          <p:cNvPr id="14" name="Text 10"/>
          <p:cNvSpPr/>
          <p:nvPr/>
        </p:nvSpPr>
        <p:spPr>
          <a:xfrm>
            <a:off x="6583680" y="3639312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Doing the right work</a:t>
            </a:r>
            <a:endParaRPr lang="en-US" sz="1250" dirty="0"/>
          </a:p>
        </p:txBody>
      </p:sp>
      <p:sp>
        <p:nvSpPr>
          <p:cNvPr id="15" name="Text 11"/>
          <p:cNvSpPr/>
          <p:nvPr/>
        </p:nvSpPr>
        <p:spPr>
          <a:xfrm>
            <a:off x="6583680" y="4069080"/>
            <a:ext cx="46634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Portfolio management: strategic selection and prioritisation of initiatives in accordance with the organisation's mission.</a:t>
            </a:r>
            <a:endParaRPr lang="en-US" sz="1300" dirty="0"/>
          </a:p>
        </p:txBody>
      </p:sp>
      <p:sp>
        <p:nvSpPr>
          <p:cNvPr id="16" name="Text 12"/>
          <p:cNvSpPr/>
          <p:nvPr/>
        </p:nvSpPr>
        <p:spPr>
          <a:xfrm>
            <a:off x="457200" y="654710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 PROJECT DESIGN AND MANAGEMENT  ·  TOPIC 1</a:t>
            </a:r>
            <a:endParaRPr lang="en-US" sz="900" dirty="0"/>
          </a:p>
        </p:txBody>
      </p:sp>
      <p:sp>
        <p:nvSpPr>
          <p:cNvPr id="17" name="Text 13"/>
          <p:cNvSpPr/>
          <p:nvPr/>
        </p:nvSpPr>
        <p:spPr>
          <a:xfrm>
            <a:off x="11274552" y="6547104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THE PROJECT LIFE CYCLE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Six phases of the life cycle (PCM)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1188720" y="2880360"/>
            <a:ext cx="9829800" cy="0"/>
          </a:xfrm>
          <a:prstGeom prst="line">
            <a:avLst/>
          </a:prstGeom>
          <a:noFill/>
          <a:ln w="25400">
            <a:solidFill>
              <a:srgbClr val="CBD5EA"/>
            </a:solidFill>
            <a:prstDash val="dash"/>
          </a:ln>
        </p:spPr>
      </p:sp>
      <p:sp>
        <p:nvSpPr>
          <p:cNvPr id="5" name="Shape 3"/>
          <p:cNvSpPr/>
          <p:nvPr/>
        </p:nvSpPr>
        <p:spPr>
          <a:xfrm>
            <a:off x="685800" y="2377440"/>
            <a:ext cx="1005840" cy="100584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6" name="Image 0" descr="icons/search_FFFFF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559" y="2508199"/>
            <a:ext cx="744322" cy="74432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399032" y="22494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365760" y="3547872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Initiation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2651760" y="2377440"/>
            <a:ext cx="1005840" cy="1005840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10" name="Image 1" descr="icons/pencil_1B2A4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2519" y="2508199"/>
            <a:ext cx="744322" cy="744322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3364992" y="22494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300" dirty="0"/>
          </a:p>
        </p:txBody>
      </p:sp>
      <p:sp>
        <p:nvSpPr>
          <p:cNvPr id="12" name="Text 8"/>
          <p:cNvSpPr/>
          <p:nvPr/>
        </p:nvSpPr>
        <p:spPr>
          <a:xfrm>
            <a:off x="2331720" y="3547872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Planning</a:t>
            </a:r>
            <a:endParaRPr lang="en-US" sz="1250" dirty="0"/>
          </a:p>
        </p:txBody>
      </p:sp>
      <p:sp>
        <p:nvSpPr>
          <p:cNvPr id="13" name="Shape 9"/>
          <p:cNvSpPr/>
          <p:nvPr/>
        </p:nvSpPr>
        <p:spPr>
          <a:xfrm>
            <a:off x="4617720" y="2377440"/>
            <a:ext cx="1005840" cy="100584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4" name="Image 2" descr="icons/cogs_FFFFFF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8479" y="2508199"/>
            <a:ext cx="744322" cy="744322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5330952" y="22494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300" dirty="0"/>
          </a:p>
        </p:txBody>
      </p:sp>
      <p:sp>
        <p:nvSpPr>
          <p:cNvPr id="16" name="Text 11"/>
          <p:cNvSpPr/>
          <p:nvPr/>
        </p:nvSpPr>
        <p:spPr>
          <a:xfrm>
            <a:off x="4297680" y="3547872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Implementation</a:t>
            </a:r>
            <a:endParaRPr lang="en-US" sz="1250" dirty="0"/>
          </a:p>
        </p:txBody>
      </p:sp>
      <p:sp>
        <p:nvSpPr>
          <p:cNvPr id="17" name="Shape 12"/>
          <p:cNvSpPr/>
          <p:nvPr/>
        </p:nvSpPr>
        <p:spPr>
          <a:xfrm>
            <a:off x="6583680" y="2377440"/>
            <a:ext cx="1005840" cy="1005840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18" name="Image 3" descr="icons/eye_1B2A4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14439" y="2508199"/>
            <a:ext cx="744322" cy="744322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7296912" y="22494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300" dirty="0"/>
          </a:p>
        </p:txBody>
      </p:sp>
      <p:sp>
        <p:nvSpPr>
          <p:cNvPr id="20" name="Text 14"/>
          <p:cNvSpPr/>
          <p:nvPr/>
        </p:nvSpPr>
        <p:spPr>
          <a:xfrm>
            <a:off x="6263640" y="3547872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Monitoring</a:t>
            </a:r>
            <a:endParaRPr lang="en-US" sz="1250" dirty="0"/>
          </a:p>
        </p:txBody>
      </p:sp>
      <p:sp>
        <p:nvSpPr>
          <p:cNvPr id="21" name="Shape 15"/>
          <p:cNvSpPr/>
          <p:nvPr/>
        </p:nvSpPr>
        <p:spPr>
          <a:xfrm>
            <a:off x="8549640" y="2377440"/>
            <a:ext cx="1005840" cy="100584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22" name="Image 4" descr="icons/checkCircle_FFFFFF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80399" y="2508199"/>
            <a:ext cx="744322" cy="744322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9262872" y="22494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300" dirty="0"/>
          </a:p>
        </p:txBody>
      </p:sp>
      <p:sp>
        <p:nvSpPr>
          <p:cNvPr id="24" name="Text 17"/>
          <p:cNvSpPr/>
          <p:nvPr/>
        </p:nvSpPr>
        <p:spPr>
          <a:xfrm>
            <a:off x="8229600" y="3547872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</a:t>
            </a:r>
            <a:endParaRPr lang="en-US" sz="1250" dirty="0"/>
          </a:p>
        </p:txBody>
      </p:sp>
      <p:sp>
        <p:nvSpPr>
          <p:cNvPr id="25" name="Shape 18"/>
          <p:cNvSpPr/>
          <p:nvPr/>
        </p:nvSpPr>
        <p:spPr>
          <a:xfrm>
            <a:off x="10515600" y="2377440"/>
            <a:ext cx="1005840" cy="1005840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26" name="Image 5" descr="icons/archive_1B2A4A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46359" y="2508199"/>
            <a:ext cx="744322" cy="744322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11228832" y="22494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300" dirty="0"/>
          </a:p>
        </p:txBody>
      </p:sp>
      <p:sp>
        <p:nvSpPr>
          <p:cNvPr id="28" name="Text 20"/>
          <p:cNvSpPr/>
          <p:nvPr/>
        </p:nvSpPr>
        <p:spPr>
          <a:xfrm>
            <a:off x="10195560" y="3547872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Closure</a:t>
            </a:r>
            <a:endParaRPr lang="en-US" sz="1250" dirty="0"/>
          </a:p>
        </p:txBody>
      </p:sp>
      <p:sp>
        <p:nvSpPr>
          <p:cNvPr id="29" name="Shape 21"/>
          <p:cNvSpPr/>
          <p:nvPr/>
        </p:nvSpPr>
        <p:spPr>
          <a:xfrm>
            <a:off x="548640" y="4343400"/>
            <a:ext cx="11064240" cy="1508760"/>
          </a:xfrm>
          <a:prstGeom prst="roundRect">
            <a:avLst>
              <a:gd name="adj" fmla="val 4848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30" name="Text 22"/>
          <p:cNvSpPr/>
          <p:nvPr/>
        </p:nvSpPr>
        <p:spPr>
          <a:xfrm>
            <a:off x="868680" y="4526280"/>
            <a:ext cx="104241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400" i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Important: the phases are not strictly linear. Monitoring is carried out in parallel with implementation, and evaluation results may prompt adjustments to plans — management is iterative.</a:t>
            </a:r>
            <a:endParaRPr lang="en-US" sz="1400" dirty="0"/>
          </a:p>
        </p:txBody>
      </p:sp>
      <p:sp>
        <p:nvSpPr>
          <p:cNvPr id="31" name="Text 23"/>
          <p:cNvSpPr/>
          <p:nvPr/>
        </p:nvSpPr>
        <p:spPr>
          <a:xfrm>
            <a:off x="457200" y="654710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 PROJECT DESIGN AND MANAGEMENT  ·  TOPIC 1</a:t>
            </a:r>
            <a:endParaRPr lang="en-US" sz="900" dirty="0"/>
          </a:p>
        </p:txBody>
      </p:sp>
      <p:sp>
        <p:nvSpPr>
          <p:cNvPr id="32" name="Text 24"/>
          <p:cNvSpPr/>
          <p:nvPr/>
        </p:nvSpPr>
        <p:spPr>
          <a:xfrm>
            <a:off x="11274552" y="6547104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THE PROJECT LIFE CYCLE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Initiation and planning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874520"/>
            <a:ext cx="5349240" cy="3840480"/>
          </a:xfrm>
          <a:prstGeom prst="roundRect">
            <a:avLst>
              <a:gd name="adj" fmla="val 1905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22960" y="2057400"/>
            <a:ext cx="1097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D7DE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4600" dirty="0"/>
          </a:p>
        </p:txBody>
      </p:sp>
      <p:sp>
        <p:nvSpPr>
          <p:cNvPr id="6" name="Shape 4"/>
          <p:cNvSpPr/>
          <p:nvPr/>
        </p:nvSpPr>
        <p:spPr>
          <a:xfrm>
            <a:off x="4983480" y="2167128"/>
            <a:ext cx="566928" cy="566928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7" name="Image 0" descr="icons/search_1B2A4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7181" y="2240829"/>
            <a:ext cx="419527" cy="419527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822960" y="3063240"/>
            <a:ext cx="4800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Initiation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822960" y="3520440"/>
            <a:ext cx="4800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Identification / Programming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822960" y="3977640"/>
            <a:ext cx="48006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3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Analysis of the context, identification of problems and the needs of target groups, preliminary assessment of alignment with donor priorities.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6263640" y="1874520"/>
            <a:ext cx="5349240" cy="3840480"/>
          </a:xfrm>
          <a:prstGeom prst="roundRect">
            <a:avLst>
              <a:gd name="adj" fmla="val 1905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12" name="Text 9"/>
          <p:cNvSpPr/>
          <p:nvPr/>
        </p:nvSpPr>
        <p:spPr>
          <a:xfrm>
            <a:off x="6537960" y="2057400"/>
            <a:ext cx="1097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D7DE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4600" dirty="0"/>
          </a:p>
        </p:txBody>
      </p:sp>
      <p:sp>
        <p:nvSpPr>
          <p:cNvPr id="13" name="Shape 10"/>
          <p:cNvSpPr/>
          <p:nvPr/>
        </p:nvSpPr>
        <p:spPr>
          <a:xfrm>
            <a:off x="10698480" y="2167128"/>
            <a:ext cx="566928" cy="566928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14" name="Image 1" descr="icons/pencil_1B2A4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72181" y="2240829"/>
            <a:ext cx="419527" cy="419527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6537960" y="3063240"/>
            <a:ext cx="4800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Planning</a:t>
            </a:r>
            <a:endParaRPr lang="en-US" sz="2000" dirty="0"/>
          </a:p>
        </p:txBody>
      </p:sp>
      <p:sp>
        <p:nvSpPr>
          <p:cNvPr id="16" name="Text 12"/>
          <p:cNvSpPr/>
          <p:nvPr/>
        </p:nvSpPr>
        <p:spPr>
          <a:xfrm>
            <a:off x="6537960" y="3520440"/>
            <a:ext cx="4800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Formulation / Design</a:t>
            </a:r>
            <a:endParaRPr lang="en-US" sz="1250" dirty="0"/>
          </a:p>
        </p:txBody>
      </p:sp>
      <p:sp>
        <p:nvSpPr>
          <p:cNvPr id="17" name="Text 13"/>
          <p:cNvSpPr/>
          <p:nvPr/>
        </p:nvSpPr>
        <p:spPr>
          <a:xfrm>
            <a:off x="6537960" y="3977640"/>
            <a:ext cx="48006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3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Formulation of objectives and results, construction of the logical framework, budget, and schedule, and preparation of the application.</a:t>
            </a:r>
            <a:endParaRPr lang="en-US" sz="1350" dirty="0"/>
          </a:p>
        </p:txBody>
      </p:sp>
      <p:sp>
        <p:nvSpPr>
          <p:cNvPr id="18" name="Text 14"/>
          <p:cNvSpPr/>
          <p:nvPr/>
        </p:nvSpPr>
        <p:spPr>
          <a:xfrm>
            <a:off x="457200" y="654710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 PROJECT DESIGN AND MANAGEMENT  ·  TOPIC 1</a:t>
            </a:r>
            <a:endParaRPr lang="en-US" sz="900" dirty="0"/>
          </a:p>
        </p:txBody>
      </p:sp>
      <p:sp>
        <p:nvSpPr>
          <p:cNvPr id="19" name="Text 15"/>
          <p:cNvSpPr/>
          <p:nvPr/>
        </p:nvSpPr>
        <p:spPr>
          <a:xfrm>
            <a:off x="11274552" y="6547104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THE PROJECT LIFE CYCLE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Implementation — and cross-cutting monitoring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874520"/>
            <a:ext cx="11064240" cy="1828800"/>
          </a:xfrm>
          <a:prstGeom prst="roundRect">
            <a:avLst>
              <a:gd name="adj" fmla="val 4000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68680" y="2148840"/>
            <a:ext cx="566928" cy="566928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6" name="Image 0" descr="icons/cogs_FFFFF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381" y="2222541"/>
            <a:ext cx="419527" cy="419527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00200" y="2121408"/>
            <a:ext cx="9784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 · Implementation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1600200" y="2542032"/>
            <a:ext cx="96926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 execution of planned activities: use of resources, coordination of partners, ongoing management of the team and documentation.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548640" y="3886200"/>
            <a:ext cx="11064240" cy="1828800"/>
          </a:xfrm>
          <a:prstGeom prst="roundRect">
            <a:avLst>
              <a:gd name="adj" fmla="val 4000"/>
            </a:avLst>
          </a:prstGeom>
          <a:solidFill>
            <a:srgbClr val="1B2A4A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868680" y="4160520"/>
            <a:ext cx="566928" cy="566928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11" name="Image 1" descr="icons/eye_1B2A4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381" y="4234221"/>
            <a:ext cx="419527" cy="419527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600200" y="4133088"/>
            <a:ext cx="9784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 · Monitoring — a cross-cutting process</a:t>
            </a:r>
            <a:endParaRPr lang="en-US" sz="1700" dirty="0"/>
          </a:p>
        </p:txBody>
      </p:sp>
      <p:sp>
        <p:nvSpPr>
          <p:cNvPr id="13" name="Text 9"/>
          <p:cNvSpPr/>
          <p:nvPr/>
        </p:nvSpPr>
        <p:spPr>
          <a:xfrm>
            <a:off x="1600200" y="4553712"/>
            <a:ext cx="96926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Systematic tracking of progress against planned indicators throughout the entire implementation period — not merely as a separate phase at the end of the cycle.</a:t>
            </a:r>
            <a:endParaRPr lang="en-US" sz="1350" dirty="0"/>
          </a:p>
        </p:txBody>
      </p:sp>
      <p:sp>
        <p:nvSpPr>
          <p:cNvPr id="14" name="Text 10"/>
          <p:cNvSpPr/>
          <p:nvPr/>
        </p:nvSpPr>
        <p:spPr>
          <a:xfrm>
            <a:off x="457200" y="654710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 PROJECT DESIGN AND MANAGEMENT  ·  TOPIC 1</a:t>
            </a:r>
            <a:endParaRPr lang="en-US" sz="900" dirty="0"/>
          </a:p>
        </p:txBody>
      </p:sp>
      <p:sp>
        <p:nvSpPr>
          <p:cNvPr id="15" name="Text 11"/>
          <p:cNvSpPr/>
          <p:nvPr/>
        </p:nvSpPr>
        <p:spPr>
          <a:xfrm>
            <a:off x="11274552" y="6547104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THE PROJECT LIFE CYCLE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Evaluation and closure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874520"/>
            <a:ext cx="5349240" cy="3840480"/>
          </a:xfrm>
          <a:prstGeom prst="roundRect">
            <a:avLst>
              <a:gd name="adj" fmla="val 1905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22960" y="2057400"/>
            <a:ext cx="1097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D7DE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4600" dirty="0"/>
          </a:p>
        </p:txBody>
      </p:sp>
      <p:sp>
        <p:nvSpPr>
          <p:cNvPr id="6" name="Shape 4"/>
          <p:cNvSpPr/>
          <p:nvPr/>
        </p:nvSpPr>
        <p:spPr>
          <a:xfrm>
            <a:off x="4983480" y="2167128"/>
            <a:ext cx="566928" cy="566928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7" name="Image 0" descr="icons/checkCircle_1B2A4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7181" y="2240829"/>
            <a:ext cx="419527" cy="419527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822960" y="3063240"/>
            <a:ext cx="4800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Evaluation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822960" y="3520440"/>
            <a:ext cx="4800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822960" y="3977640"/>
            <a:ext cx="48006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3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systematic and objective determination of a project's relevance, effectiveness, efficiency, impact, and sustainability.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6263640" y="1874520"/>
            <a:ext cx="5349240" cy="3840480"/>
          </a:xfrm>
          <a:prstGeom prst="roundRect">
            <a:avLst>
              <a:gd name="adj" fmla="val 1905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12" name="Text 9"/>
          <p:cNvSpPr/>
          <p:nvPr/>
        </p:nvSpPr>
        <p:spPr>
          <a:xfrm>
            <a:off x="6537960" y="2057400"/>
            <a:ext cx="1097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D7DEE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4600" dirty="0"/>
          </a:p>
        </p:txBody>
      </p:sp>
      <p:sp>
        <p:nvSpPr>
          <p:cNvPr id="13" name="Shape 10"/>
          <p:cNvSpPr/>
          <p:nvPr/>
        </p:nvSpPr>
        <p:spPr>
          <a:xfrm>
            <a:off x="10698480" y="2167128"/>
            <a:ext cx="566928" cy="566928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14" name="Image 1" descr="icons/archive_1B2A4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72181" y="2240829"/>
            <a:ext cx="419527" cy="419527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6537960" y="3063240"/>
            <a:ext cx="4800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Closure</a:t>
            </a:r>
            <a:endParaRPr lang="en-US" sz="2000" dirty="0"/>
          </a:p>
        </p:txBody>
      </p:sp>
      <p:sp>
        <p:nvSpPr>
          <p:cNvPr id="16" name="Text 12"/>
          <p:cNvSpPr/>
          <p:nvPr/>
        </p:nvSpPr>
        <p:spPr>
          <a:xfrm>
            <a:off x="6537960" y="3520440"/>
            <a:ext cx="4800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Closure</a:t>
            </a:r>
            <a:endParaRPr lang="en-US" sz="1250" dirty="0"/>
          </a:p>
        </p:txBody>
      </p:sp>
      <p:sp>
        <p:nvSpPr>
          <p:cNvPr id="17" name="Text 13"/>
          <p:cNvSpPr/>
          <p:nvPr/>
        </p:nvSpPr>
        <p:spPr>
          <a:xfrm>
            <a:off x="6537960" y="3977640"/>
            <a:ext cx="48006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3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Formal closure: final reporting, handover of results to beneficiaries, archiving, and lessons learned.</a:t>
            </a:r>
            <a:endParaRPr lang="en-US" sz="1350" dirty="0"/>
          </a:p>
        </p:txBody>
      </p:sp>
      <p:sp>
        <p:nvSpPr>
          <p:cNvPr id="18" name="Text 14"/>
          <p:cNvSpPr/>
          <p:nvPr/>
        </p:nvSpPr>
        <p:spPr>
          <a:xfrm>
            <a:off x="457200" y="654710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 PROJECT DESIGN AND MANAGEMENT  ·  TOPIC 1</a:t>
            </a:r>
            <a:endParaRPr lang="en-US" sz="900" dirty="0"/>
          </a:p>
        </p:txBody>
      </p:sp>
      <p:sp>
        <p:nvSpPr>
          <p:cNvPr id="19" name="Text 15"/>
          <p:cNvSpPr/>
          <p:nvPr/>
        </p:nvSpPr>
        <p:spPr>
          <a:xfrm>
            <a:off x="11274552" y="6547104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THE PROJECT ENVIRONMENT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Who surrounds an international project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914400" y="1463040"/>
            <a:ext cx="4937760" cy="4937760"/>
          </a:xfrm>
          <a:prstGeom prst="ellipse">
            <a:avLst/>
          </a:prstGeom>
          <a:solidFill>
            <a:srgbClr val="E8EEF9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554480" y="2103120"/>
            <a:ext cx="3657600" cy="3657600"/>
          </a:xfrm>
          <a:prstGeom prst="ellipse">
            <a:avLst/>
          </a:prstGeom>
          <a:solidFill>
            <a:srgbClr val="C7D4EE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194560" y="2743200"/>
            <a:ext cx="2377440" cy="2377440"/>
          </a:xfrm>
          <a:prstGeom prst="ellipse">
            <a:avLst/>
          </a:prstGeom>
          <a:solidFill>
            <a:srgbClr val="8FA6D6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816352" y="3364992"/>
            <a:ext cx="1133856" cy="1133856"/>
          </a:xfrm>
          <a:prstGeom prst="ellipse">
            <a:avLst/>
          </a:prstGeom>
          <a:solidFill>
            <a:srgbClr val="1B2A4A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816352" y="3794760"/>
            <a:ext cx="11338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PROJECT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108960" y="2919222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Donor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766560" y="2020824"/>
            <a:ext cx="4846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Provides financial resources, sets priorities and requirements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6766560" y="2587752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Coordinator and partners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6766560" y="2916936"/>
            <a:ext cx="4846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Jointly implement the project, are responsible for work packages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6766560" y="3483864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Beneficiaries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6766560" y="3813048"/>
            <a:ext cx="4846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 and ultimate recipients of the project's benefits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4379976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 groups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6766560" y="4709160"/>
            <a:ext cx="4846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Those on whom the project has a direct impact at the goal level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6766560" y="5276088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Broader stakeholders</a:t>
            </a:r>
            <a:endParaRPr lang="en-US" sz="1350" dirty="0"/>
          </a:p>
        </p:txBody>
      </p:sp>
      <p:sp>
        <p:nvSpPr>
          <p:cNvPr id="18" name="Text 16"/>
          <p:cNvSpPr/>
          <p:nvPr/>
        </p:nvSpPr>
        <p:spPr>
          <a:xfrm>
            <a:off x="6766560" y="5605272"/>
            <a:ext cx="4846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 authorities, the media, the academic community, the general public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457200" y="654710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 PROJECT DESIGN AND MANAGEMENT  ·  TOPIC 1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11274552" y="6547104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  <p:sp>
        <p:nvSpPr>
          <p:cNvPr id="21" name="Text 9">
            <a:extLst>
              <a:ext uri="{FF2B5EF4-FFF2-40B4-BE49-F238E27FC236}">
                <a16:creationId xmlns:a16="http://schemas.microsoft.com/office/drawing/2014/main" id="{C9B9960F-250C-1F78-1304-D4423866BB60}"/>
              </a:ext>
            </a:extLst>
          </p:cNvPr>
          <p:cNvSpPr/>
          <p:nvPr/>
        </p:nvSpPr>
        <p:spPr>
          <a:xfrm>
            <a:off x="2468880" y="4496562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Coordinator and partners</a:t>
            </a:r>
            <a:endParaRPr lang="en-US" sz="1350" dirty="0"/>
          </a:p>
        </p:txBody>
      </p:sp>
      <p:sp>
        <p:nvSpPr>
          <p:cNvPr id="22" name="Text 11">
            <a:extLst>
              <a:ext uri="{FF2B5EF4-FFF2-40B4-BE49-F238E27FC236}">
                <a16:creationId xmlns:a16="http://schemas.microsoft.com/office/drawing/2014/main" id="{D1B9990A-D716-DC06-008D-4ABB592F9404}"/>
              </a:ext>
            </a:extLst>
          </p:cNvPr>
          <p:cNvSpPr/>
          <p:nvPr/>
        </p:nvSpPr>
        <p:spPr>
          <a:xfrm>
            <a:off x="2816352" y="2309249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Beneficiaries</a:t>
            </a:r>
            <a:endParaRPr lang="en-US" sz="1350" dirty="0"/>
          </a:p>
        </p:txBody>
      </p:sp>
      <p:sp>
        <p:nvSpPr>
          <p:cNvPr id="23" name="Text 13">
            <a:extLst>
              <a:ext uri="{FF2B5EF4-FFF2-40B4-BE49-F238E27FC236}">
                <a16:creationId xmlns:a16="http://schemas.microsoft.com/office/drawing/2014/main" id="{4A92A150-A638-A82F-8A3E-08A35D84698E}"/>
              </a:ext>
            </a:extLst>
          </p:cNvPr>
          <p:cNvSpPr/>
          <p:nvPr/>
        </p:nvSpPr>
        <p:spPr>
          <a:xfrm>
            <a:off x="2860905" y="5191944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 groups</a:t>
            </a:r>
            <a:endParaRPr lang="en-US" sz="1350" dirty="0"/>
          </a:p>
        </p:txBody>
      </p:sp>
      <p:sp>
        <p:nvSpPr>
          <p:cNvPr id="24" name="Text 15">
            <a:extLst>
              <a:ext uri="{FF2B5EF4-FFF2-40B4-BE49-F238E27FC236}">
                <a16:creationId xmlns:a16="http://schemas.microsoft.com/office/drawing/2014/main" id="{5FDBAF4B-4B01-AC2D-ADEF-0C4E087AD028}"/>
              </a:ext>
            </a:extLst>
          </p:cNvPr>
          <p:cNvSpPr/>
          <p:nvPr/>
        </p:nvSpPr>
        <p:spPr>
          <a:xfrm>
            <a:off x="2468880" y="1691640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Broader stakeholders</a:t>
            </a:r>
            <a:endParaRPr lang="en-US" sz="13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THE PROJECT ENVIRONMENT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Roles of consortium participants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2651760" cy="3566160"/>
          </a:xfrm>
          <a:prstGeom prst="roundRect">
            <a:avLst>
              <a:gd name="adj" fmla="val 2759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563624" y="2212848"/>
            <a:ext cx="621792" cy="621792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6" name="Image 0" descr="icons/flag_FFFFF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4457" y="2293681"/>
            <a:ext cx="460126" cy="46012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85800" y="30175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14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Coordinator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731520" y="3611880"/>
            <a:ext cx="22860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1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Represents the consortium before the donor, distributes financing, consolidates reporting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3383280" y="1920240"/>
            <a:ext cx="2651760" cy="3566160"/>
          </a:xfrm>
          <a:prstGeom prst="roundRect">
            <a:avLst>
              <a:gd name="adj" fmla="val 2759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4398264" y="2212848"/>
            <a:ext cx="621792" cy="621792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1" name="Image 1" descr="icons/handshake_FFFFF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9097" y="2293681"/>
            <a:ext cx="460126" cy="460126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3520440" y="30175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14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Partners</a:t>
            </a:r>
            <a:endParaRPr lang="en-US" sz="1450" dirty="0"/>
          </a:p>
        </p:txBody>
      </p:sp>
      <p:sp>
        <p:nvSpPr>
          <p:cNvPr id="13" name="Text 9"/>
          <p:cNvSpPr/>
          <p:nvPr/>
        </p:nvSpPr>
        <p:spPr>
          <a:xfrm>
            <a:off x="3566160" y="3611880"/>
            <a:ext cx="22860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1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 responsible for assigned work packages, are a party to the grant agreement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6217920" y="1920240"/>
            <a:ext cx="2651760" cy="3566160"/>
          </a:xfrm>
          <a:prstGeom prst="roundRect">
            <a:avLst>
              <a:gd name="adj" fmla="val 2759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7232904" y="2212848"/>
            <a:ext cx="621792" cy="621792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6" name="Image 2" descr="icons/building_FFFFFF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3737" y="2293681"/>
            <a:ext cx="460126" cy="460126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355080" y="30175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14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Associated partners</a:t>
            </a:r>
            <a:endParaRPr lang="en-US" sz="1450" dirty="0"/>
          </a:p>
        </p:txBody>
      </p:sp>
      <p:sp>
        <p:nvSpPr>
          <p:cNvPr id="18" name="Text 13"/>
          <p:cNvSpPr/>
          <p:nvPr/>
        </p:nvSpPr>
        <p:spPr>
          <a:xfrm>
            <a:off x="6400800" y="3611880"/>
            <a:ext cx="22860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1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Participate without direct financing — providing expert and organisational support</a:t>
            </a:r>
            <a:endParaRPr lang="en-US" sz="1100" dirty="0"/>
          </a:p>
        </p:txBody>
      </p:sp>
      <p:sp>
        <p:nvSpPr>
          <p:cNvPr id="19" name="Shape 14"/>
          <p:cNvSpPr/>
          <p:nvPr/>
        </p:nvSpPr>
        <p:spPr>
          <a:xfrm>
            <a:off x="9052560" y="1920240"/>
            <a:ext cx="2651760" cy="3566160"/>
          </a:xfrm>
          <a:prstGeom prst="roundRect">
            <a:avLst>
              <a:gd name="adj" fmla="val 2759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10067544" y="2212848"/>
            <a:ext cx="621792" cy="621792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21" name="Image 3" descr="icons/users_FFFFFF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48377" y="2293681"/>
            <a:ext cx="460126" cy="460126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9189720" y="30175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14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Beneficiaries</a:t>
            </a:r>
            <a:endParaRPr lang="en-US" sz="1450" dirty="0"/>
          </a:p>
        </p:txBody>
      </p:sp>
      <p:sp>
        <p:nvSpPr>
          <p:cNvPr id="23" name="Text 17"/>
          <p:cNvSpPr/>
          <p:nvPr/>
        </p:nvSpPr>
        <p:spPr>
          <a:xfrm>
            <a:off x="9235440" y="3611880"/>
            <a:ext cx="22860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1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Individuals, groups, or organisations that receive direct benefits from the project</a:t>
            </a:r>
            <a:endParaRPr lang="en-US" sz="1100" dirty="0"/>
          </a:p>
        </p:txBody>
      </p:sp>
      <p:sp>
        <p:nvSpPr>
          <p:cNvPr id="24" name="Text 18"/>
          <p:cNvSpPr/>
          <p:nvPr/>
        </p:nvSpPr>
        <p:spPr>
          <a:xfrm>
            <a:off x="469976" y="654710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 PROJECT DESIGN AND MANAGEMENT  ·  TOPIC 1</a:t>
            </a:r>
            <a:endParaRPr lang="en-US" sz="900" dirty="0"/>
          </a:p>
        </p:txBody>
      </p:sp>
      <p:sp>
        <p:nvSpPr>
          <p:cNvPr id="25" name="Text 19"/>
          <p:cNvSpPr/>
          <p:nvPr/>
        </p:nvSpPr>
        <p:spPr>
          <a:xfrm>
            <a:off x="11274552" y="6547104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MANAGEMENT METHODOLOGIES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Four methodological systems</a:t>
            </a:r>
            <a:endParaRPr lang="en-US" sz="3000" dirty="0"/>
          </a:p>
        </p:txBody>
      </p:sp>
      <p:graphicFrame>
        <p:nvGraphicFramePr>
          <p:cNvPr id="2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874520"/>
          <a:ext cx="11064240" cy="2926080"/>
        </p:xfrm>
        <a:graphic>
          <a:graphicData uri="http://schemas.openxmlformats.org/drawingml/2006/table">
            <a:tbl>
              <a:tblPr/>
              <a:tblGrid>
                <a:gridCol w="2377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8521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Methodology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Developer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Main focus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521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PMBOK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PMI (USA)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universal, sector-neutral methodology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521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PM²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European Commission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Projects within EU institutions and grants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521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PCM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European Commission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External assistance and development projects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521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LFA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Donor community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 analytical planning method (Logframe)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548640" y="5029200"/>
            <a:ext cx="11064240" cy="914400"/>
          </a:xfrm>
          <a:prstGeom prst="roundRect">
            <a:avLst>
              <a:gd name="adj" fmla="val 8000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6" name="Text 3"/>
          <p:cNvSpPr/>
          <p:nvPr/>
        </p:nvSpPr>
        <p:spPr>
          <a:xfrm>
            <a:off x="868680" y="5193792"/>
            <a:ext cx="104241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300" i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LFA (Logical Framework Approach) — the common “language” of most EU grant calls: a mandatory tool at the project formulation stage (covered in detail in Topic 2).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457200" y="654710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 PROJECT DESIGN AND MANAGEMENT  ·  TOPIC 1</a:t>
            </a:r>
            <a:endParaRPr lang="en-US" sz="900" dirty="0"/>
          </a:p>
        </p:txBody>
      </p:sp>
      <p:sp>
        <p:nvSpPr>
          <p:cNvPr id="8" name="Text 5"/>
          <p:cNvSpPr/>
          <p:nvPr/>
        </p:nvSpPr>
        <p:spPr>
          <a:xfrm>
            <a:off x="11274552" y="6547104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B2A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966960" y="-2011680"/>
            <a:ext cx="5943600" cy="5943600"/>
          </a:xfrm>
          <a:prstGeom prst="ellipse">
            <a:avLst/>
          </a:prstGeom>
          <a:solidFill>
            <a:srgbClr val="24365F">
              <a:alpha val="6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1521440" y="4206240"/>
            <a:ext cx="3108960" cy="3108960"/>
          </a:xfrm>
          <a:prstGeom prst="ellipse">
            <a:avLst/>
          </a:prstGeom>
          <a:solidFill>
            <a:srgbClr val="24365F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384048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MANAGEMENT METHODOLOGIES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PMBOK: what's new in the 8th edition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48640" y="160020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eighth edition of the PMBOK Guide (PMI) was released in November 2025 and balances the flexibility of the 7th edition's principles with practical structure.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48640" y="2423160"/>
            <a:ext cx="3566160" cy="2331720"/>
          </a:xfrm>
          <a:prstGeom prst="roundRect">
            <a:avLst>
              <a:gd name="adj" fmla="val 3137"/>
            </a:avLst>
          </a:prstGeom>
          <a:solidFill>
            <a:srgbClr val="24365F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640080" y="2651760"/>
            <a:ext cx="3383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640080" y="3218688"/>
            <a:ext cx="3383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20" y="352044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principles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777240" y="3931920"/>
            <a:ext cx="3108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300"/>
              </a:lnSpc>
              <a:buNone/>
            </a:pPr>
            <a:r>
              <a:rPr lang="en-US" sz="1050" dirty="0">
                <a:solidFill>
                  <a:srgbClr val="B9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down from 12 in the 7th edition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4297680" y="2423160"/>
            <a:ext cx="3566160" cy="2331720"/>
          </a:xfrm>
          <a:prstGeom prst="roundRect">
            <a:avLst>
              <a:gd name="adj" fmla="val 3137"/>
            </a:avLst>
          </a:prstGeom>
          <a:solidFill>
            <a:srgbClr val="24365F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4389120" y="2651760"/>
            <a:ext cx="3383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4000" dirty="0"/>
          </a:p>
        </p:txBody>
      </p:sp>
      <p:sp>
        <p:nvSpPr>
          <p:cNvPr id="14" name="Text 12"/>
          <p:cNvSpPr/>
          <p:nvPr/>
        </p:nvSpPr>
        <p:spPr>
          <a:xfrm>
            <a:off x="4389120" y="3218688"/>
            <a:ext cx="3383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480560" y="352044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Performance domains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526280" y="3931920"/>
            <a:ext cx="3108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300"/>
              </a:lnSpc>
              <a:buNone/>
            </a:pPr>
            <a:r>
              <a:rPr lang="en-US" sz="1050" dirty="0">
                <a:solidFill>
                  <a:srgbClr val="B9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governance, scope, schedule, finance, stakeholders, resources, risk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8046720" y="2423160"/>
            <a:ext cx="3566160" cy="2331720"/>
          </a:xfrm>
          <a:prstGeom prst="roundRect">
            <a:avLst>
              <a:gd name="adj" fmla="val 3137"/>
            </a:avLst>
          </a:prstGeom>
          <a:solidFill>
            <a:srgbClr val="24365F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8138160" y="2651760"/>
            <a:ext cx="3383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4000" dirty="0"/>
          </a:p>
        </p:txBody>
      </p:sp>
      <p:sp>
        <p:nvSpPr>
          <p:cNvPr id="19" name="Text 17"/>
          <p:cNvSpPr/>
          <p:nvPr/>
        </p:nvSpPr>
        <p:spPr>
          <a:xfrm>
            <a:off x="8138160" y="3218688"/>
            <a:ext cx="3383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8229600" y="352044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Focus areas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8275320" y="3931920"/>
            <a:ext cx="3108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300"/>
              </a:lnSpc>
              <a:buNone/>
            </a:pPr>
            <a:r>
              <a:rPr lang="en-US" sz="1050" dirty="0">
                <a:solidFill>
                  <a:srgbClr val="B9C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 adaptive processes: initiation → closure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548640" y="498348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New: expanded guidance on integrating artificial intelligence into project management.</a:t>
            </a: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548640" y="544068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AA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Project Management Institute, PMBOK Guide — 8th Edition (2025)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57200" y="654710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AA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 PROJECT DESIGN AND MANAGEMENT  ·  TOPIC 1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11274552" y="6547104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A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MANAGEMENT METHODOLOGIES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PM²: the European Commission's methodology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965960"/>
            <a:ext cx="2606040" cy="777240"/>
          </a:xfrm>
          <a:prstGeom prst="roundRect">
            <a:avLst>
              <a:gd name="adj" fmla="val 7059"/>
            </a:avLst>
          </a:prstGeom>
          <a:solidFill>
            <a:srgbClr val="1B2A4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965960"/>
            <a:ext cx="2606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Initiation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3154680" y="1965960"/>
            <a:ext cx="137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3291840" y="1965960"/>
            <a:ext cx="2606040" cy="777240"/>
          </a:xfrm>
          <a:prstGeom prst="roundRect">
            <a:avLst>
              <a:gd name="adj" fmla="val 7059"/>
            </a:avLst>
          </a:prstGeom>
          <a:solidFill>
            <a:srgbClr val="1B2A4A"/>
          </a:solidFill>
          <a:ln/>
        </p:spPr>
      </p:sp>
      <p:sp>
        <p:nvSpPr>
          <p:cNvPr id="8" name="Text 6"/>
          <p:cNvSpPr/>
          <p:nvPr/>
        </p:nvSpPr>
        <p:spPr>
          <a:xfrm>
            <a:off x="3291840" y="1965960"/>
            <a:ext cx="2606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Planning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5897880" y="1965960"/>
            <a:ext cx="137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035040" y="1965960"/>
            <a:ext cx="2606040" cy="777240"/>
          </a:xfrm>
          <a:prstGeom prst="roundRect">
            <a:avLst>
              <a:gd name="adj" fmla="val 7059"/>
            </a:avLst>
          </a:prstGeom>
          <a:solidFill>
            <a:srgbClr val="1B2A4A"/>
          </a:solidFill>
          <a:ln/>
        </p:spPr>
      </p:sp>
      <p:sp>
        <p:nvSpPr>
          <p:cNvPr id="11" name="Text 9"/>
          <p:cNvSpPr/>
          <p:nvPr/>
        </p:nvSpPr>
        <p:spPr>
          <a:xfrm>
            <a:off x="6035040" y="1965960"/>
            <a:ext cx="2606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Execution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8641080" y="1965960"/>
            <a:ext cx="137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8778240" y="1965960"/>
            <a:ext cx="2606040" cy="777240"/>
          </a:xfrm>
          <a:prstGeom prst="roundRect">
            <a:avLst>
              <a:gd name="adj" fmla="val 7059"/>
            </a:avLst>
          </a:prstGeom>
          <a:solidFill>
            <a:srgbClr val="C9A227"/>
          </a:solidFill>
          <a:ln/>
        </p:spPr>
      </p:sp>
      <p:sp>
        <p:nvSpPr>
          <p:cNvPr id="14" name="Text 12"/>
          <p:cNvSpPr/>
          <p:nvPr/>
        </p:nvSpPr>
        <p:spPr>
          <a:xfrm>
            <a:off x="8778240" y="1965960"/>
            <a:ext cx="2606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Closing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548640" y="3063240"/>
            <a:ext cx="11064240" cy="2651760"/>
          </a:xfrm>
          <a:prstGeom prst="roundRect">
            <a:avLst>
              <a:gd name="adj" fmla="val 2759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868680" y="3291840"/>
            <a:ext cx="10424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Combines elements of PMBOK and PRINCE2, offering standardised management artefacts: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868680" y="3794760"/>
            <a:ext cx="384048" cy="384048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18" name="Image 0" descr="icons/checkCircle_1B2A4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606" y="3844686"/>
            <a:ext cx="284196" cy="284196"/>
          </a:xfrm>
          <a:prstGeom prst="rect">
            <a:avLst/>
          </a:prstGeom>
        </p:spPr>
      </p:pic>
      <p:sp>
        <p:nvSpPr>
          <p:cNvPr id="19" name="Text 16"/>
          <p:cNvSpPr/>
          <p:nvPr/>
        </p:nvSpPr>
        <p:spPr>
          <a:xfrm>
            <a:off x="1371600" y="3794760"/>
            <a:ext cx="9601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Charter</a:t>
            </a:r>
            <a:endParaRPr lang="en-US" sz="1350" dirty="0"/>
          </a:p>
        </p:txBody>
      </p:sp>
      <p:sp>
        <p:nvSpPr>
          <p:cNvPr id="20" name="Shape 17"/>
          <p:cNvSpPr/>
          <p:nvPr/>
        </p:nvSpPr>
        <p:spPr>
          <a:xfrm>
            <a:off x="868680" y="4361688"/>
            <a:ext cx="384048" cy="384048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21" name="Image 1" descr="icons/checkCircle_1B2A4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606" y="4411614"/>
            <a:ext cx="284196" cy="284196"/>
          </a:xfrm>
          <a:prstGeom prst="rect">
            <a:avLst/>
          </a:prstGeom>
        </p:spPr>
      </p:pic>
      <p:sp>
        <p:nvSpPr>
          <p:cNvPr id="22" name="Text 18"/>
          <p:cNvSpPr/>
          <p:nvPr/>
        </p:nvSpPr>
        <p:spPr>
          <a:xfrm>
            <a:off x="1371600" y="4361688"/>
            <a:ext cx="9601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Management Plan</a:t>
            </a:r>
            <a:endParaRPr lang="en-US" sz="1350" dirty="0"/>
          </a:p>
        </p:txBody>
      </p:sp>
      <p:sp>
        <p:nvSpPr>
          <p:cNvPr id="23" name="Shape 19"/>
          <p:cNvSpPr/>
          <p:nvPr/>
        </p:nvSpPr>
        <p:spPr>
          <a:xfrm>
            <a:off x="868680" y="4928616"/>
            <a:ext cx="384048" cy="384048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24" name="Image 2" descr="icons/checkCircle_1B2A4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606" y="4978542"/>
            <a:ext cx="284196" cy="284196"/>
          </a:xfrm>
          <a:prstGeom prst="rect">
            <a:avLst/>
          </a:prstGeom>
        </p:spPr>
      </p:pic>
      <p:sp>
        <p:nvSpPr>
          <p:cNvPr id="25" name="Text 20"/>
          <p:cNvSpPr/>
          <p:nvPr/>
        </p:nvSpPr>
        <p:spPr>
          <a:xfrm>
            <a:off x="1371600" y="4928616"/>
            <a:ext cx="9601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Issue &amp; Decision Log</a:t>
            </a:r>
            <a:endParaRPr lang="en-US" sz="1350" dirty="0"/>
          </a:p>
        </p:txBody>
      </p:sp>
      <p:sp>
        <p:nvSpPr>
          <p:cNvPr id="26" name="Text 21"/>
          <p:cNvSpPr/>
          <p:nvPr/>
        </p:nvSpPr>
        <p:spPr>
          <a:xfrm>
            <a:off x="457200" y="654710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 PROJECT DESIGN AND MANAGEMENT  ·  TOPIC 1</a:t>
            </a:r>
            <a:endParaRPr lang="en-US" sz="900" dirty="0"/>
          </a:p>
        </p:txBody>
      </p:sp>
      <p:sp>
        <p:nvSpPr>
          <p:cNvPr id="27" name="Text 22"/>
          <p:cNvSpPr/>
          <p:nvPr/>
        </p:nvSpPr>
        <p:spPr>
          <a:xfrm>
            <a:off x="11274552" y="6547104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MANAGEMENT METHODOLOGIES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PCM and LFA: the donors' shared logic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874520"/>
            <a:ext cx="5394960" cy="3840480"/>
          </a:xfrm>
          <a:prstGeom prst="roundRect">
            <a:avLst>
              <a:gd name="adj" fmla="val 1905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68680" y="2148840"/>
            <a:ext cx="566928" cy="566928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6" name="Image 0" descr="icons/route_FFFFF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381" y="2222541"/>
            <a:ext cx="419527" cy="419527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00200" y="2148840"/>
            <a:ext cx="4206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PCM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1600200" y="2606040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Cycle Management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868680" y="3063240"/>
            <a:ext cx="47548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3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European Commission's methodology for external assistance projects: it structures a project into six life-cycle phases and requires the mandatory application of LFA at the formulation stage.</a:t>
            </a:r>
            <a:endParaRPr lang="en-US" sz="1350" dirty="0"/>
          </a:p>
        </p:txBody>
      </p:sp>
      <p:sp>
        <p:nvSpPr>
          <p:cNvPr id="10" name="Shape 7"/>
          <p:cNvSpPr/>
          <p:nvPr/>
        </p:nvSpPr>
        <p:spPr>
          <a:xfrm>
            <a:off x="6217920" y="1874520"/>
            <a:ext cx="5394960" cy="3840480"/>
          </a:xfrm>
          <a:prstGeom prst="roundRect">
            <a:avLst>
              <a:gd name="adj" fmla="val 1905"/>
            </a:avLst>
          </a:prstGeom>
          <a:solidFill>
            <a:srgbClr val="1B2A4A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6537960" y="2148840"/>
            <a:ext cx="566928" cy="566928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12" name="Image 1" descr="icons/book_1B2A4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1661" y="2222541"/>
            <a:ext cx="419527" cy="419527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7269480" y="2148840"/>
            <a:ext cx="4206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LFA</a:t>
            </a:r>
            <a:endParaRPr lang="en-US" sz="2000" dirty="0"/>
          </a:p>
        </p:txBody>
      </p:sp>
      <p:sp>
        <p:nvSpPr>
          <p:cNvPr id="14" name="Text 10"/>
          <p:cNvSpPr/>
          <p:nvPr/>
        </p:nvSpPr>
        <p:spPr>
          <a:xfrm>
            <a:off x="7269480" y="2606040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Logical Framework Approach</a:t>
            </a:r>
            <a:endParaRPr lang="en-US" sz="1250" dirty="0"/>
          </a:p>
        </p:txBody>
      </p:sp>
      <p:sp>
        <p:nvSpPr>
          <p:cNvPr id="15" name="Text 11"/>
          <p:cNvSpPr/>
          <p:nvPr/>
        </p:nvSpPr>
        <p:spPr>
          <a:xfrm>
            <a:off x="6537960" y="3063240"/>
            <a:ext cx="47548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3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sequential analysis of stakeholders, problems, objectives, and strategies culminating in a logical framework matrix (Logframe) — examined in detail in the next lecture (Topic 2).</a:t>
            </a:r>
            <a:endParaRPr lang="en-US" sz="1350" dirty="0"/>
          </a:p>
        </p:txBody>
      </p:sp>
      <p:sp>
        <p:nvSpPr>
          <p:cNvPr id="16" name="Text 12"/>
          <p:cNvSpPr/>
          <p:nvPr/>
        </p:nvSpPr>
        <p:spPr>
          <a:xfrm>
            <a:off x="457200" y="654710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 PROJECT DESIGN AND MANAGEMENT  ·  TOPIC 1</a:t>
            </a:r>
            <a:endParaRPr lang="en-US" sz="900" dirty="0"/>
          </a:p>
        </p:txBody>
      </p:sp>
      <p:sp>
        <p:nvSpPr>
          <p:cNvPr id="17" name="Text 13"/>
          <p:cNvSpPr/>
          <p:nvPr/>
        </p:nvSpPr>
        <p:spPr>
          <a:xfrm>
            <a:off x="11274552" y="6547104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MANAGEMENT METHODOLOGIES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Which methodology to choose?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11064240" cy="914400"/>
          </a:xfrm>
          <a:prstGeom prst="roundRect">
            <a:avLst>
              <a:gd name="adj" fmla="val 8000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68680" y="1920240"/>
            <a:ext cx="7315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EU external assistance grant project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8503920" y="2125980"/>
            <a:ext cx="2834640" cy="502920"/>
          </a:xfrm>
          <a:prstGeom prst="roundRect">
            <a:avLst>
              <a:gd name="adj" fmla="val 50909"/>
            </a:avLst>
          </a:prstGeom>
          <a:solidFill>
            <a:srgbClr val="1B2A4A"/>
          </a:solidFill>
          <a:ln/>
        </p:spPr>
      </p:sp>
      <p:sp>
        <p:nvSpPr>
          <p:cNvPr id="7" name="Text 5"/>
          <p:cNvSpPr/>
          <p:nvPr/>
        </p:nvSpPr>
        <p:spPr>
          <a:xfrm>
            <a:off x="8503920" y="2125980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PCM + LFA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548640" y="2944368"/>
            <a:ext cx="11064240" cy="914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868680" y="2944368"/>
            <a:ext cx="7315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research or innovation consortium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8503920" y="3150108"/>
            <a:ext cx="2834640" cy="502920"/>
          </a:xfrm>
          <a:prstGeom prst="roundRect">
            <a:avLst>
              <a:gd name="adj" fmla="val 50909"/>
            </a:avLst>
          </a:prstGeom>
          <a:solidFill>
            <a:srgbClr val="1B2A4A"/>
          </a:solidFill>
          <a:ln/>
        </p:spPr>
      </p:sp>
      <p:sp>
        <p:nvSpPr>
          <p:cNvPr id="11" name="Text 9"/>
          <p:cNvSpPr/>
          <p:nvPr/>
        </p:nvSpPr>
        <p:spPr>
          <a:xfrm>
            <a:off x="8503920" y="3150108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PMBOK / PM²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548640" y="3968496"/>
            <a:ext cx="11064240" cy="914400"/>
          </a:xfrm>
          <a:prstGeom prst="roundRect">
            <a:avLst>
              <a:gd name="adj" fmla="val 8000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868680" y="3968496"/>
            <a:ext cx="7315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project within EU institutions or programmes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8503920" y="4174236"/>
            <a:ext cx="2834640" cy="502920"/>
          </a:xfrm>
          <a:prstGeom prst="roundRect">
            <a:avLst>
              <a:gd name="adj" fmla="val 50909"/>
            </a:avLst>
          </a:prstGeom>
          <a:solidFill>
            <a:srgbClr val="1B2A4A"/>
          </a:solidFill>
          <a:ln/>
        </p:spPr>
      </p:sp>
      <p:sp>
        <p:nvSpPr>
          <p:cNvPr id="15" name="Text 13"/>
          <p:cNvSpPr/>
          <p:nvPr/>
        </p:nvSpPr>
        <p:spPr>
          <a:xfrm>
            <a:off x="8503920" y="4174236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PM²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548640" y="4992624"/>
            <a:ext cx="11064240" cy="914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868680" y="4992624"/>
            <a:ext cx="7315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Development and justification of an application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8503920" y="5198364"/>
            <a:ext cx="2834640" cy="502920"/>
          </a:xfrm>
          <a:prstGeom prst="roundRect">
            <a:avLst>
              <a:gd name="adj" fmla="val 50909"/>
            </a:avLst>
          </a:prstGeom>
          <a:solidFill>
            <a:srgbClr val="1B2A4A"/>
          </a:solidFill>
          <a:ln/>
        </p:spPr>
      </p:sp>
      <p:sp>
        <p:nvSpPr>
          <p:cNvPr id="19" name="Text 17"/>
          <p:cNvSpPr/>
          <p:nvPr/>
        </p:nvSpPr>
        <p:spPr>
          <a:xfrm>
            <a:off x="8503920" y="5198364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LFA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457200" y="654710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 PROJECT DESIGN AND MANAGEMENT  ·  TOPIC 1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11274552" y="6547104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9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MANAGEMENT UNDER CONDITIONS OF UNCERTAINTY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Uncertainty and risk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5212080" cy="1691640"/>
          </a:xfrm>
          <a:prstGeom prst="roundRect">
            <a:avLst>
              <a:gd name="adj" fmla="val 4324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04672" y="2514600"/>
            <a:ext cx="502920" cy="50292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6" name="Image 0" descr="icons/warning_FFFFF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052" y="2579980"/>
            <a:ext cx="372161" cy="372161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463040" y="214884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4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Political instability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1463040" y="2697480"/>
            <a:ext cx="4023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changes in the legislation of participating countries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6080760" y="1920240"/>
            <a:ext cx="5212080" cy="1691640"/>
          </a:xfrm>
          <a:prstGeom prst="roundRect">
            <a:avLst>
              <a:gd name="adj" fmla="val 4324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6336792" y="2514600"/>
            <a:ext cx="502920" cy="50292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1" name="Image 1" descr="icons/coins_FFFFF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2172" y="2579980"/>
            <a:ext cx="372161" cy="372161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6995160" y="214884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4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Currency fluctuations</a:t>
            </a:r>
            <a:endParaRPr lang="en-US" sz="1450" dirty="0"/>
          </a:p>
        </p:txBody>
      </p:sp>
      <p:sp>
        <p:nvSpPr>
          <p:cNvPr id="13" name="Text 9"/>
          <p:cNvSpPr/>
          <p:nvPr/>
        </p:nvSpPr>
        <p:spPr>
          <a:xfrm>
            <a:off x="6995160" y="2697480"/>
            <a:ext cx="4023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risks in the conversion of expenditures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548640" y="3840480"/>
            <a:ext cx="5212080" cy="1691640"/>
          </a:xfrm>
          <a:prstGeom prst="roundRect">
            <a:avLst>
              <a:gd name="adj" fmla="val 4324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804672" y="4434840"/>
            <a:ext cx="502920" cy="50292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6" name="Image 2" descr="icons/route_FFFFFF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0052" y="4500220"/>
            <a:ext cx="372161" cy="372161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463040" y="406908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4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Logistical constraints</a:t>
            </a:r>
            <a:endParaRPr lang="en-US" sz="1450" dirty="0"/>
          </a:p>
        </p:txBody>
      </p:sp>
      <p:sp>
        <p:nvSpPr>
          <p:cNvPr id="18" name="Text 13"/>
          <p:cNvSpPr/>
          <p:nvPr/>
        </p:nvSpPr>
        <p:spPr>
          <a:xfrm>
            <a:off x="1463040" y="4617720"/>
            <a:ext cx="4023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hindered access to target groups</a:t>
            </a:r>
            <a:endParaRPr lang="en-US" sz="1200" dirty="0"/>
          </a:p>
        </p:txBody>
      </p:sp>
      <p:sp>
        <p:nvSpPr>
          <p:cNvPr id="19" name="Shape 14"/>
          <p:cNvSpPr/>
          <p:nvPr/>
        </p:nvSpPr>
        <p:spPr>
          <a:xfrm>
            <a:off x="6080760" y="3840480"/>
            <a:ext cx="5212080" cy="1691640"/>
          </a:xfrm>
          <a:prstGeom prst="roundRect">
            <a:avLst>
              <a:gd name="adj" fmla="val 4324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6336792" y="4434840"/>
            <a:ext cx="502920" cy="50292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21" name="Image 3" descr="icons/shield_FFFFFF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2172" y="4500220"/>
            <a:ext cx="372161" cy="372161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6995160" y="406908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4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Security risks</a:t>
            </a:r>
            <a:endParaRPr lang="en-US" sz="1450" dirty="0"/>
          </a:p>
        </p:txBody>
      </p:sp>
      <p:sp>
        <p:nvSpPr>
          <p:cNvPr id="23" name="Text 17"/>
          <p:cNvSpPr/>
          <p:nvPr/>
        </p:nvSpPr>
        <p:spPr>
          <a:xfrm>
            <a:off x="6995160" y="4617720"/>
            <a:ext cx="4023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relevant for projects in Ukraine under martial law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457200" y="654710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 PROJECT DESIGN AND MANAGEMENT  ·  TOPIC 1</a:t>
            </a:r>
            <a:endParaRPr lang="en-US" sz="900" dirty="0"/>
          </a:p>
        </p:txBody>
      </p:sp>
      <p:sp>
        <p:nvSpPr>
          <p:cNvPr id="25" name="Text 19"/>
          <p:cNvSpPr/>
          <p:nvPr/>
        </p:nvSpPr>
        <p:spPr>
          <a:xfrm>
            <a:off x="11274552" y="6547104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9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MANAGEMENT UNDER CONDITIONS OF UNCERTAINTY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Intercultural interaction within a consortium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737360"/>
            <a:ext cx="6675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 Distance Index according to G. Hofstede</a:t>
            </a:r>
            <a:endParaRPr lang="en-US" sz="1350" dirty="0"/>
          </a:p>
        </p:txBody>
      </p:sp>
      <p:graphicFrame>
        <p:nvGraphicFramePr>
          <p:cNvPr id="5" name="Chart 0"/>
          <p:cNvGraphicFramePr/>
          <p:nvPr/>
        </p:nvGraphicFramePr>
        <p:xfrm>
          <a:off x="548640" y="2148840"/>
          <a:ext cx="6675120" cy="3291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Shape 3"/>
          <p:cNvSpPr/>
          <p:nvPr/>
        </p:nvSpPr>
        <p:spPr>
          <a:xfrm>
            <a:off x="7498080" y="2148840"/>
            <a:ext cx="4114800" cy="3291840"/>
          </a:xfrm>
          <a:prstGeom prst="roundRect">
            <a:avLst>
              <a:gd name="adj" fmla="val 2222"/>
            </a:avLst>
          </a:prstGeom>
          <a:solidFill>
            <a:srgbClr val="1B2A4A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7818120" y="2423160"/>
            <a:ext cx="502920" cy="502920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8" name="Image 0" descr="icons/comments_1B2A4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3500" y="2488540"/>
            <a:ext cx="372161" cy="372161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8503920" y="242316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 implication</a:t>
            </a:r>
            <a:endParaRPr lang="en-US" sz="1350" dirty="0"/>
          </a:p>
        </p:txBody>
      </p:sp>
      <p:sp>
        <p:nvSpPr>
          <p:cNvPr id="10" name="Text 6"/>
          <p:cNvSpPr/>
          <p:nvPr/>
        </p:nvSpPr>
        <p:spPr>
          <a:xfrm>
            <a:off x="7818120" y="3063240"/>
            <a:ext cx="35661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power distance in Ukraine implies a more hierarchical decision-making style than that of partners from Germany or the USA — a consortium should agree on shared “rules of the game” in advance.</a:t>
            </a:r>
            <a:endParaRPr lang="en-US" sz="1250" dirty="0"/>
          </a:p>
        </p:txBody>
      </p:sp>
      <p:sp>
        <p:nvSpPr>
          <p:cNvPr id="11" name="Text 7"/>
          <p:cNvSpPr/>
          <p:nvPr/>
        </p:nvSpPr>
        <p:spPr>
          <a:xfrm>
            <a:off x="548640" y="5623560"/>
            <a:ext cx="6675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Hofstede Insights (aggregated country indices)</a:t>
            </a:r>
            <a:endParaRPr lang="en-US" sz="1000" dirty="0"/>
          </a:p>
        </p:txBody>
      </p:sp>
      <p:sp>
        <p:nvSpPr>
          <p:cNvPr id="12" name="Text 8"/>
          <p:cNvSpPr/>
          <p:nvPr/>
        </p:nvSpPr>
        <p:spPr>
          <a:xfrm>
            <a:off x="457200" y="654710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 PROJECT DESIGN AND MANAGEMENT  ·  TOPIC 1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11274552" y="6547104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9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MANAGEMENT UNDER CONDITIONS OF UNCERTAINTY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Asymmetry in the “donor–recipient” relationship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5394960" cy="3566160"/>
          </a:xfrm>
          <a:prstGeom prst="roundRect">
            <a:avLst>
              <a:gd name="adj" fmla="val 2051"/>
            </a:avLst>
          </a:prstGeom>
          <a:solidFill>
            <a:srgbClr val="1B2A4A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68680" y="2194560"/>
            <a:ext cx="548640" cy="548640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6" name="Image 0" descr="icons/gavel_1B2A4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003" y="2265883"/>
            <a:ext cx="405994" cy="40599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00200" y="2212848"/>
            <a:ext cx="4206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Donor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868680" y="2880360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 Sets financing priorities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868680" y="3383280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 Establishes procedural requirements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868680" y="3886200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 Forms evaluation criteria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6217920" y="1920240"/>
            <a:ext cx="5394960" cy="3566160"/>
          </a:xfrm>
          <a:prstGeom prst="roundRect">
            <a:avLst>
              <a:gd name="adj" fmla="val 2051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6537960" y="2194560"/>
            <a:ext cx="548640" cy="54864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3" name="Image 1" descr="icons/users_FFFFF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9283" y="2265883"/>
            <a:ext cx="405994" cy="405994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7269480" y="2212848"/>
            <a:ext cx="4206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Applicant and partners</a:t>
            </a:r>
            <a:endParaRPr lang="en-US" sz="1900" dirty="0"/>
          </a:p>
        </p:txBody>
      </p:sp>
      <p:sp>
        <p:nvSpPr>
          <p:cNvPr id="15" name="Text 11"/>
          <p:cNvSpPr/>
          <p:nvPr/>
        </p:nvSpPr>
        <p:spPr>
          <a:xfrm>
            <a:off x="6537960" y="2880360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 Act as implementers of the donor's conditions</a:t>
            </a:r>
            <a:endParaRPr lang="en-US" sz="1350" dirty="0"/>
          </a:p>
        </p:txBody>
      </p:sp>
      <p:sp>
        <p:nvSpPr>
          <p:cNvPr id="16" name="Text 12"/>
          <p:cNvSpPr/>
          <p:nvPr/>
        </p:nvSpPr>
        <p:spPr>
          <a:xfrm>
            <a:off x="6537960" y="3383280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 Demonstrate compliance with requirements</a:t>
            </a:r>
            <a:endParaRPr lang="en-US" sz="1350" dirty="0"/>
          </a:p>
        </p:txBody>
      </p:sp>
      <p:sp>
        <p:nvSpPr>
          <p:cNvPr id="17" name="Text 13"/>
          <p:cNvSpPr/>
          <p:nvPr/>
        </p:nvSpPr>
        <p:spPr>
          <a:xfrm>
            <a:off x="6537960" y="3886200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 Require careful analysis of priorities</a:t>
            </a:r>
            <a:endParaRPr lang="en-US" sz="1350" dirty="0"/>
          </a:p>
        </p:txBody>
      </p:sp>
      <p:sp>
        <p:nvSpPr>
          <p:cNvPr id="18" name="Text 14"/>
          <p:cNvSpPr/>
          <p:nvPr/>
        </p:nvSpPr>
        <p:spPr>
          <a:xfrm>
            <a:off x="457200" y="654710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 PROJECT DESIGN AND MANAGEMENT  ·  TOPIC 1</a:t>
            </a:r>
            <a:endParaRPr lang="en-US" sz="900" dirty="0"/>
          </a:p>
        </p:txBody>
      </p:sp>
      <p:sp>
        <p:nvSpPr>
          <p:cNvPr id="19" name="Text 15"/>
          <p:cNvSpPr/>
          <p:nvPr/>
        </p:nvSpPr>
        <p:spPr>
          <a:xfrm>
            <a:off x="11274552" y="6547104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9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1B2A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966960" y="-2011680"/>
            <a:ext cx="5943600" cy="5943600"/>
          </a:xfrm>
          <a:prstGeom prst="ellipse">
            <a:avLst/>
          </a:prstGeom>
          <a:solidFill>
            <a:srgbClr val="24365F">
              <a:alpha val="6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1521440" y="4206240"/>
            <a:ext cx="3108960" cy="3108960"/>
          </a:xfrm>
          <a:prstGeom prst="ellipse">
            <a:avLst/>
          </a:prstGeom>
          <a:solidFill>
            <a:srgbClr val="24365F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384048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CURRENT CONTEXT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 and digitalisation in project management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548640" y="2148840"/>
            <a:ext cx="2606040" cy="2743200"/>
          </a:xfrm>
          <a:prstGeom prst="roundRect">
            <a:avLst>
              <a:gd name="adj" fmla="val 2807"/>
            </a:avLst>
          </a:prstGeom>
          <a:solidFill>
            <a:srgbClr val="24365F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594360" y="2468880"/>
            <a:ext cx="2514600" cy="62362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22%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594360" y="3092501"/>
            <a:ext cx="2514600" cy="382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85800" y="3566160"/>
            <a:ext cx="2331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organisations have already implemented</a:t>
            </a:r>
            <a:endParaRPr lang="en-US" sz="1100" dirty="0"/>
          </a:p>
          <a:p>
            <a:pPr marL="0" indent="0" algn="ctr">
              <a:lnSpc>
                <a:spcPts val="1400"/>
              </a:lnSpc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tools in their work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3337560" y="2148840"/>
            <a:ext cx="2606040" cy="2743200"/>
          </a:xfrm>
          <a:prstGeom prst="roundRect">
            <a:avLst>
              <a:gd name="adj" fmla="val 2807"/>
            </a:avLst>
          </a:prstGeom>
          <a:solidFill>
            <a:srgbClr val="24365F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3337560" y="2946508"/>
            <a:ext cx="2514600" cy="62362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$5.7 billion</a:t>
            </a:r>
            <a:endParaRPr lang="en-US" sz="4000" dirty="0"/>
          </a:p>
        </p:txBody>
      </p:sp>
      <p:sp>
        <p:nvSpPr>
          <p:cNvPr id="12" name="Text 10"/>
          <p:cNvSpPr/>
          <p:nvPr/>
        </p:nvSpPr>
        <p:spPr>
          <a:xfrm>
            <a:off x="3383280" y="3092501"/>
            <a:ext cx="2514600" cy="382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474720" y="3566160"/>
            <a:ext cx="2331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projected size of the AI market</a:t>
            </a:r>
            <a:endParaRPr lang="en-US" sz="1100" dirty="0"/>
          </a:p>
          <a:p>
            <a:pPr marL="0" indent="0" algn="ctr">
              <a:lnSpc>
                <a:spcPts val="1400"/>
              </a:lnSpc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PM by 2028 (CAGR 17.3%)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6126480" y="2148840"/>
            <a:ext cx="2606040" cy="2743200"/>
          </a:xfrm>
          <a:prstGeom prst="roundRect">
            <a:avLst>
              <a:gd name="adj" fmla="val 2807"/>
            </a:avLst>
          </a:prstGeom>
          <a:solidFill>
            <a:srgbClr val="24365F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6172200" y="2468880"/>
            <a:ext cx="2514600" cy="62362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49%</a:t>
            </a:r>
            <a:endParaRPr lang="en-US" sz="4000" dirty="0"/>
          </a:p>
        </p:txBody>
      </p:sp>
      <p:sp>
        <p:nvSpPr>
          <p:cNvPr id="16" name="Text 14"/>
          <p:cNvSpPr/>
          <p:nvPr/>
        </p:nvSpPr>
        <p:spPr>
          <a:xfrm>
            <a:off x="6172200" y="3092501"/>
            <a:ext cx="2514600" cy="382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263640" y="3566160"/>
            <a:ext cx="2331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organisations expect significant</a:t>
            </a:r>
            <a:endParaRPr lang="en-US" sz="1100" dirty="0"/>
          </a:p>
          <a:p>
            <a:pPr marL="0" indent="0" algn="ctr">
              <a:lnSpc>
                <a:spcPts val="1400"/>
              </a:lnSpc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productivity growth from GenAI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8915400" y="2148840"/>
            <a:ext cx="2606040" cy="2743200"/>
          </a:xfrm>
          <a:prstGeom prst="roundRect">
            <a:avLst>
              <a:gd name="adj" fmla="val 2807"/>
            </a:avLst>
          </a:prstGeom>
          <a:solidFill>
            <a:srgbClr val="24365F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8961120" y="2468880"/>
            <a:ext cx="2514600" cy="62362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72%</a:t>
            </a:r>
            <a:endParaRPr lang="en-US" sz="4000" dirty="0"/>
          </a:p>
        </p:txBody>
      </p:sp>
      <p:sp>
        <p:nvSpPr>
          <p:cNvPr id="20" name="Text 18"/>
          <p:cNvSpPr/>
          <p:nvPr/>
        </p:nvSpPr>
        <p:spPr>
          <a:xfrm>
            <a:off x="8961120" y="3092501"/>
            <a:ext cx="2514600" cy="382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9052560" y="3566160"/>
            <a:ext cx="2331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project managers believe</a:t>
            </a:r>
            <a:endParaRPr lang="en-US" sz="1100" dirty="0"/>
          </a:p>
          <a:p>
            <a:pPr marL="0" indent="0" algn="ctr">
              <a:lnSpc>
                <a:spcPts val="1400"/>
              </a:lnSpc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that AI will change their role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548640" y="5180076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AA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Capterra; MarketsAndMarkets; PMI GenAI Survey; APM Research (2025)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548640" y="557784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the future international project professional, this means that digital tools and AI are becoming part of the standard competency set alongside PMBOK, PM², and LFA.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457200" y="654710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AA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 PROJECT DESIGN AND MANAGEMENT  ·  TOPIC 1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11274552" y="6547104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A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9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MANAGEMENT UNDER CONDITIONS OF UNCERTAINTY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Transparency, accountability, good governance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965960"/>
            <a:ext cx="2606040" cy="3383280"/>
          </a:xfrm>
          <a:prstGeom prst="roundRect">
            <a:avLst>
              <a:gd name="adj" fmla="val 2807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577340" y="2240280"/>
            <a:ext cx="548640" cy="54864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6" name="Image 0" descr="icons/scale_FFFFF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8663" y="2311603"/>
            <a:ext cx="405994" cy="40599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85800" y="3017520"/>
            <a:ext cx="2331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transparency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713232" y="3749040"/>
            <a:ext cx="2276856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1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 funds require enhanced reporting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3337560" y="1965960"/>
            <a:ext cx="2606040" cy="3383280"/>
          </a:xfrm>
          <a:prstGeom prst="roundRect">
            <a:avLst>
              <a:gd name="adj" fmla="val 2807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4366260" y="2240280"/>
            <a:ext cx="548640" cy="54864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1" name="Image 1" descr="icons/shield_FFFFF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7583" y="2311603"/>
            <a:ext cx="405994" cy="40599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3474720" y="3017520"/>
            <a:ext cx="2331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Anti-corruption safeguards</a:t>
            </a:r>
            <a:endParaRPr lang="en-US" sz="1300" dirty="0"/>
          </a:p>
        </p:txBody>
      </p:sp>
      <p:sp>
        <p:nvSpPr>
          <p:cNvPr id="13" name="Text 9"/>
          <p:cNvSpPr/>
          <p:nvPr/>
        </p:nvSpPr>
        <p:spPr>
          <a:xfrm>
            <a:off x="3502152" y="3749040"/>
            <a:ext cx="2276856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1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prevention of conflicts of interest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6126480" y="1965960"/>
            <a:ext cx="2606040" cy="3383280"/>
          </a:xfrm>
          <a:prstGeom prst="roundRect">
            <a:avLst>
              <a:gd name="adj" fmla="val 2807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7155180" y="2240280"/>
            <a:ext cx="548640" cy="54864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6" name="Image 2" descr="icons/gavel_FFFFFF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6503" y="2311603"/>
            <a:ext cx="405994" cy="40599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263640" y="3017520"/>
            <a:ext cx="2331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Prevention of double financing</a:t>
            </a:r>
            <a:endParaRPr lang="en-US" sz="1300" dirty="0"/>
          </a:p>
        </p:txBody>
      </p:sp>
      <p:sp>
        <p:nvSpPr>
          <p:cNvPr id="18" name="Text 13"/>
          <p:cNvSpPr/>
          <p:nvPr/>
        </p:nvSpPr>
        <p:spPr>
          <a:xfrm>
            <a:off x="6291072" y="3749040"/>
            <a:ext cx="2276856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1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expenditure — one source of coverage</a:t>
            </a:r>
            <a:endParaRPr lang="en-US" sz="1100" dirty="0"/>
          </a:p>
        </p:txBody>
      </p:sp>
      <p:sp>
        <p:nvSpPr>
          <p:cNvPr id="19" name="Shape 14"/>
          <p:cNvSpPr/>
          <p:nvPr/>
        </p:nvSpPr>
        <p:spPr>
          <a:xfrm>
            <a:off x="8915400" y="1965960"/>
            <a:ext cx="2606040" cy="3383280"/>
          </a:xfrm>
          <a:prstGeom prst="roundRect">
            <a:avLst>
              <a:gd name="adj" fmla="val 2807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9944100" y="2240280"/>
            <a:ext cx="548640" cy="54864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21" name="Image 3" descr="icons/university_FFFFFF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15423" y="2311603"/>
            <a:ext cx="405994" cy="40599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9052560" y="3017520"/>
            <a:ext cx="2331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Good governance</a:t>
            </a:r>
            <a:endParaRPr lang="en-US" sz="1300" dirty="0"/>
          </a:p>
        </p:txBody>
      </p:sp>
      <p:sp>
        <p:nvSpPr>
          <p:cNvPr id="23" name="Text 17"/>
          <p:cNvSpPr/>
          <p:nvPr/>
        </p:nvSpPr>
        <p:spPr>
          <a:xfrm>
            <a:off x="9079992" y="3749040"/>
            <a:ext cx="2276856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1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good governance within the consortium</a:t>
            </a:r>
            <a:endParaRPr lang="en-US" sz="1100" dirty="0"/>
          </a:p>
        </p:txBody>
      </p:sp>
      <p:sp>
        <p:nvSpPr>
          <p:cNvPr id="24" name="Text 18"/>
          <p:cNvSpPr/>
          <p:nvPr/>
        </p:nvSpPr>
        <p:spPr>
          <a:xfrm>
            <a:off x="457200" y="654710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 PROJECT DESIGN AND MANAGEMENT  ·  TOPIC 1</a:t>
            </a:r>
            <a:endParaRPr lang="en-US" sz="900" dirty="0"/>
          </a:p>
        </p:txBody>
      </p:sp>
      <p:sp>
        <p:nvSpPr>
          <p:cNvPr id="25" name="Text 19"/>
          <p:cNvSpPr/>
          <p:nvPr/>
        </p:nvSpPr>
        <p:spPr>
          <a:xfrm>
            <a:off x="11274552" y="6547104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9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SUMMARY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Six ideas worth remembering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5212080" cy="1417320"/>
          </a:xfrm>
          <a:prstGeom prst="roundRect">
            <a:avLst>
              <a:gd name="adj" fmla="val 5161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749808" y="1947672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554480" y="1965960"/>
            <a:ext cx="39776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6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international project is temporary, unique, transnational, and donor-oriented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6080760" y="1783080"/>
            <a:ext cx="5212080" cy="1417320"/>
          </a:xfrm>
          <a:prstGeom prst="roundRect">
            <a:avLst>
              <a:gd name="adj" fmla="val 5161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6281928" y="1947672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086600" y="1965960"/>
            <a:ext cx="39776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6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project, a programme, and a portfolio answer different management questions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48640" y="3364992"/>
            <a:ext cx="5212080" cy="1417320"/>
          </a:xfrm>
          <a:prstGeom prst="roundRect">
            <a:avLst>
              <a:gd name="adj" fmla="val 5161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749808" y="3529584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554480" y="3547872"/>
            <a:ext cx="39776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6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life cycle is iterative; monitoring is cross-cutting, not a separate phase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080760" y="3364992"/>
            <a:ext cx="5212080" cy="1417320"/>
          </a:xfrm>
          <a:prstGeom prst="roundRect">
            <a:avLst>
              <a:gd name="adj" fmla="val 5161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6281928" y="3529584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7086600" y="3547872"/>
            <a:ext cx="39776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6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project environment encompasses the donor, partners, beneficiaries, and broader stakeholders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548640" y="4946904"/>
            <a:ext cx="5212080" cy="1417320"/>
          </a:xfrm>
          <a:prstGeom prst="roundRect">
            <a:avLst>
              <a:gd name="adj" fmla="val 5161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749808" y="5111496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554480" y="5129784"/>
            <a:ext cx="39776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6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PMBOK, PM², PCM, and LFA complement one another depending on the project type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6080760" y="4946904"/>
            <a:ext cx="5212080" cy="1417320"/>
          </a:xfrm>
          <a:prstGeom prst="roundRect">
            <a:avLst>
              <a:gd name="adj" fmla="val 5161"/>
            </a:avLst>
          </a:prstGeom>
          <a:solidFill>
            <a:srgbClr val="F4F7FC"/>
          </a:solidFill>
          <a:ln/>
          <a:effectLst>
            <a:outerShdw blurRad="101600" dist="38100" dir="5400000" algn="bl" rotWithShape="0">
              <a:srgbClr val="1B2A4A">
                <a:alpha val="12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6281928" y="5111496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7086600" y="5129784"/>
            <a:ext cx="39776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6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Uncertainty, interculturality, and the “donor–recipient” asymmetry are cross-cutting challenges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57200" y="654710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 PROJECT DESIGN AND MANAGEMENT  ·  TOPIC 1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11274552" y="6547104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9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1B2A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966960" y="-2011680"/>
            <a:ext cx="5943600" cy="5943600"/>
          </a:xfrm>
          <a:prstGeom prst="ellipse">
            <a:avLst/>
          </a:prstGeom>
          <a:solidFill>
            <a:srgbClr val="24365F">
              <a:alpha val="6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1521440" y="4206240"/>
            <a:ext cx="3108960" cy="3108960"/>
          </a:xfrm>
          <a:prstGeom prst="ellipse">
            <a:avLst/>
          </a:prstGeom>
          <a:solidFill>
            <a:srgbClr val="24365F">
              <a:alpha val="6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2377440" y="4937760"/>
            <a:ext cx="4754880" cy="4754880"/>
          </a:xfrm>
          <a:prstGeom prst="ellipse">
            <a:avLst/>
          </a:prstGeom>
          <a:solidFill>
            <a:srgbClr val="24365F">
              <a:alpha val="65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822960" y="1828800"/>
            <a:ext cx="822960" cy="822960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6" name="Image 0" descr="icons/questionCircle_1B2A4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945" y="1935785"/>
            <a:ext cx="608990" cy="60899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22960" y="2788920"/>
            <a:ext cx="9144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Discussion questions</a:t>
            </a:r>
            <a:endParaRPr lang="en-US" sz="3000" dirty="0"/>
          </a:p>
        </p:txBody>
      </p:sp>
      <p:sp>
        <p:nvSpPr>
          <p:cNvPr id="8" name="Shape 5"/>
          <p:cNvSpPr/>
          <p:nvPr/>
        </p:nvSpPr>
        <p:spPr>
          <a:xfrm>
            <a:off x="822960" y="3639312"/>
            <a:ext cx="292608" cy="292608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9" name="Text 6"/>
          <p:cNvSpPr/>
          <p:nvPr/>
        </p:nvSpPr>
        <p:spPr>
          <a:xfrm>
            <a:off x="822960" y="363931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1298448" y="3557016"/>
            <a:ext cx="9875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3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does an international project differ from a national one in terms of its actors and sources of financing?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822960" y="4297680"/>
            <a:ext cx="292608" cy="292608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2" name="Text 9"/>
          <p:cNvSpPr/>
          <p:nvPr/>
        </p:nvSpPr>
        <p:spPr>
          <a:xfrm>
            <a:off x="822960" y="42976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1298448" y="4215384"/>
            <a:ext cx="9875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3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methodology — PMBOK, PM², PCM, or LFA — is most appropriate for your future project, and why?</a:t>
            </a:r>
            <a:endParaRPr lang="en-US" sz="1350" dirty="0"/>
          </a:p>
        </p:txBody>
      </p:sp>
      <p:sp>
        <p:nvSpPr>
          <p:cNvPr id="14" name="Shape 11"/>
          <p:cNvSpPr/>
          <p:nvPr/>
        </p:nvSpPr>
        <p:spPr>
          <a:xfrm>
            <a:off x="822960" y="4956048"/>
            <a:ext cx="292608" cy="292608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5" name="Text 12"/>
          <p:cNvSpPr/>
          <p:nvPr/>
        </p:nvSpPr>
        <p:spPr>
          <a:xfrm>
            <a:off x="822960" y="495604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1298448" y="4873752"/>
            <a:ext cx="9875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3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factors of uncertainty are specific to projects being implemented in Ukraine today?</a:t>
            </a:r>
            <a:endParaRPr lang="en-US" sz="1350" dirty="0"/>
          </a:p>
        </p:txBody>
      </p:sp>
      <p:sp>
        <p:nvSpPr>
          <p:cNvPr id="17" name="Text 14"/>
          <p:cNvSpPr/>
          <p:nvPr/>
        </p:nvSpPr>
        <p:spPr>
          <a:xfrm>
            <a:off x="822960" y="598932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Thank you for your attention!</a:t>
            </a: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457200" y="654710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AA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 PROJECT DESIGN AND MANAGEMENT  ·  TOPIC 1</a:t>
            </a:r>
            <a:endParaRPr lang="en-US" sz="900" dirty="0"/>
          </a:p>
        </p:txBody>
      </p:sp>
      <p:sp>
        <p:nvSpPr>
          <p:cNvPr id="19" name="Text 16"/>
          <p:cNvSpPr/>
          <p:nvPr/>
        </p:nvSpPr>
        <p:spPr>
          <a:xfrm>
            <a:off x="11274552" y="6547104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A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шаблон_Житомирська_політехніка_en">
  <a:themeElements>
    <a:clrScheme name="Житомирська політехніка">
      <a:dk1>
        <a:srgbClr val="224D83"/>
      </a:dk1>
      <a:lt1>
        <a:sysClr val="window" lastClr="FFFFFF"/>
      </a:lt1>
      <a:dk2>
        <a:srgbClr val="FFFFFF"/>
      </a:dk2>
      <a:lt2>
        <a:srgbClr val="224D8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Житомирська політехніка">
      <a:majorFont>
        <a:latin typeface="Montserrat ExtraBold"/>
        <a:ea typeface=""/>
        <a:cs typeface=""/>
      </a:majorFont>
      <a:minorFont>
        <a:latin typeface="Montserrat"/>
        <a:ea typeface=""/>
        <a:cs typeface="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шаблон_Житомирська_політехніка_en</Template>
  <TotalTime>87</TotalTime>
  <Words>2235</Words>
  <Application>Microsoft Office PowerPoint</Application>
  <PresentationFormat>Широкий екран</PresentationFormat>
  <Paragraphs>426</Paragraphs>
  <Slides>30</Slides>
  <Notes>30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30</vt:i4>
      </vt:variant>
    </vt:vector>
  </HeadingPairs>
  <TitlesOfParts>
    <vt:vector size="34" baseType="lpstr">
      <vt:lpstr>Arial</vt:lpstr>
      <vt:lpstr>Calibri</vt:lpstr>
      <vt:lpstr>Cambria</vt:lpstr>
      <vt:lpstr>шаблон_Житомирська_політехніка_en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Pavlo Poplavskyi</cp:lastModifiedBy>
  <cp:revision>6</cp:revision>
  <dcterms:created xsi:type="dcterms:W3CDTF">2026-08-24T10:23:25Z</dcterms:created>
  <dcterms:modified xsi:type="dcterms:W3CDTF">2026-09-09T07:37:09Z</dcterms:modified>
</cp:coreProperties>
</file>