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1" r:id="rId4"/>
    <p:sldId id="314" r:id="rId5"/>
    <p:sldId id="315" r:id="rId6"/>
    <p:sldId id="316" r:id="rId7"/>
    <p:sldId id="317" r:id="rId8"/>
    <p:sldId id="272" r:id="rId9"/>
    <p:sldId id="273" r:id="rId10"/>
    <p:sldId id="258" r:id="rId11"/>
    <p:sldId id="259" r:id="rId12"/>
    <p:sldId id="274" r:id="rId13"/>
    <p:sldId id="260" r:id="rId14"/>
    <p:sldId id="276" r:id="rId15"/>
    <p:sldId id="261" r:id="rId16"/>
    <p:sldId id="318" r:id="rId17"/>
    <p:sldId id="319" r:id="rId18"/>
    <p:sldId id="320" r:id="rId19"/>
    <p:sldId id="321" r:id="rId20"/>
    <p:sldId id="322" r:id="rId21"/>
    <p:sldId id="277" r:id="rId22"/>
    <p:sldId id="323" r:id="rId23"/>
    <p:sldId id="324" r:id="rId24"/>
    <p:sldId id="282" r:id="rId25"/>
    <p:sldId id="285" r:id="rId26"/>
    <p:sldId id="325" r:id="rId27"/>
    <p:sldId id="326" r:id="rId28"/>
    <p:sldId id="327" r:id="rId29"/>
    <p:sldId id="286" r:id="rId30"/>
    <p:sldId id="328" r:id="rId31"/>
    <p:sldId id="329" r:id="rId32"/>
    <p:sldId id="287" r:id="rId33"/>
    <p:sldId id="294" r:id="rId34"/>
    <p:sldId id="289" r:id="rId35"/>
    <p:sldId id="290" r:id="rId36"/>
    <p:sldId id="278" r:id="rId37"/>
    <p:sldId id="312" r:id="rId38"/>
    <p:sldId id="313" r:id="rId39"/>
    <p:sldId id="263" r:id="rId40"/>
    <p:sldId id="264" r:id="rId41"/>
    <p:sldId id="265" r:id="rId42"/>
    <p:sldId id="266" r:id="rId43"/>
    <p:sldId id="267" r:id="rId44"/>
    <p:sldId id="268" r:id="rId45"/>
    <p:sldId id="269" r:id="rId46"/>
    <p:sldId id="279" r:id="rId47"/>
    <p:sldId id="270" r:id="rId48"/>
    <p:sldId id="280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271" r:id="rId6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80" y="52"/>
      </p:cViewPr>
      <p:guideLst>
        <p:guide orient="horz" pos="213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B6E03-9A6F-4D5B-A053-1805D7046A71}" type="datetimeFigureOut">
              <a:rPr lang="uk-UA" smtClean="0"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3805" y="1010193"/>
            <a:ext cx="10528663" cy="3685076"/>
          </a:xfrm>
        </p:spPr>
        <p:txBody>
          <a:bodyPr/>
          <a:lstStyle/>
          <a:p>
            <a:pPr algn="ctr"/>
            <a:br>
              <a:rPr lang="ru-RU" dirty="0">
                <a:solidFill>
                  <a:schemeClr val="tx1"/>
                </a:solidFill>
              </a:rPr>
            </a:br>
            <a:r>
              <a:rPr lang="ru-RU" sz="5000" dirty="0">
                <a:solidFill>
                  <a:schemeClr val="tx1"/>
                </a:solidFill>
              </a:rPr>
              <a:t>Тема </a:t>
            </a:r>
            <a:r>
              <a:rPr lang="en-US" sz="5000" dirty="0">
                <a:solidFill>
                  <a:schemeClr val="tx1"/>
                </a:solidFill>
              </a:rPr>
              <a:t>3</a:t>
            </a:r>
            <a:br>
              <a:rPr lang="ru-RU" sz="5000" dirty="0">
                <a:solidFill>
                  <a:schemeClr val="tx1"/>
                </a:solidFill>
              </a:rPr>
            </a:br>
            <a:r>
              <a:rPr lang="ru-RU" sz="5000" dirty="0" err="1">
                <a:solidFill>
                  <a:schemeClr val="tx1"/>
                </a:solidFill>
              </a:rPr>
              <a:t>Оцінювання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результативності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фінансово-господарської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діяльності</a:t>
            </a:r>
            <a:r>
              <a:rPr lang="ru-RU" sz="5000" dirty="0">
                <a:solidFill>
                  <a:schemeClr val="tx1"/>
                </a:solidFill>
              </a:rPr>
              <a:t> та </a:t>
            </a:r>
            <a:r>
              <a:rPr lang="ru-RU" sz="5000" dirty="0" err="1">
                <a:solidFill>
                  <a:schemeClr val="tx1"/>
                </a:solidFill>
              </a:rPr>
              <a:t>системи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мотивації</a:t>
            </a:r>
            <a:endParaRPr lang="uk-UA" sz="5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4087" y="1272314"/>
            <a:ext cx="8396998" cy="448405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іхевіористичні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поведінки. </a:t>
            </a:r>
          </a:p>
          <a:p>
            <a:pPr marL="0" indent="0" algn="just"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Система вимірювання результативності діяльності. </a:t>
            </a:r>
          </a:p>
          <a:p>
            <a:pPr marL="0" indent="0" algn="just"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Традиційні показники (прибуток та рентабельність) оцінювання ефективності діяльності, їхні недоліки під час оцінювання результатів діяльності підприємства.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44063"/>
            <a:ext cx="8596668" cy="5197300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sz="2400" dirty="0"/>
              <a:t>	</a:t>
            </a:r>
            <a:r>
              <a:rPr lang="uk-UA" altLang="ru-RU" sz="2400" dirty="0"/>
              <a:t>1.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Біхевіористичні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біхевіористичні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сконцентровані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Біхевіористичні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біхевіористичних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корпоративному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77545" y="789940"/>
            <a:ext cx="9200515" cy="1320800"/>
          </a:xfrm>
        </p:spPr>
        <p:txBody>
          <a:bodyPr/>
          <a:lstStyle/>
          <a:p>
            <a:r>
              <a:rPr lang="ru-RU" sz="3200" dirty="0">
                <a:sym typeface="+mn-ea"/>
              </a:rPr>
              <a:t>Класична теор</a:t>
            </a:r>
            <a:r>
              <a:rPr lang="uk-UA" sz="3200" dirty="0">
                <a:sym typeface="+mn-ea"/>
              </a:rPr>
              <a:t>ія </a:t>
            </a:r>
            <a:r>
              <a:rPr lang="en-US" altLang="uk-UA" sz="3200" dirty="0">
                <a:sym typeface="+mn-ea"/>
              </a:rPr>
              <a:t>vs </a:t>
            </a:r>
            <a:r>
              <a:rPr lang="uk-UA" altLang="uk-UA" sz="3200" dirty="0">
                <a:sym typeface="+mn-ea"/>
              </a:rPr>
              <a:t>Біхевіористичний підхід</a:t>
            </a:r>
          </a:p>
        </p:txBody>
      </p:sp>
      <p:graphicFrame>
        <p:nvGraphicFramePr>
          <p:cNvPr id="10" name="Замещающее содержимое 9"/>
          <p:cNvGraphicFramePr>
            <a:graphicFrameLocks noGrp="1"/>
          </p:cNvGraphicFramePr>
          <p:nvPr>
            <p:ph sz="half" idx="2"/>
            <p:custDataLst>
              <p:tags r:id="rId1"/>
            </p:custDataLst>
          </p:nvPr>
        </p:nvGraphicFramePr>
        <p:xfrm>
          <a:off x="1026160" y="1636395"/>
          <a:ext cx="7876540" cy="3158490"/>
        </p:xfrm>
        <a:graphic>
          <a:graphicData uri="http://schemas.openxmlformats.org/drawingml/2006/table">
            <a:tbl>
              <a:tblPr/>
              <a:tblGrid>
                <a:gridCol w="3938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335">
                <a:tc>
                  <a:txBody>
                    <a:bodyPr/>
                    <a:lstStyle/>
                    <a:p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Класичні фінанси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Біхевіористичні фінанси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 раціональні, прагнуть максимізувати прибуток.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 часто емоційні та діють ірраціонально.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275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Ринки ефективні, ціни відображають усю інформацію (гіпотеза ефективного ринку).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Ринки не завжди ефективні через психологічні помилки інвесторів.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305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Рішення базуються на логіці та аналізі.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Рішення часто ґрунтуються на інтуїції, страхах, упередженнях.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77545" y="789940"/>
            <a:ext cx="9200515" cy="1320800"/>
          </a:xfrm>
        </p:spPr>
        <p:txBody>
          <a:bodyPr/>
          <a:lstStyle/>
          <a:p>
            <a:r>
              <a:rPr lang="en-US" altLang="en-US" sz="3200">
                <a:sym typeface="+mn-ea"/>
              </a:rPr>
              <a:t>Практичне</a:t>
            </a:r>
            <a:r>
              <a:rPr lang="en-US" altLang="ru-RU" sz="3200">
                <a:sym typeface="+mn-ea"/>
              </a:rPr>
              <a:t> </a:t>
            </a:r>
            <a:r>
              <a:rPr lang="en-US" altLang="en-US" sz="3200">
                <a:sym typeface="+mn-ea"/>
              </a:rPr>
              <a:t>значення</a:t>
            </a:r>
            <a:r>
              <a:rPr lang="en-US" altLang="ru-RU" sz="3200">
                <a:sym typeface="+mn-ea"/>
              </a:rPr>
              <a:t> </a:t>
            </a:r>
            <a:r>
              <a:rPr lang="en-US" altLang="en-US" sz="3200">
                <a:sym typeface="+mn-ea"/>
              </a:rPr>
              <a:t>біхевіористичних</a:t>
            </a:r>
            <a:r>
              <a:rPr lang="en-US" altLang="ru-RU" sz="3200">
                <a:sym typeface="+mn-ea"/>
              </a:rPr>
              <a:t> </a:t>
            </a:r>
            <a:r>
              <a:rPr lang="en-US" altLang="en-US" sz="3200">
                <a:sym typeface="+mn-ea"/>
              </a:rPr>
              <a:t>фінансів</a:t>
            </a:r>
            <a:endParaRPr lang="uk-UA" altLang="uk-UA" sz="3200" dirty="0">
              <a:sym typeface="+mn-ea"/>
            </a:endParaRPr>
          </a:p>
        </p:txBody>
      </p:sp>
      <p:sp>
        <p:nvSpPr>
          <p:cNvPr id="2" name="Замещающее содержимое 1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1016000" y="1575435"/>
            <a:ext cx="8926195" cy="4603115"/>
          </a:xfrm>
        </p:spPr>
        <p:txBody>
          <a:bodyPr>
            <a:normAutofit/>
          </a:bodyPr>
          <a:lstStyle/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радників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</a:p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інвесторів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допомагає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усвідомлювати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власні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емоційні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помилки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pPr marL="0" indent="0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реальності: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Дотком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бульбашка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(2000)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вкладалися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керуючись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стадним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інстинктом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Криза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2008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переоцінка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ринку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нерухомості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надмірна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Криптовалюти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FOMO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(fear of missing out)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змушує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Контролінг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266093"/>
            <a:ext cx="8596668" cy="4775270"/>
          </a:xfrm>
        </p:spPr>
        <p:txBody>
          <a:bodyPr>
            <a:normAutofit lnSpcReduction="20000"/>
          </a:bodyPr>
          <a:lstStyle/>
          <a:p>
            <a:pPr algn="just"/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цілями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небажаним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відхиленням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плинності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кадрів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Вища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Основні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завдання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контрол</a:t>
            </a:r>
            <a:r>
              <a:rPr lang="uk-UA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інгу поведінки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266093"/>
            <a:ext cx="8596668" cy="4775270"/>
          </a:xfrm>
        </p:spPr>
        <p:txBody>
          <a:bodyPr>
            <a:normAutofit/>
          </a:bodyPr>
          <a:lstStyle/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службових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етичних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наставництво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бажану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Контролінг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266093"/>
            <a:ext cx="8596668" cy="4775270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методичного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змушує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ухвалювати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орієнтирів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менеджменту, персоналу,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інвесторів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індивідуумів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до-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недовіри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песимізм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фінансово-економічних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унаслідок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ренту.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маційній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153551"/>
            <a:ext cx="8596668" cy="488781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нерівноцінну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умов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угоди,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вплинути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угоди.</a:t>
            </a:r>
          </a:p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нерівномірності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вичерпного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872" t="22535" r="25226" b="16710"/>
          <a:stretch>
            <a:fillRect/>
          </a:stretch>
        </p:blipFill>
        <p:spPr>
          <a:xfrm>
            <a:off x="1406769" y="0"/>
            <a:ext cx="796231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278" t="16753" r="26780" b="20507"/>
          <a:stretch>
            <a:fillRect/>
          </a:stretch>
        </p:blipFill>
        <p:spPr>
          <a:xfrm>
            <a:off x="1730326" y="235301"/>
            <a:ext cx="8271803" cy="64540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561515"/>
            <a:ext cx="8596668" cy="447984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сконцентрований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(менеджмент, персонал,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Інструментарій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бути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націлений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одного боку,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прогнозування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окремої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компанії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другого –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поведінкою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ru-RU" sz="2400" dirty="0"/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861" t="19515" r="26003" b="20853"/>
          <a:stretch>
            <a:fillRect/>
          </a:stretch>
        </p:blipFill>
        <p:spPr>
          <a:xfrm>
            <a:off x="2308448" y="188459"/>
            <a:ext cx="6093452" cy="6360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735965"/>
            <a:ext cx="8596630" cy="5305425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en-US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uk-UA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- ц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спрямування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поєднати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корпоративними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наведено на рис. 3.4.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909" t="23484" r="26974" b="30345"/>
          <a:stretch>
            <a:fillRect/>
          </a:stretch>
        </p:blipFill>
        <p:spPr>
          <a:xfrm>
            <a:off x="2160571" y="396537"/>
            <a:ext cx="6860006" cy="5725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735965"/>
            <a:ext cx="8596630" cy="530542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7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матеріального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</a:t>
            </a:r>
          </a:p>
          <a:p>
            <a:pPr marL="0" indent="457200" algn="just">
              <a:lnSpc>
                <a:spcPct val="7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бажаних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7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бонуси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7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єрне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7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винагородою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(Performance Measurement System, PMS)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єктивну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650875"/>
            <a:ext cx="8596630" cy="563562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8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истем</a:t>
            </a: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вимірювання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результативності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діяльності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80000"/>
              </a:lnSpc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(Key Performance Indicators)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ROI, ROE,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Звітність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контролерам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 завдання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фіксувати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(Balanced Scorecard, BSC)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Робертом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Капланом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Девідом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Нортоном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нефінансовими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BSC: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лієнтська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ринку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нутрішні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авчання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спроможніст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ь)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стратегією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узгодити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650875"/>
            <a:ext cx="8596630" cy="563562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80000"/>
              </a:lnSpc>
              <a:buNone/>
            </a:pP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(Performance Prism)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еволюційне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Balanced Scorecard,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Performance Prism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(stakeholders),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забезпечать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взаємовигідний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багатовимірний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650875"/>
            <a:ext cx="8596630" cy="563562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80000"/>
              </a:lnSpc>
              <a:buNone/>
            </a:pP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вартісно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орієнтованого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(Value-Based Management, VBM)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зосереджується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VBM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внеском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Замещающее 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545465" y="1452245"/>
          <a:ext cx="9128760" cy="3634105"/>
        </p:xfrm>
        <a:graphic>
          <a:graphicData uri="http://schemas.openxmlformats.org/drawingml/2006/table">
            <a:tbl>
              <a:tblPr/>
              <a:tblGrid>
                <a:gridCol w="2282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2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2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2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860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Інструмент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 мета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Орієнтація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Ключові результати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algn="ctr"/>
                      <a:r>
                        <a:rPr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мотивації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Стимулювати працівників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поведінку персоналу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Підвищення продуктивності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вимірювання результативності діяльності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Виміряти ефективність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процеси та результати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Об’єктивна оцінка діяльності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085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Збалансована система показників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Пов’язати стратегію та операції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стратегічні цілі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Збалансована оцінка ефективності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Призма ефективност</a:t>
                      </a:r>
                      <a:r>
                        <a:rPr lang="uk-UA"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Врахувати інтереси стейкхолдерів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взаємодію із зацікавленими сторонами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Комплексна ефективність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algn="ctr"/>
                      <a:r>
                        <a:rPr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Value-Based Management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Збільшити вартість компанії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власників / інвесторів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Зростання вартості бізнесу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8596630" cy="650240"/>
          </a:xfrm>
        </p:spPr>
        <p:txBody>
          <a:bodyPr/>
          <a:lstStyle/>
          <a:p>
            <a:pPr algn="ctr"/>
            <a:r>
              <a:rPr lang="ru-RU" sz="2400" dirty="0"/>
              <a:t>2. Система </a:t>
            </a:r>
            <a:r>
              <a:rPr lang="ru-RU" sz="2400" dirty="0" err="1"/>
              <a:t>вимірювання</a:t>
            </a:r>
            <a:r>
              <a:rPr lang="ru-RU" sz="2400" dirty="0"/>
              <a:t> </a:t>
            </a:r>
            <a:r>
              <a:rPr lang="ru-RU" sz="2400" dirty="0" err="1"/>
              <a:t>результат</a:t>
            </a:r>
            <a:r>
              <a:rPr lang="uk-UA" altLang="ru-RU" sz="2400" dirty="0" err="1"/>
              <a:t>ивності </a:t>
            </a:r>
            <a:r>
              <a:rPr lang="ru-RU" sz="2400" dirty="0" err="1"/>
              <a:t>діяльності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1661160"/>
            <a:ext cx="8596630" cy="4380230"/>
          </a:xfrm>
        </p:spPr>
        <p:txBody>
          <a:bodyPr>
            <a:normAutofit fontScale="70000"/>
          </a:bodyPr>
          <a:lstStyle/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ресурсами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збирати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підґрунтя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винагородою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77545" y="904875"/>
            <a:ext cx="8661400" cy="38804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якісна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плановими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вищих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язку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єктивних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Замещающее содержимое 3"/>
          <p:cNvGraphicFramePr>
            <a:graphicFrameLocks noGrp="1"/>
          </p:cNvGraphicFramePr>
          <p:nvPr>
            <p:ph sz="half" idx="2"/>
            <p:custDataLst>
              <p:tags r:id="rId1"/>
            </p:custDataLst>
          </p:nvPr>
        </p:nvGraphicFramePr>
        <p:xfrm>
          <a:off x="1443990" y="1553210"/>
          <a:ext cx="7066280" cy="4061460"/>
        </p:xfrm>
        <a:graphic>
          <a:graphicData uri="http://schemas.openxmlformats.org/drawingml/2006/table">
            <a:tbl>
              <a:tblPr/>
              <a:tblGrid>
                <a:gridCol w="353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3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510">
                <a:tc>
                  <a:txBody>
                    <a:bodyPr/>
                    <a:lstStyle/>
                    <a:p>
                      <a:pPr algn="ctr"/>
                      <a:r>
                        <a:rPr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Компонент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Зміст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655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Цілі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Чітко визначені стратегічні та операційні цілі організації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 (індикатори)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Кількісні та якісні параметри, за якими оцінюється виконання цілей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Методики вимірювання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Формули, критерії, стандарти порівняння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Джерела даних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Інформаційні системи, звітність, фінансові та нефінансові бази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 і звітність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 оцінки результатів і підготовки управлінських звітів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2165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Зворотний зв’язок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Використання отриманих даних для коригування дій, планів, мотивації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Текстовое поле 5"/>
          <p:cNvSpPr txBox="1"/>
          <p:nvPr/>
        </p:nvSpPr>
        <p:spPr>
          <a:xfrm>
            <a:off x="1243965" y="489585"/>
            <a:ext cx="77120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Типова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система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вимірювання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результативності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діяльності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складається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таких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компонентів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928370"/>
            <a:ext cx="8596630" cy="4385945"/>
          </a:xfrm>
        </p:spPr>
        <p:txBody>
          <a:bodyPr>
            <a:normAutofit fontScale="60000"/>
          </a:bodyPr>
          <a:lstStyle/>
          <a:p>
            <a:pPr algn="just">
              <a:buNone/>
            </a:pPr>
            <a:r>
              <a:rPr lang="ru-RU" dirty="0"/>
              <a:t>			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реалії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озрізняють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логіко-дедуктивні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емпірико-індуктивні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основі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логіко-дедуктивних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систем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лежить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конкретний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верхнього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рівня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який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поступово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певній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послідовності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розкладається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більш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низького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рівня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котрі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знаходяться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змістовному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зв’язку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основним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показником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3000" dirty="0">
                <a:sym typeface="+mn-ea"/>
              </a:rPr>
              <a:t>	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	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Логіко-дедуктивні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системи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показників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вважаються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універсальними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застосовними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для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всіх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цілей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планування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контролю 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управління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як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підприємства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цілому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так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його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частин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залежності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фази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планування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		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Досить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широко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розповсюджені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логіко-дедуктивні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Du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Pont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Pyramid Structure of Ratios, ZVEI,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показників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RL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lnSpcReduction="20000"/>
          </a:bodyPr>
          <a:lstStyle/>
          <a:p>
            <a:pPr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Pyramid Structure of Ratios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пірамідальна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найнижчого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нижчі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нижчих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fontScale="80000"/>
          </a:bodyPr>
          <a:lstStyle/>
          <a:p>
            <a:pPr algn="ctr">
              <a:buNone/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піраміди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Pyramid Structure of Ratios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ц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інтегральний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(ROCE — Return on Capital Employed);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(ROE — Return on Equity);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(ROA — Return on Assets).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(Sales/Capital Employed)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(Operating Profit/Sales)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змінилася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піраміди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</a:p>
          <a:p>
            <a:pPr algn="just"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виручка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маржинальний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збутові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кредиторської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Деталізація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логістичні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усунути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lnSpcReduction="20000"/>
          </a:bodyPr>
          <a:lstStyle/>
          <a:p>
            <a:pPr algn="ctr"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Pyramid Structure of Ratios</a:t>
            </a:r>
            <a:endParaRPr lang="en-US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ланцюг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нижчих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нефінансові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залишатися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увагою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спотворюються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14401"/>
            <a:ext cx="8596668" cy="5126962"/>
          </a:xfrm>
        </p:spPr>
        <p:txBody>
          <a:bodyPr>
            <a:normAutofit fontScale="80000"/>
          </a:bodyPr>
          <a:lstStyle/>
          <a:p>
            <a:pPr algn="just"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ZVEI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стандартизована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союзом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електротехнічної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(ZVEI).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єдину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1950–1960-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моделей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динаміці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Міжфірмового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зіставлення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запланованих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77545" y="914400"/>
            <a:ext cx="8596630" cy="5126990"/>
          </a:xfrm>
        </p:spPr>
        <p:txBody>
          <a:bodyPr>
            <a:normAutofit lnSpcReduction="20000"/>
          </a:bodyPr>
          <a:lstStyle/>
          <a:p>
            <a:pPr marL="0" indent="0" algn="just"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ZVEI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язку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(Ratios System),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розраховуються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єдиними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відслідковувати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часі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Таким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чином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ZVEI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уніфікованою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моделлю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побудованою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пірамідальній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Pyramid Structure of Ratios,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галузевої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Ключові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показники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системи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ZVEI: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Рентабельність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капіталу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(ROI)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Рентабельність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продажів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(ROS)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Оборотність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капіталу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(Capital Turnover)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Продуктивність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праці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Матеріаломісткість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(Material Intensity)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Фондовіддача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(Asset Productivity)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77545" y="609600"/>
            <a:ext cx="8596630" cy="593725"/>
          </a:xfrm>
        </p:spPr>
        <p:txBody>
          <a:bodyPr/>
          <a:lstStyle/>
          <a:p>
            <a:pPr algn="ctr"/>
            <a:r>
              <a:rPr lang="en-US" altLang="en-US" sz="2800"/>
              <a:t>Основна</a:t>
            </a:r>
            <a:r>
              <a:rPr lang="en-US" altLang="ru-RU" sz="2800"/>
              <a:t> </a:t>
            </a:r>
            <a:r>
              <a:rPr lang="en-US" altLang="en-US" sz="2800"/>
              <a:t>структура</a:t>
            </a:r>
            <a:r>
              <a:rPr lang="en-US" altLang="ru-RU" sz="2800"/>
              <a:t> </a:t>
            </a:r>
            <a:r>
              <a:rPr lang="en-US" altLang="en-US" sz="2800"/>
              <a:t>системи</a:t>
            </a:r>
            <a:r>
              <a:rPr lang="en-US" altLang="ru-RU" sz="2800"/>
              <a:t> ZVEI</a:t>
            </a:r>
          </a:p>
        </p:txBody>
      </p:sp>
      <p:graphicFrame>
        <p:nvGraphicFramePr>
          <p:cNvPr id="4" name="Замещающее 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677545" y="2160905"/>
          <a:ext cx="8597265" cy="2849880"/>
        </p:xfrm>
        <a:graphic>
          <a:graphicData uri="http://schemas.openxmlformats.org/drawingml/2006/table">
            <a:tbl>
              <a:tblPr/>
              <a:tblGrid>
                <a:gridCol w="286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5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865">
                <a:tc>
                  <a:txBody>
                    <a:bodyPr/>
                    <a:lstStyle/>
                    <a:p>
                      <a:pPr algn="ctr"/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Зміст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Типові показники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960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Рівень результатів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 прибутковості (кінцевий результат діяльності)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Рентабельність капіталу (ROI), прибутковість власного капіталу (ROE), прибуток до виручки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095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Рівень факторів ефективності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Показники, що формують результат (через співвідношення доходів і витрат)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Оборотність активів, рентабельність продажів, собівартість, рівень витрат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960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Рівень операційної діяльності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Показники, які характеризують ефективність використання окремих ресурсів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Продуктивність праці, фондовіддача, матеріаломісткість, оборотність запасів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Текстовое поле 5"/>
          <p:cNvSpPr txBox="1"/>
          <p:nvPr/>
        </p:nvSpPr>
        <p:spPr>
          <a:xfrm>
            <a:off x="1807210" y="1406525"/>
            <a:ext cx="65557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В структурі виділяють т</a:t>
            </a:r>
            <a:r>
              <a:rPr lang="ru-RU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ри р</a:t>
            </a:r>
            <a:r>
              <a:rPr lang="uk-UA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івні показників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8129" y="759655"/>
            <a:ext cx="8243668" cy="543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677545" y="932815"/>
            <a:ext cx="8596630" cy="5108575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Емпірико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індуктивні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розроблені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відбору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раннє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неплатоспроможності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здоровим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хворим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успішним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успішним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першу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Beaver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Weibel.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банківської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CAMEL.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4911" y="1252025"/>
            <a:ext cx="8539089" cy="420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9317" y="1223889"/>
            <a:ext cx="8623495" cy="4684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210" t="17961" r="25615" b="11531"/>
          <a:stretch>
            <a:fillRect/>
          </a:stretch>
        </p:blipFill>
        <p:spPr>
          <a:xfrm>
            <a:off x="970670" y="0"/>
            <a:ext cx="845468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8368" y="1420838"/>
            <a:ext cx="8577323" cy="380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166" y="956603"/>
            <a:ext cx="9115865" cy="4515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793" t="27195" r="26052" b="24390"/>
          <a:stretch>
            <a:fillRect/>
          </a:stretch>
        </p:blipFill>
        <p:spPr>
          <a:xfrm>
            <a:off x="1764796" y="403808"/>
            <a:ext cx="7226934" cy="5936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11" t="22880" r="25469" b="19644"/>
          <a:stretch>
            <a:fillRect/>
          </a:stretch>
        </p:blipFill>
        <p:spPr>
          <a:xfrm>
            <a:off x="2128527" y="81842"/>
            <a:ext cx="6911347" cy="65105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59" t="27885" r="25275" b="25944"/>
          <a:stretch>
            <a:fillRect/>
          </a:stretch>
        </p:blipFill>
        <p:spPr>
          <a:xfrm>
            <a:off x="1362342" y="370325"/>
            <a:ext cx="7714128" cy="5812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93994" y="366247"/>
            <a:ext cx="292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/>
              <a:t>Продовження таблиці 3.3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0065" t="27627" r="25518" b="29827"/>
          <a:stretch>
            <a:fillRect/>
          </a:stretch>
        </p:blipFill>
        <p:spPr>
          <a:xfrm>
            <a:off x="1335540" y="735579"/>
            <a:ext cx="7984535" cy="5552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113" t="32029" r="25275" b="32588"/>
          <a:stretch>
            <a:fillRect/>
          </a:stretch>
        </p:blipFill>
        <p:spPr>
          <a:xfrm>
            <a:off x="1370542" y="805162"/>
            <a:ext cx="7928761" cy="45593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59" t="16667" r="25566" b="10755"/>
          <a:stretch>
            <a:fillRect/>
          </a:stretch>
        </p:blipFill>
        <p:spPr>
          <a:xfrm>
            <a:off x="2956011" y="308480"/>
            <a:ext cx="5482594" cy="6549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2160" y="0"/>
            <a:ext cx="277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Закінчення таблиці 3.4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453" t="35394" r="25664" b="23441"/>
          <a:stretch>
            <a:fillRect/>
          </a:stretch>
        </p:blipFill>
        <p:spPr>
          <a:xfrm>
            <a:off x="1258516" y="628877"/>
            <a:ext cx="8076568" cy="5519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87791"/>
            <a:ext cx="8596668" cy="5253571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виміряти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недосконалі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ресурсами;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всіма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(рис. 3.7)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890" t="16581" r="26586" b="15587"/>
          <a:stretch>
            <a:fillRect/>
          </a:stretch>
        </p:blipFill>
        <p:spPr>
          <a:xfrm>
            <a:off x="2749203" y="104504"/>
            <a:ext cx="5641737" cy="66185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58129"/>
            <a:ext cx="8596668" cy="5183233"/>
          </a:xfrm>
        </p:spPr>
        <p:txBody>
          <a:bodyPr>
            <a:noAutofit/>
          </a:bodyPr>
          <a:lstStyle/>
          <a:p>
            <a:pPr algn="just"/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Формуючи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ланками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стимуляційної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28469"/>
            <a:ext cx="8596668" cy="511289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поставлена мета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проблем,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Вітчизняні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зводяться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тарифних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окладах,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розмаїття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 систем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найхарактерніші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08475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плати. </a:t>
            </a: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З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держава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розшаруванням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самосвідомості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Система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стажу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111349"/>
            <a:ext cx="8596668" cy="4930014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	</a:t>
            </a:r>
            <a:r>
              <a:rPr lang="ru-RU" sz="2400" i="1" dirty="0"/>
              <a:t>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всілякому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збагаченні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соціально-культурних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орієнтуванню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США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погодинної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нормованими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42536"/>
            <a:ext cx="8596668" cy="4332850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формувалося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західноєвропейських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низкою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західноєвропейських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кадрами,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15927"/>
            <a:ext cx="8596668" cy="5225436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	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Відмітна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товарах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індексація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індивідуалізація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28469"/>
            <a:ext cx="8596668" cy="511289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індивідуалізації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Для кожного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угоди,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виделка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окладів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Зарплату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посади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виплачують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сумлінне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Персонал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комісій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084759"/>
          </a:xfrm>
        </p:spPr>
        <p:txBody>
          <a:bodyPr/>
          <a:lstStyle/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плати, як участь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продаж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стимулюючого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слугує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фонду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фонд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автоматично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безболісно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реагує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кон’юнктурні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поінформованість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012875"/>
            <a:ext cx="8596668" cy="5028488"/>
          </a:xfrm>
        </p:spPr>
        <p:txBody>
          <a:bodyPr>
            <a:no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англійську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оплату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цілковито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вводиться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регулярно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виплачується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систему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участь у чистому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участь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участь, чиста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641145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заощаджень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облігації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тягне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собою передачу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(доходу), у 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дивідендів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дійшли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гармонійна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гарантії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58129"/>
            <a:ext cx="8596668" cy="4360985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вирізняється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перерозподілу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50-х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профспілки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переговорах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переукладання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солідарної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таких принципах: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оплата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5982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58" y="1392702"/>
            <a:ext cx="8848578" cy="371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2031" y="1223889"/>
            <a:ext cx="8721969" cy="367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6080" y="2577738"/>
            <a:ext cx="5538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ДЯКУЮ ЗА УВАГУ!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20*248"/>
  <p:tag name="TABLE_ENDDRAG_RECT" val="125*128*620*24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20*248"/>
  <p:tag name="TABLE_ENDDRAG_RECT" val="125*128*620*24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18*286"/>
  <p:tag name="TABLE_ENDDRAG_RECT" val="53*114*718*28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56*319"/>
  <p:tag name="TABLE_ENDDRAG_RECT" val="124*140*556*31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76*224"/>
  <p:tag name="TABLE_ENDDRAG_RECT" val="53*170*676*224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3960</Words>
  <Application>Microsoft Office PowerPoint</Application>
  <PresentationFormat>Широкий екран</PresentationFormat>
  <Paragraphs>243</Paragraphs>
  <Slides>61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61</vt:i4>
      </vt:variant>
    </vt:vector>
  </HeadingPairs>
  <TitlesOfParts>
    <vt:vector size="66" baseType="lpstr">
      <vt:lpstr>Arial</vt:lpstr>
      <vt:lpstr>Times New Roman</vt:lpstr>
      <vt:lpstr>Trebuchet MS</vt:lpstr>
      <vt:lpstr>Wingdings 3</vt:lpstr>
      <vt:lpstr>Грань</vt:lpstr>
      <vt:lpstr> Тема 3 Оцінювання результативності фінансово-господарської діяльності та системи мотивації</vt:lpstr>
      <vt:lpstr>Презентація PowerPoint</vt:lpstr>
      <vt:lpstr>Презентація PowerPoint</vt:lpstr>
      <vt:lpstr>Класична теорія vs Біхевіористичний підхід</vt:lpstr>
      <vt:lpstr>Практичне значення біхевіористичних фінансів</vt:lpstr>
      <vt:lpstr>Контролінг поведінки</vt:lpstr>
      <vt:lpstr>Основні завдання контролінгу поведінки:</vt:lpstr>
      <vt:lpstr>Контролінг поведінки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2. Система вимірювання результативності діяльності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Основна структура системи ZVEI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Сучасні тенденції формування зарубіжних систем мотивації праці в узагальненому вигляді 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 Оцінювання результативності фінансово-господарської діяльності та системи мотивації</dc:title>
  <dc:creator>Прохорчук Наталія Олегівна</dc:creator>
  <cp:lastModifiedBy>Anastasiia Petruk</cp:lastModifiedBy>
  <cp:revision>44</cp:revision>
  <dcterms:created xsi:type="dcterms:W3CDTF">2022-09-21T08:48:00Z</dcterms:created>
  <dcterms:modified xsi:type="dcterms:W3CDTF">2026-09-26T05:22:49Z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8CF94B1D57E14716AD7F99ED344CEFAF_12</vt:lpwstr>
  </property>
  <property fmtid="{D5CDD505-2E9C-101B-9397-08002B2CF9AE}" pid="3" name="KSOProductBuildVer">
    <vt:lpwstr>1049-12.2.0.23131</vt:lpwstr>
  </property>
</Properties>
</file>