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74" r:id="rId2"/>
    <p:sldId id="257" r:id="rId3"/>
    <p:sldId id="258" r:id="rId4"/>
    <p:sldId id="261" r:id="rId5"/>
    <p:sldId id="297" r:id="rId6"/>
    <p:sldId id="298" r:id="rId7"/>
    <p:sldId id="299" r:id="rId8"/>
    <p:sldId id="300" r:id="rId9"/>
    <p:sldId id="301" r:id="rId10"/>
    <p:sldId id="302" r:id="rId11"/>
    <p:sldId id="303" r:id="rId12"/>
    <p:sldId id="304" r:id="rId13"/>
    <p:sldId id="306" r:id="rId14"/>
    <p:sldId id="307" r:id="rId15"/>
    <p:sldId id="305" r:id="rId16"/>
    <p:sldId id="308" r:id="rId17"/>
    <p:sldId id="293" r:id="rId18"/>
    <p:sldId id="296" r:id="rId19"/>
    <p:sldId id="295" r:id="rId20"/>
    <p:sldId id="275" r:id="rId21"/>
    <p:sldId id="309" r:id="rId22"/>
    <p:sldId id="310" r:id="rId23"/>
    <p:sldId id="311" r:id="rId24"/>
    <p:sldId id="312" r:id="rId25"/>
    <p:sldId id="273" r:id="rId2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Помірний стиль 2 –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396" autoAdjust="0"/>
    <p:restoredTop sz="94660"/>
  </p:normalViewPr>
  <p:slideViewPr>
    <p:cSldViewPr snapToGrid="0">
      <p:cViewPr>
        <p:scale>
          <a:sx n="78" d="100"/>
          <a:sy n="78" d="100"/>
        </p:scale>
        <p:origin x="-1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EA0698-701F-4D4D-8602-AFDBDD83F29B}" type="datetimeFigureOut">
              <a:rPr lang="uk-UA" smtClean="0"/>
              <a:t>22.09.2026</a:t>
            </a:fld>
            <a:endParaRPr lang="uk-UA" dirty="0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32E19D-447B-4CAC-A15F-6AE3FBDEC1BE}" type="slidenum">
              <a:rPr lang="uk-UA" smtClean="0"/>
              <a:t>‹№›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9197335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2E19D-447B-4CAC-A15F-6AE3FBDEC1BE}" type="slidenum">
              <a:rPr lang="uk-UA" smtClean="0"/>
              <a:t>17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500884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2E19D-447B-4CAC-A15F-6AE3FBDEC1BE}" type="slidenum">
              <a:rPr lang="uk-UA" smtClean="0"/>
              <a:t>18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1827741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зображення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Місце для нотаток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Місце для номер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32E19D-447B-4CAC-A15F-6AE3FBDEC1BE}" type="slidenum">
              <a:rPr lang="uk-UA" smtClean="0"/>
              <a:t>19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40856911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31905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r>
              <a:rPr lang="uk-UA" dirty="0" smtClean="0"/>
              <a:t>Зразок заголовка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759047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7" name="Місце для заголовка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140510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uk-UA" dirty="0" smtClean="0"/>
              <a:t>Зразок заголовка</a:t>
            </a:r>
            <a:endParaRPr lang="uk-UA" dirty="0"/>
          </a:p>
        </p:txBody>
      </p:sp>
      <p:sp>
        <p:nvSpPr>
          <p:cNvPr id="5" name="Місце для тексту 4"/>
          <p:cNvSpPr>
            <a:spLocks noGrp="1"/>
          </p:cNvSpPr>
          <p:nvPr>
            <p:ph type="body" sz="quarter" idx="10"/>
          </p:nvPr>
        </p:nvSpPr>
        <p:spPr>
          <a:xfrm>
            <a:off x="334963" y="1593850"/>
            <a:ext cx="11522075" cy="4176713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pPr lvl="0"/>
            <a:r>
              <a:rPr lang="uk-UA" dirty="0" smtClean="0"/>
              <a:t>Зразок тексту</a:t>
            </a:r>
          </a:p>
          <a:p>
            <a:pPr lvl="1"/>
            <a:r>
              <a:rPr lang="uk-UA" dirty="0" smtClean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25639521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Основний слайд з вмісто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707"/>
            <a:ext cx="12192000" cy="6858000"/>
          </a:xfrm>
          <a:prstGeom prst="rect">
            <a:avLst/>
          </a:prstGeom>
        </p:spPr>
      </p:pic>
      <p:sp>
        <p:nvSpPr>
          <p:cNvPr id="4" name="Місце для вмісту 3"/>
          <p:cNvSpPr>
            <a:spLocks noGrp="1"/>
          </p:cNvSpPr>
          <p:nvPr>
            <p:ph sz="quarter" idx="10"/>
          </p:nvPr>
        </p:nvSpPr>
        <p:spPr>
          <a:xfrm>
            <a:off x="334963" y="188913"/>
            <a:ext cx="11522075" cy="5578475"/>
          </a:xfrm>
          <a:prstGeom prst="rect">
            <a:avLst/>
          </a:prstGeom>
        </p:spPr>
        <p:txBody>
          <a:bodyPr/>
          <a:lstStyle>
            <a:lvl1pPr>
              <a:defRPr sz="3200" b="1"/>
            </a:lvl1pPr>
          </a:lstStyle>
          <a:p>
            <a:pPr lvl="0"/>
            <a:r>
              <a:rPr lang="uk-UA" dirty="0" smtClean="0"/>
              <a:t>Зразок тексту</a:t>
            </a:r>
          </a:p>
          <a:p>
            <a:pPr lvl="1"/>
            <a:r>
              <a:rPr lang="uk-UA" dirty="0" smtClean="0"/>
              <a:t>Другий рівень</a:t>
            </a:r>
          </a:p>
        </p:txBody>
      </p:sp>
    </p:spTree>
    <p:extLst>
      <p:ext uri="{BB962C8B-B14F-4D97-AF65-F5344CB8AC3E}">
        <p14:creationId xmlns:p14="http://schemas.microsoft.com/office/powerpoint/2010/main" val="3192927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ФІнальни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221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47899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3" r:id="rId3"/>
    <p:sldLayoutId id="2147483661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19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211" userDrawn="1">
          <p15:clr>
            <a:srgbClr val="F26B43"/>
          </p15:clr>
        </p15:guide>
        <p15:guide id="4" pos="7469" userDrawn="1">
          <p15:clr>
            <a:srgbClr val="F26B43"/>
          </p15:clr>
        </p15:guide>
        <p15:guide id="5" orient="horz" pos="2260" userDrawn="1">
          <p15:clr>
            <a:srgbClr val="F26B43"/>
          </p15:clr>
        </p15:guide>
        <p15:guide id="6" orient="horz" pos="374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962" y="1992473"/>
            <a:ext cx="11522075" cy="4494052"/>
          </a:xfrm>
        </p:spPr>
        <p:txBody>
          <a:bodyPr>
            <a:normAutofit fontScale="90000"/>
          </a:bodyPr>
          <a:lstStyle/>
          <a:p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dirty="0"/>
              <a:t>Тема </a:t>
            </a:r>
            <a:r>
              <a:rPr lang="uk-UA" b="1" dirty="0" smtClean="0"/>
              <a:t>2</a:t>
            </a:r>
            <a:r>
              <a:rPr lang="uk-UA" b="1" dirty="0"/>
              <a:t>. Поведінка сучасного споживача цифрового продукту та шлях споживача цифрового продукту</a:t>
            </a:r>
            <a:r>
              <a:rPr lang="uk-UA" dirty="0"/>
              <a:t/>
            </a:r>
            <a:br>
              <a:rPr lang="uk-UA" dirty="0"/>
            </a:br>
            <a:r>
              <a:rPr lang="uk-UA" dirty="0"/>
              <a:t/>
            </a:r>
            <a:br>
              <a:rPr lang="uk-UA" dirty="0"/>
            </a:br>
            <a:r>
              <a:rPr lang="uk-UA" b="1" dirty="0" smtClean="0"/>
              <a:t/>
            </a:r>
            <a:br>
              <a:rPr lang="uk-UA" b="1" dirty="0" smtClean="0"/>
            </a:br>
            <a:r>
              <a:rPr lang="uk-UA" b="1" dirty="0"/>
              <a:t/>
            </a:r>
            <a:br>
              <a:rPr lang="uk-UA" b="1" dirty="0"/>
            </a:b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43277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dirty="0" smtClean="0"/>
              <a:t>ПЛАН</a:t>
            </a:r>
            <a:endParaRPr lang="uk-UA" dirty="0"/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334961" y="1048419"/>
            <a:ext cx="11522075" cy="4176713"/>
          </a:xfrm>
        </p:spPr>
        <p:txBody>
          <a:bodyPr/>
          <a:lstStyle/>
          <a:p>
            <a:pPr marL="0" indent="0">
              <a:buNone/>
            </a:pPr>
            <a:r>
              <a:rPr lang="uk-UA" sz="2000" dirty="0"/>
              <a:t>1. Поведінка сучасного споживача в цифровому середовищі.</a:t>
            </a:r>
          </a:p>
          <a:p>
            <a:pPr marL="0" indent="0">
              <a:buNone/>
            </a:pPr>
            <a:r>
              <a:rPr lang="uk-UA" sz="2000" dirty="0" smtClean="0"/>
              <a:t>2. Шлях споживача цифрового продукту та карта шляху споживача.</a:t>
            </a:r>
          </a:p>
          <a:p>
            <a:pPr marL="0" indent="0">
              <a:buNone/>
            </a:pPr>
            <a:r>
              <a:rPr lang="uk-UA" sz="2000" dirty="0" smtClean="0"/>
              <a:t>3</a:t>
            </a:r>
            <a:r>
              <a:rPr lang="uk-UA" sz="2000" dirty="0"/>
              <a:t>. Етапи шляху споживача цифрового продукту: детальний аналіз</a:t>
            </a:r>
          </a:p>
          <a:p>
            <a:pPr marL="0" indent="0">
              <a:buNone/>
            </a:pPr>
            <a:r>
              <a:rPr lang="uk-UA" sz="2000" dirty="0"/>
              <a:t>4. Точки комунікаційного впливу та управління ними</a:t>
            </a:r>
          </a:p>
        </p:txBody>
      </p:sp>
    </p:spTree>
    <p:extLst>
      <p:ext uri="{BB962C8B-B14F-4D97-AF65-F5344CB8AC3E}">
        <p14:creationId xmlns:p14="http://schemas.microsoft.com/office/powerpoint/2010/main" val="3758076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961" y="188914"/>
            <a:ext cx="11522075" cy="603022"/>
          </a:xfrm>
        </p:spPr>
        <p:txBody>
          <a:bodyPr>
            <a:no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uk-UA" sz="2000" b="1" dirty="0" smtClean="0">
                <a:solidFill>
                  <a:schemeClr val="tx1"/>
                </a:solidFill>
              </a:rPr>
              <a:t>1. Поведінка </a:t>
            </a:r>
            <a:r>
              <a:rPr lang="uk-UA" sz="2000" b="1" dirty="0">
                <a:solidFill>
                  <a:schemeClr val="tx1"/>
                </a:solidFill>
              </a:rPr>
              <a:t>сучасного споживача в цифровому </a:t>
            </a:r>
            <a:r>
              <a:rPr lang="uk-UA" sz="2000" b="1" dirty="0" smtClean="0">
                <a:solidFill>
                  <a:schemeClr val="tx1"/>
                </a:solidFill>
              </a:rPr>
              <a:t>середовищі</a:t>
            </a:r>
            <a:r>
              <a:rPr lang="uk-UA" sz="1800" dirty="0"/>
              <a:t/>
            </a:r>
            <a:br>
              <a:rPr lang="uk-UA" sz="1800" dirty="0"/>
            </a:b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171449" y="557214"/>
            <a:ext cx="12144375" cy="5300662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Цифрова поведінка споживача </a:t>
            </a:r>
            <a:r>
              <a:rPr lang="uk-UA" sz="1800" b="0" dirty="0"/>
              <a:t>– це складне, багатовимірне явище, що охоплює взаємодію з електронними платформами, реакцію на маркетинговий контент, персоналізовані рекомендації, соціальні докази, а також використання мобільних застосунків, чат-ботів та інших інструментів цифрового середовища</a:t>
            </a:r>
            <a:r>
              <a:rPr lang="uk-UA" sz="1800" b="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Сучасний </a:t>
            </a:r>
            <a:r>
              <a:rPr lang="uk-UA" sz="1800" dirty="0"/>
              <a:t>користувач </a:t>
            </a:r>
            <a:r>
              <a:rPr lang="uk-UA" sz="1800" b="0" dirty="0"/>
              <a:t>цифрових продуктів принципово </a:t>
            </a:r>
            <a:r>
              <a:rPr lang="uk-UA" sz="1800" dirty="0"/>
              <a:t>відрізняється від покупця епохи масового маркетингу. </a:t>
            </a:r>
            <a:r>
              <a:rPr lang="uk-UA" sz="1800" b="0" dirty="0"/>
              <a:t>Він озброєний інформацією, має безмежний вибір, є вимогливим до якості досвіду та вкрай нетерплячим.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0" dirty="0"/>
              <a:t>Американський психолог Баррі Шварц у своїй праці «Парадокс вибору» (2004) описав явище, що стало ще більш актуальним у цифровому середовищі: надлишок вибору не підвищує задоволеність споживача, а навпаки – паралізує прийняття рішень та знижує задоволеність від зробленого вибору.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0" dirty="0"/>
              <a:t>Одночасно з парадоксом вибору існує проблема інформаційного перевантаження. За оцінками дослідників, людина у 2024 році стикається </a:t>
            </a:r>
            <a:r>
              <a:rPr lang="uk-UA" sz="1800" dirty="0"/>
              <a:t>щодня із приблизно 4000-10000 рекламних повідомлень.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Дослідження Nielsen Norman Group показують, що: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0" dirty="0" smtClean="0"/>
              <a:t>- 92</a:t>
            </a:r>
            <a:r>
              <a:rPr lang="uk-UA" sz="1800" b="0" dirty="0"/>
              <a:t>% споживачів довіряють рекомендаціям знайомих більше, ніж будь-якій рекламі;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0" dirty="0" smtClean="0"/>
              <a:t>- 70</a:t>
            </a:r>
            <a:r>
              <a:rPr lang="uk-UA" sz="1800" b="0" dirty="0"/>
              <a:t>% довіряють відгукам незнайомих людей в Інтернеті;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0" dirty="0" smtClean="0"/>
              <a:t>- лише </a:t>
            </a:r>
            <a:r>
              <a:rPr lang="uk-UA" sz="1800" b="0" dirty="0"/>
              <a:t>33% довіряють прямій рекламі від брендів.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0" dirty="0"/>
          </a:p>
          <a:p>
            <a:pPr marL="0" indent="0">
              <a:buNone/>
            </a:pPr>
            <a:endParaRPr lang="uk-UA" sz="1800" b="0" dirty="0"/>
          </a:p>
        </p:txBody>
      </p:sp>
    </p:spTree>
    <p:extLst>
      <p:ext uri="{BB962C8B-B14F-4D97-AF65-F5344CB8AC3E}">
        <p14:creationId xmlns:p14="http://schemas.microsoft.com/office/powerpoint/2010/main" val="2581569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0" y="390456"/>
            <a:ext cx="124872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000" dirty="0"/>
              <a:t>Основні моделі поведінки споживача в цифровому середовищі</a:t>
            </a:r>
            <a:endParaRPr kumimoji="0" lang="uk-UA" alt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4" name="Таблиця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1059741"/>
              </p:ext>
            </p:extLst>
          </p:nvPr>
        </p:nvGraphicFramePr>
        <p:xfrm>
          <a:off x="471489" y="969487"/>
          <a:ext cx="11101386" cy="423468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7791">
                  <a:extLst>
                    <a:ext uri="{9D8B030D-6E8A-4147-A177-3AD203B41FA5}">
                      <a16:colId xmlns:a16="http://schemas.microsoft.com/office/drawing/2014/main" val="1036547222"/>
                    </a:ext>
                  </a:extLst>
                </a:gridCol>
                <a:gridCol w="3706055">
                  <a:extLst>
                    <a:ext uri="{9D8B030D-6E8A-4147-A177-3AD203B41FA5}">
                      <a16:colId xmlns:a16="http://schemas.microsoft.com/office/drawing/2014/main" val="2210046538"/>
                    </a:ext>
                  </a:extLst>
                </a:gridCol>
                <a:gridCol w="5577540">
                  <a:extLst>
                    <a:ext uri="{9D8B030D-6E8A-4147-A177-3AD203B41FA5}">
                      <a16:colId xmlns:a16="http://schemas.microsoft.com/office/drawing/2014/main" val="218510631"/>
                    </a:ext>
                  </a:extLst>
                </a:gridCol>
              </a:tblGrid>
              <a:tr h="519388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Модель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Основні чинники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Прояв у цифровому середовищі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5859086"/>
                  </a:ext>
                </a:extLst>
              </a:tr>
              <a:tr h="794798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Економічна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Ціна, дохід, корисність, альтернативи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Порівняння тарифів, вартості підписок, набору функцій та умов використання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00688334"/>
                  </a:ext>
                </a:extLst>
              </a:tr>
              <a:tr h="794798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Психологічна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Потреби, мотиви, емоції, попередній досвід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Оцінювання зручності, дизайну, простоти використання, довіри до бренду та власного досвіду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47399981"/>
                  </a:ext>
                </a:extLst>
              </a:tr>
              <a:tr h="794798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Соціальна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Сім’я, друзі, соціальні групи, культура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Відгуки, рейтинги, рекомендації, думки лідерів думок, цифрові спільноти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87067598"/>
                  </a:ext>
                </a:extLst>
              </a:tr>
              <a:tr h="1070207"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Комплексна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Поєднання економічних, психологічних і соціальних чинників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Одночасне врахування ціни, функціональності, досвіду, довіри та соціального підтвердження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149658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275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833438" y="104705"/>
            <a:ext cx="1135856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lang="uk-UA" sz="2000" dirty="0"/>
              <a:t>Трансформація поведінки споживача під впливом цифровізації</a:t>
            </a:r>
            <a:endParaRPr kumimoji="0" lang="uk-UA" altLang="uk-UA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9346659"/>
              </p:ext>
            </p:extLst>
          </p:nvPr>
        </p:nvGraphicFramePr>
        <p:xfrm>
          <a:off x="192884" y="504815"/>
          <a:ext cx="11772898" cy="50577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84620">
                  <a:extLst>
                    <a:ext uri="{9D8B030D-6E8A-4147-A177-3AD203B41FA5}">
                      <a16:colId xmlns:a16="http://schemas.microsoft.com/office/drawing/2014/main" val="936865056"/>
                    </a:ext>
                  </a:extLst>
                </a:gridCol>
                <a:gridCol w="4135637">
                  <a:extLst>
                    <a:ext uri="{9D8B030D-6E8A-4147-A177-3AD203B41FA5}">
                      <a16:colId xmlns:a16="http://schemas.microsoft.com/office/drawing/2014/main" val="2733908241"/>
                    </a:ext>
                  </a:extLst>
                </a:gridCol>
                <a:gridCol w="5052641">
                  <a:extLst>
                    <a:ext uri="{9D8B030D-6E8A-4147-A177-3AD203B41FA5}">
                      <a16:colId xmlns:a16="http://schemas.microsoft.com/office/drawing/2014/main" val="2607656208"/>
                    </a:ext>
                  </a:extLst>
                </a:gridCol>
              </a:tblGrid>
              <a:tr h="367848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Характеристика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Традиційне середовище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Цифрове середовище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1783980665"/>
                  </a:ext>
                </a:extLst>
              </a:tr>
              <a:tr h="55777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Пошук інформації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Реклама, продавець, друковані матеріали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Пошукові системи, сайти, соціальні мережі, відгуки, відео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788080394"/>
                  </a:ext>
                </a:extLst>
              </a:tr>
              <a:tr h="367848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Порівняння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Обмежене часом і місцем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Швидке порівняння великої кількості пропозицій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732358882"/>
                  </a:ext>
                </a:extLst>
              </a:tr>
              <a:tr h="367848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Роль продавця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Основне джерело консультації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Одне з багатьох джерел інформації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1187253238"/>
                  </a:ext>
                </a:extLst>
              </a:tr>
              <a:tr h="55777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Інші споживачі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Вплив переважно через особисте спілкування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Відгуки, рейтинги, коментарі, рекомендації та спільноти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1811404326"/>
                  </a:ext>
                </a:extLst>
              </a:tr>
              <a:tr h="55777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Персоналізація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Переважно масова пропозиція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Пропозиції з урахуванням поведінки та інтересів користувача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3428939322"/>
                  </a:ext>
                </a:extLst>
              </a:tr>
              <a:tr h="55777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Канал покупки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Фізичний магазин або офлайн-сервіс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Сайт, застосунок, соціальна мережа, цифрова платформа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206939507"/>
                  </a:ext>
                </a:extLst>
              </a:tr>
              <a:tr h="367848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Оплата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Готівка, картка у фізичній точці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Онлайн-оплата та мобільні платіжні інструменти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4290130176"/>
                  </a:ext>
                </a:extLst>
              </a:tr>
              <a:tr h="55777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Роль споживача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Переважно отримувач інформації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Отримувач, оцінювач, поширювач і творець інформації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3083387497"/>
                  </a:ext>
                </a:extLst>
              </a:tr>
              <a:tr h="55777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Післякупівельна взаємодія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Звернення до продавця, рекомендації знайомим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Відгуки, оцінки, коментарі, повторне використання, рекомендації онлайн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1802" marR="51802" marT="0" marB="0"/>
                </a:tc>
                <a:extLst>
                  <a:ext uri="{0D108BD9-81ED-4DB2-BD59-A6C34878D82A}">
                    <a16:rowId xmlns:a16="http://schemas.microsoft.com/office/drawing/2014/main" val="40915606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011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833438" y="120094"/>
            <a:ext cx="1135856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uk-UA" sz="2000" dirty="0"/>
              <a:t>Особливості поведінки споживача під час придбання цифрового продукту</a:t>
            </a:r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48754788"/>
              </p:ext>
            </p:extLst>
          </p:nvPr>
        </p:nvGraphicFramePr>
        <p:xfrm>
          <a:off x="171450" y="489427"/>
          <a:ext cx="11887200" cy="51917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203744">
                  <a:extLst>
                    <a:ext uri="{9D8B030D-6E8A-4147-A177-3AD203B41FA5}">
                      <a16:colId xmlns:a16="http://schemas.microsoft.com/office/drawing/2014/main" val="1257357674"/>
                    </a:ext>
                  </a:extLst>
                </a:gridCol>
                <a:gridCol w="3972065">
                  <a:extLst>
                    <a:ext uri="{9D8B030D-6E8A-4147-A177-3AD203B41FA5}">
                      <a16:colId xmlns:a16="http://schemas.microsoft.com/office/drawing/2014/main" val="3141960747"/>
                    </a:ext>
                  </a:extLst>
                </a:gridCol>
                <a:gridCol w="4711391">
                  <a:extLst>
                    <a:ext uri="{9D8B030D-6E8A-4147-A177-3AD203B41FA5}">
                      <a16:colId xmlns:a16="http://schemas.microsoft.com/office/drawing/2014/main" val="665102272"/>
                    </a:ext>
                  </a:extLst>
                </a:gridCol>
              </a:tblGrid>
              <a:tr h="476654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Особливість цифрового продукту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Вплив на поведінку споживача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Маркетинговий наслідок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extLst>
                  <a:ext uri="{0D108BD9-81ED-4DB2-BD59-A6C34878D82A}">
                    <a16:rowId xmlns:a16="http://schemas.microsoft.com/office/drawing/2014/main" val="1936221786"/>
                  </a:ext>
                </a:extLst>
              </a:tr>
              <a:tr h="476654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Нематеріальність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Продукт складно оцінити до використання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Демонстрації, відео, скриншоти, опис функцій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extLst>
                  <a:ext uri="{0D108BD9-81ED-4DB2-BD59-A6C34878D82A}">
                    <a16:rowId xmlns:a16="http://schemas.microsoft.com/office/drawing/2014/main" val="1755332246"/>
                  </a:ext>
                </a:extLst>
              </a:tr>
              <a:tr h="476654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Інформаційна невизначеність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Пошук додаткових підтверджень цінності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Відгуки, рейтинги, пробний доступ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extLst>
                  <a:ext uri="{0D108BD9-81ED-4DB2-BD59-A6C34878D82A}">
                    <a16:rowId xmlns:a16="http://schemas.microsoft.com/office/drawing/2014/main" val="3316318818"/>
                  </a:ext>
                </a:extLst>
              </a:tr>
              <a:tr h="617902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Очікувана цінність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Оцінюється не лише ціна, а користь від функцій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Пояснення практичного результату використання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extLst>
                  <a:ext uri="{0D108BD9-81ED-4DB2-BD59-A6C34878D82A}">
                    <a16:rowId xmlns:a16="http://schemas.microsoft.com/office/drawing/2014/main" val="2340592893"/>
                  </a:ext>
                </a:extLst>
              </a:tr>
              <a:tr h="617902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Довіра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Сумніви щодо якості та безпеки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Прозорі умови, репутація бренду, соціальне підтвердження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extLst>
                  <a:ext uri="{0D108BD9-81ED-4DB2-BD59-A6C34878D82A}">
                    <a16:rowId xmlns:a16="http://schemas.microsoft.com/office/drawing/2014/main" val="1166296530"/>
                  </a:ext>
                </a:extLst>
              </a:tr>
              <a:tr h="411934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Пробне використання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Зниження бар’єра перед покупкою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Безкоштовна або тестова версія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extLst>
                  <a:ext uri="{0D108BD9-81ED-4DB2-BD59-A6C34878D82A}">
                    <a16:rowId xmlns:a16="http://schemas.microsoft.com/office/drawing/2014/main" val="882155826"/>
                  </a:ext>
                </a:extLst>
              </a:tr>
              <a:tr h="476654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smtClean="0">
                          <a:effectLst/>
                        </a:rPr>
                        <a:t>Миттєвий </a:t>
                      </a:r>
                      <a:r>
                        <a:rPr lang="uk-UA" sz="1600" dirty="0">
                          <a:effectLst/>
                        </a:rPr>
                        <a:t>доступ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Швидкий перехід від рішення до споживання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Скорочення часової затримки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extLst>
                  <a:ext uri="{0D108BD9-81ED-4DB2-BD59-A6C34878D82A}">
                    <a16:rowId xmlns:a16="http://schemas.microsoft.com/office/drawing/2014/main" val="3056117693"/>
                  </a:ext>
                </a:extLst>
              </a:tr>
              <a:tr h="476654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Постійні оновлення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Продукт змінюється після придбання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Інформування про оновлення та підтримку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extLst>
                  <a:ext uri="{0D108BD9-81ED-4DB2-BD59-A6C34878D82A}">
                    <a16:rowId xmlns:a16="http://schemas.microsoft.com/office/drawing/2014/main" val="1106266735"/>
                  </a:ext>
                </a:extLst>
              </a:tr>
              <a:tr h="617902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Підписна модель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Рішення повторюється протягом часу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Утримання, задоволеність, регулярне використання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extLst>
                  <a:ext uri="{0D108BD9-81ED-4DB2-BD59-A6C34878D82A}">
                    <a16:rowId xmlns:a16="http://schemas.microsoft.com/office/drawing/2014/main" val="2579416897"/>
                  </a:ext>
                </a:extLst>
              </a:tr>
              <a:tr h="476654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Користувацький досвід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Зручність взаємодії є частиною цінності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Інтерфейс, швидкість і простота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47297" marR="47297" marT="0" marB="0"/>
                </a:tc>
                <a:extLst>
                  <a:ext uri="{0D108BD9-81ED-4DB2-BD59-A6C34878D82A}">
                    <a16:rowId xmlns:a16="http://schemas.microsoft.com/office/drawing/2014/main" val="9981383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841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971676" y="135483"/>
            <a:ext cx="89630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uk-UA" sz="2000" dirty="0"/>
              <a:t>Довіра та соціальний доказ у поведінці цифрового споживача</a:t>
            </a:r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4116410"/>
              </p:ext>
            </p:extLst>
          </p:nvPr>
        </p:nvGraphicFramePr>
        <p:xfrm>
          <a:off x="128588" y="642935"/>
          <a:ext cx="11830051" cy="49006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66836">
                  <a:extLst>
                    <a:ext uri="{9D8B030D-6E8A-4147-A177-3AD203B41FA5}">
                      <a16:colId xmlns:a16="http://schemas.microsoft.com/office/drawing/2014/main" val="3164700171"/>
                    </a:ext>
                  </a:extLst>
                </a:gridCol>
                <a:gridCol w="4591164">
                  <a:extLst>
                    <a:ext uri="{9D8B030D-6E8A-4147-A177-3AD203B41FA5}">
                      <a16:colId xmlns:a16="http://schemas.microsoft.com/office/drawing/2014/main" val="1000616638"/>
                    </a:ext>
                  </a:extLst>
                </a:gridCol>
                <a:gridCol w="4972051">
                  <a:extLst>
                    <a:ext uri="{9D8B030D-6E8A-4147-A177-3AD203B41FA5}">
                      <a16:colId xmlns:a16="http://schemas.microsoft.com/office/drawing/2014/main" val="2079238150"/>
                    </a:ext>
                  </a:extLst>
                </a:gridCol>
              </a:tblGrid>
              <a:tr h="499709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Джерело впливу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Що оцінює споживач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Приклад для цифрового продукту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extLst>
                  <a:ext uri="{0D108BD9-81ED-4DB2-BD59-A6C34878D82A}">
                    <a16:rowId xmlns:a16="http://schemas.microsoft.com/office/drawing/2014/main" val="954067829"/>
                  </a:ext>
                </a:extLst>
              </a:tr>
              <a:tr h="713386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Реклама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Первинна інформація та зацікавленість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Рекламне повідомлення про новий сервіс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extLst>
                  <a:ext uri="{0D108BD9-81ED-4DB2-BD59-A6C34878D82A}">
                    <a16:rowId xmlns:a16="http://schemas.microsoft.com/office/drawing/2014/main" val="3046484345"/>
                  </a:ext>
                </a:extLst>
              </a:tr>
              <a:tr h="49970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Сайт або сторінка продукту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Функції, умови, ціну, спосіб доступу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Порівняння тарифів онлайн-сервісу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extLst>
                  <a:ext uri="{0D108BD9-81ED-4DB2-BD59-A6C34878D82A}">
                    <a16:rowId xmlns:a16="http://schemas.microsoft.com/office/drawing/2014/main" val="1953557590"/>
                  </a:ext>
                </a:extLst>
              </a:tr>
              <a:tr h="49970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Відгуки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Досвід інших користувачів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Оцінки користувачів застосунку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extLst>
                  <a:ext uri="{0D108BD9-81ED-4DB2-BD59-A6C34878D82A}">
                    <a16:rowId xmlns:a16="http://schemas.microsoft.com/office/drawing/2014/main" val="3658396160"/>
                  </a:ext>
                </a:extLst>
              </a:tr>
              <a:tr h="49970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Рейтинги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Узагальнене соціальне підтвердження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Середня оцінка цифрового сервісу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extLst>
                  <a:ext uri="{0D108BD9-81ED-4DB2-BD59-A6C34878D82A}">
                    <a16:rowId xmlns:a16="http://schemas.microsoft.com/office/drawing/2014/main" val="993473262"/>
                  </a:ext>
                </a:extLst>
              </a:tr>
              <a:tr h="49970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Рекомендації знайомих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Довіру до особистого досвіду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Порада колеги щодо програмного продукту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extLst>
                  <a:ext uri="{0D108BD9-81ED-4DB2-BD59-A6C34878D82A}">
                    <a16:rowId xmlns:a16="http://schemas.microsoft.com/office/drawing/2014/main" val="1632152100"/>
                  </a:ext>
                </a:extLst>
              </a:tr>
              <a:tr h="713386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Лідери думок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Оцінку продукту через авторитет конкретної особи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Огляд сервісу або застосунку блогером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extLst>
                  <a:ext uri="{0D108BD9-81ED-4DB2-BD59-A6C34878D82A}">
                    <a16:rowId xmlns:a16="http://schemas.microsoft.com/office/drawing/2014/main" val="199911465"/>
                  </a:ext>
                </a:extLst>
              </a:tr>
              <a:tr h="499709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Демонстрація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Реальну функціональність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Відео демонстрації роботи програми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extLst>
                  <a:ext uri="{0D108BD9-81ED-4DB2-BD59-A6C34878D82A}">
                    <a16:rowId xmlns:a16="http://schemas.microsoft.com/office/drawing/2014/main" val="895762942"/>
                  </a:ext>
                </a:extLst>
              </a:tr>
              <a:tr h="475591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Пробна версія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Власний досвід користування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Тестовий доступ до сервісу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4392" marR="54392" marT="0" marB="0"/>
                </a:tc>
                <a:extLst>
                  <a:ext uri="{0D108BD9-81ED-4DB2-BD59-A6C34878D82A}">
                    <a16:rowId xmlns:a16="http://schemas.microsoft.com/office/drawing/2014/main" val="41661823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8158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385763" y="135483"/>
            <a:ext cx="1180623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uk-UA" sz="2000" dirty="0"/>
              <a:t>Соціальні медіа як середовище формування споживчої поведінки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385763" y="700087"/>
            <a:ext cx="11429248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dirty="0">
                <a:ea typeface="Times New Roman" panose="02020603050405020304" pitchFamily="18" charset="0"/>
              </a:rPr>
              <a:t>Однією з найпомітніших характеристик сучасної поведінки є </a:t>
            </a:r>
            <a:r>
              <a:rPr lang="uk-UA" b="1" dirty="0">
                <a:ea typeface="Times New Roman" panose="02020603050405020304" pitchFamily="18" charset="0"/>
              </a:rPr>
              <a:t>зміна ролі соціальних медіа. </a:t>
            </a:r>
            <a:r>
              <a:rPr lang="uk-UA" dirty="0">
                <a:ea typeface="Times New Roman" panose="02020603050405020304" pitchFamily="18" charset="0"/>
              </a:rPr>
              <a:t>Вони перетворилися із засобу комунікації між людьми на повноцінне середовище взаємодії споживача з брендами та продуктами</a:t>
            </a:r>
            <a:r>
              <a:rPr lang="uk-UA" dirty="0" smtClean="0">
                <a:ea typeface="Times New Roman" panose="02020603050405020304" pitchFamily="18" charset="0"/>
              </a:rPr>
              <a:t>.</a:t>
            </a:r>
          </a:p>
          <a:p>
            <a:pPr indent="450215" algn="just"/>
            <a:r>
              <a:rPr lang="en-US" b="1" dirty="0"/>
              <a:t>За даними DataReportal, на початку 2025 року у світі </a:t>
            </a:r>
            <a:r>
              <a:rPr lang="en-US" dirty="0"/>
              <a:t>налічувалося </a:t>
            </a:r>
            <a:r>
              <a:rPr lang="en-US" b="1" dirty="0"/>
              <a:t>5,24 млрд </a:t>
            </a:r>
            <a:r>
              <a:rPr lang="en-US" dirty="0"/>
              <a:t>активних користувачів соціальних медіа, що становило </a:t>
            </a:r>
            <a:r>
              <a:rPr lang="en-US" b="1" dirty="0"/>
              <a:t>понад 60% населення планети</a:t>
            </a:r>
            <a:r>
              <a:rPr lang="en-US" dirty="0" smtClean="0"/>
              <a:t>.</a:t>
            </a:r>
            <a:r>
              <a:rPr lang="uk-UA" dirty="0" smtClean="0"/>
              <a:t> </a:t>
            </a:r>
            <a:r>
              <a:rPr lang="uk-UA" dirty="0"/>
              <a:t>Зокрема, серед дорослих користувачів Instagram 62,3% зазначили, що використовують платформу для дослідження брендів і продуктів, для Facebook цей показник становив 52,5%, а для TikTok – 51,5</a:t>
            </a:r>
            <a:r>
              <a:rPr lang="uk-UA" dirty="0" smtClean="0"/>
              <a:t>%.</a:t>
            </a:r>
          </a:p>
          <a:p>
            <a:pPr indent="450215" algn="just"/>
            <a:r>
              <a:rPr lang="en-US" b="1" dirty="0"/>
              <a:t>На початку 2025 року в Україні було 21,6 млн користувачів соціальних медіа</a:t>
            </a:r>
            <a:r>
              <a:rPr lang="en-US" dirty="0"/>
              <a:t>, що відповідало </a:t>
            </a:r>
            <a:r>
              <a:rPr lang="en-US" b="1" dirty="0"/>
              <a:t>56,4% населення країни</a:t>
            </a:r>
            <a:r>
              <a:rPr lang="en-US" dirty="0"/>
              <a:t>. Водночас Instagram мав рекламне охоплення близько 12 млн користувачів, а TikTok – 17 млн користувачів віком від 18 </a:t>
            </a:r>
            <a:r>
              <a:rPr lang="en-US" dirty="0" smtClean="0"/>
              <a:t>років.</a:t>
            </a:r>
            <a:endParaRPr lang="uk-UA" dirty="0"/>
          </a:p>
          <a:p>
            <a:pPr indent="450215" algn="just"/>
            <a:r>
              <a:rPr lang="uk-UA" dirty="0" smtClean="0"/>
              <a:t>Тому </a:t>
            </a:r>
            <a:r>
              <a:rPr lang="uk-UA" dirty="0"/>
              <a:t>для підприємства присутність у соціальних медіа означає не просто необхідність розміщення рекламних повідомлень, а </a:t>
            </a:r>
            <a:r>
              <a:rPr lang="uk-UA" b="1" dirty="0"/>
              <a:t>потребу забезпечити повноцінну комунікаційну взаємодію зі споживачем </a:t>
            </a:r>
            <a:r>
              <a:rPr lang="uk-UA" dirty="0"/>
              <a:t>на різних етапах його </a:t>
            </a:r>
            <a:r>
              <a:rPr lang="uk-UA" dirty="0" smtClean="0"/>
              <a:t>шляху. </a:t>
            </a:r>
          </a:p>
          <a:p>
            <a:pPr indent="450215" algn="just"/>
            <a:r>
              <a:rPr lang="uk-UA" dirty="0" smtClean="0"/>
              <a:t>Для </a:t>
            </a:r>
            <a:r>
              <a:rPr lang="uk-UA" dirty="0"/>
              <a:t>маркетингу цифрових продуктів це означає, що межа між комунікацією та продажем стає дедалі менш помітною. </a:t>
            </a:r>
          </a:p>
          <a:p>
            <a:pPr indent="450215" algn="just">
              <a:spcAft>
                <a:spcPts val="0"/>
              </a:spcAft>
            </a:pPr>
            <a:endParaRPr lang="uk-UA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1808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3295150" y="167567"/>
            <a:ext cx="589697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uk-UA" sz="2000" dirty="0"/>
              <a:t>Персоналізація цифрової поведінки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336883" y="778042"/>
            <a:ext cx="11510211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spcAft>
                <a:spcPts val="0"/>
              </a:spcAft>
            </a:pPr>
            <a:r>
              <a:rPr lang="uk-UA" sz="2000" dirty="0">
                <a:ea typeface="Times New Roman" panose="02020603050405020304" pitchFamily="18" charset="0"/>
              </a:rPr>
              <a:t>Іншою важливою характеристикою цифрового споживача є </a:t>
            </a:r>
            <a:r>
              <a:rPr lang="uk-UA" sz="2000" b="1" dirty="0">
                <a:ea typeface="Times New Roman" panose="02020603050405020304" pitchFamily="18" charset="0"/>
              </a:rPr>
              <a:t>очікування персоналізованої взаємодії.</a:t>
            </a:r>
            <a:r>
              <a:rPr lang="uk-UA" sz="2000" dirty="0">
                <a:ea typeface="Times New Roman" panose="02020603050405020304" pitchFamily="18" charset="0"/>
              </a:rPr>
              <a:t> У традиційному середовищі одна рекламна пропозиція могла бути спрямована на широку аудиторію. </a:t>
            </a:r>
            <a:r>
              <a:rPr lang="uk-UA" sz="2000" b="1" dirty="0">
                <a:ea typeface="Times New Roman" panose="02020603050405020304" pitchFamily="18" charset="0"/>
              </a:rPr>
              <a:t>Цифрові технології дозволяють враховувати попередню поведінку конкретного користувача</a:t>
            </a:r>
            <a:r>
              <a:rPr lang="uk-UA" sz="2000" dirty="0">
                <a:ea typeface="Times New Roman" panose="02020603050405020304" pitchFamily="18" charset="0"/>
              </a:rPr>
              <a:t>, його інтереси, пошукові запити, переглянуті матеріали, придбані продукти та характер взаємодії з цифровою платформою</a:t>
            </a:r>
            <a:r>
              <a:rPr lang="uk-UA" sz="2000" dirty="0" smtClean="0">
                <a:ea typeface="Times New Roman" panose="02020603050405020304" pitchFamily="18" charset="0"/>
              </a:rPr>
              <a:t>.</a:t>
            </a:r>
          </a:p>
          <a:p>
            <a:pPr indent="450215" algn="just">
              <a:spcAft>
                <a:spcPts val="0"/>
              </a:spcAft>
            </a:pPr>
            <a:endParaRPr lang="uk-UA" sz="2000" dirty="0">
              <a:effectLst/>
              <a:ea typeface="Times New Roman" panose="02020603050405020304" pitchFamily="18" charset="0"/>
            </a:endParaRPr>
          </a:p>
          <a:p>
            <a:pPr indent="450215" algn="just"/>
            <a:r>
              <a:rPr lang="uk-UA" sz="2000" b="1" dirty="0"/>
              <a:t>Персоналізація</a:t>
            </a:r>
            <a:r>
              <a:rPr lang="uk-UA" sz="2000" dirty="0"/>
              <a:t> є однією з ключових тенденцій трансформації поведінки споживачів поряд із розвитком соціальних медіа, мобільних застосунків та онлайн-відгуків. </a:t>
            </a:r>
          </a:p>
          <a:p>
            <a:pPr indent="450215" algn="just">
              <a:spcAft>
                <a:spcPts val="0"/>
              </a:spcAft>
            </a:pPr>
            <a:endParaRPr lang="uk-UA" sz="2000" dirty="0" smtClean="0">
              <a:effectLst/>
              <a:ea typeface="Times New Roman" panose="02020603050405020304" pitchFamily="18" charset="0"/>
            </a:endParaRPr>
          </a:p>
          <a:p>
            <a:pPr indent="450215" algn="just"/>
            <a:r>
              <a:rPr lang="uk-UA" sz="2000" dirty="0"/>
              <a:t>Водночас персоналізація формує для підприємства певний баланс. </a:t>
            </a:r>
            <a:r>
              <a:rPr lang="uk-UA" sz="2000" b="1" dirty="0"/>
              <a:t>Надмірна кількість персоналізованих повідомлень </a:t>
            </a:r>
            <a:r>
              <a:rPr lang="uk-UA" sz="2000" dirty="0"/>
              <a:t>може сприйматися </a:t>
            </a:r>
            <a:r>
              <a:rPr lang="uk-UA" sz="2000" b="1" dirty="0"/>
              <a:t>не як турбота </a:t>
            </a:r>
            <a:r>
              <a:rPr lang="uk-UA" sz="2000" dirty="0"/>
              <a:t>про споживача, а як </a:t>
            </a:r>
            <a:r>
              <a:rPr lang="uk-UA" sz="2000" b="1" dirty="0"/>
              <a:t>надмірне втручання </a:t>
            </a:r>
            <a:r>
              <a:rPr lang="uk-UA" sz="2000" dirty="0"/>
              <a:t>у його цифрову поведінку. Тому ефективна персоналізація повинна бути передусім корисною для самого споживача.</a:t>
            </a:r>
          </a:p>
          <a:p>
            <a:pPr indent="450215" algn="just">
              <a:spcAft>
                <a:spcPts val="0"/>
              </a:spcAft>
            </a:pPr>
            <a:endParaRPr lang="uk-UA" sz="2000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265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933074" y="167567"/>
            <a:ext cx="90958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uk-UA" sz="2000" dirty="0" smtClean="0"/>
              <a:t>Зручність, швидкість та імпульсивність цифрової покупки</a:t>
            </a:r>
            <a:endParaRPr lang="uk-UA" sz="2000" dirty="0"/>
          </a:p>
        </p:txBody>
      </p:sp>
      <p:sp>
        <p:nvSpPr>
          <p:cNvPr id="2" name="Прямокутник 1"/>
          <p:cNvSpPr/>
          <p:nvPr/>
        </p:nvSpPr>
        <p:spPr>
          <a:xfrm>
            <a:off x="336883" y="778042"/>
            <a:ext cx="1151021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/>
            <a:r>
              <a:rPr lang="uk-UA" sz="2000" dirty="0"/>
              <a:t>Сучасний споживач очікує </a:t>
            </a:r>
            <a:r>
              <a:rPr lang="uk-UA" sz="2000" b="1" dirty="0"/>
              <a:t>максимальної зручності. </a:t>
            </a:r>
            <a:r>
              <a:rPr lang="uk-UA" sz="2000" dirty="0"/>
              <a:t>Пошук інформації, порівняння пропозицій, реєстрація, оплата та отримання доступу до цифрового продукту повинні відбуватися з мінімальною кількістю зайвих дій</a:t>
            </a:r>
            <a:r>
              <a:rPr lang="uk-UA" sz="2000" dirty="0" smtClean="0"/>
              <a:t>.</a:t>
            </a:r>
          </a:p>
          <a:p>
            <a:pPr indent="450215" algn="just"/>
            <a:endParaRPr lang="uk-UA" sz="2000" dirty="0" smtClean="0"/>
          </a:p>
          <a:p>
            <a:pPr indent="450215" algn="just"/>
            <a:r>
              <a:rPr lang="uk-UA" sz="2000" dirty="0" smtClean="0"/>
              <a:t>Поширення </a:t>
            </a:r>
            <a:r>
              <a:rPr lang="uk-UA" sz="2000" dirty="0"/>
              <a:t>мобільних платежів та цифрових гаманців додатково </a:t>
            </a:r>
            <a:r>
              <a:rPr lang="uk-UA" sz="2000" b="1" dirty="0"/>
              <a:t>скорочує час </a:t>
            </a:r>
            <a:r>
              <a:rPr lang="uk-UA" sz="2000" dirty="0"/>
              <a:t>між прийняттям рішення та здійсненням транзакції. </a:t>
            </a:r>
          </a:p>
          <a:p>
            <a:pPr indent="450215" algn="just"/>
            <a:endParaRPr lang="uk-UA" sz="2000" dirty="0" smtClean="0"/>
          </a:p>
          <a:p>
            <a:pPr indent="450215" algn="just"/>
            <a:r>
              <a:rPr lang="en-US" sz="2000" dirty="0" smtClean="0"/>
              <a:t>Чим </a:t>
            </a:r>
            <a:r>
              <a:rPr lang="en-US" sz="2000" b="1" dirty="0"/>
              <a:t>менше зусиль </a:t>
            </a:r>
            <a:r>
              <a:rPr lang="en-US" sz="2000" dirty="0"/>
              <a:t>необхідно докласти для покупки, тим нижчим стає </a:t>
            </a:r>
            <a:r>
              <a:rPr lang="en-US" sz="2000" b="1" dirty="0"/>
              <a:t>психологічний бар’єр</a:t>
            </a:r>
            <a:r>
              <a:rPr lang="en-US" sz="2000" dirty="0"/>
              <a:t>. Особливо це проявляється в </a:t>
            </a:r>
            <a:r>
              <a:rPr lang="en-US" sz="2000" b="1" dirty="0"/>
              <a:t>імпульсивних покупках.</a:t>
            </a:r>
            <a:endParaRPr lang="uk-UA" sz="2000" b="1" dirty="0"/>
          </a:p>
          <a:p>
            <a:pPr indent="450215" algn="just">
              <a:spcAft>
                <a:spcPts val="0"/>
              </a:spcAft>
            </a:pPr>
            <a:endParaRPr lang="uk-UA" sz="2000" dirty="0" smtClean="0"/>
          </a:p>
          <a:p>
            <a:pPr indent="450215" algn="just">
              <a:spcAft>
                <a:spcPts val="0"/>
              </a:spcAft>
            </a:pPr>
            <a:r>
              <a:rPr lang="en-US" sz="2000" dirty="0" smtClean="0"/>
              <a:t>Однак </a:t>
            </a:r>
            <a:r>
              <a:rPr lang="en-US" sz="2000" dirty="0"/>
              <a:t>для цифрових продуктів </a:t>
            </a:r>
            <a:r>
              <a:rPr lang="en-US" sz="2000" b="1" dirty="0"/>
              <a:t>швидкість</a:t>
            </a:r>
            <a:r>
              <a:rPr lang="en-US" sz="2000" dirty="0"/>
              <a:t> повинна поєднуватися </a:t>
            </a:r>
            <a:r>
              <a:rPr lang="en-US" sz="2000" b="1" dirty="0"/>
              <a:t>з достатньою кількістю інформації. </a:t>
            </a:r>
            <a:endParaRPr lang="uk-UA" sz="2000" b="1" dirty="0">
              <a:effectLst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5167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933074" y="167567"/>
            <a:ext cx="90958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uk-UA" sz="2000" dirty="0"/>
              <a:t>Раціональна та емоційна складові поведінки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517357" y="480751"/>
            <a:ext cx="11510211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dirty="0"/>
              <a:t>Сучасного цифрового споживача </a:t>
            </a:r>
            <a:r>
              <a:rPr lang="uk-UA" b="1" dirty="0"/>
              <a:t>не можна розглядати </a:t>
            </a:r>
            <a:r>
              <a:rPr lang="uk-UA" dirty="0"/>
              <a:t>виключно </a:t>
            </a:r>
            <a:r>
              <a:rPr lang="uk-UA" b="1" dirty="0"/>
              <a:t>як раціонального покупця. </a:t>
            </a:r>
            <a:endParaRPr lang="uk-UA" b="1" dirty="0" smtClean="0"/>
          </a:p>
          <a:p>
            <a:r>
              <a:rPr lang="uk-UA" dirty="0" smtClean="0"/>
              <a:t>Ціна </a:t>
            </a:r>
            <a:r>
              <a:rPr lang="uk-UA" dirty="0"/>
              <a:t>та функціональність залишаються важливими, </a:t>
            </a:r>
            <a:r>
              <a:rPr lang="uk-UA" b="1" dirty="0"/>
              <a:t>але рішення також визначаються емоціями, попереднім досвідом, звичками, ставленням до бренду та бажанням бути частиною певної спільноти</a:t>
            </a:r>
            <a:r>
              <a:rPr lang="uk-UA" b="1" dirty="0" smtClean="0"/>
              <a:t>.</a:t>
            </a:r>
          </a:p>
          <a:p>
            <a:r>
              <a:rPr lang="uk-UA" dirty="0" smtClean="0"/>
              <a:t>Саме тому два споживачі з приблизно однаковими доходами та доступом до однакової інформації можуть обрати </a:t>
            </a:r>
            <a:r>
              <a:rPr lang="uk-UA" b="1" dirty="0" smtClean="0"/>
              <a:t>різні цифрові продукти.</a:t>
            </a:r>
          </a:p>
          <a:p>
            <a:endParaRPr lang="uk-UA" b="1" dirty="0"/>
          </a:p>
          <a:p>
            <a:endParaRPr lang="uk-UA" b="1" dirty="0" smtClean="0"/>
          </a:p>
          <a:p>
            <a:r>
              <a:rPr lang="uk-UA" dirty="0"/>
              <a:t>Людина вже не обов’язково здійснює весь процес покупки в </a:t>
            </a:r>
            <a:r>
              <a:rPr lang="uk-UA" b="1" dirty="0"/>
              <a:t>одному каналі</a:t>
            </a:r>
            <a:r>
              <a:rPr lang="uk-UA" b="1" dirty="0" smtClean="0"/>
              <a:t>.</a:t>
            </a:r>
          </a:p>
          <a:p>
            <a:endParaRPr lang="uk-UA" dirty="0" smtClean="0"/>
          </a:p>
          <a:p>
            <a:r>
              <a:rPr lang="uk-UA" dirty="0" smtClean="0"/>
              <a:t>Наприклад</a:t>
            </a:r>
            <a:r>
              <a:rPr lang="uk-UA" dirty="0"/>
              <a:t>, вона може почати пошук у пошуковій системі, побачити рекомендацію в соціальній мережі, перейти на сайт підприємства, переглянути відеоогляд, ознайомитися з відгуками на іншій платформі, протестувати продукт і лише після цього здійснити покупку через мобільний застосунок.</a:t>
            </a:r>
          </a:p>
          <a:p>
            <a:endParaRPr lang="uk-UA" b="1" dirty="0" smtClean="0"/>
          </a:p>
          <a:p>
            <a:r>
              <a:rPr lang="uk-UA" dirty="0"/>
              <a:t>Дослідження цифрової поведінки визначають використання </a:t>
            </a:r>
            <a:r>
              <a:rPr lang="uk-UA" b="1" dirty="0"/>
              <a:t>різних каналів для пошуку </a:t>
            </a:r>
            <a:r>
              <a:rPr lang="uk-UA" dirty="0"/>
              <a:t>інформації та здійснення покупки як одну з характерних рис сучасного споживання.</a:t>
            </a:r>
          </a:p>
          <a:p>
            <a:endParaRPr lang="uk-UA" b="1" dirty="0"/>
          </a:p>
          <a:p>
            <a:r>
              <a:rPr lang="uk-UA" b="1" dirty="0" smtClean="0"/>
              <a:t> </a:t>
            </a:r>
          </a:p>
          <a:p>
            <a:endParaRPr lang="uk-UA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724527" y="2612430"/>
            <a:ext cx="90958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uk-UA" sz="2000" dirty="0"/>
              <a:t>Мультиканальність поведінки сучасного споживача</a:t>
            </a:r>
          </a:p>
        </p:txBody>
      </p:sp>
    </p:spTree>
    <p:extLst>
      <p:ext uri="{BB962C8B-B14F-4D97-AF65-F5344CB8AC3E}">
        <p14:creationId xmlns:p14="http://schemas.microsoft.com/office/powerpoint/2010/main" val="403642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933074" y="167567"/>
            <a:ext cx="90958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uk-UA" sz="2000" dirty="0"/>
              <a:t>Споживач як активний учасник цифрової комунікації</a:t>
            </a:r>
          </a:p>
        </p:txBody>
      </p:sp>
      <p:sp>
        <p:nvSpPr>
          <p:cNvPr id="2" name="Прямокутник 1"/>
          <p:cNvSpPr/>
          <p:nvPr/>
        </p:nvSpPr>
        <p:spPr>
          <a:xfrm>
            <a:off x="329509" y="536899"/>
            <a:ext cx="11719923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dirty="0"/>
              <a:t>Сучасний споживач </a:t>
            </a:r>
            <a:r>
              <a:rPr lang="uk-UA" b="1" dirty="0"/>
              <a:t>не тільки отримує інформацію </a:t>
            </a:r>
            <a:r>
              <a:rPr lang="uk-UA" dirty="0"/>
              <a:t>від підприємства, а й </a:t>
            </a:r>
            <a:r>
              <a:rPr lang="uk-UA" b="1" dirty="0"/>
              <a:t>створює її</a:t>
            </a:r>
            <a:r>
              <a:rPr lang="uk-UA" b="1" dirty="0" smtClean="0"/>
              <a:t>.</a:t>
            </a:r>
          </a:p>
          <a:p>
            <a:endParaRPr lang="uk-UA" b="1" dirty="0"/>
          </a:p>
          <a:p>
            <a:r>
              <a:rPr lang="uk-UA" b="1" dirty="0"/>
              <a:t>Після придбання </a:t>
            </a:r>
            <a:r>
              <a:rPr lang="uk-UA" dirty="0"/>
              <a:t>цифрового продукту користувач може </a:t>
            </a:r>
            <a:r>
              <a:rPr lang="uk-UA" b="1" dirty="0"/>
              <a:t>поставити оцінку, залишити відгук, опублікувати відео, розповісти про власний досвід у соціальній мережі, порекомендувати продукт друзям або повідомити про негативний досвід</a:t>
            </a:r>
            <a:r>
              <a:rPr lang="uk-UA" b="1" dirty="0" smtClean="0"/>
              <a:t>.</a:t>
            </a:r>
          </a:p>
          <a:p>
            <a:endParaRPr lang="uk-UA" dirty="0"/>
          </a:p>
          <a:p>
            <a:r>
              <a:rPr lang="uk-UA" dirty="0"/>
              <a:t>Таким чином, покупець стає одночасно </a:t>
            </a:r>
            <a:r>
              <a:rPr lang="uk-UA" b="1" dirty="0"/>
              <a:t>споживачем і учасником маркетингової комунікації</a:t>
            </a:r>
            <a:r>
              <a:rPr lang="uk-UA" b="1" dirty="0" smtClean="0"/>
              <a:t>.</a:t>
            </a:r>
          </a:p>
          <a:p>
            <a:endParaRPr lang="uk-UA" b="1" dirty="0"/>
          </a:p>
          <a:p>
            <a:endParaRPr lang="uk-UA" b="1" dirty="0" smtClean="0"/>
          </a:p>
          <a:p>
            <a:endParaRPr lang="uk-UA" b="1" dirty="0"/>
          </a:p>
          <a:p>
            <a:r>
              <a:rPr lang="uk-UA" dirty="0"/>
              <a:t>У випадку цифрового продукту факт здійснення покупки </a:t>
            </a:r>
            <a:r>
              <a:rPr lang="uk-UA" b="1" dirty="0"/>
              <a:t>не означає завершення взаємодії. </a:t>
            </a:r>
            <a:r>
              <a:rPr lang="uk-UA" dirty="0"/>
              <a:t>Навпаки, </a:t>
            </a:r>
            <a:r>
              <a:rPr lang="uk-UA" b="1" dirty="0"/>
              <a:t>саме після покупки</a:t>
            </a:r>
            <a:r>
              <a:rPr lang="uk-UA" dirty="0"/>
              <a:t> споживач починає </a:t>
            </a:r>
            <a:r>
              <a:rPr lang="uk-UA" b="1" dirty="0"/>
              <a:t>оцінювати реальну цінність продукту</a:t>
            </a:r>
            <a:r>
              <a:rPr lang="uk-UA" b="1" dirty="0" smtClean="0"/>
              <a:t>.</a:t>
            </a:r>
          </a:p>
          <a:p>
            <a:endParaRPr lang="uk-UA" b="1" dirty="0"/>
          </a:p>
          <a:p>
            <a:r>
              <a:rPr lang="uk-UA" dirty="0"/>
              <a:t>Якщо продукт відповідає очікуванням, формується задоволеність, виникає звичка до використання та підвищується ймовірність повторної покупки, продовження підписки або рекомендації продукту іншим.</a:t>
            </a:r>
          </a:p>
          <a:p>
            <a:endParaRPr lang="uk-UA" b="1" dirty="0"/>
          </a:p>
          <a:p>
            <a:endParaRPr lang="uk-UA" dirty="0"/>
          </a:p>
          <a:p>
            <a:endParaRPr lang="uk-UA" b="1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1933074" y="2691335"/>
            <a:ext cx="909587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3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uk-UA" sz="2000" dirty="0"/>
              <a:t>Післякупівельна поведінка та оцінювання цифрового </a:t>
            </a:r>
            <a:r>
              <a:rPr lang="uk-UA" sz="2000" dirty="0" smtClean="0"/>
              <a:t>продукту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169978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971676" y="135483"/>
            <a:ext cx="896302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uk-UA" sz="2000" dirty="0" smtClean="0"/>
              <a:t>Поведінкова траєкторія споживача цифрового продукту</a:t>
            </a:r>
            <a:endParaRPr lang="uk-UA" sz="2000" dirty="0"/>
          </a:p>
        </p:txBody>
      </p:sp>
      <p:graphicFrame>
        <p:nvGraphicFramePr>
          <p:cNvPr id="2" name="Таблиця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350294"/>
              </p:ext>
            </p:extLst>
          </p:nvPr>
        </p:nvGraphicFramePr>
        <p:xfrm>
          <a:off x="405582" y="641554"/>
          <a:ext cx="11503740" cy="47121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834580">
                  <a:extLst>
                    <a:ext uri="{9D8B030D-6E8A-4147-A177-3AD203B41FA5}">
                      <a16:colId xmlns:a16="http://schemas.microsoft.com/office/drawing/2014/main" val="3292555968"/>
                    </a:ext>
                  </a:extLst>
                </a:gridCol>
                <a:gridCol w="3834580">
                  <a:extLst>
                    <a:ext uri="{9D8B030D-6E8A-4147-A177-3AD203B41FA5}">
                      <a16:colId xmlns:a16="http://schemas.microsoft.com/office/drawing/2014/main" val="4216698501"/>
                    </a:ext>
                  </a:extLst>
                </a:gridCol>
                <a:gridCol w="3834580">
                  <a:extLst>
                    <a:ext uri="{9D8B030D-6E8A-4147-A177-3AD203B41FA5}">
                      <a16:colId xmlns:a16="http://schemas.microsoft.com/office/drawing/2014/main" val="3793162399"/>
                    </a:ext>
                  </a:extLst>
                </a:gridCol>
              </a:tblGrid>
              <a:tr h="769653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Етап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Поведінка споживача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Що має забезпечити підприємство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060242978"/>
                  </a:ext>
                </a:extLst>
              </a:tr>
              <a:tr h="769653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Перший досвід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Ознайомлення та початок використання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Простий доступ, зрозумілий початок роботи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3206912422"/>
                  </a:ext>
                </a:extLst>
              </a:tr>
              <a:tr h="793201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Оцінювання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Порівняння отриманого результату з очікуваннями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Якість продукту та підтримка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89551490"/>
                  </a:ext>
                </a:extLst>
              </a:tr>
              <a:tr h="793201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Повторне використання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Продовження користування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Стабільність, оновлення, корисний функціонал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2982305621"/>
                  </a:ext>
                </a:extLst>
              </a:tr>
              <a:tr h="793201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Лояльність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Схильність залишатися з продуктом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Персоналізація, комунікація, програми утримання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1127939399"/>
                  </a:ext>
                </a:extLst>
              </a:tr>
              <a:tr h="793201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Рекомендація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Поширення досвіду серед інших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effectLst/>
                        </a:rPr>
                        <a:t>Стимулювання відгуків і формування позитивного досвіду</a:t>
                      </a:r>
                      <a:endParaRPr lang="uk-UA" sz="16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7990" marR="67990" marT="0" marB="0"/>
                </a:tc>
                <a:extLst>
                  <a:ext uri="{0D108BD9-81ED-4DB2-BD59-A6C34878D82A}">
                    <a16:rowId xmlns:a16="http://schemas.microsoft.com/office/drawing/2014/main" val="7872636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5086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393722" y="113361"/>
            <a:ext cx="1009527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>
              <a:buNone/>
            </a:pPr>
            <a:r>
              <a:rPr lang="uk-UA" sz="2000" dirty="0"/>
              <a:t>Від лінійної моделі до сучасного розуміння поведінки споживача</a:t>
            </a:r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6948906"/>
              </p:ext>
            </p:extLst>
          </p:nvPr>
        </p:nvGraphicFramePr>
        <p:xfrm>
          <a:off x="280218" y="558624"/>
          <a:ext cx="11562735" cy="48374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85205">
                  <a:extLst>
                    <a:ext uri="{9D8B030D-6E8A-4147-A177-3AD203B41FA5}">
                      <a16:colId xmlns:a16="http://schemas.microsoft.com/office/drawing/2014/main" val="1656976347"/>
                    </a:ext>
                  </a:extLst>
                </a:gridCol>
                <a:gridCol w="3525261">
                  <a:extLst>
                    <a:ext uri="{9D8B030D-6E8A-4147-A177-3AD203B41FA5}">
                      <a16:colId xmlns:a16="http://schemas.microsoft.com/office/drawing/2014/main" val="681733999"/>
                    </a:ext>
                  </a:extLst>
                </a:gridCol>
                <a:gridCol w="3010089">
                  <a:extLst>
                    <a:ext uri="{9D8B030D-6E8A-4147-A177-3AD203B41FA5}">
                      <a16:colId xmlns:a16="http://schemas.microsoft.com/office/drawing/2014/main" val="887668359"/>
                    </a:ext>
                  </a:extLst>
                </a:gridCol>
                <a:gridCol w="2723062">
                  <a:extLst>
                    <a:ext uri="{9D8B030D-6E8A-4147-A177-3AD203B41FA5}">
                      <a16:colId xmlns:a16="http://schemas.microsoft.com/office/drawing/2014/main" val="1864468991"/>
                    </a:ext>
                  </a:extLst>
                </a:gridCol>
                <a:gridCol w="1619118">
                  <a:extLst>
                    <a:ext uri="{9D8B030D-6E8A-4147-A177-3AD203B41FA5}">
                      <a16:colId xmlns:a16="http://schemas.microsoft.com/office/drawing/2014/main" val="220603141"/>
                    </a:ext>
                  </a:extLst>
                </a:gridCol>
              </a:tblGrid>
              <a:tr h="563171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Рік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Назва моделі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Ключова ідея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Що нового додає модель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Обмеження для цифрового продукту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extLst>
                  <a:ext uri="{0D108BD9-81ED-4DB2-BD59-A6C34878D82A}">
                    <a16:rowId xmlns:a16="http://schemas.microsoft.com/office/drawing/2014/main" val="1598354329"/>
                  </a:ext>
                </a:extLst>
              </a:tr>
              <a:tr h="563171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1898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 smtClean="0">
                          <a:effectLst/>
                        </a:rPr>
                        <a:t>AIDA </a:t>
                      </a:r>
                      <a:r>
                        <a:rPr lang="uk-UA" sz="11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(англ. Attention – Interest – Desire – Action)</a:t>
                      </a:r>
                      <a:r>
                        <a:rPr lang="uk-UA" sz="11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– класична маркетингова модель, що описує чотири послідовні стани споживача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Лінійний шлях: Увага – Інтерес – Бажання – Дія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Перша систематична модель поведінки покупця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Не враховує пост-покупку та нелінійність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extLst>
                  <a:ext uri="{0D108BD9-81ED-4DB2-BD59-A6C34878D82A}">
                    <a16:rowId xmlns:a16="http://schemas.microsoft.com/office/drawing/2014/main" val="1689711090"/>
                  </a:ext>
                </a:extLst>
              </a:tr>
              <a:tr h="701896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2009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Циклічний шлях споживача (McKinsey)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Циклічний процес: розгляд – оцінка – покупка – лояльність – рекомендація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Визнає, що шлях не закінчується після покупки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Не деталізує цифрові канали та точки контакту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extLst>
                  <a:ext uri="{0D108BD9-81ED-4DB2-BD59-A6C34878D82A}">
                    <a16:rowId xmlns:a16="http://schemas.microsoft.com/office/drawing/2014/main" val="3097210694"/>
                  </a:ext>
                </a:extLst>
              </a:tr>
              <a:tr h="701896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2011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Нульовий момент істини (Google)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Перед покупкою споживач активно шукає інформацію онлайн – це стає ключовим моментом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Фіксує роль пошуку в Інтернеті як визначального кроку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Фокус лише на пошуковій поведінці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extLst>
                  <a:ext uri="{0D108BD9-81ED-4DB2-BD59-A6C34878D82A}">
                    <a16:rowId xmlns:a16="http://schemas.microsoft.com/office/drawing/2014/main" val="2636748475"/>
                  </a:ext>
                </a:extLst>
              </a:tr>
              <a:tr h="701896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2014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Піратські метрики (AARRR)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Залучення – Активація – Утримання – Дохід – Рекомендація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Перша модель, орієнтована на цифрові продукти та їх ріст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Орієнтована на продукт, менше – на досвід споживача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extLst>
                  <a:ext uri="{0D108BD9-81ED-4DB2-BD59-A6C34878D82A}">
                    <a16:rowId xmlns:a16="http://schemas.microsoft.com/office/drawing/2014/main" val="1641036129"/>
                  </a:ext>
                </a:extLst>
              </a:tr>
              <a:tr h="701896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2016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5A (Котлер)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Обізнаність – Привабливість – Запит – Дія – Рекомендація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Враховує соціальний вплив: рішення залежить від думки оточення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Потребує адаптації під специфіку кожного продукту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extLst>
                  <a:ext uri="{0D108BD9-81ED-4DB2-BD59-A6C34878D82A}">
                    <a16:rowId xmlns:a16="http://schemas.microsoft.com/office/drawing/2014/main" val="3923318079"/>
                  </a:ext>
                </a:extLst>
              </a:tr>
              <a:tr h="875864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З 2020 року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Маховик зростання (HubSpot)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Три безперервні цикли: Залучення – Залученість – Задоволення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Найповніше відображає логіку підписних та цифрових продуктів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100" dirty="0">
                          <a:effectLst/>
                        </a:rPr>
                        <a:t>Складна у практичному застосуванні для малих команд</a:t>
                      </a:r>
                      <a:endParaRPr lang="uk-UA" sz="11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55549" marR="55549" marT="37033" marB="37033" anchor="ctr"/>
                </a:tc>
                <a:extLst>
                  <a:ext uri="{0D108BD9-81ED-4DB2-BD59-A6C34878D82A}">
                    <a16:rowId xmlns:a16="http://schemas.microsoft.com/office/drawing/2014/main" val="15963093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9382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659194" y="167567"/>
            <a:ext cx="93697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uk-UA" sz="2000" dirty="0" smtClean="0"/>
              <a:t>Ключові зміни у поведінці споживача цифрових продуктів</a:t>
            </a:r>
            <a:endParaRPr lang="uk-UA" sz="2000" dirty="0"/>
          </a:p>
        </p:txBody>
      </p:sp>
      <p:graphicFrame>
        <p:nvGraphicFramePr>
          <p:cNvPr id="3" name="Таблиця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7360918"/>
              </p:ext>
            </p:extLst>
          </p:nvPr>
        </p:nvGraphicFramePr>
        <p:xfrm>
          <a:off x="281533" y="677008"/>
          <a:ext cx="11502428" cy="470270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30819">
                  <a:extLst>
                    <a:ext uri="{9D8B030D-6E8A-4147-A177-3AD203B41FA5}">
                      <a16:colId xmlns:a16="http://schemas.microsoft.com/office/drawing/2014/main" val="3445311640"/>
                    </a:ext>
                  </a:extLst>
                </a:gridCol>
                <a:gridCol w="3667771">
                  <a:extLst>
                    <a:ext uri="{9D8B030D-6E8A-4147-A177-3AD203B41FA5}">
                      <a16:colId xmlns:a16="http://schemas.microsoft.com/office/drawing/2014/main" val="1030102239"/>
                    </a:ext>
                  </a:extLst>
                </a:gridCol>
                <a:gridCol w="4903838">
                  <a:extLst>
                    <a:ext uri="{9D8B030D-6E8A-4147-A177-3AD203B41FA5}">
                      <a16:colId xmlns:a16="http://schemas.microsoft.com/office/drawing/2014/main" val="1537739657"/>
                    </a:ext>
                  </a:extLst>
                </a:gridCol>
              </a:tblGrid>
              <a:tr h="344016"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Параметр поведінки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Споживач доцифрової епохи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Сучасний споживач цифрових продуктів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extLst>
                  <a:ext uri="{0D108BD9-81ED-4DB2-BD59-A6C34878D82A}">
                    <a16:rowId xmlns:a16="http://schemas.microsoft.com/office/drawing/2014/main" val="234127830"/>
                  </a:ext>
                </a:extLst>
              </a:tr>
              <a:tr h="595055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Джерела інформації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Обмежені: ЗМІ, продавець, реклама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Безмежні: пошукові системи, соціальні мережі, відгуки, спільноти, відеосервіси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extLst>
                  <a:ext uri="{0D108BD9-81ED-4DB2-BD59-A6C34878D82A}">
                    <a16:rowId xmlns:a16="http://schemas.microsoft.com/office/drawing/2014/main" val="3874451546"/>
                  </a:ext>
                </a:extLst>
              </a:tr>
              <a:tr h="344016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Шлях до покупки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Лінійний та передбачуваний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Нелінійний, багатоканальний, непередбачуваний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extLst>
                  <a:ext uri="{0D108BD9-81ED-4DB2-BD59-A6C34878D82A}">
                    <a16:rowId xmlns:a16="http://schemas.microsoft.com/office/drawing/2014/main" val="1826483580"/>
                  </a:ext>
                </a:extLst>
              </a:tr>
              <a:tr h="595055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Час прийняття рішення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Відносно тривалий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Може бути миттєвим (через смартфон) або дуже тривалим (корпоративна закупівля)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extLst>
                  <a:ext uri="{0D108BD9-81ED-4DB2-BD59-A6C34878D82A}">
                    <a16:rowId xmlns:a16="http://schemas.microsoft.com/office/drawing/2014/main" val="1168619039"/>
                  </a:ext>
                </a:extLst>
              </a:tr>
              <a:tr h="595055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Лояльність до бренду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Висока за умови задоволеності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Низька: легко переходить до конкурента при кращій зручності використання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extLst>
                  <a:ext uri="{0D108BD9-81ED-4DB2-BD59-A6C34878D82A}">
                    <a16:rowId xmlns:a16="http://schemas.microsoft.com/office/drawing/2014/main" val="372834308"/>
                  </a:ext>
                </a:extLst>
              </a:tr>
              <a:tr h="595055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Роль відгуків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Важлива, але обмежена колом знайомих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Критична: 93% читають відгуки в Інтернеті перед покупкою цифрового продукту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extLst>
                  <a:ext uri="{0D108BD9-81ED-4DB2-BD59-A6C34878D82A}">
                    <a16:rowId xmlns:a16="http://schemas.microsoft.com/office/drawing/2014/main" val="613862124"/>
                  </a:ext>
                </a:extLst>
              </a:tr>
              <a:tr h="595055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Очікування щодо швидкості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Помірні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Нульова терпимість до затримок: понад 3 секунди завантаження – відмова від сайту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extLst>
                  <a:ext uri="{0D108BD9-81ED-4DB2-BD59-A6C34878D82A}">
                    <a16:rowId xmlns:a16="http://schemas.microsoft.com/office/drawing/2014/main" val="2120855687"/>
                  </a:ext>
                </a:extLst>
              </a:tr>
              <a:tr h="344016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Персоналізація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Не очікується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Вимагається: нерелевантна комунікація сприймається як спам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extLst>
                  <a:ext uri="{0D108BD9-81ED-4DB2-BD59-A6C34878D82A}">
                    <a16:rowId xmlns:a16="http://schemas.microsoft.com/office/drawing/2014/main" val="4027368547"/>
                  </a:ext>
                </a:extLst>
              </a:tr>
              <a:tr h="344016"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Участь у формуванні продукту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Пасивна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tc>
                  <a:txBody>
                    <a:bodyPr/>
                    <a:lstStyle/>
                    <a:p>
                      <a:pPr indent="0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uk-UA" sz="1400" dirty="0">
                          <a:effectLst/>
                        </a:rPr>
                        <a:t>Активна: відгуки, бета-тестування, участь у спільнотах</a:t>
                      </a:r>
                      <a:endParaRPr lang="uk-UA" sz="1400" dirty="0">
                        <a:effectLst/>
                        <a:latin typeface="Times New Roman" panose="02020603050405020304" pitchFamily="18" charset="0"/>
                        <a:ea typeface="MS Mincho"/>
                        <a:cs typeface="Times New Roman" panose="02020603050405020304" pitchFamily="18" charset="0"/>
                      </a:endParaRPr>
                    </a:p>
                  </a:txBody>
                  <a:tcPr marL="69733" marR="69733" marT="46489" marB="46489" anchor="ctr"/>
                </a:tc>
                <a:extLst>
                  <a:ext uri="{0D108BD9-81ED-4DB2-BD59-A6C34878D82A}">
                    <a16:rowId xmlns:a16="http://schemas.microsoft.com/office/drawing/2014/main" val="2744706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9926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963" y="0"/>
            <a:ext cx="11522075" cy="603022"/>
          </a:xfrm>
        </p:spPr>
        <p:txBody>
          <a:bodyPr>
            <a:no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uk-UA" sz="2000" b="1" dirty="0" smtClean="0">
                <a:solidFill>
                  <a:schemeClr val="tx1"/>
                </a:solidFill>
                <a:latin typeface="+mn-lt"/>
              </a:rPr>
              <a:t>2. Шлях споживача цифрового продукту та карта шляху споживача.</a:t>
            </a:r>
            <a:r>
              <a:rPr lang="uk-UA" sz="2000" dirty="0" smtClean="0"/>
              <a:t/>
            </a:r>
            <a:br>
              <a:rPr lang="uk-UA" sz="2000" dirty="0" smtClean="0"/>
            </a:br>
            <a:r>
              <a:rPr lang="uk-UA" sz="1800" dirty="0"/>
              <a:t/>
            </a:r>
            <a:br>
              <a:rPr lang="uk-UA" sz="1800" dirty="0"/>
            </a:b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1" y="300039"/>
            <a:ext cx="12192000" cy="5557838"/>
          </a:xfrm>
        </p:spPr>
        <p:txBody>
          <a:bodyPr/>
          <a:lstStyle/>
          <a:p>
            <a:pPr marL="0" indent="0">
              <a:buNone/>
            </a:pPr>
            <a:r>
              <a:rPr lang="uk-UA" sz="1800" b="0" dirty="0"/>
              <a:t>Поняття </a:t>
            </a:r>
            <a:r>
              <a:rPr lang="uk-UA" sz="1800" dirty="0"/>
              <a:t>«шлях споживача» </a:t>
            </a:r>
            <a:r>
              <a:rPr lang="uk-UA" sz="1800" b="0" dirty="0"/>
              <a:t>описує послідовність і взаємозв’язок контактів, дій, переживань та рішень, через які проходить людина під час взаємодії з компанією або продуктом. У випадку цифрового продукту цей шлях охоплює не тільки рекламну комунікацію та продаж, а весь досвід користувача – від першого знайомства з продуктом до повторної покупки, продовження підписки або рекомендації іншим</a:t>
            </a:r>
            <a:r>
              <a:rPr lang="uk-UA" sz="1800" b="0" dirty="0" smtClean="0"/>
              <a:t>.</a:t>
            </a:r>
          </a:p>
          <a:p>
            <a:pPr marL="0" indent="0">
              <a:buNone/>
            </a:pPr>
            <a:r>
              <a:rPr lang="uk-UA" sz="1800" b="0" dirty="0"/>
              <a:t>Важливо розмежовувати шлях споживача і процес продажу. Продаж є лише однією частиною шляху. Людина може взаємодіяти з брендом тижнями або місяцями до покупки. Після покупки вона може залишатися користувачем протягом кількох років. Тому компанія, яка оцінює лише показник конверсії в покупку, не бачить значної частини причин успіху або невдачі</a:t>
            </a:r>
            <a:r>
              <a:rPr lang="uk-UA" sz="1800" b="0" dirty="0" smtClean="0"/>
              <a:t>.</a:t>
            </a:r>
          </a:p>
          <a:p>
            <a:pPr marL="0" indent="0">
              <a:buNone/>
            </a:pPr>
            <a:r>
              <a:rPr lang="uk-UA" sz="1800" b="0" dirty="0"/>
              <a:t>Для дослідження такого шляху використовується карта шляху споживача – </a:t>
            </a:r>
            <a:r>
              <a:rPr lang="uk-UA" sz="1800" dirty="0"/>
              <a:t>Customer Journey Map. </a:t>
            </a:r>
            <a:r>
              <a:rPr lang="uk-UA" sz="1800" b="0" dirty="0"/>
              <a:t>Customer journey mapping є </a:t>
            </a:r>
            <a:r>
              <a:rPr lang="uk-UA" sz="1800" dirty="0"/>
              <a:t>візуальним представлення шляху клієнта від моменту зацікавленості товаром чи послугою до здійснення покупки. </a:t>
            </a:r>
            <a:endParaRPr lang="uk-UA" sz="1800" dirty="0" smtClean="0"/>
          </a:p>
          <a:p>
            <a:pPr marL="0" indent="0">
              <a:buNone/>
            </a:pPr>
            <a:r>
              <a:rPr lang="uk-UA" sz="1800" b="0" dirty="0" smtClean="0"/>
              <a:t>Ця </a:t>
            </a:r>
            <a:r>
              <a:rPr lang="uk-UA" sz="1800" b="0" dirty="0"/>
              <a:t>карта, що може мати форму таблиці, схеми або інфографіки, є важливим інструментом в digital-маркетингу. Вона допомагає компаніям глибоко розуміти своїх споживачів, прогнозувати їхню поведінку, оптимізувати </a:t>
            </a:r>
            <a:r>
              <a:rPr lang="uk-UA" sz="1800" b="0" dirty="0" smtClean="0"/>
              <a:t>UX </a:t>
            </a:r>
            <a:r>
              <a:rPr lang="uk-UA" sz="1800" b="0" dirty="0"/>
              <a:t>(User Experience)</a:t>
            </a:r>
            <a:r>
              <a:rPr lang="uk-UA" sz="1800" b="0" dirty="0" smtClean="0"/>
              <a:t> </a:t>
            </a:r>
            <a:r>
              <a:rPr lang="uk-UA" sz="1800" b="0" dirty="0"/>
              <a:t>та </a:t>
            </a:r>
            <a:r>
              <a:rPr lang="uk-UA" sz="1800" b="0" dirty="0" smtClean="0"/>
              <a:t>UI </a:t>
            </a:r>
            <a:r>
              <a:rPr lang="uk-UA" sz="1800" b="0" dirty="0"/>
              <a:t>(User Interface)</a:t>
            </a:r>
            <a:r>
              <a:rPr lang="uk-UA" sz="1800" b="0" dirty="0" smtClean="0"/>
              <a:t> </a:t>
            </a:r>
            <a:r>
              <a:rPr lang="uk-UA" sz="1800" b="0" dirty="0"/>
              <a:t>і, зрештою, вдосконалювати маркетингову стратегію, враховуючи потреби та вподобання клієнтів</a:t>
            </a:r>
            <a:r>
              <a:rPr lang="uk-UA" sz="1800" b="0" dirty="0" smtClean="0"/>
              <a:t>.</a:t>
            </a:r>
          </a:p>
          <a:p>
            <a:pPr marL="0" indent="0">
              <a:buNone/>
            </a:pPr>
            <a:r>
              <a:rPr lang="uk-UA" sz="1800" dirty="0"/>
              <a:t>Customer Journey Map – </a:t>
            </a:r>
            <a:r>
              <a:rPr lang="uk-UA" sz="1800" b="0" dirty="0"/>
              <a:t>це візуальне відображення всіх етапів, які проходить покупець від моменту першого контакту з компанією до покупки й подальшої взаємодії. Побудова карти шляху клієнта допомагає бізнесу зрозуміти, як людина приймає рішення, з якими </a:t>
            </a:r>
            <a:r>
              <a:rPr lang="uk-UA" sz="1800" b="0" dirty="0" smtClean="0"/>
              <a:t>бар’єрами </a:t>
            </a:r>
            <a:r>
              <a:rPr lang="uk-UA" sz="1800" b="0" dirty="0"/>
              <a:t>стикається та які емоції відчуває на кожному етапі. </a:t>
            </a:r>
          </a:p>
          <a:p>
            <a:pPr marL="0" indent="0">
              <a:buNone/>
            </a:pPr>
            <a:endParaRPr lang="uk-UA" sz="1800" b="0" dirty="0"/>
          </a:p>
          <a:p>
            <a:pPr marL="0" indent="0">
              <a:buNone/>
            </a:pPr>
            <a:endParaRPr lang="uk-UA" sz="1800" b="0" dirty="0"/>
          </a:p>
          <a:p>
            <a:pPr marL="0" indent="0">
              <a:buNone/>
            </a:pPr>
            <a:endParaRPr lang="uk-UA" sz="1800" b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0" dirty="0"/>
          </a:p>
          <a:p>
            <a:pPr marL="0" indent="0">
              <a:buNone/>
            </a:pPr>
            <a:endParaRPr lang="uk-UA" sz="1800" b="0" dirty="0"/>
          </a:p>
        </p:txBody>
      </p:sp>
    </p:spTree>
    <p:extLst>
      <p:ext uri="{BB962C8B-B14F-4D97-AF65-F5344CB8AC3E}">
        <p14:creationId xmlns:p14="http://schemas.microsoft.com/office/powerpoint/2010/main" val="58695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3088" y="385762"/>
            <a:ext cx="8496950" cy="5285863"/>
          </a:xfrm>
          <a:prstGeom prst="rect">
            <a:avLst/>
          </a:prstGeom>
        </p:spPr>
      </p:pic>
      <p:sp>
        <p:nvSpPr>
          <p:cNvPr id="7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406686" y="86452"/>
            <a:ext cx="93697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uk-UA" sz="2000" dirty="0" smtClean="0"/>
              <a:t>Приклади </a:t>
            </a:r>
            <a:r>
              <a:rPr lang="en-US" sz="2000" dirty="0" smtClean="0"/>
              <a:t>Customer Journey Map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686365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4885" y="469853"/>
            <a:ext cx="7107935" cy="5193527"/>
          </a:xfrm>
          <a:prstGeom prst="rect">
            <a:avLst/>
          </a:prstGeom>
        </p:spPr>
      </p:pic>
      <p:sp>
        <p:nvSpPr>
          <p:cNvPr id="6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356852" y="4657"/>
            <a:ext cx="93697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uk-UA" sz="2000" dirty="0" smtClean="0"/>
              <a:t>Приклади </a:t>
            </a:r>
            <a:r>
              <a:rPr lang="en-US" sz="2000" dirty="0" smtClean="0"/>
              <a:t>Customer Journey Map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27415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>
            <a:spLocks noGrp="1" noChangeArrowheads="1"/>
          </p:cNvSpPr>
          <p:nvPr>
            <p:ph type="body" sz="quarter" idx="10"/>
          </p:nvPr>
        </p:nvSpPr>
        <p:spPr bwMode="auto">
          <a:xfrm>
            <a:off x="1401097" y="56955"/>
            <a:ext cx="9369753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indent="0" algn="ctr">
              <a:buNone/>
            </a:pPr>
            <a:r>
              <a:rPr lang="uk-UA" sz="2000" dirty="0" smtClean="0"/>
              <a:t>Приклади </a:t>
            </a:r>
            <a:r>
              <a:rPr lang="en-US" sz="2000" dirty="0" smtClean="0"/>
              <a:t>Customer Journey Map</a:t>
            </a:r>
            <a:endParaRPr lang="uk-UA" sz="20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279" y="364948"/>
            <a:ext cx="9138050" cy="5355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076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12085319" cy="5580351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0" dirty="0" smtClean="0"/>
              <a:t>Карта </a:t>
            </a:r>
            <a:r>
              <a:rPr lang="uk-UA" sz="1800" b="0" dirty="0"/>
              <a:t>шляху споживача не є просто схемою рекламної кампанії. </a:t>
            </a:r>
            <a:r>
              <a:rPr lang="uk-UA" sz="1800" dirty="0"/>
              <a:t>Її завдання – побачити ситуацію очима споживача.</a:t>
            </a:r>
            <a:r>
              <a:rPr lang="uk-UA" sz="1800" b="0" dirty="0"/>
              <a:t> Компанія може вважати, що її сайт зрозумілий, процес реєстрації простий, а повідомлення достатньо переконливі. Проте карта, побудована на основі реальних даних та досвіду користувачів, може показати, що саме на цих етапах виникає найбільша кількість відмов</a:t>
            </a:r>
            <a:r>
              <a:rPr lang="uk-UA" sz="1800" b="0" dirty="0" smtClean="0"/>
              <a:t>.</a:t>
            </a:r>
          </a:p>
          <a:p>
            <a:pPr marL="0" indent="0">
              <a:buNone/>
            </a:pPr>
            <a:r>
              <a:rPr lang="uk-UA" sz="1800" b="0" dirty="0"/>
              <a:t>Customer Journey Map можна створити </a:t>
            </a:r>
            <a:r>
              <a:rPr lang="uk-UA" sz="1800" dirty="0"/>
              <a:t>за допомогою: </a:t>
            </a:r>
          </a:p>
          <a:p>
            <a:pPr marL="0" indent="0">
              <a:buNone/>
            </a:pPr>
            <a:r>
              <a:rPr lang="uk-UA" sz="1800" dirty="0"/>
              <a:t>1) Дошок для візуалізації: </a:t>
            </a:r>
            <a:r>
              <a:rPr lang="uk-UA" sz="1800" b="0" dirty="0"/>
              <a:t>Miro, Figma, Mural;</a:t>
            </a:r>
          </a:p>
          <a:p>
            <a:pPr marL="0" indent="0">
              <a:buNone/>
            </a:pPr>
            <a:r>
              <a:rPr lang="uk-UA" sz="1800" dirty="0"/>
              <a:t>2) Таблиць:</a:t>
            </a:r>
            <a:r>
              <a:rPr lang="uk-UA" sz="1800" b="0" dirty="0"/>
              <a:t> Google Sheets, Excel (для базової структури); </a:t>
            </a:r>
          </a:p>
          <a:p>
            <a:pPr marL="0" indent="0">
              <a:buNone/>
            </a:pPr>
            <a:r>
              <a:rPr lang="uk-UA" sz="1800" b="0" dirty="0"/>
              <a:t>3</a:t>
            </a:r>
            <a:r>
              <a:rPr lang="uk-UA" sz="1800" dirty="0"/>
              <a:t>) Інструментів аналітики та збору даних:</a:t>
            </a:r>
            <a:r>
              <a:rPr lang="uk-UA" sz="1800" b="0" dirty="0"/>
              <a:t> Google Analytics, CRM-системи HubSpot, сервіси опитувань (Typeform, Google Forms), записи сесій (Hotjar</a:t>
            </a:r>
            <a:r>
              <a:rPr lang="uk-UA" sz="1800" b="0" dirty="0" smtClean="0"/>
              <a:t>).</a:t>
            </a:r>
          </a:p>
          <a:p>
            <a:pPr marL="0" indent="0">
              <a:buNone/>
            </a:pPr>
            <a:r>
              <a:rPr lang="uk-UA" sz="1800" dirty="0"/>
              <a:t>Структура карти </a:t>
            </a:r>
            <a:r>
              <a:rPr lang="uk-UA" sz="1800" b="0" dirty="0"/>
              <a:t>залежить від завдання дослідження, однак зазвичай вона містить етапи шляху, цілі споживача, його дії, точки контакту, канали комунікації, потреби, очікування, емоції, проблеми, бар’єри, показники та можливості для вдосконалення</a:t>
            </a:r>
            <a:r>
              <a:rPr lang="uk-UA" sz="1800" b="0" dirty="0" smtClean="0"/>
              <a:t>.</a:t>
            </a:r>
          </a:p>
          <a:p>
            <a:pPr marL="0" indent="0">
              <a:buNone/>
            </a:pPr>
            <a:r>
              <a:rPr lang="uk-UA" sz="1800" dirty="0"/>
              <a:t>Першим компонентом CJM</a:t>
            </a:r>
            <a:r>
              <a:rPr lang="uk-UA" sz="1800" b="0" dirty="0"/>
              <a:t> </a:t>
            </a:r>
            <a:r>
              <a:rPr lang="uk-UA" sz="1800" dirty="0"/>
              <a:t>є сценарії взаємодії (Journey Stages). </a:t>
            </a:r>
            <a:r>
              <a:rPr lang="uk-UA" sz="1800" b="0" dirty="0"/>
              <a:t>Вони відображають логіку проходження споживача від виникнення потреби до завершення взаємодії з підприємством. </a:t>
            </a:r>
          </a:p>
          <a:p>
            <a:pPr marL="0" indent="0">
              <a:buNone/>
            </a:pPr>
            <a:r>
              <a:rPr lang="uk-UA" sz="1800" dirty="0" smtClean="0"/>
              <a:t>Другим </a:t>
            </a:r>
            <a:r>
              <a:rPr lang="uk-UA" sz="1800" dirty="0"/>
              <a:t>компонентом є дії користувача (Actions). </a:t>
            </a:r>
            <a:r>
              <a:rPr lang="uk-UA" sz="1800" b="0" dirty="0"/>
              <a:t>На кожному етапі необхідно визначити, що саме робить споживач для переходу до наступного етапу.</a:t>
            </a:r>
          </a:p>
          <a:p>
            <a:pPr marL="0" indent="0">
              <a:buNone/>
            </a:pPr>
            <a:endParaRPr lang="uk-UA" sz="1600" b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b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dirty="0" smtClean="0">
              <a:solidFill>
                <a:schemeClr val="tx1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21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12085319" cy="5580351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0" dirty="0" smtClean="0"/>
          </a:p>
          <a:p>
            <a:pPr marL="0" indent="0">
              <a:buNone/>
            </a:pPr>
            <a:r>
              <a:rPr lang="uk-UA" sz="1800" dirty="0" smtClean="0"/>
              <a:t>Третім важливим </a:t>
            </a:r>
            <a:r>
              <a:rPr lang="uk-UA" sz="1800" dirty="0"/>
              <a:t>компонентом CJM є емоційний стан споживача (Emotional Journey). </a:t>
            </a:r>
            <a:r>
              <a:rPr lang="uk-UA" sz="1800" b="0" dirty="0"/>
              <a:t>Він показує, як змінюється емоційна реакція людини протягом усього шляху</a:t>
            </a:r>
            <a:r>
              <a:rPr lang="uk-UA" sz="1800" b="0" dirty="0" smtClean="0"/>
              <a:t>.</a:t>
            </a:r>
          </a:p>
          <a:p>
            <a:pPr marL="0" indent="0">
              <a:buNone/>
            </a:pPr>
            <a:r>
              <a:rPr lang="uk-UA" sz="1800" dirty="0" smtClean="0"/>
              <a:t>Четвертим компонентом </a:t>
            </a:r>
            <a:r>
              <a:rPr lang="uk-UA" sz="1800" dirty="0"/>
              <a:t>є </a:t>
            </a:r>
            <a:r>
              <a:rPr lang="uk-UA" sz="1800" dirty="0" smtClean="0"/>
              <a:t>бар’єри </a:t>
            </a:r>
            <a:r>
              <a:rPr lang="uk-UA" sz="1800" dirty="0"/>
              <a:t>та больові точки споживача (Pain Points). </a:t>
            </a:r>
            <a:r>
              <a:rPr lang="uk-UA" sz="1800" b="0" dirty="0"/>
              <a:t>Вони характеризують проблеми, незручності або перешкоди, які виникають під час проходження певного етапу шляху.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600" b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Останнім важливим компонентом є можливості для вдосконалення (Opportunities for Optimization). </a:t>
            </a:r>
            <a:r>
              <a:rPr lang="uk-UA" sz="1800" b="0" dirty="0"/>
              <a:t>Після виявлення проблем підприємство повинно визначити, яким чином можна змінити </a:t>
            </a:r>
            <a:r>
              <a:rPr lang="uk-UA" sz="1800" b="0" dirty="0" smtClean="0"/>
              <a:t>відпо</a:t>
            </a:r>
            <a:r>
              <a:rPr lang="uk-UA" sz="1800" b="0" dirty="0"/>
              <a:t>відний етап взаємодії. </a:t>
            </a:r>
            <a:endParaRPr lang="uk-UA" sz="1800" b="0" dirty="0">
              <a:solidFill>
                <a:schemeClr val="tx1">
                  <a:lumMod val="40000"/>
                  <a:lumOff val="60000"/>
                </a:schemeClr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Отже, CJM не обмежується описом того, що робить споживач. Вона дозволяє комплексно побачити що споживач робить, де саме він взаємодіє з підприємством, що він думає, що відчуває, з якими проблемами стикається та що підприємство може змінити для покращення його досвіду</a:t>
            </a:r>
            <a:r>
              <a:rPr lang="uk-UA" sz="1800" dirty="0" smtClean="0"/>
              <a:t>.</a:t>
            </a:r>
            <a:endParaRPr lang="uk-UA" sz="1800" dirty="0"/>
          </a:p>
        </p:txBody>
      </p:sp>
    </p:spTree>
    <p:extLst>
      <p:ext uri="{BB962C8B-B14F-4D97-AF65-F5344CB8AC3E}">
        <p14:creationId xmlns:p14="http://schemas.microsoft.com/office/powerpoint/2010/main" val="10869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963" y="0"/>
            <a:ext cx="11522075" cy="603022"/>
          </a:xfrm>
        </p:spPr>
        <p:txBody>
          <a:bodyPr>
            <a:no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/>
                </a:solidFill>
                <a:latin typeface="+mn-lt"/>
              </a:rPr>
              <a:t>3. Етапи шляху споживача цифрового продукту: детальний аналіз</a:t>
            </a:r>
            <a:r>
              <a:rPr lang="uk-UA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uk-UA" sz="2000" dirty="0">
                <a:solidFill>
                  <a:schemeClr val="tx1"/>
                </a:solidFill>
                <a:latin typeface="+mn-lt"/>
              </a:rPr>
            </a:br>
            <a:r>
              <a:rPr lang="uk-UA" sz="2000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sz="2000" dirty="0" smtClean="0">
                <a:solidFill>
                  <a:schemeClr val="tx1"/>
                </a:solidFill>
                <a:latin typeface="+mn-lt"/>
              </a:rPr>
            </a:br>
            <a:r>
              <a:rPr lang="uk-UA" sz="1800" dirty="0"/>
              <a:t/>
            </a:r>
            <a:br>
              <a:rPr lang="uk-UA" sz="1800" dirty="0"/>
            </a:b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1" y="300039"/>
            <a:ext cx="11960941" cy="5557838"/>
          </a:xfrm>
        </p:spPr>
        <p:txBody>
          <a:bodyPr/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0" dirty="0"/>
              <a:t>Шлях споживача цифрового продукту доцільно розглядати як систему взаємопов’язаних етапів. </a:t>
            </a:r>
            <a:endParaRPr lang="uk-UA" sz="1800" b="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Перший </a:t>
            </a:r>
            <a:r>
              <a:rPr lang="uk-UA" sz="1800" dirty="0"/>
              <a:t>етап – усвідомлення потреби. </a:t>
            </a:r>
            <a:r>
              <a:rPr lang="uk-UA" sz="1800" b="0" dirty="0"/>
              <a:t>Людина відчуває проблему, незручність або бажання отримати певний результат.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Другий етап – пошук інформації. </a:t>
            </a:r>
            <a:r>
              <a:rPr lang="uk-UA" sz="1800" b="0" dirty="0"/>
              <a:t>Споживач починає активно збирати відомості.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Третій </a:t>
            </a:r>
            <a:r>
              <a:rPr lang="uk-UA" sz="1800" dirty="0"/>
              <a:t>етап – оцінювання альтернатив. </a:t>
            </a:r>
            <a:r>
              <a:rPr lang="uk-UA" sz="1800" b="0" dirty="0"/>
              <a:t>Потенційний клієнт порівнює кілька рішень.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Четвертий етап – прийняття рішення. </a:t>
            </a:r>
            <a:r>
              <a:rPr lang="uk-UA" sz="1800" b="0" dirty="0"/>
              <a:t>Навіть якщо споживач уже позитивно оцінює продукт, покупка може бути відкладена</a:t>
            </a:r>
            <a:r>
              <a:rPr lang="uk-UA" sz="1800" b="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 smtClean="0"/>
              <a:t>П’ятий </a:t>
            </a:r>
            <a:r>
              <a:rPr lang="uk-UA" sz="1800" dirty="0"/>
              <a:t>етап – купівля та отримання доступу. </a:t>
            </a:r>
            <a:r>
              <a:rPr lang="uk-UA" sz="1800" b="0" dirty="0"/>
              <a:t>Для цифрового продукту це критичний момент</a:t>
            </a:r>
            <a:r>
              <a:rPr lang="uk-UA" sz="1800" b="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Шостий етап – первинне використання. </a:t>
            </a:r>
            <a:r>
              <a:rPr lang="uk-UA" sz="1800" b="0" dirty="0"/>
              <a:t>Тут відбувається так званий момент першої цінності: </a:t>
            </a:r>
            <a:r>
              <a:rPr lang="uk-UA" sz="1800" b="0" dirty="0" smtClean="0"/>
              <a:t>користувач </a:t>
            </a:r>
            <a:r>
              <a:rPr lang="uk-UA" sz="1800" b="0" dirty="0"/>
              <a:t>уперше отримує результат, заради якого придбав продукт</a:t>
            </a:r>
            <a:r>
              <a:rPr lang="uk-UA" sz="1800" b="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Сьомий етап – формування досвіду. </a:t>
            </a:r>
            <a:r>
              <a:rPr lang="uk-UA" sz="1800" b="0" dirty="0"/>
              <a:t>Споживач оцінює, чи відповідає продукт його очікуванням</a:t>
            </a:r>
            <a:r>
              <a:rPr lang="uk-UA" sz="1800" b="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Восьмий етап – утримання. </a:t>
            </a:r>
            <a:r>
              <a:rPr lang="uk-UA" sz="1800" b="0" dirty="0"/>
              <a:t>Для цифрових продуктів він має принципове значення, особливо для підписних моделей</a:t>
            </a:r>
            <a:r>
              <a:rPr lang="uk-UA" sz="1800" b="0" dirty="0" smtClean="0"/>
              <a:t>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Дев’ятий етап – повторна покупка або продовження використання. </a:t>
            </a:r>
            <a:r>
              <a:rPr lang="uk-UA" sz="1800" b="0" dirty="0"/>
              <a:t>Тут виникає економічна цінність довгострокових відносин.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dirty="0"/>
              <a:t>Десятий етап – рекомендація. </a:t>
            </a:r>
            <a:r>
              <a:rPr lang="uk-UA" sz="1800" b="0" dirty="0"/>
              <a:t>Задоволений користувач може стати джерелом нових клієнтів.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1800" b="0" dirty="0"/>
              <a:t>Окремо слід наголосити, що в цифровому середовищі етапи </a:t>
            </a:r>
            <a:r>
              <a:rPr lang="uk-UA" sz="1800" dirty="0"/>
              <a:t>можуть повторюватися.</a:t>
            </a:r>
            <a:r>
              <a:rPr lang="uk-UA" sz="1800" b="0" dirty="0"/>
              <a:t>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0" dirty="0"/>
          </a:p>
        </p:txBody>
      </p:sp>
    </p:spTree>
    <p:extLst>
      <p:ext uri="{BB962C8B-B14F-4D97-AF65-F5344CB8AC3E}">
        <p14:creationId xmlns:p14="http://schemas.microsoft.com/office/powerpoint/2010/main" val="173647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4963" y="0"/>
            <a:ext cx="11522075" cy="603022"/>
          </a:xfrm>
        </p:spPr>
        <p:txBody>
          <a:bodyPr>
            <a:noAutofit/>
          </a:bodyPr>
          <a:lstStyle/>
          <a:p>
            <a:pPr lvl="1" algn="l" rtl="0">
              <a:lnSpc>
                <a:spcPct val="90000"/>
              </a:lnSpc>
              <a:spcBef>
                <a:spcPct val="0"/>
              </a:spcBef>
            </a:pPr>
            <a:r>
              <a:rPr lang="uk-UA" sz="2000" b="1" dirty="0">
                <a:solidFill>
                  <a:schemeClr val="tx1"/>
                </a:solidFill>
              </a:rPr>
              <a:t>4. Точки комунікаційного впливу та управління ними</a:t>
            </a:r>
            <a:r>
              <a:rPr lang="uk-UA" sz="2000" dirty="0">
                <a:solidFill>
                  <a:schemeClr val="tx1"/>
                </a:solidFill>
              </a:rPr>
              <a:t/>
            </a:r>
            <a:br>
              <a:rPr lang="uk-UA" sz="2000" dirty="0">
                <a:solidFill>
                  <a:schemeClr val="tx1"/>
                </a:solidFill>
              </a:rPr>
            </a:br>
            <a:r>
              <a:rPr lang="uk-UA" sz="2000" dirty="0">
                <a:solidFill>
                  <a:schemeClr val="tx1"/>
                </a:solidFill>
                <a:latin typeface="+mn-lt"/>
              </a:rPr>
              <a:t/>
            </a:r>
            <a:br>
              <a:rPr lang="uk-UA" sz="2000" dirty="0">
                <a:solidFill>
                  <a:schemeClr val="tx1"/>
                </a:solidFill>
                <a:latin typeface="+mn-lt"/>
              </a:rPr>
            </a:br>
            <a:r>
              <a:rPr lang="uk-UA" dirty="0" smtClean="0">
                <a:solidFill>
                  <a:schemeClr val="tx1"/>
                </a:solidFill>
                <a:latin typeface="+mn-lt"/>
              </a:rPr>
              <a:t/>
            </a:r>
            <a:br>
              <a:rPr lang="uk-UA" dirty="0" smtClean="0">
                <a:solidFill>
                  <a:schemeClr val="tx1"/>
                </a:solidFill>
                <a:latin typeface="+mn-lt"/>
              </a:rPr>
            </a:br>
            <a:r>
              <a:rPr lang="uk-UA" sz="1800" dirty="0"/>
              <a:t/>
            </a:r>
            <a:br>
              <a:rPr lang="uk-UA" sz="1800" dirty="0"/>
            </a:br>
            <a:r>
              <a:rPr lang="uk-UA" sz="2400" b="1" dirty="0" smtClean="0">
                <a:solidFill>
                  <a:schemeClr val="tx1"/>
                </a:solidFill>
              </a:rPr>
              <a:t/>
            </a:r>
            <a:br>
              <a:rPr lang="uk-UA" sz="2400" b="1" dirty="0" smtClean="0">
                <a:solidFill>
                  <a:schemeClr val="tx1"/>
                </a:solidFill>
              </a:rPr>
            </a:br>
            <a:endParaRPr lang="uk-UA" sz="2400" b="1" dirty="0">
              <a:solidFill>
                <a:schemeClr val="tx1"/>
              </a:solidFill>
            </a:endParaRPr>
          </a:p>
        </p:txBody>
      </p:sp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117987" y="300039"/>
            <a:ext cx="11842955" cy="5557838"/>
          </a:xfrm>
        </p:spPr>
        <p:txBody>
          <a:bodyPr/>
          <a:lstStyle/>
          <a:p>
            <a:pPr marL="0" indent="0">
              <a:buNone/>
            </a:pPr>
            <a:r>
              <a:rPr lang="uk-UA" sz="1800" dirty="0"/>
              <a:t>Точка контакту, або точка комунікаційного </a:t>
            </a:r>
            <a:r>
              <a:rPr lang="uk-UA" sz="1800" dirty="0" smtClean="0"/>
              <a:t>впливу </a:t>
            </a:r>
            <a:r>
              <a:rPr lang="uk-UA" sz="1800" b="0" dirty="0"/>
              <a:t>– це будь-яка ситуація, у якій споживач взаємодіє з брендом, продуктом, представником компанії або інформацією про компанію. Вона може бути контрольованою підприємством або виникати незалежно від нього</a:t>
            </a:r>
            <a:r>
              <a:rPr lang="uk-UA" sz="1800" b="0" dirty="0" smtClean="0"/>
              <a:t>.</a:t>
            </a:r>
          </a:p>
          <a:p>
            <a:pPr marL="0" indent="0">
              <a:buNone/>
            </a:pPr>
            <a:r>
              <a:rPr lang="uk-UA" sz="1800" dirty="0"/>
              <a:t>Точки контакту доцільно поділяти на власні, партнерські, платні та створені користувачами. Власні</a:t>
            </a:r>
            <a:r>
              <a:rPr lang="uk-UA" sz="1800" b="0" dirty="0"/>
              <a:t> – це сайт, застосунок, електронна пошта, сторінки компанії, служба підтримки та інші канали, якими підприємство безпосередньо керує. </a:t>
            </a:r>
            <a:r>
              <a:rPr lang="uk-UA" sz="1800" dirty="0"/>
              <a:t>Платні</a:t>
            </a:r>
            <a:r>
              <a:rPr lang="uk-UA" sz="1800" b="0" dirty="0"/>
              <a:t> – реклама та інші форми оплачуваного поширення інформації. </a:t>
            </a:r>
            <a:r>
              <a:rPr lang="uk-UA" sz="1800" dirty="0"/>
              <a:t>Партнерські</a:t>
            </a:r>
            <a:r>
              <a:rPr lang="uk-UA" sz="1800" b="0" dirty="0"/>
              <a:t> виникають через посередників, платформи, блогерів або партнерські мережі. </a:t>
            </a:r>
            <a:r>
              <a:rPr lang="uk-UA" sz="1800" dirty="0"/>
              <a:t>Створені користувачами </a:t>
            </a:r>
            <a:r>
              <a:rPr lang="uk-UA" sz="1800" b="0" dirty="0"/>
              <a:t>– відгуки, коментарі, рекомендації, відео та інший контент</a:t>
            </a:r>
            <a:r>
              <a:rPr lang="uk-UA" sz="1800" b="0" dirty="0" smtClean="0"/>
              <a:t>.</a:t>
            </a:r>
          </a:p>
          <a:p>
            <a:pPr marL="0" indent="0">
              <a:buNone/>
            </a:pPr>
            <a:r>
              <a:rPr lang="uk-UA" sz="1800" b="0" dirty="0"/>
              <a:t>Для управління точками контакту </a:t>
            </a:r>
            <a:r>
              <a:rPr lang="uk-UA" sz="1800" dirty="0"/>
              <a:t>недостатньо просто скласти їх перелік</a:t>
            </a:r>
            <a:r>
              <a:rPr lang="uk-UA" sz="1800" b="0" dirty="0"/>
              <a:t>. Потрібно визначити </a:t>
            </a:r>
            <a:r>
              <a:rPr lang="uk-UA" sz="1800" dirty="0"/>
              <a:t>їх роль. </a:t>
            </a:r>
            <a:endParaRPr lang="uk-UA" sz="1800" dirty="0" smtClean="0"/>
          </a:p>
          <a:p>
            <a:pPr marL="0" indent="0">
              <a:buNone/>
            </a:pPr>
            <a:r>
              <a:rPr lang="uk-UA" sz="1800" b="0" dirty="0"/>
              <a:t>Важливим поняттям є критична точка контакту. Це момент, у якому досвід споживача істотно впливає на подальшу поведінку</a:t>
            </a:r>
            <a:r>
              <a:rPr lang="uk-UA" sz="1800" b="0" dirty="0" smtClean="0"/>
              <a:t>.</a:t>
            </a:r>
          </a:p>
          <a:p>
            <a:pPr marL="0" indent="0">
              <a:buNone/>
            </a:pPr>
            <a:r>
              <a:rPr lang="uk-UA" sz="1800" b="0" dirty="0"/>
              <a:t>Для оцінювання точок контакту використовуються різні показники. </a:t>
            </a:r>
            <a:r>
              <a:rPr lang="uk-UA" sz="1800" dirty="0"/>
              <a:t>На етапі залучення </a:t>
            </a:r>
            <a:r>
              <a:rPr lang="uk-UA" sz="1800" b="0" dirty="0"/>
              <a:t>це охоплення, переходи та вартість залучення</a:t>
            </a:r>
            <a:r>
              <a:rPr lang="uk-UA" sz="1800" dirty="0"/>
              <a:t>.</a:t>
            </a:r>
            <a:r>
              <a:rPr lang="uk-UA" sz="1800" b="0" dirty="0"/>
              <a:t> </a:t>
            </a:r>
            <a:r>
              <a:rPr lang="uk-UA" sz="1800" dirty="0" smtClean="0"/>
              <a:t>Під </a:t>
            </a:r>
            <a:r>
              <a:rPr lang="uk-UA" sz="1800" dirty="0"/>
              <a:t>час вибору </a:t>
            </a:r>
            <a:r>
              <a:rPr lang="uk-UA" sz="1800" b="0" dirty="0"/>
              <a:t>– глибина перегляду, взаємодія з інформацією, реєстрації та заявки. </a:t>
            </a:r>
            <a:r>
              <a:rPr lang="uk-UA" sz="1800" dirty="0"/>
              <a:t>На етапі покупки </a:t>
            </a:r>
            <a:r>
              <a:rPr lang="uk-UA" sz="1800" b="0" dirty="0"/>
              <a:t>– конверсія, частка відмов і середня вартість покупки. </a:t>
            </a:r>
            <a:r>
              <a:rPr lang="uk-UA" sz="1800" dirty="0"/>
              <a:t>Після покупки </a:t>
            </a:r>
            <a:r>
              <a:rPr lang="uk-UA" sz="1800" b="0" dirty="0"/>
              <a:t>– активність, частота використання, продовження підписки, повторна покупка, звернення до підтримки та рекомендації.</a:t>
            </a:r>
          </a:p>
          <a:p>
            <a:pPr marL="0" indent="0">
              <a:buNone/>
            </a:pPr>
            <a:endParaRPr lang="uk-UA" sz="1800" b="0" dirty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1800" b="0" dirty="0"/>
          </a:p>
        </p:txBody>
      </p:sp>
    </p:spTree>
    <p:extLst>
      <p:ext uri="{BB962C8B-B14F-4D97-AF65-F5344CB8AC3E}">
        <p14:creationId xmlns:p14="http://schemas.microsoft.com/office/powerpoint/2010/main" val="1195301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Місце для тексту 2"/>
          <p:cNvSpPr>
            <a:spLocks noGrp="1"/>
          </p:cNvSpPr>
          <p:nvPr>
            <p:ph type="body" sz="quarter" idx="10"/>
          </p:nvPr>
        </p:nvSpPr>
        <p:spPr>
          <a:xfrm>
            <a:off x="88490" y="100936"/>
            <a:ext cx="11842955" cy="5557838"/>
          </a:xfrm>
        </p:spPr>
        <p:txBody>
          <a:bodyPr/>
          <a:lstStyle/>
          <a:p>
            <a:pPr marL="0" indent="0">
              <a:buNone/>
            </a:pPr>
            <a:r>
              <a:rPr lang="uk-UA" sz="2000" dirty="0"/>
              <a:t>Однак кількісних показників недостатньо. </a:t>
            </a:r>
            <a:r>
              <a:rPr lang="uk-UA" sz="2000" b="0" dirty="0"/>
              <a:t>Наприклад, низька конверсія може бути наслідком не поганої реклами, а недостатньої довіри до сторінки продукту. Тому цифрову аналітику потрібно поєднувати з опитуваннями, інтерв’ю, аналізом відгуків і дослідженням причин поведінки.</a:t>
            </a:r>
          </a:p>
          <a:p>
            <a:pPr marL="0" indent="0">
              <a:buNone/>
            </a:pPr>
            <a:r>
              <a:rPr lang="uk-UA" sz="2000" dirty="0"/>
              <a:t>Особливе значення має персоналізація комунікації на різних етапах</a:t>
            </a:r>
            <a:r>
              <a:rPr lang="uk-UA" sz="2000" b="0" dirty="0"/>
              <a:t>. Новому користувачу не потрібно надсилати ті самі повідомлення, що й досвідченому клієнту.</a:t>
            </a:r>
            <a:endParaRPr lang="uk-UA" sz="2000" b="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2000" b="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b="0" dirty="0" smtClean="0"/>
              <a:t>Водночас </a:t>
            </a:r>
            <a:r>
              <a:rPr lang="uk-UA" sz="2000" b="0" dirty="0"/>
              <a:t>управління точками контакту повинно </a:t>
            </a:r>
            <a:r>
              <a:rPr lang="uk-UA" sz="2000" dirty="0"/>
              <a:t>враховувати ризик перевантаження. </a:t>
            </a:r>
            <a:r>
              <a:rPr lang="uk-UA" sz="2000" b="0" dirty="0"/>
              <a:t>Надмірна кількість повідомлень, нав’язливі нагадування та повторна реклама можуть погіршити досвід. </a:t>
            </a:r>
            <a:endParaRPr lang="uk-UA" sz="2000" b="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uk-UA" sz="2000" b="0" dirty="0" smtClean="0"/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uk-UA" sz="2000" b="0" dirty="0" smtClean="0"/>
              <a:t>Для </a:t>
            </a:r>
            <a:r>
              <a:rPr lang="uk-UA" sz="2000" b="0" dirty="0"/>
              <a:t>цифрового продукту важливо також </a:t>
            </a:r>
            <a:r>
              <a:rPr lang="uk-UA" sz="2000" dirty="0"/>
              <a:t>забезпечити безперервність між комунікацією та самим продуктом. </a:t>
            </a:r>
          </a:p>
        </p:txBody>
      </p:sp>
    </p:spTree>
    <p:extLst>
      <p:ext uri="{BB962C8B-B14F-4D97-AF65-F5344CB8AC3E}">
        <p14:creationId xmlns:p14="http://schemas.microsoft.com/office/powerpoint/2010/main" val="127941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4141" y="2215249"/>
            <a:ext cx="6225540" cy="1442352"/>
          </a:xfrm>
        </p:spPr>
        <p:txBody>
          <a:bodyPr/>
          <a:lstStyle/>
          <a:p>
            <a:pPr algn="ctr"/>
            <a:r>
              <a:rPr lang="uk-UA" dirty="0" smtClean="0"/>
              <a:t>ДЯКУЮ ЗА УВАГУ!!!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85280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Житомирська політехніка">
      <a:dk1>
        <a:srgbClr val="224D83"/>
      </a:dk1>
      <a:lt1>
        <a:sysClr val="window" lastClr="FFFFFF"/>
      </a:lt1>
      <a:dk2>
        <a:srgbClr val="FFFFFF"/>
      </a:dk2>
      <a:lt2>
        <a:srgbClr val="224D8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Житомирська політехніка">
      <a:majorFont>
        <a:latin typeface="Montserrat ExtraBold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11016</TotalTime>
  <Words>2907</Words>
  <Application>Microsoft Office PowerPoint</Application>
  <PresentationFormat>Широкий екран</PresentationFormat>
  <Paragraphs>312</Paragraphs>
  <Slides>25</Slides>
  <Notes>3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32" baseType="lpstr">
      <vt:lpstr>Arial</vt:lpstr>
      <vt:lpstr>Calibri</vt:lpstr>
      <vt:lpstr>Montserrat</vt:lpstr>
      <vt:lpstr>Montserrat ExtraBold</vt:lpstr>
      <vt:lpstr>MS Mincho</vt:lpstr>
      <vt:lpstr>Times New Roman</vt:lpstr>
      <vt:lpstr>Тема Office</vt:lpstr>
      <vt:lpstr> Тема 2. Поведінка сучасного споживача цифрового продукту та шлях споживача цифрового продукту    </vt:lpstr>
      <vt:lpstr>ПЛАН</vt:lpstr>
      <vt:lpstr>1. Поведінка сучасного споживача в цифровому середовищі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2. Шлях споживача цифрового продукту та карта шляху споживача.   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3. Етапи шляху споживача цифрового продукту: детальний аналіз    </vt:lpstr>
      <vt:lpstr>4. Точки комунікаційного впливу та управління ними     </vt:lpstr>
      <vt:lpstr>Презентація PowerPoint</vt:lpstr>
      <vt:lpstr>ДЯКУЮ ЗА УВАГУ!!!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dc:creator>Новосьолов Іван Володимирович</dc:creator>
  <cp:lastModifiedBy>admin</cp:lastModifiedBy>
  <cp:revision>80</cp:revision>
  <dcterms:created xsi:type="dcterms:W3CDTF">2023-01-12T09:20:21Z</dcterms:created>
  <dcterms:modified xsi:type="dcterms:W3CDTF">2026-09-23T07:03:15Z</dcterms:modified>
</cp:coreProperties>
</file>