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57" r:id="rId3"/>
    <p:sldId id="258" r:id="rId4"/>
    <p:sldId id="274" r:id="rId5"/>
    <p:sldId id="275" r:id="rId6"/>
    <p:sldId id="276" r:id="rId7"/>
    <p:sldId id="277" r:id="rId8"/>
    <p:sldId id="278" r:id="rId9"/>
    <p:sldId id="280" r:id="rId10"/>
    <p:sldId id="279" r:id="rId11"/>
    <p:sldId id="281" r:id="rId12"/>
    <p:sldId id="283" r:id="rId13"/>
    <p:sldId id="284" r:id="rId14"/>
    <p:sldId id="285" r:id="rId15"/>
    <p:sldId id="273" r:id="rId16"/>
  </p:sldIdLst>
  <p:sldSz cx="12192000" cy="6858000"/>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Помір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Помір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901" autoAdjust="0"/>
    <p:restoredTop sz="94660"/>
  </p:normalViewPr>
  <p:slideViewPr>
    <p:cSldViewPr snapToGrid="0">
      <p:cViewPr varScale="1">
        <p:scale>
          <a:sx n="123" d="100"/>
          <a:sy n="123" d="100"/>
        </p:scale>
        <p:origin x="348"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верхнього колонтитула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uk-UA" dirty="0"/>
          </a:p>
        </p:txBody>
      </p:sp>
      <p:sp>
        <p:nvSpPr>
          <p:cNvPr id="3" name="Місце для дати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EA0698-701F-4D4D-8602-AFDBDD83F29B}" type="datetimeFigureOut">
              <a:rPr lang="uk-UA" smtClean="0"/>
              <a:t>01.09.2026</a:t>
            </a:fld>
            <a:endParaRPr lang="uk-UA" dirty="0"/>
          </a:p>
        </p:txBody>
      </p:sp>
      <p:sp>
        <p:nvSpPr>
          <p:cNvPr id="4" name="Місце для зображення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uk-UA" dirty="0"/>
          </a:p>
        </p:txBody>
      </p:sp>
      <p:sp>
        <p:nvSpPr>
          <p:cNvPr id="5" name="Місце для нотаток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uk-UA"/>
          </a:p>
        </p:txBody>
      </p:sp>
      <p:sp>
        <p:nvSpPr>
          <p:cNvPr id="6" name="Місце для нижнього колонтитула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uk-UA" dirty="0"/>
          </a:p>
        </p:txBody>
      </p:sp>
      <p:sp>
        <p:nvSpPr>
          <p:cNvPr id="7" name="Місце для номера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B32E19D-447B-4CAC-A15F-6AE3FBDEC1BE}" type="slidenum">
              <a:rPr lang="uk-UA" smtClean="0"/>
              <a:t>‹№›</a:t>
            </a:fld>
            <a:endParaRPr lang="uk-UA" dirty="0"/>
          </a:p>
        </p:txBody>
      </p:sp>
    </p:spTree>
    <p:extLst>
      <p:ext uri="{BB962C8B-B14F-4D97-AF65-F5344CB8AC3E}">
        <p14:creationId xmlns:p14="http://schemas.microsoft.com/office/powerpoint/2010/main" val="29197335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Титульний слайд">
    <p:spTree>
      <p:nvGrpSpPr>
        <p:cNvPr id="1" name=""/>
        <p:cNvGrpSpPr/>
        <p:nvPr/>
      </p:nvGrpSpPr>
      <p:grpSpPr>
        <a:xfrm>
          <a:off x="0" y="0"/>
          <a:ext cx="0" cy="0"/>
          <a:chOff x="0" y="0"/>
          <a:chExt cx="0" cy="0"/>
        </a:xfrm>
      </p:grpSpPr>
      <p:pic>
        <p:nvPicPr>
          <p:cNvPr id="10" name="Рисунок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Місце для заголовка 1"/>
          <p:cNvSpPr>
            <a:spLocks noGrp="1"/>
          </p:cNvSpPr>
          <p:nvPr>
            <p:ph type="title"/>
          </p:nvPr>
        </p:nvSpPr>
        <p:spPr>
          <a:xfrm>
            <a:off x="334962" y="1992473"/>
            <a:ext cx="11522075" cy="3190553"/>
          </a:xfrm>
          <a:prstGeom prst="rect">
            <a:avLst/>
          </a:prstGeom>
        </p:spPr>
        <p:txBody>
          <a:bodyPr vert="horz" lIns="91440" tIns="45720" rIns="91440" bIns="45720" rtlCol="0" anchor="ctr">
            <a:normAutofit/>
          </a:bodyPr>
          <a:lstStyle>
            <a:lvl1pPr algn="ctr">
              <a:defRPr sz="5400">
                <a:solidFill>
                  <a:schemeClr val="bg1"/>
                </a:solidFill>
              </a:defRPr>
            </a:lvl1pPr>
          </a:lstStyle>
          <a:p>
            <a:r>
              <a:rPr lang="uk-UA" dirty="0" smtClean="0"/>
              <a:t>Зразок заголовка</a:t>
            </a:r>
            <a:endParaRPr lang="uk-UA" dirty="0"/>
          </a:p>
        </p:txBody>
      </p:sp>
    </p:spTree>
    <p:extLst>
      <p:ext uri="{BB962C8B-B14F-4D97-AF65-F5344CB8AC3E}">
        <p14:creationId xmlns:p14="http://schemas.microsoft.com/office/powerpoint/2010/main" val="7759047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Основний слайд">
    <p:spTree>
      <p:nvGrpSpPr>
        <p:cNvPr id="1" name=""/>
        <p:cNvGrpSpPr/>
        <p:nvPr/>
      </p:nvGrpSpPr>
      <p:grpSpPr>
        <a:xfrm>
          <a:off x="0" y="0"/>
          <a:ext cx="0" cy="0"/>
          <a:chOff x="0" y="0"/>
          <a:chExt cx="0" cy="0"/>
        </a:xfrm>
      </p:grpSpPr>
      <p:pic>
        <p:nvPicPr>
          <p:cNvPr id="2" name="Рисунок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8707"/>
            <a:ext cx="12192000" cy="6858000"/>
          </a:xfrm>
          <a:prstGeom prst="rect">
            <a:avLst/>
          </a:prstGeom>
        </p:spPr>
      </p:pic>
      <p:sp>
        <p:nvSpPr>
          <p:cNvPr id="7" name="Місце для заголовка 1"/>
          <p:cNvSpPr>
            <a:spLocks noGrp="1"/>
          </p:cNvSpPr>
          <p:nvPr>
            <p:ph type="title"/>
          </p:nvPr>
        </p:nvSpPr>
        <p:spPr>
          <a:xfrm>
            <a:off x="334961" y="188914"/>
            <a:ext cx="11522075" cy="1405108"/>
          </a:xfrm>
          <a:prstGeom prst="rect">
            <a:avLst/>
          </a:prstGeom>
        </p:spPr>
        <p:txBody>
          <a:bodyPr vert="horz" lIns="91440" tIns="45720" rIns="91440" bIns="45720" rtlCol="0" anchor="t">
            <a:normAutofit/>
          </a:bodyPr>
          <a:lstStyle/>
          <a:p>
            <a:r>
              <a:rPr lang="uk-UA" dirty="0" smtClean="0"/>
              <a:t>Зразок заголовка</a:t>
            </a:r>
            <a:endParaRPr lang="uk-UA" dirty="0"/>
          </a:p>
        </p:txBody>
      </p:sp>
      <p:sp>
        <p:nvSpPr>
          <p:cNvPr id="5" name="Місце для тексту 4"/>
          <p:cNvSpPr>
            <a:spLocks noGrp="1"/>
          </p:cNvSpPr>
          <p:nvPr>
            <p:ph type="body" sz="quarter" idx="10"/>
          </p:nvPr>
        </p:nvSpPr>
        <p:spPr>
          <a:xfrm>
            <a:off x="334963" y="1593850"/>
            <a:ext cx="11522075" cy="4176713"/>
          </a:xfrm>
          <a:prstGeom prst="rect">
            <a:avLst/>
          </a:prstGeom>
        </p:spPr>
        <p:txBody>
          <a:bodyPr/>
          <a:lstStyle>
            <a:lvl1pPr>
              <a:defRPr sz="3600" b="1"/>
            </a:lvl1pPr>
          </a:lstStyle>
          <a:p>
            <a:pPr lvl="0"/>
            <a:r>
              <a:rPr lang="uk-UA" dirty="0" smtClean="0"/>
              <a:t>Зразок тексту</a:t>
            </a:r>
          </a:p>
          <a:p>
            <a:pPr lvl="1"/>
            <a:r>
              <a:rPr lang="uk-UA" dirty="0" smtClean="0"/>
              <a:t>Другий рівень</a:t>
            </a:r>
          </a:p>
        </p:txBody>
      </p:sp>
    </p:spTree>
    <p:extLst>
      <p:ext uri="{BB962C8B-B14F-4D97-AF65-F5344CB8AC3E}">
        <p14:creationId xmlns:p14="http://schemas.microsoft.com/office/powerpoint/2010/main" val="25639521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Основний слайд з вмістом">
    <p:spTree>
      <p:nvGrpSpPr>
        <p:cNvPr id="1" name=""/>
        <p:cNvGrpSpPr/>
        <p:nvPr/>
      </p:nvGrpSpPr>
      <p:grpSpPr>
        <a:xfrm>
          <a:off x="0" y="0"/>
          <a:ext cx="0" cy="0"/>
          <a:chOff x="0" y="0"/>
          <a:chExt cx="0" cy="0"/>
        </a:xfrm>
      </p:grpSpPr>
      <p:pic>
        <p:nvPicPr>
          <p:cNvPr id="2" name="Рисунок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8707"/>
            <a:ext cx="12192000" cy="6858000"/>
          </a:xfrm>
          <a:prstGeom prst="rect">
            <a:avLst/>
          </a:prstGeom>
        </p:spPr>
      </p:pic>
      <p:sp>
        <p:nvSpPr>
          <p:cNvPr id="4" name="Місце для вмісту 3"/>
          <p:cNvSpPr>
            <a:spLocks noGrp="1"/>
          </p:cNvSpPr>
          <p:nvPr>
            <p:ph sz="quarter" idx="10"/>
          </p:nvPr>
        </p:nvSpPr>
        <p:spPr>
          <a:xfrm>
            <a:off x="334963" y="188913"/>
            <a:ext cx="11522075" cy="5578475"/>
          </a:xfrm>
          <a:prstGeom prst="rect">
            <a:avLst/>
          </a:prstGeom>
        </p:spPr>
        <p:txBody>
          <a:bodyPr/>
          <a:lstStyle>
            <a:lvl1pPr>
              <a:defRPr sz="3200" b="1"/>
            </a:lvl1pPr>
          </a:lstStyle>
          <a:p>
            <a:pPr lvl="0"/>
            <a:r>
              <a:rPr lang="uk-UA" dirty="0" smtClean="0"/>
              <a:t>Зразок тексту</a:t>
            </a:r>
          </a:p>
          <a:p>
            <a:pPr lvl="1"/>
            <a:r>
              <a:rPr lang="uk-UA" dirty="0" smtClean="0"/>
              <a:t>Другий рівень</a:t>
            </a:r>
          </a:p>
        </p:txBody>
      </p:sp>
    </p:spTree>
    <p:extLst>
      <p:ext uri="{BB962C8B-B14F-4D97-AF65-F5344CB8AC3E}">
        <p14:creationId xmlns:p14="http://schemas.microsoft.com/office/powerpoint/2010/main" val="31929274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ФІнальний слайд">
    <p:spTree>
      <p:nvGrpSpPr>
        <p:cNvPr id="1" name=""/>
        <p:cNvGrpSpPr/>
        <p:nvPr/>
      </p:nvGrpSpPr>
      <p:grpSpPr>
        <a:xfrm>
          <a:off x="0" y="0"/>
          <a:ext cx="0" cy="0"/>
          <a:chOff x="0" y="0"/>
          <a:chExt cx="0" cy="0"/>
        </a:xfrm>
      </p:grpSpPr>
      <p:pic>
        <p:nvPicPr>
          <p:cNvPr id="2" name="Рисунок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71222195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47899070"/>
      </p:ext>
    </p:extLst>
  </p:cSld>
  <p:clrMap bg1="lt1" tx1="dk1" bg2="lt2" tx2="dk2" accent1="accent1" accent2="accent2" accent3="accent3" accent4="accent4" accent5="accent5" accent6="accent6" hlink="hlink" folHlink="folHlink"/>
  <p:sldLayoutIdLst>
    <p:sldLayoutId id="2147483659" r:id="rId1"/>
    <p:sldLayoutId id="2147483660" r:id="rId2"/>
    <p:sldLayoutId id="2147483663" r:id="rId3"/>
    <p:sldLayoutId id="2147483661" r:id="rId4"/>
  </p:sldLayoutIdLst>
  <p:txStyles>
    <p:titleStyle>
      <a:lvl1pPr algn="l" defTabSz="914400" rtl="0" eaLnBrk="1" latinLnBrk="0" hangingPunct="1">
        <a:lnSpc>
          <a:spcPct val="90000"/>
        </a:lnSpc>
        <a:spcBef>
          <a:spcPct val="0"/>
        </a:spcBef>
        <a:buNone/>
        <a:defRPr sz="45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19" userDrawn="1">
          <p15:clr>
            <a:srgbClr val="F26B43"/>
          </p15:clr>
        </p15:guide>
        <p15:guide id="2" pos="3840" userDrawn="1">
          <p15:clr>
            <a:srgbClr val="F26B43"/>
          </p15:clr>
        </p15:guide>
        <p15:guide id="3" pos="211" userDrawn="1">
          <p15:clr>
            <a:srgbClr val="F26B43"/>
          </p15:clr>
        </p15:guide>
        <p15:guide id="4" pos="7469" userDrawn="1">
          <p15:clr>
            <a:srgbClr val="F26B43"/>
          </p15:clr>
        </p15:guide>
        <p15:guide id="5" orient="horz" pos="2260" userDrawn="1">
          <p15:clr>
            <a:srgbClr val="F26B43"/>
          </p15:clr>
        </p15:guide>
        <p15:guide id="6" orient="horz" pos="374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hyperlink" Target="https://learn.ztu.edu.ua/course/view.php?id=1065" TargetMode="External"/><Relationship Id="rId2" Type="http://schemas.openxmlformats.org/officeDocument/2006/relationships/hyperlink" Target="mailto:ek_vvg@ztu.edu.ua"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944880"/>
            <a:ext cx="12082072" cy="4907279"/>
          </a:xfrm>
        </p:spPr>
        <p:txBody>
          <a:bodyPr>
            <a:normAutofit/>
          </a:bodyPr>
          <a:lstStyle/>
          <a:p>
            <a:r>
              <a:rPr lang="uk-UA" b="1" dirty="0" smtClean="0">
                <a:latin typeface="Times New Roman" panose="02020603050405020304" pitchFamily="18" charset="0"/>
                <a:cs typeface="Times New Roman" panose="02020603050405020304" pitchFamily="18" charset="0"/>
              </a:rPr>
              <a:t>Маркетинг</a:t>
            </a:r>
            <a:br>
              <a:rPr lang="uk-UA" b="1" dirty="0" smtClean="0">
                <a:latin typeface="Times New Roman" panose="02020603050405020304" pitchFamily="18" charset="0"/>
                <a:cs typeface="Times New Roman" panose="02020603050405020304" pitchFamily="18" charset="0"/>
              </a:rPr>
            </a:br>
            <a:r>
              <a:rPr lang="uk-UA" b="1" dirty="0" smtClean="0">
                <a:latin typeface="Times New Roman" panose="02020603050405020304" pitchFamily="18" charset="0"/>
                <a:cs typeface="Times New Roman" panose="02020603050405020304" pitchFamily="18" charset="0"/>
              </a:rPr>
              <a:t/>
            </a:r>
            <a:br>
              <a:rPr lang="uk-UA" b="1" dirty="0" smtClean="0">
                <a:latin typeface="Times New Roman" panose="02020603050405020304" pitchFamily="18" charset="0"/>
                <a:cs typeface="Times New Roman" panose="02020603050405020304" pitchFamily="18" charset="0"/>
              </a:rPr>
            </a:br>
            <a:r>
              <a:rPr lang="uk-UA" sz="2400" b="1" dirty="0" smtClean="0">
                <a:solidFill>
                  <a:schemeClr val="tx2"/>
                </a:solidFill>
              </a:rPr>
              <a:t>Викладач: Виговський Володимир Георгійович</a:t>
            </a:r>
            <a:br>
              <a:rPr lang="uk-UA" sz="2400" b="1" dirty="0" smtClean="0">
                <a:solidFill>
                  <a:schemeClr val="tx2"/>
                </a:solidFill>
              </a:rPr>
            </a:br>
            <a:r>
              <a:rPr lang="uk-UA" sz="2400" b="1" dirty="0" smtClean="0">
                <a:solidFill>
                  <a:schemeClr val="tx2"/>
                </a:solidFill>
              </a:rPr>
              <a:t>кандидат економічних наук, </a:t>
            </a:r>
            <a:br>
              <a:rPr lang="uk-UA" sz="2400" b="1" dirty="0" smtClean="0">
                <a:solidFill>
                  <a:schemeClr val="tx2"/>
                </a:solidFill>
              </a:rPr>
            </a:br>
            <a:r>
              <a:rPr lang="uk-UA" sz="2400" b="1" dirty="0" smtClean="0">
                <a:solidFill>
                  <a:schemeClr val="tx2"/>
                </a:solidFill>
              </a:rPr>
              <a:t>доцент кафедри </a:t>
            </a:r>
            <a:r>
              <a:rPr lang="uk-UA" sz="2400" b="1" dirty="0" smtClean="0">
                <a:solidFill>
                  <a:schemeClr val="tx2"/>
                </a:solidFill>
              </a:rPr>
              <a:t>маркетингу</a:t>
            </a:r>
            <a:r>
              <a:rPr lang="uk-UA" sz="2400" b="1" dirty="0" smtClean="0">
                <a:solidFill>
                  <a:schemeClr val="tx2"/>
                </a:solidFill>
              </a:rPr>
              <a:t/>
            </a:r>
            <a:br>
              <a:rPr lang="uk-UA" sz="2400" b="1" dirty="0" smtClean="0">
                <a:solidFill>
                  <a:schemeClr val="tx2"/>
                </a:solidFill>
              </a:rPr>
            </a:br>
            <a:r>
              <a:rPr lang="uk-UA" sz="2400" b="1" dirty="0" smtClean="0">
                <a:solidFill>
                  <a:schemeClr val="tx2"/>
                </a:solidFill>
              </a:rPr>
              <a:t>аудиторія </a:t>
            </a:r>
            <a:r>
              <a:rPr lang="uk-UA" sz="2400" b="1" dirty="0" smtClean="0">
                <a:solidFill>
                  <a:schemeClr val="tx2"/>
                </a:solidFill>
              </a:rPr>
              <a:t>4018 (новий корпус)</a:t>
            </a:r>
            <a:r>
              <a:rPr lang="uk-UA" sz="2400" b="1" dirty="0" smtClean="0">
                <a:solidFill>
                  <a:schemeClr val="tx2"/>
                </a:solidFill>
              </a:rPr>
              <a:t/>
            </a:r>
            <a:br>
              <a:rPr lang="uk-UA" sz="2400" b="1" dirty="0" smtClean="0">
                <a:solidFill>
                  <a:schemeClr val="tx2"/>
                </a:solidFill>
              </a:rPr>
            </a:br>
            <a:r>
              <a:rPr lang="en-US" sz="2400" b="1" dirty="0" smtClean="0">
                <a:solidFill>
                  <a:schemeClr val="tx2"/>
                </a:solidFill>
              </a:rPr>
              <a:t>E-mail</a:t>
            </a:r>
            <a:r>
              <a:rPr lang="uk-UA" sz="2400" b="1" dirty="0" smtClean="0">
                <a:solidFill>
                  <a:schemeClr val="tx2"/>
                </a:solidFill>
              </a:rPr>
              <a:t>: </a:t>
            </a:r>
            <a:r>
              <a:rPr lang="en-US" sz="2400" b="1" dirty="0" smtClean="0">
                <a:solidFill>
                  <a:schemeClr val="tx2"/>
                </a:solidFill>
                <a:hlinkClick r:id="rId2"/>
              </a:rPr>
              <a:t>ek_vvg@ztu.edu.ua</a:t>
            </a:r>
            <a:r>
              <a:rPr lang="en-US" sz="2400" b="1" dirty="0" smtClean="0">
                <a:solidFill>
                  <a:schemeClr val="tx2"/>
                </a:solidFill>
              </a:rPr>
              <a:t/>
            </a:r>
            <a:br>
              <a:rPr lang="en-US" sz="2400" b="1" dirty="0" smtClean="0">
                <a:solidFill>
                  <a:schemeClr val="tx2"/>
                </a:solidFill>
              </a:rPr>
            </a:br>
            <a:r>
              <a:rPr lang="uk-UA" sz="2400" b="1" dirty="0" smtClean="0">
                <a:solidFill>
                  <a:schemeClr val="tx2"/>
                </a:solidFill>
              </a:rPr>
              <a:t>Посилання на освітній портал:</a:t>
            </a:r>
            <a:br>
              <a:rPr lang="uk-UA" sz="2400" b="1" dirty="0" smtClean="0">
                <a:solidFill>
                  <a:schemeClr val="tx2"/>
                </a:solidFill>
              </a:rPr>
            </a:br>
            <a:r>
              <a:rPr lang="en-AU" sz="2400" b="1" dirty="0">
                <a:solidFill>
                  <a:schemeClr val="tx2"/>
                </a:solidFill>
                <a:hlinkClick r:id="rId3"/>
              </a:rPr>
              <a:t>https://</a:t>
            </a:r>
            <a:r>
              <a:rPr lang="en-AU" sz="2400" b="1" dirty="0" smtClean="0">
                <a:solidFill>
                  <a:schemeClr val="tx2"/>
                </a:solidFill>
                <a:hlinkClick r:id="rId3"/>
              </a:rPr>
              <a:t>learn.ztu.edu.ua/course/view.php?id=1065</a:t>
            </a:r>
            <a:r>
              <a:rPr lang="uk-UA" sz="2400" b="1" dirty="0" smtClean="0"/>
              <a:t/>
            </a:r>
            <a:br>
              <a:rPr lang="uk-UA" sz="2400" b="1" dirty="0" smtClean="0"/>
            </a:br>
            <a:r>
              <a:rPr lang="uk-UA" sz="2400" b="1" dirty="0" smtClean="0"/>
              <a:t/>
            </a:r>
            <a:br>
              <a:rPr lang="uk-UA" sz="2400" b="1" dirty="0" smtClean="0"/>
            </a:br>
            <a:r>
              <a:rPr lang="uk-UA" sz="2400" b="1" dirty="0" smtClean="0">
                <a:solidFill>
                  <a:schemeClr val="accent2">
                    <a:lumMod val="60000"/>
                    <a:lumOff val="40000"/>
                  </a:schemeClr>
                </a:solidFill>
              </a:rPr>
              <a:t/>
            </a:r>
            <a:br>
              <a:rPr lang="uk-UA" sz="2400" b="1" dirty="0" smtClean="0">
                <a:solidFill>
                  <a:schemeClr val="accent2">
                    <a:lumMod val="60000"/>
                    <a:lumOff val="40000"/>
                  </a:schemeClr>
                </a:solidFill>
              </a:rPr>
            </a:br>
            <a:endParaRPr lang="uk-UA" sz="2400" dirty="0">
              <a:solidFill>
                <a:schemeClr val="accent2">
                  <a:lumMod val="60000"/>
                  <a:lumOff val="40000"/>
                </a:schemeClr>
              </a:solidFill>
            </a:endParaRPr>
          </a:p>
        </p:txBody>
      </p:sp>
    </p:spTree>
    <p:extLst>
      <p:ext uri="{BB962C8B-B14F-4D97-AF65-F5344CB8AC3E}">
        <p14:creationId xmlns:p14="http://schemas.microsoft.com/office/powerpoint/2010/main" val="28331149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5060" y="0"/>
            <a:ext cx="11522075" cy="524656"/>
          </a:xfrm>
        </p:spPr>
        <p:txBody>
          <a:bodyPr>
            <a:normAutofit fontScale="90000"/>
          </a:bodyPr>
          <a:lstStyle/>
          <a:p>
            <a:pPr algn="ctr"/>
            <a:r>
              <a:rPr lang="uk-UA" b="1" dirty="0" smtClean="0"/>
              <a:t>Структура курсу</a:t>
            </a:r>
            <a:endParaRPr lang="uk-UA" b="1" dirty="0"/>
          </a:p>
        </p:txBody>
      </p:sp>
      <p:graphicFrame>
        <p:nvGraphicFramePr>
          <p:cNvPr id="4" name="Таблиця 3"/>
          <p:cNvGraphicFramePr>
            <a:graphicFrameLocks noGrp="1"/>
          </p:cNvGraphicFramePr>
          <p:nvPr>
            <p:extLst>
              <p:ext uri="{D42A27DB-BD31-4B8C-83A1-F6EECF244321}">
                <p14:modId xmlns:p14="http://schemas.microsoft.com/office/powerpoint/2010/main" val="3138872663"/>
              </p:ext>
            </p:extLst>
          </p:nvPr>
        </p:nvGraphicFramePr>
        <p:xfrm>
          <a:off x="945397" y="694345"/>
          <a:ext cx="10761739" cy="4916099"/>
        </p:xfrm>
        <a:graphic>
          <a:graphicData uri="http://schemas.openxmlformats.org/drawingml/2006/table">
            <a:tbl>
              <a:tblPr>
                <a:tableStyleId>{5C22544A-7EE6-4342-B048-85BDC9FD1C3A}</a:tableStyleId>
              </a:tblPr>
              <a:tblGrid>
                <a:gridCol w="3331125">
                  <a:extLst>
                    <a:ext uri="{9D8B030D-6E8A-4147-A177-3AD203B41FA5}">
                      <a16:colId xmlns:a16="http://schemas.microsoft.com/office/drawing/2014/main" val="1597854828"/>
                    </a:ext>
                  </a:extLst>
                </a:gridCol>
                <a:gridCol w="3947727">
                  <a:extLst>
                    <a:ext uri="{9D8B030D-6E8A-4147-A177-3AD203B41FA5}">
                      <a16:colId xmlns:a16="http://schemas.microsoft.com/office/drawing/2014/main" val="3330092786"/>
                    </a:ext>
                  </a:extLst>
                </a:gridCol>
                <a:gridCol w="3482887">
                  <a:extLst>
                    <a:ext uri="{9D8B030D-6E8A-4147-A177-3AD203B41FA5}">
                      <a16:colId xmlns:a16="http://schemas.microsoft.com/office/drawing/2014/main" val="3362699514"/>
                    </a:ext>
                  </a:extLst>
                </a:gridCol>
              </a:tblGrid>
              <a:tr h="473992">
                <a:tc rowSpan="2">
                  <a:txBody>
                    <a:bodyPr/>
                    <a:lstStyle/>
                    <a:p>
                      <a:pPr algn="ctr" fontAlgn="auto">
                        <a:lnSpc>
                          <a:spcPts val="1800"/>
                        </a:lnSpc>
                        <a:spcAft>
                          <a:spcPts val="0"/>
                        </a:spcAft>
                      </a:pPr>
                      <a:r>
                        <a:rPr lang="uk-UA" sz="1600" b="1" dirty="0">
                          <a:effectLst/>
                        </a:rPr>
                        <a:t>Найменування показників</a:t>
                      </a:r>
                      <a:endParaRPr lang="uk-UA" sz="1600" b="1" dirty="0">
                        <a:effectLst/>
                        <a:latin typeface="Times New Roman" panose="02020603050405020304" pitchFamily="18" charset="0"/>
                        <a:ea typeface="Times New Roman" panose="02020603050405020304" pitchFamily="18" charset="0"/>
                      </a:endParaRPr>
                    </a:p>
                  </a:txBody>
                  <a:tcPr marL="62162" marR="62162" marT="0" marB="0" anchor="ctr"/>
                </a:tc>
                <a:tc rowSpan="2">
                  <a:txBody>
                    <a:bodyPr/>
                    <a:lstStyle/>
                    <a:p>
                      <a:pPr algn="ctr" fontAlgn="auto">
                        <a:lnSpc>
                          <a:spcPts val="1800"/>
                        </a:lnSpc>
                        <a:spcAft>
                          <a:spcPts val="0"/>
                        </a:spcAft>
                      </a:pPr>
                      <a:r>
                        <a:rPr lang="uk-UA" sz="1600" b="1" dirty="0">
                          <a:effectLst/>
                        </a:rPr>
                        <a:t>Галузь знань, спеціальність, освітній ступінь</a:t>
                      </a:r>
                      <a:endParaRPr lang="uk-UA" sz="1600" b="1" dirty="0">
                        <a:effectLst/>
                        <a:latin typeface="Times New Roman" panose="02020603050405020304" pitchFamily="18" charset="0"/>
                        <a:ea typeface="Times New Roman" panose="02020603050405020304" pitchFamily="18" charset="0"/>
                      </a:endParaRPr>
                    </a:p>
                  </a:txBody>
                  <a:tcPr marL="62162" marR="62162" marT="0" marB="0" anchor="ctr"/>
                </a:tc>
                <a:tc>
                  <a:txBody>
                    <a:bodyPr/>
                    <a:lstStyle/>
                    <a:p>
                      <a:pPr algn="ctr" fontAlgn="auto">
                        <a:lnSpc>
                          <a:spcPts val="1800"/>
                        </a:lnSpc>
                        <a:spcAft>
                          <a:spcPts val="0"/>
                        </a:spcAft>
                      </a:pPr>
                      <a:r>
                        <a:rPr lang="uk-UA" sz="1600" b="1" dirty="0">
                          <a:effectLst/>
                        </a:rPr>
                        <a:t>Характеристика навчальної дисципліни</a:t>
                      </a:r>
                      <a:endParaRPr lang="uk-UA" sz="1600" b="1" dirty="0">
                        <a:effectLst/>
                        <a:latin typeface="Times New Roman" panose="02020603050405020304" pitchFamily="18" charset="0"/>
                        <a:ea typeface="Times New Roman" panose="02020603050405020304" pitchFamily="18" charset="0"/>
                      </a:endParaRPr>
                    </a:p>
                  </a:txBody>
                  <a:tcPr marL="62162" marR="62162" marT="0" marB="0" anchor="ctr"/>
                </a:tc>
                <a:extLst>
                  <a:ext uri="{0D108BD9-81ED-4DB2-BD59-A6C34878D82A}">
                    <a16:rowId xmlns:a16="http://schemas.microsoft.com/office/drawing/2014/main" val="605170794"/>
                  </a:ext>
                </a:extLst>
              </a:tr>
              <a:tr h="473992">
                <a:tc vMerge="1">
                  <a:txBody>
                    <a:bodyPr/>
                    <a:lstStyle/>
                    <a:p>
                      <a:endParaRPr lang="uk-UA"/>
                    </a:p>
                  </a:txBody>
                  <a:tcPr/>
                </a:tc>
                <a:tc vMerge="1">
                  <a:txBody>
                    <a:bodyPr/>
                    <a:lstStyle/>
                    <a:p>
                      <a:endParaRPr lang="uk-UA"/>
                    </a:p>
                  </a:txBody>
                  <a:tcPr/>
                </a:tc>
                <a:tc>
                  <a:txBody>
                    <a:bodyPr/>
                    <a:lstStyle/>
                    <a:p>
                      <a:pPr algn="ctr" fontAlgn="auto">
                        <a:lnSpc>
                          <a:spcPts val="1800"/>
                        </a:lnSpc>
                        <a:spcAft>
                          <a:spcPts val="0"/>
                        </a:spcAft>
                      </a:pPr>
                      <a:r>
                        <a:rPr lang="uk-UA" sz="1600" b="1" dirty="0">
                          <a:effectLst/>
                        </a:rPr>
                        <a:t>денна форма здобуття вищої освіти</a:t>
                      </a:r>
                      <a:endParaRPr lang="uk-UA" sz="1600" b="1" dirty="0">
                        <a:effectLst/>
                        <a:latin typeface="Times New Roman" panose="02020603050405020304" pitchFamily="18" charset="0"/>
                        <a:ea typeface="Times New Roman" panose="02020603050405020304" pitchFamily="18" charset="0"/>
                      </a:endParaRPr>
                    </a:p>
                  </a:txBody>
                  <a:tcPr marL="62162" marR="62162" marT="0" marB="0"/>
                </a:tc>
                <a:extLst>
                  <a:ext uri="{0D108BD9-81ED-4DB2-BD59-A6C34878D82A}">
                    <a16:rowId xmlns:a16="http://schemas.microsoft.com/office/drawing/2014/main" val="4285609612"/>
                  </a:ext>
                </a:extLst>
              </a:tr>
              <a:tr h="655277">
                <a:tc>
                  <a:txBody>
                    <a:bodyPr/>
                    <a:lstStyle/>
                    <a:p>
                      <a:pPr algn="ctr" fontAlgn="auto">
                        <a:lnSpc>
                          <a:spcPts val="1800"/>
                        </a:lnSpc>
                        <a:spcAft>
                          <a:spcPts val="0"/>
                        </a:spcAft>
                      </a:pPr>
                      <a:r>
                        <a:rPr lang="uk-UA" sz="1600" dirty="0">
                          <a:effectLst/>
                        </a:rPr>
                        <a:t>Кількість кредитів - 5</a:t>
                      </a:r>
                      <a:endParaRPr lang="uk-UA" sz="1600" dirty="0">
                        <a:effectLst/>
                        <a:latin typeface="Times New Roman" panose="02020603050405020304" pitchFamily="18" charset="0"/>
                        <a:ea typeface="Times New Roman" panose="02020603050405020304" pitchFamily="18" charset="0"/>
                      </a:endParaRPr>
                    </a:p>
                  </a:txBody>
                  <a:tcPr marL="62162" marR="62162" marT="0" marB="0" anchor="ctr"/>
                </a:tc>
                <a:tc>
                  <a:txBody>
                    <a:bodyPr/>
                    <a:lstStyle/>
                    <a:p>
                      <a:pPr algn="ctr" fontAlgn="auto">
                        <a:lnSpc>
                          <a:spcPts val="1800"/>
                        </a:lnSpc>
                        <a:spcAft>
                          <a:spcPts val="0"/>
                        </a:spcAft>
                      </a:pPr>
                      <a:r>
                        <a:rPr lang="uk-UA" sz="1600" dirty="0">
                          <a:effectLst/>
                        </a:rPr>
                        <a:t>Галузь знань</a:t>
                      </a:r>
                    </a:p>
                    <a:p>
                      <a:pPr algn="ctr" fontAlgn="auto">
                        <a:lnSpc>
                          <a:spcPts val="1800"/>
                        </a:lnSpc>
                        <a:spcAft>
                          <a:spcPts val="0"/>
                        </a:spcAft>
                      </a:pPr>
                      <a:r>
                        <a:rPr lang="en-US" sz="1600" dirty="0">
                          <a:effectLst/>
                        </a:rPr>
                        <a:t>D </a:t>
                      </a:r>
                      <a:r>
                        <a:rPr lang="uk-UA" sz="1600" dirty="0">
                          <a:effectLst/>
                        </a:rPr>
                        <a:t>«Бізнес, адміністрування та право»</a:t>
                      </a:r>
                      <a:endParaRPr lang="uk-UA" sz="1600" dirty="0">
                        <a:effectLst/>
                        <a:latin typeface="Times New Roman" panose="02020603050405020304" pitchFamily="18" charset="0"/>
                        <a:ea typeface="Times New Roman" panose="02020603050405020304" pitchFamily="18" charset="0"/>
                      </a:endParaRPr>
                    </a:p>
                  </a:txBody>
                  <a:tcPr marL="62162" marR="62162" marT="0" marB="0" anchor="ctr"/>
                </a:tc>
                <a:tc>
                  <a:txBody>
                    <a:bodyPr/>
                    <a:lstStyle/>
                    <a:p>
                      <a:pPr algn="ctr" fontAlgn="auto">
                        <a:lnSpc>
                          <a:spcPts val="1800"/>
                        </a:lnSpc>
                        <a:spcAft>
                          <a:spcPts val="0"/>
                        </a:spcAft>
                      </a:pPr>
                      <a:r>
                        <a:rPr lang="uk-UA" sz="1600" dirty="0">
                          <a:effectLst/>
                        </a:rPr>
                        <a:t>Обов’язкова</a:t>
                      </a:r>
                      <a:endParaRPr lang="uk-UA" sz="1600" dirty="0">
                        <a:effectLst/>
                        <a:latin typeface="Times New Roman" panose="02020603050405020304" pitchFamily="18" charset="0"/>
                        <a:ea typeface="Times New Roman" panose="02020603050405020304" pitchFamily="18" charset="0"/>
                      </a:endParaRPr>
                    </a:p>
                  </a:txBody>
                  <a:tcPr marL="62162" marR="62162" marT="0" marB="0" anchor="ctr"/>
                </a:tc>
                <a:extLst>
                  <a:ext uri="{0D108BD9-81ED-4DB2-BD59-A6C34878D82A}">
                    <a16:rowId xmlns:a16="http://schemas.microsoft.com/office/drawing/2014/main" val="2915718560"/>
                  </a:ext>
                </a:extLst>
              </a:tr>
              <a:tr h="218426">
                <a:tc>
                  <a:txBody>
                    <a:bodyPr/>
                    <a:lstStyle/>
                    <a:p>
                      <a:pPr algn="ctr" fontAlgn="auto">
                        <a:lnSpc>
                          <a:spcPts val="1800"/>
                        </a:lnSpc>
                        <a:spcAft>
                          <a:spcPts val="0"/>
                        </a:spcAft>
                      </a:pPr>
                      <a:r>
                        <a:rPr lang="uk-UA" sz="1600" dirty="0">
                          <a:effectLst/>
                        </a:rPr>
                        <a:t>Модулів – 1</a:t>
                      </a:r>
                      <a:endParaRPr lang="uk-UA" sz="1600" dirty="0">
                        <a:effectLst/>
                        <a:latin typeface="Times New Roman" panose="02020603050405020304" pitchFamily="18" charset="0"/>
                        <a:ea typeface="Times New Roman" panose="02020603050405020304" pitchFamily="18" charset="0"/>
                      </a:endParaRPr>
                    </a:p>
                  </a:txBody>
                  <a:tcPr marL="62162" marR="62162" marT="0" marB="0" anchor="ctr"/>
                </a:tc>
                <a:tc rowSpan="5">
                  <a:txBody>
                    <a:bodyPr/>
                    <a:lstStyle/>
                    <a:p>
                      <a:pPr algn="ctr" fontAlgn="auto">
                        <a:lnSpc>
                          <a:spcPts val="1800"/>
                        </a:lnSpc>
                        <a:spcAft>
                          <a:spcPts val="0"/>
                        </a:spcAft>
                      </a:pPr>
                      <a:r>
                        <a:rPr lang="uk-UA" sz="1600" dirty="0">
                          <a:effectLst/>
                        </a:rPr>
                        <a:t>Спеціальність </a:t>
                      </a:r>
                    </a:p>
                    <a:p>
                      <a:pPr algn="ctr" fontAlgn="auto">
                        <a:lnSpc>
                          <a:spcPts val="1800"/>
                        </a:lnSpc>
                        <a:spcAft>
                          <a:spcPts val="0"/>
                        </a:spcAft>
                      </a:pPr>
                      <a:r>
                        <a:rPr lang="en-US" sz="1600" dirty="0">
                          <a:effectLst/>
                        </a:rPr>
                        <a:t>D5</a:t>
                      </a:r>
                      <a:r>
                        <a:rPr lang="uk-UA" sz="1600" dirty="0">
                          <a:effectLst/>
                        </a:rPr>
                        <a:t> «Маркетинг»</a:t>
                      </a:r>
                      <a:endParaRPr lang="uk-UA" sz="1600" dirty="0">
                        <a:effectLst/>
                        <a:latin typeface="Times New Roman" panose="02020603050405020304" pitchFamily="18" charset="0"/>
                        <a:ea typeface="Times New Roman" panose="02020603050405020304" pitchFamily="18" charset="0"/>
                      </a:endParaRPr>
                    </a:p>
                  </a:txBody>
                  <a:tcPr marL="62162" marR="62162" marT="0" marB="0" anchor="ctr"/>
                </a:tc>
                <a:tc>
                  <a:txBody>
                    <a:bodyPr/>
                    <a:lstStyle/>
                    <a:p>
                      <a:pPr algn="ctr" fontAlgn="auto">
                        <a:lnSpc>
                          <a:spcPts val="1800"/>
                        </a:lnSpc>
                        <a:spcAft>
                          <a:spcPts val="0"/>
                        </a:spcAft>
                      </a:pPr>
                      <a:r>
                        <a:rPr lang="uk-UA" sz="1600" dirty="0">
                          <a:effectLst/>
                        </a:rPr>
                        <a:t>Рік підготовки:</a:t>
                      </a:r>
                      <a:endParaRPr lang="uk-UA" sz="1600" dirty="0">
                        <a:effectLst/>
                        <a:latin typeface="Times New Roman" panose="02020603050405020304" pitchFamily="18" charset="0"/>
                        <a:ea typeface="Times New Roman" panose="02020603050405020304" pitchFamily="18" charset="0"/>
                      </a:endParaRPr>
                    </a:p>
                  </a:txBody>
                  <a:tcPr marL="62162" marR="62162" marT="0" marB="0" anchor="ctr"/>
                </a:tc>
                <a:extLst>
                  <a:ext uri="{0D108BD9-81ED-4DB2-BD59-A6C34878D82A}">
                    <a16:rowId xmlns:a16="http://schemas.microsoft.com/office/drawing/2014/main" val="216435128"/>
                  </a:ext>
                </a:extLst>
              </a:tr>
              <a:tr h="218426">
                <a:tc rowSpan="2">
                  <a:txBody>
                    <a:bodyPr/>
                    <a:lstStyle/>
                    <a:p>
                      <a:pPr algn="ctr" fontAlgn="auto">
                        <a:lnSpc>
                          <a:spcPts val="1800"/>
                        </a:lnSpc>
                        <a:spcAft>
                          <a:spcPts val="0"/>
                        </a:spcAft>
                      </a:pPr>
                      <a:r>
                        <a:rPr lang="uk-UA" sz="1600" dirty="0">
                          <a:effectLst/>
                        </a:rPr>
                        <a:t>Змістових модулів – 3</a:t>
                      </a:r>
                      <a:endParaRPr lang="uk-UA" sz="1600" dirty="0">
                        <a:effectLst/>
                        <a:latin typeface="Times New Roman" panose="02020603050405020304" pitchFamily="18" charset="0"/>
                        <a:ea typeface="Times New Roman" panose="02020603050405020304" pitchFamily="18" charset="0"/>
                      </a:endParaRPr>
                    </a:p>
                  </a:txBody>
                  <a:tcPr marL="62162" marR="62162" marT="0" marB="0" anchor="ctr"/>
                </a:tc>
                <a:tc vMerge="1">
                  <a:txBody>
                    <a:bodyPr/>
                    <a:lstStyle/>
                    <a:p>
                      <a:endParaRPr lang="uk-UA"/>
                    </a:p>
                  </a:txBody>
                  <a:tcPr/>
                </a:tc>
                <a:tc>
                  <a:txBody>
                    <a:bodyPr/>
                    <a:lstStyle/>
                    <a:p>
                      <a:pPr algn="ctr" fontAlgn="auto">
                        <a:lnSpc>
                          <a:spcPts val="1800"/>
                        </a:lnSpc>
                        <a:spcAft>
                          <a:spcPts val="0"/>
                        </a:spcAft>
                      </a:pPr>
                      <a:r>
                        <a:rPr lang="uk-UA" sz="1600" dirty="0">
                          <a:effectLst/>
                        </a:rPr>
                        <a:t>2-й</a:t>
                      </a:r>
                      <a:endParaRPr lang="uk-UA" sz="1600" dirty="0">
                        <a:effectLst/>
                        <a:latin typeface="Times New Roman" panose="02020603050405020304" pitchFamily="18" charset="0"/>
                        <a:ea typeface="Times New Roman" panose="02020603050405020304" pitchFamily="18" charset="0"/>
                      </a:endParaRPr>
                    </a:p>
                  </a:txBody>
                  <a:tcPr marL="62162" marR="62162" marT="0" marB="0" anchor="ctr"/>
                </a:tc>
                <a:extLst>
                  <a:ext uri="{0D108BD9-81ED-4DB2-BD59-A6C34878D82A}">
                    <a16:rowId xmlns:a16="http://schemas.microsoft.com/office/drawing/2014/main" val="3817457653"/>
                  </a:ext>
                </a:extLst>
              </a:tr>
              <a:tr h="218426">
                <a:tc vMerge="1">
                  <a:txBody>
                    <a:bodyPr/>
                    <a:lstStyle/>
                    <a:p>
                      <a:endParaRPr lang="uk-UA"/>
                    </a:p>
                  </a:txBody>
                  <a:tcPr/>
                </a:tc>
                <a:tc vMerge="1">
                  <a:txBody>
                    <a:bodyPr/>
                    <a:lstStyle/>
                    <a:p>
                      <a:endParaRPr lang="uk-UA"/>
                    </a:p>
                  </a:txBody>
                  <a:tcPr/>
                </a:tc>
                <a:tc>
                  <a:txBody>
                    <a:bodyPr/>
                    <a:lstStyle/>
                    <a:p>
                      <a:pPr algn="ctr" fontAlgn="auto">
                        <a:lnSpc>
                          <a:spcPts val="1800"/>
                        </a:lnSpc>
                        <a:spcAft>
                          <a:spcPts val="0"/>
                        </a:spcAft>
                      </a:pPr>
                      <a:r>
                        <a:rPr lang="uk-UA" sz="1600" dirty="0">
                          <a:effectLst/>
                        </a:rPr>
                        <a:t>Семестр</a:t>
                      </a:r>
                      <a:endParaRPr lang="uk-UA" sz="1600" dirty="0">
                        <a:effectLst/>
                        <a:latin typeface="Times New Roman" panose="02020603050405020304" pitchFamily="18" charset="0"/>
                        <a:ea typeface="Times New Roman" panose="02020603050405020304" pitchFamily="18" charset="0"/>
                      </a:endParaRPr>
                    </a:p>
                  </a:txBody>
                  <a:tcPr marL="62162" marR="62162" marT="0" marB="0" anchor="ctr"/>
                </a:tc>
                <a:extLst>
                  <a:ext uri="{0D108BD9-81ED-4DB2-BD59-A6C34878D82A}">
                    <a16:rowId xmlns:a16="http://schemas.microsoft.com/office/drawing/2014/main" val="190965893"/>
                  </a:ext>
                </a:extLst>
              </a:tr>
              <a:tr h="218426">
                <a:tc rowSpan="2">
                  <a:txBody>
                    <a:bodyPr/>
                    <a:lstStyle/>
                    <a:p>
                      <a:pPr algn="ctr" fontAlgn="auto">
                        <a:lnSpc>
                          <a:spcPts val="1800"/>
                        </a:lnSpc>
                        <a:spcAft>
                          <a:spcPts val="0"/>
                        </a:spcAft>
                      </a:pPr>
                      <a:r>
                        <a:rPr lang="uk-UA" sz="1600" dirty="0">
                          <a:effectLst/>
                        </a:rPr>
                        <a:t>Загальна кількість годин – 150</a:t>
                      </a:r>
                      <a:endParaRPr lang="uk-UA" sz="1600" dirty="0">
                        <a:effectLst/>
                        <a:latin typeface="Times New Roman" panose="02020603050405020304" pitchFamily="18" charset="0"/>
                        <a:ea typeface="Times New Roman" panose="02020603050405020304" pitchFamily="18" charset="0"/>
                      </a:endParaRPr>
                    </a:p>
                  </a:txBody>
                  <a:tcPr marL="62162" marR="62162" marT="0" marB="0" anchor="ctr"/>
                </a:tc>
                <a:tc vMerge="1">
                  <a:txBody>
                    <a:bodyPr/>
                    <a:lstStyle/>
                    <a:p>
                      <a:endParaRPr lang="uk-UA"/>
                    </a:p>
                  </a:txBody>
                  <a:tcPr/>
                </a:tc>
                <a:tc>
                  <a:txBody>
                    <a:bodyPr/>
                    <a:lstStyle/>
                    <a:p>
                      <a:pPr algn="ctr" fontAlgn="auto">
                        <a:lnSpc>
                          <a:spcPts val="1800"/>
                        </a:lnSpc>
                        <a:spcAft>
                          <a:spcPts val="0"/>
                        </a:spcAft>
                      </a:pPr>
                      <a:r>
                        <a:rPr lang="uk-UA" sz="1600" dirty="0">
                          <a:effectLst/>
                        </a:rPr>
                        <a:t>3-й</a:t>
                      </a:r>
                      <a:endParaRPr lang="uk-UA" sz="1600" dirty="0">
                        <a:effectLst/>
                        <a:latin typeface="Times New Roman" panose="02020603050405020304" pitchFamily="18" charset="0"/>
                        <a:ea typeface="Times New Roman" panose="02020603050405020304" pitchFamily="18" charset="0"/>
                      </a:endParaRPr>
                    </a:p>
                  </a:txBody>
                  <a:tcPr marL="62162" marR="62162" marT="0" marB="0" anchor="ctr"/>
                </a:tc>
                <a:extLst>
                  <a:ext uri="{0D108BD9-81ED-4DB2-BD59-A6C34878D82A}">
                    <a16:rowId xmlns:a16="http://schemas.microsoft.com/office/drawing/2014/main" val="1659798384"/>
                  </a:ext>
                </a:extLst>
              </a:tr>
              <a:tr h="218426">
                <a:tc vMerge="1">
                  <a:txBody>
                    <a:bodyPr/>
                    <a:lstStyle/>
                    <a:p>
                      <a:endParaRPr lang="uk-UA"/>
                    </a:p>
                  </a:txBody>
                  <a:tcPr/>
                </a:tc>
                <a:tc vMerge="1">
                  <a:txBody>
                    <a:bodyPr/>
                    <a:lstStyle/>
                    <a:p>
                      <a:endParaRPr lang="uk-UA"/>
                    </a:p>
                  </a:txBody>
                  <a:tcPr/>
                </a:tc>
                <a:tc>
                  <a:txBody>
                    <a:bodyPr/>
                    <a:lstStyle/>
                    <a:p>
                      <a:pPr algn="ctr" fontAlgn="auto">
                        <a:lnSpc>
                          <a:spcPts val="1800"/>
                        </a:lnSpc>
                        <a:spcAft>
                          <a:spcPts val="0"/>
                        </a:spcAft>
                      </a:pPr>
                      <a:r>
                        <a:rPr lang="uk-UA" sz="1600" dirty="0">
                          <a:effectLst/>
                        </a:rPr>
                        <a:t>Лекції</a:t>
                      </a:r>
                      <a:endParaRPr lang="uk-UA" sz="1600" dirty="0">
                        <a:effectLst/>
                        <a:latin typeface="Times New Roman" panose="02020603050405020304" pitchFamily="18" charset="0"/>
                        <a:ea typeface="Times New Roman" panose="02020603050405020304" pitchFamily="18" charset="0"/>
                      </a:endParaRPr>
                    </a:p>
                  </a:txBody>
                  <a:tcPr marL="62162" marR="62162" marT="0" marB="0" anchor="ctr"/>
                </a:tc>
                <a:extLst>
                  <a:ext uri="{0D108BD9-81ED-4DB2-BD59-A6C34878D82A}">
                    <a16:rowId xmlns:a16="http://schemas.microsoft.com/office/drawing/2014/main" val="2319210120"/>
                  </a:ext>
                </a:extLst>
              </a:tr>
              <a:tr h="218426">
                <a:tc rowSpan="9">
                  <a:txBody>
                    <a:bodyPr/>
                    <a:lstStyle/>
                    <a:p>
                      <a:pPr algn="ctr" fontAlgn="auto">
                        <a:lnSpc>
                          <a:spcPts val="1800"/>
                        </a:lnSpc>
                        <a:spcAft>
                          <a:spcPts val="0"/>
                        </a:spcAft>
                      </a:pPr>
                      <a:r>
                        <a:rPr lang="uk-UA" sz="1600" dirty="0">
                          <a:effectLst/>
                        </a:rPr>
                        <a:t>Тижневих аудиторних годин для денної форми здобуття вищої освіти:</a:t>
                      </a:r>
                    </a:p>
                    <a:p>
                      <a:pPr algn="ctr" fontAlgn="auto">
                        <a:lnSpc>
                          <a:spcPts val="1800"/>
                        </a:lnSpc>
                        <a:spcAft>
                          <a:spcPts val="0"/>
                        </a:spcAft>
                      </a:pPr>
                      <a:r>
                        <a:rPr lang="uk-UA" sz="1600" dirty="0">
                          <a:effectLst/>
                        </a:rPr>
                        <a:t>5 год</a:t>
                      </a:r>
                      <a:endParaRPr lang="uk-UA" sz="1600" dirty="0">
                        <a:effectLst/>
                        <a:latin typeface="Times New Roman" panose="02020603050405020304" pitchFamily="18" charset="0"/>
                        <a:ea typeface="Times New Roman" panose="02020603050405020304" pitchFamily="18" charset="0"/>
                      </a:endParaRPr>
                    </a:p>
                  </a:txBody>
                  <a:tcPr marL="62162" marR="62162" marT="0" marB="0" anchor="ctr"/>
                </a:tc>
                <a:tc rowSpan="9">
                  <a:txBody>
                    <a:bodyPr/>
                    <a:lstStyle/>
                    <a:p>
                      <a:pPr algn="ctr" fontAlgn="auto">
                        <a:lnSpc>
                          <a:spcPts val="1800"/>
                        </a:lnSpc>
                        <a:spcAft>
                          <a:spcPts val="0"/>
                        </a:spcAft>
                      </a:pPr>
                      <a:r>
                        <a:rPr lang="uk-UA" sz="1600" dirty="0">
                          <a:effectLst/>
                        </a:rPr>
                        <a:t>Освітній ступінь «бакалавр»</a:t>
                      </a:r>
                      <a:endParaRPr lang="uk-UA" sz="1600" dirty="0">
                        <a:effectLst/>
                        <a:latin typeface="Times New Roman" panose="02020603050405020304" pitchFamily="18" charset="0"/>
                        <a:ea typeface="Times New Roman" panose="02020603050405020304" pitchFamily="18" charset="0"/>
                      </a:endParaRPr>
                    </a:p>
                  </a:txBody>
                  <a:tcPr marL="62162" marR="62162" marT="0" marB="0" anchor="ctr"/>
                </a:tc>
                <a:tc>
                  <a:txBody>
                    <a:bodyPr/>
                    <a:lstStyle/>
                    <a:p>
                      <a:pPr algn="ctr" fontAlgn="auto">
                        <a:lnSpc>
                          <a:spcPts val="1800"/>
                        </a:lnSpc>
                        <a:spcAft>
                          <a:spcPts val="0"/>
                        </a:spcAft>
                      </a:pPr>
                      <a:r>
                        <a:rPr lang="uk-UA" sz="1600" dirty="0">
                          <a:effectLst/>
                        </a:rPr>
                        <a:t>32 год.</a:t>
                      </a:r>
                      <a:endParaRPr lang="uk-UA" sz="1600" dirty="0">
                        <a:effectLst/>
                        <a:latin typeface="Times New Roman" panose="02020603050405020304" pitchFamily="18" charset="0"/>
                        <a:ea typeface="Times New Roman" panose="02020603050405020304" pitchFamily="18" charset="0"/>
                      </a:endParaRPr>
                    </a:p>
                  </a:txBody>
                  <a:tcPr marL="62162" marR="62162" marT="0" marB="0" anchor="ctr"/>
                </a:tc>
                <a:extLst>
                  <a:ext uri="{0D108BD9-81ED-4DB2-BD59-A6C34878D82A}">
                    <a16:rowId xmlns:a16="http://schemas.microsoft.com/office/drawing/2014/main" val="306840645"/>
                  </a:ext>
                </a:extLst>
              </a:tr>
              <a:tr h="218426">
                <a:tc vMerge="1">
                  <a:txBody>
                    <a:bodyPr/>
                    <a:lstStyle/>
                    <a:p>
                      <a:endParaRPr lang="uk-UA"/>
                    </a:p>
                  </a:txBody>
                  <a:tcPr/>
                </a:tc>
                <a:tc vMerge="1">
                  <a:txBody>
                    <a:bodyPr/>
                    <a:lstStyle/>
                    <a:p>
                      <a:endParaRPr lang="uk-UA"/>
                    </a:p>
                  </a:txBody>
                  <a:tcPr/>
                </a:tc>
                <a:tc>
                  <a:txBody>
                    <a:bodyPr/>
                    <a:lstStyle/>
                    <a:p>
                      <a:pPr algn="ctr" fontAlgn="auto">
                        <a:lnSpc>
                          <a:spcPts val="1800"/>
                        </a:lnSpc>
                        <a:spcAft>
                          <a:spcPts val="0"/>
                        </a:spcAft>
                      </a:pPr>
                      <a:r>
                        <a:rPr lang="uk-UA" sz="1600" dirty="0">
                          <a:effectLst/>
                        </a:rPr>
                        <a:t>Практичні</a:t>
                      </a:r>
                      <a:endParaRPr lang="uk-UA" sz="1600" dirty="0">
                        <a:effectLst/>
                        <a:latin typeface="Times New Roman" panose="02020603050405020304" pitchFamily="18" charset="0"/>
                        <a:ea typeface="Times New Roman" panose="02020603050405020304" pitchFamily="18" charset="0"/>
                      </a:endParaRPr>
                    </a:p>
                  </a:txBody>
                  <a:tcPr marL="62162" marR="62162" marT="0" marB="0" anchor="ctr"/>
                </a:tc>
                <a:extLst>
                  <a:ext uri="{0D108BD9-81ED-4DB2-BD59-A6C34878D82A}">
                    <a16:rowId xmlns:a16="http://schemas.microsoft.com/office/drawing/2014/main" val="1534345873"/>
                  </a:ext>
                </a:extLst>
              </a:tr>
              <a:tr h="218426">
                <a:tc vMerge="1">
                  <a:txBody>
                    <a:bodyPr/>
                    <a:lstStyle/>
                    <a:p>
                      <a:endParaRPr lang="uk-UA"/>
                    </a:p>
                  </a:txBody>
                  <a:tcPr/>
                </a:tc>
                <a:tc vMerge="1">
                  <a:txBody>
                    <a:bodyPr/>
                    <a:lstStyle/>
                    <a:p>
                      <a:endParaRPr lang="uk-UA"/>
                    </a:p>
                  </a:txBody>
                  <a:tcPr/>
                </a:tc>
                <a:tc>
                  <a:txBody>
                    <a:bodyPr/>
                    <a:lstStyle/>
                    <a:p>
                      <a:pPr algn="ctr" fontAlgn="auto">
                        <a:lnSpc>
                          <a:spcPts val="1800"/>
                        </a:lnSpc>
                        <a:spcAft>
                          <a:spcPts val="0"/>
                        </a:spcAft>
                      </a:pPr>
                      <a:r>
                        <a:rPr lang="uk-UA" sz="1600" dirty="0">
                          <a:effectLst/>
                        </a:rPr>
                        <a:t>48 год.</a:t>
                      </a:r>
                      <a:endParaRPr lang="uk-UA" sz="1600" dirty="0">
                        <a:effectLst/>
                        <a:latin typeface="Times New Roman" panose="02020603050405020304" pitchFamily="18" charset="0"/>
                        <a:ea typeface="Times New Roman" panose="02020603050405020304" pitchFamily="18" charset="0"/>
                      </a:endParaRPr>
                    </a:p>
                  </a:txBody>
                  <a:tcPr marL="62162" marR="62162" marT="0" marB="0" anchor="ctr"/>
                </a:tc>
                <a:extLst>
                  <a:ext uri="{0D108BD9-81ED-4DB2-BD59-A6C34878D82A}">
                    <a16:rowId xmlns:a16="http://schemas.microsoft.com/office/drawing/2014/main" val="3519263250"/>
                  </a:ext>
                </a:extLst>
              </a:tr>
              <a:tr h="218426">
                <a:tc vMerge="1">
                  <a:txBody>
                    <a:bodyPr/>
                    <a:lstStyle/>
                    <a:p>
                      <a:endParaRPr lang="uk-UA"/>
                    </a:p>
                  </a:txBody>
                  <a:tcPr/>
                </a:tc>
                <a:tc vMerge="1">
                  <a:txBody>
                    <a:bodyPr/>
                    <a:lstStyle/>
                    <a:p>
                      <a:endParaRPr lang="uk-UA"/>
                    </a:p>
                  </a:txBody>
                  <a:tcPr/>
                </a:tc>
                <a:tc>
                  <a:txBody>
                    <a:bodyPr/>
                    <a:lstStyle/>
                    <a:p>
                      <a:pPr algn="ctr" fontAlgn="auto">
                        <a:lnSpc>
                          <a:spcPts val="1800"/>
                        </a:lnSpc>
                        <a:spcAft>
                          <a:spcPts val="0"/>
                        </a:spcAft>
                      </a:pPr>
                      <a:r>
                        <a:rPr lang="uk-UA" sz="1600" dirty="0">
                          <a:effectLst/>
                        </a:rPr>
                        <a:t>Лабораторні</a:t>
                      </a:r>
                      <a:endParaRPr lang="uk-UA" sz="1600" dirty="0">
                        <a:effectLst/>
                        <a:latin typeface="Times New Roman" panose="02020603050405020304" pitchFamily="18" charset="0"/>
                        <a:ea typeface="Times New Roman" panose="02020603050405020304" pitchFamily="18" charset="0"/>
                      </a:endParaRPr>
                    </a:p>
                  </a:txBody>
                  <a:tcPr marL="62162" marR="62162" marT="0" marB="0" anchor="ctr"/>
                </a:tc>
                <a:extLst>
                  <a:ext uri="{0D108BD9-81ED-4DB2-BD59-A6C34878D82A}">
                    <a16:rowId xmlns:a16="http://schemas.microsoft.com/office/drawing/2014/main" val="3764074253"/>
                  </a:ext>
                </a:extLst>
              </a:tr>
              <a:tr h="218426">
                <a:tc vMerge="1">
                  <a:txBody>
                    <a:bodyPr/>
                    <a:lstStyle/>
                    <a:p>
                      <a:endParaRPr lang="uk-UA"/>
                    </a:p>
                  </a:txBody>
                  <a:tcPr/>
                </a:tc>
                <a:tc vMerge="1">
                  <a:txBody>
                    <a:bodyPr/>
                    <a:lstStyle/>
                    <a:p>
                      <a:endParaRPr lang="uk-UA"/>
                    </a:p>
                  </a:txBody>
                  <a:tcPr/>
                </a:tc>
                <a:tc>
                  <a:txBody>
                    <a:bodyPr/>
                    <a:lstStyle/>
                    <a:p>
                      <a:pPr algn="ctr" fontAlgn="auto">
                        <a:lnSpc>
                          <a:spcPts val="1800"/>
                        </a:lnSpc>
                        <a:spcAft>
                          <a:spcPts val="0"/>
                        </a:spcAft>
                      </a:pPr>
                      <a:r>
                        <a:rPr lang="uk-UA" sz="1600" dirty="0">
                          <a:effectLst/>
                        </a:rPr>
                        <a:t>– год.</a:t>
                      </a:r>
                      <a:endParaRPr lang="uk-UA" sz="1600" dirty="0">
                        <a:effectLst/>
                        <a:latin typeface="Times New Roman" panose="02020603050405020304" pitchFamily="18" charset="0"/>
                        <a:ea typeface="Times New Roman" panose="02020603050405020304" pitchFamily="18" charset="0"/>
                      </a:endParaRPr>
                    </a:p>
                  </a:txBody>
                  <a:tcPr marL="62162" marR="62162" marT="0" marB="0" anchor="ctr"/>
                </a:tc>
                <a:extLst>
                  <a:ext uri="{0D108BD9-81ED-4DB2-BD59-A6C34878D82A}">
                    <a16:rowId xmlns:a16="http://schemas.microsoft.com/office/drawing/2014/main" val="3791790238"/>
                  </a:ext>
                </a:extLst>
              </a:tr>
              <a:tr h="218426">
                <a:tc vMerge="1">
                  <a:txBody>
                    <a:bodyPr/>
                    <a:lstStyle/>
                    <a:p>
                      <a:endParaRPr lang="uk-UA"/>
                    </a:p>
                  </a:txBody>
                  <a:tcPr/>
                </a:tc>
                <a:tc vMerge="1">
                  <a:txBody>
                    <a:bodyPr/>
                    <a:lstStyle/>
                    <a:p>
                      <a:endParaRPr lang="uk-UA"/>
                    </a:p>
                  </a:txBody>
                  <a:tcPr/>
                </a:tc>
                <a:tc>
                  <a:txBody>
                    <a:bodyPr/>
                    <a:lstStyle/>
                    <a:p>
                      <a:pPr algn="ctr" fontAlgn="auto">
                        <a:lnSpc>
                          <a:spcPts val="1800"/>
                        </a:lnSpc>
                        <a:spcAft>
                          <a:spcPts val="0"/>
                        </a:spcAft>
                      </a:pPr>
                      <a:r>
                        <a:rPr lang="uk-UA" sz="1600" dirty="0">
                          <a:effectLst/>
                        </a:rPr>
                        <a:t>Самостійна робота</a:t>
                      </a:r>
                      <a:endParaRPr lang="uk-UA" sz="1600" dirty="0">
                        <a:effectLst/>
                        <a:latin typeface="Times New Roman" panose="02020603050405020304" pitchFamily="18" charset="0"/>
                        <a:ea typeface="Times New Roman" panose="02020603050405020304" pitchFamily="18" charset="0"/>
                      </a:endParaRPr>
                    </a:p>
                  </a:txBody>
                  <a:tcPr marL="62162" marR="62162" marT="0" marB="0" anchor="ctr"/>
                </a:tc>
                <a:extLst>
                  <a:ext uri="{0D108BD9-81ED-4DB2-BD59-A6C34878D82A}">
                    <a16:rowId xmlns:a16="http://schemas.microsoft.com/office/drawing/2014/main" val="2407301377"/>
                  </a:ext>
                </a:extLst>
              </a:tr>
              <a:tr h="218426">
                <a:tc vMerge="1">
                  <a:txBody>
                    <a:bodyPr/>
                    <a:lstStyle/>
                    <a:p>
                      <a:endParaRPr lang="uk-UA"/>
                    </a:p>
                  </a:txBody>
                  <a:tcPr/>
                </a:tc>
                <a:tc vMerge="1">
                  <a:txBody>
                    <a:bodyPr/>
                    <a:lstStyle/>
                    <a:p>
                      <a:endParaRPr lang="uk-UA"/>
                    </a:p>
                  </a:txBody>
                  <a:tcPr/>
                </a:tc>
                <a:tc>
                  <a:txBody>
                    <a:bodyPr/>
                    <a:lstStyle/>
                    <a:p>
                      <a:pPr algn="ctr" fontAlgn="auto">
                        <a:lnSpc>
                          <a:spcPts val="1800"/>
                        </a:lnSpc>
                        <a:spcAft>
                          <a:spcPts val="0"/>
                        </a:spcAft>
                      </a:pPr>
                      <a:r>
                        <a:rPr lang="uk-UA" sz="1600" dirty="0">
                          <a:effectLst/>
                        </a:rPr>
                        <a:t>70 год.</a:t>
                      </a:r>
                      <a:endParaRPr lang="uk-UA" sz="1600" dirty="0">
                        <a:effectLst/>
                        <a:latin typeface="Times New Roman" panose="02020603050405020304" pitchFamily="18" charset="0"/>
                        <a:ea typeface="Times New Roman" panose="02020603050405020304" pitchFamily="18" charset="0"/>
                      </a:endParaRPr>
                    </a:p>
                  </a:txBody>
                  <a:tcPr marL="62162" marR="62162" marT="0" marB="0" anchor="ctr"/>
                </a:tc>
                <a:extLst>
                  <a:ext uri="{0D108BD9-81ED-4DB2-BD59-A6C34878D82A}">
                    <a16:rowId xmlns:a16="http://schemas.microsoft.com/office/drawing/2014/main" val="2240137083"/>
                  </a:ext>
                </a:extLst>
              </a:tr>
              <a:tr h="218426">
                <a:tc vMerge="1">
                  <a:txBody>
                    <a:bodyPr/>
                    <a:lstStyle/>
                    <a:p>
                      <a:endParaRPr lang="uk-UA"/>
                    </a:p>
                  </a:txBody>
                  <a:tcPr/>
                </a:tc>
                <a:tc vMerge="1">
                  <a:txBody>
                    <a:bodyPr/>
                    <a:lstStyle/>
                    <a:p>
                      <a:endParaRPr lang="uk-UA"/>
                    </a:p>
                  </a:txBody>
                  <a:tcPr/>
                </a:tc>
                <a:tc>
                  <a:txBody>
                    <a:bodyPr/>
                    <a:lstStyle/>
                    <a:p>
                      <a:pPr algn="ctr" fontAlgn="auto">
                        <a:lnSpc>
                          <a:spcPts val="1800"/>
                        </a:lnSpc>
                        <a:spcAft>
                          <a:spcPts val="0"/>
                        </a:spcAft>
                      </a:pPr>
                      <a:r>
                        <a:rPr lang="uk-UA" sz="1600" dirty="0">
                          <a:effectLst/>
                        </a:rPr>
                        <a:t> </a:t>
                      </a:r>
                      <a:endParaRPr lang="uk-UA" sz="1600" dirty="0">
                        <a:effectLst/>
                        <a:latin typeface="Times New Roman" panose="02020603050405020304" pitchFamily="18" charset="0"/>
                        <a:ea typeface="Times New Roman" panose="02020603050405020304" pitchFamily="18" charset="0"/>
                      </a:endParaRPr>
                    </a:p>
                  </a:txBody>
                  <a:tcPr marL="62162" marR="62162" marT="0" marB="0" anchor="ctr"/>
                </a:tc>
                <a:extLst>
                  <a:ext uri="{0D108BD9-81ED-4DB2-BD59-A6C34878D82A}">
                    <a16:rowId xmlns:a16="http://schemas.microsoft.com/office/drawing/2014/main" val="3728604723"/>
                  </a:ext>
                </a:extLst>
              </a:tr>
              <a:tr h="310515">
                <a:tc vMerge="1">
                  <a:txBody>
                    <a:bodyPr/>
                    <a:lstStyle/>
                    <a:p>
                      <a:endParaRPr lang="uk-UA"/>
                    </a:p>
                  </a:txBody>
                  <a:tcPr/>
                </a:tc>
                <a:tc vMerge="1">
                  <a:txBody>
                    <a:bodyPr/>
                    <a:lstStyle/>
                    <a:p>
                      <a:endParaRPr lang="uk-UA"/>
                    </a:p>
                  </a:txBody>
                  <a:tcPr/>
                </a:tc>
                <a:tc>
                  <a:txBody>
                    <a:bodyPr/>
                    <a:lstStyle/>
                    <a:p>
                      <a:pPr algn="ctr" fontAlgn="auto">
                        <a:lnSpc>
                          <a:spcPts val="1800"/>
                        </a:lnSpc>
                        <a:spcAft>
                          <a:spcPts val="0"/>
                        </a:spcAft>
                      </a:pPr>
                      <a:r>
                        <a:rPr lang="uk-UA" sz="1600" dirty="0">
                          <a:effectLst/>
                        </a:rPr>
                        <a:t>Вид контролю: екзамен</a:t>
                      </a:r>
                      <a:endParaRPr lang="uk-UA" sz="1600" dirty="0">
                        <a:effectLst/>
                        <a:latin typeface="Times New Roman" panose="02020603050405020304" pitchFamily="18" charset="0"/>
                        <a:ea typeface="Times New Roman" panose="02020603050405020304" pitchFamily="18" charset="0"/>
                      </a:endParaRPr>
                    </a:p>
                  </a:txBody>
                  <a:tcPr marL="62162" marR="62162" marT="0" marB="0" anchor="ctr"/>
                </a:tc>
                <a:extLst>
                  <a:ext uri="{0D108BD9-81ED-4DB2-BD59-A6C34878D82A}">
                    <a16:rowId xmlns:a16="http://schemas.microsoft.com/office/drawing/2014/main" val="1731845118"/>
                  </a:ext>
                </a:extLst>
              </a:tr>
            </a:tbl>
          </a:graphicData>
        </a:graphic>
      </p:graphicFrame>
    </p:spTree>
    <p:extLst>
      <p:ext uri="{BB962C8B-B14F-4D97-AF65-F5344CB8AC3E}">
        <p14:creationId xmlns:p14="http://schemas.microsoft.com/office/powerpoint/2010/main" val="37580766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тексту 2"/>
          <p:cNvSpPr>
            <a:spLocks noGrp="1"/>
          </p:cNvSpPr>
          <p:nvPr>
            <p:ph type="body" sz="quarter" idx="10"/>
          </p:nvPr>
        </p:nvSpPr>
        <p:spPr>
          <a:xfrm>
            <a:off x="167479" y="209862"/>
            <a:ext cx="11797214" cy="4847999"/>
          </a:xfrm>
        </p:spPr>
        <p:txBody>
          <a:bodyPr/>
          <a:lstStyle/>
          <a:p>
            <a:pPr marL="0" indent="0" algn="ctr">
              <a:buNone/>
            </a:pPr>
            <a:r>
              <a:rPr lang="uk-UA" sz="1800" dirty="0" smtClean="0"/>
              <a:t> </a:t>
            </a:r>
            <a:r>
              <a:rPr lang="uk-UA" sz="2800" dirty="0" smtClean="0"/>
              <a:t>Мета та завдання навчальної дисципліни</a:t>
            </a:r>
          </a:p>
          <a:p>
            <a:pPr marL="0" indent="0">
              <a:buNone/>
            </a:pPr>
            <a:r>
              <a:rPr lang="uk-UA" sz="2000" dirty="0" smtClean="0"/>
              <a:t>Метою </a:t>
            </a:r>
            <a:r>
              <a:rPr lang="uk-UA" sz="2000" dirty="0"/>
              <a:t>вивчення навчальної дисципліни</a:t>
            </a:r>
            <a:r>
              <a:rPr lang="uk-UA" sz="2000" b="0" dirty="0"/>
              <a:t> </a:t>
            </a:r>
            <a:r>
              <a:rPr lang="ru-RU" sz="2000" b="0" dirty="0"/>
              <a:t>є формування маркетингового мислення та здобуття практичних навичок щодо вивчення основних понять, систем і алгоритмів маркетингу, розвитку фахових компетенцій з формування та реалізації маркетингової політики фірми у сфері планування товарного асортименту, ціноутворення, збуту товарів і послуг, реклами, просування товарів.</a:t>
            </a:r>
            <a:endParaRPr lang="uk-UA" sz="2000" b="0" dirty="0"/>
          </a:p>
          <a:p>
            <a:pPr marL="0" indent="0">
              <a:buNone/>
            </a:pPr>
            <a:r>
              <a:rPr lang="uk-UA" sz="2000" dirty="0"/>
              <a:t>Завданнями навчальної дисципліни є </a:t>
            </a:r>
            <a:r>
              <a:rPr lang="ru-RU" sz="2000" b="0" dirty="0" smtClean="0"/>
              <a:t>набуття </a:t>
            </a:r>
            <a:r>
              <a:rPr lang="ru-RU" sz="2000" b="0" dirty="0"/>
              <a:t>студентами теоретичних знань з питань сутності, принципів і функцій маркетингу, вивчення його ролі у системі управління підприємством; опанування методичними основами аналізу ринку, поведінки споживачів, сегментування та вибору цільових ринків; оволодіння навичками розроблення комплексу маркетингових заходів із товарної, цінової, збутової та комунікаційної політик; здобуття практичних навичок у сфері стратегічного планування та контролю маркетингової діяльності; засвоєння інструментів інтернет-маркетингу для просування товарів і послуг у цифровому середовищі; формування практичних умінь застосування засад нейромаркетингу для підвищення ефективності комунікацій та управління споживчою поведінкою.</a:t>
            </a:r>
            <a:endParaRPr lang="uk-UA" sz="2000" b="0" dirty="0"/>
          </a:p>
          <a:p>
            <a:pPr marL="0" indent="0">
              <a:buNone/>
            </a:pPr>
            <a:endParaRPr lang="uk-UA" sz="1800" b="0" dirty="0"/>
          </a:p>
        </p:txBody>
      </p:sp>
    </p:spTree>
    <p:extLst>
      <p:ext uri="{BB962C8B-B14F-4D97-AF65-F5344CB8AC3E}">
        <p14:creationId xmlns:p14="http://schemas.microsoft.com/office/powerpoint/2010/main" val="25815695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тексту 2"/>
          <p:cNvSpPr>
            <a:spLocks noGrp="1"/>
          </p:cNvSpPr>
          <p:nvPr>
            <p:ph type="body" sz="quarter" idx="10"/>
          </p:nvPr>
        </p:nvSpPr>
        <p:spPr>
          <a:xfrm>
            <a:off x="167479" y="209862"/>
            <a:ext cx="11262522" cy="5246058"/>
          </a:xfrm>
        </p:spPr>
        <p:txBody>
          <a:bodyPr/>
          <a:lstStyle/>
          <a:p>
            <a:pPr marL="0" indent="0">
              <a:buNone/>
            </a:pPr>
            <a:r>
              <a:rPr lang="uk-UA" sz="1800" dirty="0"/>
              <a:t>Зміст навчальної дисципліни направлений на формування наступних компетентностей, визначених стандартом вищої освіти зі спеціальності </a:t>
            </a:r>
            <a:r>
              <a:rPr lang="en-US" sz="1800" dirty="0" smtClean="0"/>
              <a:t>D5</a:t>
            </a:r>
            <a:r>
              <a:rPr lang="uk-UA" sz="1800" dirty="0"/>
              <a:t> «Маркетинг» та освітньо-професійною програмою «Маркетинг»</a:t>
            </a:r>
            <a:r>
              <a:rPr lang="uk-UA" sz="1800" b="0" dirty="0"/>
              <a:t>:</a:t>
            </a:r>
          </a:p>
          <a:p>
            <a:pPr marL="0" indent="0">
              <a:buNone/>
            </a:pPr>
            <a:r>
              <a:rPr lang="uk-UA" sz="1800" b="0" dirty="0"/>
              <a:t>ІК. </a:t>
            </a:r>
            <a:r>
              <a:rPr lang="uk-UA" sz="1800" b="0" dirty="0"/>
              <a:t>Здатність вирішувати складні спеціалізовані задачі та практичні проблеми у сфері маркетингової діяльності або у процесі навчання, що передбачає застосування відповідних теорій та методів і характеризується комплексністю та невизначеністю умов </a:t>
            </a:r>
            <a:endParaRPr lang="uk-UA" sz="1800" b="0" dirty="0" smtClean="0"/>
          </a:p>
          <a:p>
            <a:pPr marL="0" indent="0">
              <a:buNone/>
            </a:pPr>
            <a:r>
              <a:rPr lang="ru-RU" sz="1800" b="0" dirty="0"/>
              <a:t>ЗК6. Знання та розуміння предметної області та розуміння професійної діяльності. </a:t>
            </a:r>
            <a:endParaRPr lang="ru-RU" sz="1800" b="0" dirty="0" smtClean="0"/>
          </a:p>
          <a:p>
            <a:pPr marL="0" indent="0">
              <a:buNone/>
            </a:pPr>
            <a:r>
              <a:rPr lang="ru-RU" sz="1800" b="0" dirty="0"/>
              <a:t>ЗК14. Здатність діяти соціально відповідально та </a:t>
            </a:r>
            <a:r>
              <a:rPr lang="ru-RU" sz="1800" b="0" dirty="0" smtClean="0"/>
              <a:t>свідомо.</a:t>
            </a:r>
          </a:p>
          <a:p>
            <a:pPr marL="0" indent="0">
              <a:buNone/>
            </a:pPr>
            <a:r>
              <a:rPr lang="uk-UA" sz="1800" b="0" dirty="0"/>
              <a:t>СК1. Здатність логічно і послідовно відтворювати отримані знання предметної області маркетингу. </a:t>
            </a:r>
            <a:endParaRPr lang="uk-UA" sz="1800" b="0" dirty="0" smtClean="0"/>
          </a:p>
          <a:p>
            <a:pPr marL="0" indent="0">
              <a:buNone/>
            </a:pPr>
            <a:r>
              <a:rPr lang="uk-UA" sz="1800" b="0" dirty="0" smtClean="0"/>
              <a:t>СК2</a:t>
            </a:r>
            <a:r>
              <a:rPr lang="uk-UA" sz="1800" b="0" dirty="0"/>
              <a:t>. Здатність критично аналізувати й узагальнювати положення предметної області сучасного маркетингу. </a:t>
            </a:r>
            <a:endParaRPr lang="uk-UA" sz="1800" b="0" dirty="0" smtClean="0"/>
          </a:p>
          <a:p>
            <a:pPr marL="0" indent="0">
              <a:buNone/>
            </a:pPr>
            <a:r>
              <a:rPr lang="uk-UA" sz="1800" b="0" dirty="0" smtClean="0"/>
              <a:t>СК3</a:t>
            </a:r>
            <a:r>
              <a:rPr lang="uk-UA" sz="1800" b="0" dirty="0"/>
              <a:t>. Здатність використовувати теоретичні положення маркетингу для інтерпретації та прогнозування явищ і процесів у маркетинговому середовищі. </a:t>
            </a:r>
            <a:endParaRPr lang="uk-UA" sz="1800" b="0" dirty="0" smtClean="0"/>
          </a:p>
          <a:p>
            <a:pPr marL="0" indent="0">
              <a:buNone/>
            </a:pPr>
            <a:r>
              <a:rPr lang="uk-UA" sz="1800" b="0" dirty="0" smtClean="0"/>
              <a:t>СК4</a:t>
            </a:r>
            <a:r>
              <a:rPr lang="uk-UA" sz="1800" b="0" dirty="0"/>
              <a:t>. Здатність проваджувати маркетингову діяльність на основі розуміння сутності та змісту теорії маркетингу і функціональних зв'язків між її складовими</a:t>
            </a:r>
            <a:endParaRPr lang="uk-UA" sz="1800" b="0" dirty="0"/>
          </a:p>
          <a:p>
            <a:pPr marL="0" indent="0">
              <a:buNone/>
            </a:pPr>
            <a:endParaRPr lang="uk-UA" sz="1800" b="0" dirty="0"/>
          </a:p>
        </p:txBody>
      </p:sp>
    </p:spTree>
    <p:extLst>
      <p:ext uri="{BB962C8B-B14F-4D97-AF65-F5344CB8AC3E}">
        <p14:creationId xmlns:p14="http://schemas.microsoft.com/office/powerpoint/2010/main" val="31173663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тексту 2"/>
          <p:cNvSpPr>
            <a:spLocks noGrp="1"/>
          </p:cNvSpPr>
          <p:nvPr>
            <p:ph type="body" sz="quarter" idx="10"/>
          </p:nvPr>
        </p:nvSpPr>
        <p:spPr>
          <a:xfrm>
            <a:off x="167478" y="209862"/>
            <a:ext cx="12024521" cy="5489898"/>
          </a:xfrm>
        </p:spPr>
        <p:txBody>
          <a:bodyPr/>
          <a:lstStyle/>
          <a:p>
            <a:pPr marL="0" indent="0" fontAlgn="auto">
              <a:buNone/>
            </a:pPr>
            <a:r>
              <a:rPr lang="uk-UA" sz="1800" dirty="0"/>
              <a:t>Отримані знання з навчальної дисципліни стануть складовими наступних програмних результатів навчання за спеціальністю </a:t>
            </a:r>
            <a:r>
              <a:rPr lang="en-US" sz="1800" dirty="0"/>
              <a:t>D</a:t>
            </a:r>
            <a:r>
              <a:rPr lang="uk-UA" sz="1800" dirty="0" smtClean="0"/>
              <a:t>5 </a:t>
            </a:r>
            <a:r>
              <a:rPr lang="uk-UA" sz="1800" dirty="0"/>
              <a:t>«Маркетинг»:</a:t>
            </a:r>
          </a:p>
          <a:p>
            <a:pPr marL="0" indent="0" fontAlgn="auto">
              <a:buNone/>
            </a:pPr>
            <a:r>
              <a:rPr lang="uk-UA" sz="1600" b="0" dirty="0"/>
              <a:t>ПР1. Демонструвати знання і розуміння теоретичних основ та принципів провадження маркетингової діяльності. </a:t>
            </a:r>
            <a:endParaRPr lang="en-US" sz="1600" b="0" dirty="0" smtClean="0"/>
          </a:p>
          <a:p>
            <a:pPr marL="0" indent="0" fontAlgn="auto">
              <a:buNone/>
            </a:pPr>
            <a:r>
              <a:rPr lang="uk-UA" sz="1600" b="0" dirty="0" smtClean="0"/>
              <a:t>ПР2</a:t>
            </a:r>
            <a:r>
              <a:rPr lang="uk-UA" sz="1600" b="0" dirty="0"/>
              <a:t>. Аналізувати і прогнозувати ринкові явища та процеси на основі застосування фундаментальних принципів, теоретичних знань і прикладних навичок здійснення маркетингової діяльності</a:t>
            </a:r>
            <a:r>
              <a:rPr lang="uk-UA" sz="1600" b="0" dirty="0" smtClean="0"/>
              <a:t>.</a:t>
            </a:r>
            <a:endParaRPr lang="en-US" sz="1600" b="0" dirty="0" smtClean="0"/>
          </a:p>
          <a:p>
            <a:pPr marL="0" indent="0" fontAlgn="auto">
              <a:buNone/>
            </a:pPr>
            <a:r>
              <a:rPr lang="ru-RU" sz="1600" b="0" dirty="0"/>
              <a:t>ПР5. Виявляти й аналізувати ключові характеристики маркетингових систем різного рівня, а також особливості поведінки їх суб’єктів</a:t>
            </a:r>
            <a:r>
              <a:rPr lang="ru-RU" sz="1600" b="0" dirty="0" smtClean="0"/>
              <a:t>.</a:t>
            </a:r>
            <a:endParaRPr lang="en-US" sz="1600" b="0" dirty="0" smtClean="0"/>
          </a:p>
          <a:p>
            <a:pPr marL="0" indent="0" fontAlgn="auto">
              <a:buNone/>
            </a:pPr>
            <a:r>
              <a:rPr lang="uk-UA" sz="1600" b="0" dirty="0"/>
              <a:t>ПР10. Пояснювати інформацію, ідеї, проблеми та альтернативні варіанти прийняття управлінських рішень фахівцям і нефахівцям у сфері маркетингу, представникам різних структурних підрозділів ринкового суб’єкта. </a:t>
            </a:r>
            <a:endParaRPr lang="en-US" sz="1600" b="0" dirty="0" smtClean="0"/>
          </a:p>
          <a:p>
            <a:pPr marL="0" indent="0" fontAlgn="auto">
              <a:buNone/>
            </a:pPr>
            <a:r>
              <a:rPr lang="uk-UA" sz="1600" b="0" dirty="0" smtClean="0"/>
              <a:t>ПР11</a:t>
            </a:r>
            <a:r>
              <a:rPr lang="uk-UA" sz="1600" b="0" dirty="0"/>
              <a:t>. Демонструвати вміння застосовувати міждисциплінарний підхід та здійснювати маркетингові функції ринкового </a:t>
            </a:r>
            <a:r>
              <a:rPr lang="uk-UA" sz="1600" b="0" dirty="0" smtClean="0"/>
              <a:t>суб’єкта</a:t>
            </a:r>
            <a:r>
              <a:rPr lang="en-US" sz="1600" b="0" dirty="0" smtClean="0"/>
              <a:t>.</a:t>
            </a:r>
          </a:p>
          <a:p>
            <a:pPr marL="0" indent="0" fontAlgn="auto">
              <a:buNone/>
            </a:pPr>
            <a:r>
              <a:rPr lang="uk-UA" sz="1600" b="0" dirty="0"/>
              <a:t>ПР15. Діяти соціально відповідально та громадсько свідомо на основі етичних принципів маркетингу, поваги до культурного різноманіття та цінностей громадянського суспільства з дотриманням прав і свобод особистості. </a:t>
            </a:r>
            <a:endParaRPr lang="en-US" sz="1600" b="0" dirty="0" smtClean="0"/>
          </a:p>
          <a:p>
            <a:pPr marL="0" indent="0" fontAlgn="auto">
              <a:buNone/>
            </a:pPr>
            <a:r>
              <a:rPr lang="uk-UA" sz="1600" b="0" dirty="0" smtClean="0"/>
              <a:t>ПР16</a:t>
            </a:r>
            <a:r>
              <a:rPr lang="uk-UA" sz="1600" b="0" dirty="0"/>
              <a:t>. Відповідати вимогам, які висуваються до сучасного маркетолога, підвищувати рівень особистої професійної підготовки. </a:t>
            </a:r>
            <a:endParaRPr lang="en-US" sz="1600" b="0" dirty="0" smtClean="0"/>
          </a:p>
          <a:p>
            <a:pPr marL="0" indent="0" fontAlgn="auto">
              <a:buNone/>
            </a:pPr>
            <a:r>
              <a:rPr lang="uk-UA" sz="1600" b="0" dirty="0" smtClean="0"/>
              <a:t>ПР17</a:t>
            </a:r>
            <a:r>
              <a:rPr lang="uk-UA" sz="1600" b="0" dirty="0"/>
              <a:t>. Демонструвати навички письмової та усної професійної комунікації державною й іноземною мовами, а також належного використання професійної термінології.</a:t>
            </a:r>
            <a:endParaRPr lang="uk-UA" sz="1600" b="0" dirty="0"/>
          </a:p>
          <a:p>
            <a:pPr marL="0" indent="0">
              <a:buNone/>
            </a:pPr>
            <a:endParaRPr lang="uk-UA" sz="1600" b="0" dirty="0"/>
          </a:p>
        </p:txBody>
      </p:sp>
    </p:spTree>
    <p:extLst>
      <p:ext uri="{BB962C8B-B14F-4D97-AF65-F5344CB8AC3E}">
        <p14:creationId xmlns:p14="http://schemas.microsoft.com/office/powerpoint/2010/main" val="38007462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тексту 2"/>
          <p:cNvSpPr>
            <a:spLocks noGrp="1"/>
          </p:cNvSpPr>
          <p:nvPr>
            <p:ph type="body" sz="quarter" idx="10"/>
          </p:nvPr>
        </p:nvSpPr>
        <p:spPr>
          <a:xfrm>
            <a:off x="167478" y="209862"/>
            <a:ext cx="12024521" cy="5396459"/>
          </a:xfrm>
        </p:spPr>
        <p:txBody>
          <a:bodyPr/>
          <a:lstStyle/>
          <a:p>
            <a:pPr marL="0" indent="0" fontAlgn="auto">
              <a:buNone/>
            </a:pPr>
            <a:r>
              <a:rPr lang="uk-UA" sz="1800" dirty="0" smtClean="0"/>
              <a:t>Під час вивчення навчальної дисципліни здобувачі вищої освіти зможуть отримати наступні Soft skills:</a:t>
            </a:r>
          </a:p>
          <a:p>
            <a:pPr marL="0" indent="0" fontAlgn="auto">
              <a:buNone/>
            </a:pPr>
            <a:r>
              <a:rPr lang="uk-UA" sz="2000" dirty="0"/>
              <a:t>- </a:t>
            </a:r>
            <a:r>
              <a:rPr lang="uk-UA" sz="2000" i="1" dirty="0"/>
              <a:t>комунікативні навички</a:t>
            </a:r>
            <a:r>
              <a:rPr lang="uk-UA" sz="2000" dirty="0"/>
              <a:t>: </a:t>
            </a:r>
            <a:r>
              <a:rPr lang="uk-UA" sz="2000" b="0" dirty="0"/>
              <a:t>письмове, вербальне й невербальне спілкування; уміння грамотно спілкуватися по e-mail; вести дискусію і відстоювати свою позицію; навички працювати в команді;</a:t>
            </a:r>
          </a:p>
          <a:p>
            <a:pPr marL="0" indent="0" fontAlgn="auto">
              <a:buNone/>
            </a:pPr>
            <a:r>
              <a:rPr lang="uk-UA" sz="2000" i="1" dirty="0"/>
              <a:t>- уміння виступати привселюдно</a:t>
            </a:r>
            <a:r>
              <a:rPr lang="uk-UA" sz="2000" dirty="0"/>
              <a:t>: </a:t>
            </a:r>
            <a:r>
              <a:rPr lang="uk-UA" sz="2000" b="0" dirty="0"/>
              <a:t>навички, необхідні для виступів на публіці; навички проведення презентації;</a:t>
            </a:r>
          </a:p>
          <a:p>
            <a:pPr marL="0" indent="0" fontAlgn="auto">
              <a:buNone/>
            </a:pPr>
            <a:r>
              <a:rPr lang="uk-UA" sz="2000" dirty="0"/>
              <a:t>- </a:t>
            </a:r>
            <a:r>
              <a:rPr lang="uk-UA" sz="2000" i="1" dirty="0"/>
              <a:t>керування часом:</a:t>
            </a:r>
            <a:r>
              <a:rPr lang="uk-UA" sz="2000" dirty="0"/>
              <a:t> </a:t>
            </a:r>
            <a:r>
              <a:rPr lang="uk-UA" sz="2000" b="0" dirty="0"/>
              <a:t>уміння справлятися із завданнями вчасно;</a:t>
            </a:r>
          </a:p>
          <a:p>
            <a:pPr marL="0" indent="0" fontAlgn="auto">
              <a:buNone/>
            </a:pPr>
            <a:r>
              <a:rPr lang="uk-UA" sz="2000" dirty="0"/>
              <a:t>- </a:t>
            </a:r>
            <a:r>
              <a:rPr lang="uk-UA" sz="2000" i="1" dirty="0"/>
              <a:t>гнучкість і адаптивність:</a:t>
            </a:r>
            <a:r>
              <a:rPr lang="uk-UA" sz="2000" dirty="0"/>
              <a:t> </a:t>
            </a:r>
            <a:r>
              <a:rPr lang="uk-UA" sz="2000" b="0" dirty="0"/>
              <a:t>гнучкість, адаптивність і здатність змінюватися; уміння аналізувати ситуацію, орієнтування на вирішення проблеми;</a:t>
            </a:r>
          </a:p>
          <a:p>
            <a:pPr marL="0" indent="0" fontAlgn="auto">
              <a:buNone/>
            </a:pPr>
            <a:r>
              <a:rPr lang="uk-UA" sz="2000" dirty="0"/>
              <a:t>- </a:t>
            </a:r>
            <a:r>
              <a:rPr lang="uk-UA" sz="2000" i="1" dirty="0"/>
              <a:t>лідерські якості</a:t>
            </a:r>
            <a:r>
              <a:rPr lang="uk-UA" sz="2000" dirty="0"/>
              <a:t>: </a:t>
            </a:r>
            <a:r>
              <a:rPr lang="uk-UA" sz="2000" b="0" dirty="0"/>
              <a:t>уміння спокійно працювати в напруженому середовищі; уміння ухвалювати рішення; уміння ставити мету, планувати діяльність;</a:t>
            </a:r>
          </a:p>
          <a:p>
            <a:pPr marL="0" indent="0" fontAlgn="auto">
              <a:buNone/>
            </a:pPr>
            <a:r>
              <a:rPr lang="uk-UA" sz="2000" i="1" dirty="0"/>
              <a:t>- особисті якості:</a:t>
            </a:r>
            <a:r>
              <a:rPr lang="uk-UA" sz="2000" dirty="0"/>
              <a:t> </a:t>
            </a:r>
            <a:r>
              <a:rPr lang="uk-UA" sz="2000" b="0" dirty="0"/>
              <a:t>креативне й критичне мислення; етичність, чесність, терпіння, повага до оточуючих.</a:t>
            </a:r>
          </a:p>
          <a:p>
            <a:pPr marL="0" indent="0">
              <a:buNone/>
            </a:pPr>
            <a:endParaRPr lang="uk-UA" sz="2000" b="0" dirty="0"/>
          </a:p>
          <a:p>
            <a:pPr marL="0" indent="0">
              <a:buNone/>
            </a:pPr>
            <a:endParaRPr lang="uk-UA" sz="1800" b="0" dirty="0"/>
          </a:p>
        </p:txBody>
      </p:sp>
    </p:spTree>
    <p:extLst>
      <p:ext uri="{BB962C8B-B14F-4D97-AF65-F5344CB8AC3E}">
        <p14:creationId xmlns:p14="http://schemas.microsoft.com/office/powerpoint/2010/main" val="6354692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тексту 2"/>
          <p:cNvSpPr>
            <a:spLocks noGrp="1"/>
          </p:cNvSpPr>
          <p:nvPr>
            <p:ph type="body" sz="quarter" idx="10"/>
          </p:nvPr>
        </p:nvSpPr>
        <p:spPr>
          <a:xfrm>
            <a:off x="167479" y="0"/>
            <a:ext cx="12024521" cy="5396459"/>
          </a:xfrm>
        </p:spPr>
        <p:txBody>
          <a:bodyPr/>
          <a:lstStyle/>
          <a:p>
            <a:pPr marL="0" indent="0" algn="ctr" fontAlgn="auto">
              <a:lnSpc>
                <a:spcPct val="100000"/>
              </a:lnSpc>
              <a:spcBef>
                <a:spcPts val="0"/>
              </a:spcBef>
              <a:buNone/>
            </a:pPr>
            <a:r>
              <a:rPr lang="uk-UA" sz="1600" dirty="0" smtClean="0"/>
              <a:t>Структура курсу</a:t>
            </a:r>
          </a:p>
          <a:p>
            <a:pPr marL="0" indent="0" algn="ctr" fontAlgn="auto">
              <a:lnSpc>
                <a:spcPct val="100000"/>
              </a:lnSpc>
              <a:spcBef>
                <a:spcPts val="0"/>
              </a:spcBef>
              <a:buNone/>
            </a:pPr>
            <a:endParaRPr lang="uk-UA" sz="1600" dirty="0" smtClean="0"/>
          </a:p>
          <a:p>
            <a:pPr marL="0" indent="0" algn="ctr">
              <a:lnSpc>
                <a:spcPct val="100000"/>
              </a:lnSpc>
              <a:spcBef>
                <a:spcPts val="0"/>
              </a:spcBef>
              <a:buNone/>
            </a:pPr>
            <a:r>
              <a:rPr lang="uk-UA" sz="1600" i="1" dirty="0" smtClean="0"/>
              <a:t>Змістовий модуль 1. </a:t>
            </a:r>
            <a:r>
              <a:rPr lang="uk-UA" sz="1600" dirty="0"/>
              <a:t>Теоретичні основи та інформаційна база маркетингу </a:t>
            </a:r>
            <a:endParaRPr lang="en-US" sz="1600" dirty="0"/>
          </a:p>
          <a:p>
            <a:pPr marL="0" indent="0">
              <a:lnSpc>
                <a:spcPct val="100000"/>
              </a:lnSpc>
              <a:spcBef>
                <a:spcPts val="0"/>
              </a:spcBef>
              <a:buNone/>
            </a:pPr>
            <a:r>
              <a:rPr lang="uk-UA" sz="1600" b="0" i="1" dirty="0" smtClean="0"/>
              <a:t>Тема </a:t>
            </a:r>
            <a:r>
              <a:rPr lang="uk-UA" sz="1600" b="0" i="1" dirty="0"/>
              <a:t>1. </a:t>
            </a:r>
            <a:r>
              <a:rPr lang="uk-UA" sz="1600" b="0" i="1" dirty="0"/>
              <a:t>Сутність основних понять маркетингу та розвиток його концепції </a:t>
            </a:r>
            <a:endParaRPr lang="en-US" sz="1600" b="0" i="1" dirty="0" smtClean="0"/>
          </a:p>
          <a:p>
            <a:pPr marL="0" indent="0">
              <a:lnSpc>
                <a:spcPct val="100000"/>
              </a:lnSpc>
              <a:spcBef>
                <a:spcPts val="0"/>
              </a:spcBef>
              <a:buNone/>
            </a:pPr>
            <a:r>
              <a:rPr lang="uk-UA" sz="1600" b="0" i="1" dirty="0"/>
              <a:t>Тема 2. Маркетингова інформація та інформаційна система</a:t>
            </a:r>
            <a:endParaRPr lang="uk-UA" sz="1600" b="0" i="1" dirty="0" smtClean="0"/>
          </a:p>
          <a:p>
            <a:pPr marL="0" indent="0">
              <a:lnSpc>
                <a:spcPct val="100000"/>
              </a:lnSpc>
              <a:spcBef>
                <a:spcPts val="0"/>
              </a:spcBef>
              <a:buNone/>
            </a:pPr>
            <a:r>
              <a:rPr lang="uk-UA" sz="1600" b="0" i="1" dirty="0"/>
              <a:t>Тема 3. Маркетингові дослідження </a:t>
            </a:r>
            <a:endParaRPr lang="en-US" sz="1600" b="0" i="1" dirty="0" smtClean="0"/>
          </a:p>
          <a:p>
            <a:pPr marL="0" indent="0">
              <a:lnSpc>
                <a:spcPct val="100000"/>
              </a:lnSpc>
              <a:spcBef>
                <a:spcPts val="0"/>
              </a:spcBef>
              <a:buNone/>
            </a:pPr>
            <a:r>
              <a:rPr lang="uk-UA" sz="1600" b="0" i="1" dirty="0" smtClean="0"/>
              <a:t>Тема </a:t>
            </a:r>
            <a:r>
              <a:rPr lang="uk-UA" sz="1600" b="0" i="1" dirty="0"/>
              <a:t>4. </a:t>
            </a:r>
            <a:r>
              <a:rPr lang="uk-UA" sz="1600" b="0" i="1" dirty="0"/>
              <a:t>Сегментування ринку та позиціонування товару </a:t>
            </a:r>
            <a:endParaRPr lang="uk-UA" sz="1600" b="0" i="1" dirty="0" smtClean="0"/>
          </a:p>
          <a:p>
            <a:pPr marL="0" indent="0" algn="ctr">
              <a:lnSpc>
                <a:spcPct val="100000"/>
              </a:lnSpc>
              <a:spcBef>
                <a:spcPts val="0"/>
              </a:spcBef>
              <a:buNone/>
            </a:pPr>
            <a:r>
              <a:rPr lang="uk-UA" sz="1600" i="1" dirty="0" smtClean="0"/>
              <a:t>Змістовий </a:t>
            </a:r>
            <a:r>
              <a:rPr lang="uk-UA" sz="1600" i="1" dirty="0"/>
              <a:t>модуль 2.</a:t>
            </a:r>
            <a:r>
              <a:rPr lang="uk-UA" sz="1600" dirty="0"/>
              <a:t> </a:t>
            </a:r>
            <a:r>
              <a:rPr lang="uk-UA" sz="1600" dirty="0" smtClean="0"/>
              <a:t>Комплекс маркетингу</a:t>
            </a:r>
            <a:endParaRPr lang="en-US" sz="1600" dirty="0"/>
          </a:p>
          <a:p>
            <a:pPr marL="0" indent="0">
              <a:lnSpc>
                <a:spcPct val="100000"/>
              </a:lnSpc>
              <a:spcBef>
                <a:spcPts val="0"/>
              </a:spcBef>
              <a:buNone/>
            </a:pPr>
            <a:r>
              <a:rPr lang="uk-UA" sz="1600" b="0" i="1" dirty="0" smtClean="0"/>
              <a:t>Тема </a:t>
            </a:r>
            <a:r>
              <a:rPr lang="uk-UA" sz="1600" b="0" i="1" dirty="0"/>
              <a:t>5. </a:t>
            </a:r>
            <a:r>
              <a:rPr lang="uk-UA" sz="1600" b="0" i="1" dirty="0" smtClean="0"/>
              <a:t>Маркетингова товарна політика</a:t>
            </a:r>
            <a:endParaRPr lang="ru-RU" sz="1600" i="1" dirty="0" smtClean="0"/>
          </a:p>
          <a:p>
            <a:pPr marL="0" indent="0" fontAlgn="auto">
              <a:lnSpc>
                <a:spcPct val="100000"/>
              </a:lnSpc>
              <a:spcBef>
                <a:spcPts val="0"/>
              </a:spcBef>
              <a:buNone/>
            </a:pPr>
            <a:r>
              <a:rPr lang="uk-UA" sz="1600" b="0" i="1" dirty="0" smtClean="0"/>
              <a:t>Тема </a:t>
            </a:r>
            <a:r>
              <a:rPr lang="uk-UA" sz="1600" b="0" i="1" dirty="0"/>
              <a:t>6. </a:t>
            </a:r>
            <a:r>
              <a:rPr lang="uk-UA" sz="1600" b="0" i="1" dirty="0" smtClean="0"/>
              <a:t>Маркетингова цінова політика</a:t>
            </a:r>
            <a:endParaRPr lang="uk-UA" sz="1600" b="0" i="1" dirty="0" smtClean="0"/>
          </a:p>
          <a:p>
            <a:pPr marL="0" indent="0" fontAlgn="auto">
              <a:lnSpc>
                <a:spcPct val="100000"/>
              </a:lnSpc>
              <a:spcBef>
                <a:spcPts val="0"/>
              </a:spcBef>
              <a:buNone/>
            </a:pPr>
            <a:r>
              <a:rPr lang="uk-UA" sz="1600" b="0" i="1" dirty="0"/>
              <a:t>Тема 7. </a:t>
            </a:r>
            <a:r>
              <a:rPr lang="uk-UA" sz="1600" b="0" i="1" dirty="0"/>
              <a:t>Маркетингова </a:t>
            </a:r>
            <a:r>
              <a:rPr lang="uk-UA" sz="1600" b="0" i="1" dirty="0" smtClean="0"/>
              <a:t>політика розподілу</a:t>
            </a:r>
            <a:endParaRPr lang="uk-UA" sz="1600" b="0" i="1" dirty="0"/>
          </a:p>
          <a:p>
            <a:pPr marL="0" indent="0" fontAlgn="auto">
              <a:lnSpc>
                <a:spcPct val="100000"/>
              </a:lnSpc>
              <a:spcBef>
                <a:spcPts val="0"/>
              </a:spcBef>
              <a:buNone/>
            </a:pPr>
            <a:r>
              <a:rPr lang="uk-UA" sz="1600" b="0" i="1" dirty="0" smtClean="0"/>
              <a:t>Тема </a:t>
            </a:r>
            <a:r>
              <a:rPr lang="uk-UA" sz="1600" b="0" i="1" dirty="0"/>
              <a:t>8. </a:t>
            </a:r>
            <a:r>
              <a:rPr lang="uk-UA" sz="1600" b="0" i="1" dirty="0"/>
              <a:t>Маркетингова </a:t>
            </a:r>
            <a:r>
              <a:rPr lang="uk-UA" sz="1600" b="0" i="1" dirty="0" smtClean="0"/>
              <a:t>комунікаційна </a:t>
            </a:r>
            <a:r>
              <a:rPr lang="uk-UA" sz="1600" b="0" i="1" dirty="0"/>
              <a:t>політика</a:t>
            </a:r>
          </a:p>
          <a:p>
            <a:pPr marL="0" indent="0" algn="ctr">
              <a:lnSpc>
                <a:spcPct val="100000"/>
              </a:lnSpc>
              <a:spcBef>
                <a:spcPts val="0"/>
              </a:spcBef>
              <a:buNone/>
            </a:pPr>
            <a:r>
              <a:rPr lang="uk-UA" sz="1600" i="1" dirty="0" smtClean="0"/>
              <a:t>Змістовий </a:t>
            </a:r>
            <a:r>
              <a:rPr lang="uk-UA" sz="1600" i="1" dirty="0"/>
              <a:t>модуль </a:t>
            </a:r>
            <a:r>
              <a:rPr lang="uk-UA" sz="1600" i="1" dirty="0" smtClean="0"/>
              <a:t>3. </a:t>
            </a:r>
            <a:r>
              <a:rPr lang="uk-UA" sz="1600" dirty="0"/>
              <a:t>Організація, стратегічний розвиток та інноваційні напрями </a:t>
            </a:r>
            <a:r>
              <a:rPr lang="uk-UA" sz="1600" dirty="0" smtClean="0"/>
              <a:t>маркетингу</a:t>
            </a:r>
          </a:p>
          <a:p>
            <a:pPr marL="0" indent="0">
              <a:lnSpc>
                <a:spcPct val="100000"/>
              </a:lnSpc>
              <a:spcBef>
                <a:spcPts val="0"/>
              </a:spcBef>
              <a:buNone/>
            </a:pPr>
            <a:r>
              <a:rPr lang="uk-UA" sz="1600" b="0" i="1" dirty="0" smtClean="0"/>
              <a:t>Тема 9. </a:t>
            </a:r>
            <a:r>
              <a:rPr lang="uk-UA" sz="1600" b="0" i="1" dirty="0"/>
              <a:t>Організація та контроль маркетингової </a:t>
            </a:r>
            <a:r>
              <a:rPr lang="uk-UA" sz="1600" b="0" i="1" dirty="0" smtClean="0"/>
              <a:t>діяльності</a:t>
            </a:r>
          </a:p>
          <a:p>
            <a:pPr marL="0" indent="0">
              <a:lnSpc>
                <a:spcPct val="100000"/>
              </a:lnSpc>
              <a:spcBef>
                <a:spcPts val="0"/>
              </a:spcBef>
              <a:buNone/>
            </a:pPr>
            <a:r>
              <a:rPr lang="uk-UA" sz="1600" b="0" i="1" dirty="0" smtClean="0"/>
              <a:t>Тема 10 </a:t>
            </a:r>
            <a:r>
              <a:rPr lang="uk-UA" sz="1600" b="0" i="1" dirty="0"/>
              <a:t>Стратегії маркетингу підприємства</a:t>
            </a:r>
            <a:endParaRPr lang="uk-UA" sz="1600" b="0" i="1" dirty="0" smtClean="0"/>
          </a:p>
          <a:p>
            <a:pPr marL="0" indent="0">
              <a:lnSpc>
                <a:spcPct val="100000"/>
              </a:lnSpc>
              <a:spcBef>
                <a:spcPts val="0"/>
              </a:spcBef>
              <a:buNone/>
            </a:pPr>
            <a:r>
              <a:rPr lang="uk-UA" sz="1600" b="0" i="1" dirty="0"/>
              <a:t>Тема 11. Нейромаркетинг </a:t>
            </a:r>
            <a:endParaRPr lang="uk-UA" sz="1600" b="0" i="1" dirty="0" smtClean="0"/>
          </a:p>
          <a:p>
            <a:pPr marL="0" indent="0">
              <a:lnSpc>
                <a:spcPct val="100000"/>
              </a:lnSpc>
              <a:spcBef>
                <a:spcPts val="0"/>
              </a:spcBef>
              <a:buNone/>
            </a:pPr>
            <a:r>
              <a:rPr lang="uk-UA" sz="1600" b="0" i="1" dirty="0"/>
              <a:t>Тема 12. Інтернет-маркетинг </a:t>
            </a:r>
            <a:endParaRPr lang="uk-UA" sz="1600" b="0" i="1" dirty="0" smtClean="0"/>
          </a:p>
        </p:txBody>
      </p:sp>
    </p:spTree>
    <p:extLst>
      <p:ext uri="{BB962C8B-B14F-4D97-AF65-F5344CB8AC3E}">
        <p14:creationId xmlns:p14="http://schemas.microsoft.com/office/powerpoint/2010/main" val="39277734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тексту 2"/>
          <p:cNvSpPr>
            <a:spLocks noGrp="1"/>
          </p:cNvSpPr>
          <p:nvPr>
            <p:ph type="body" sz="quarter" idx="10"/>
          </p:nvPr>
        </p:nvSpPr>
        <p:spPr>
          <a:xfrm>
            <a:off x="167479" y="0"/>
            <a:ext cx="12024521" cy="5396459"/>
          </a:xfrm>
        </p:spPr>
        <p:txBody>
          <a:bodyPr/>
          <a:lstStyle/>
          <a:p>
            <a:pPr marL="0" indent="0" algn="ctr" fontAlgn="auto">
              <a:lnSpc>
                <a:spcPct val="100000"/>
              </a:lnSpc>
              <a:spcBef>
                <a:spcPts val="0"/>
              </a:spcBef>
              <a:buNone/>
            </a:pPr>
            <a:r>
              <a:rPr lang="uk-UA" sz="2400" dirty="0" smtClean="0"/>
              <a:t>Методи навчання</a:t>
            </a:r>
          </a:p>
          <a:p>
            <a:pPr marL="0" indent="0" algn="ctr" fontAlgn="auto">
              <a:lnSpc>
                <a:spcPct val="100000"/>
              </a:lnSpc>
              <a:spcBef>
                <a:spcPts val="0"/>
              </a:spcBef>
              <a:buNone/>
            </a:pPr>
            <a:endParaRPr lang="uk-UA" sz="2000" dirty="0" smtClean="0"/>
          </a:p>
          <a:p>
            <a:pPr marL="0" indent="0" algn="ctr">
              <a:lnSpc>
                <a:spcPct val="100000"/>
              </a:lnSpc>
              <a:spcBef>
                <a:spcPts val="0"/>
              </a:spcBef>
              <a:buNone/>
            </a:pPr>
            <a:r>
              <a:rPr lang="uk-UA" sz="2400" dirty="0"/>
              <a:t>Під час викладання навчальної дисципліни використовуються наступні методи </a:t>
            </a:r>
            <a:r>
              <a:rPr lang="uk-UA" sz="2400" dirty="0" smtClean="0"/>
              <a:t>навчання: </a:t>
            </a:r>
            <a:endParaRPr lang="uk-UA" sz="2400" dirty="0"/>
          </a:p>
          <a:p>
            <a:pPr marL="0" indent="0" algn="ctr" fontAlgn="auto">
              <a:lnSpc>
                <a:spcPct val="100000"/>
              </a:lnSpc>
              <a:spcBef>
                <a:spcPts val="0"/>
              </a:spcBef>
              <a:buNone/>
            </a:pPr>
            <a:endParaRPr lang="uk-UA" sz="2000" dirty="0" smtClean="0"/>
          </a:p>
          <a:p>
            <a:pPr marL="0" indent="0" algn="just" fontAlgn="auto">
              <a:lnSpc>
                <a:spcPct val="100000"/>
              </a:lnSpc>
              <a:spcBef>
                <a:spcPts val="0"/>
              </a:spcBef>
              <a:buNone/>
            </a:pPr>
            <a:r>
              <a:rPr lang="uk-UA" sz="2400" b="0" dirty="0"/>
              <a:t>вербальні методи (лекція, пояснення); </a:t>
            </a:r>
            <a:endParaRPr lang="uk-UA" sz="2400" b="0" dirty="0" smtClean="0"/>
          </a:p>
          <a:p>
            <a:pPr marL="0" indent="0" algn="just" fontAlgn="auto">
              <a:lnSpc>
                <a:spcPct val="100000"/>
              </a:lnSpc>
              <a:spcBef>
                <a:spcPts val="0"/>
              </a:spcBef>
              <a:buNone/>
            </a:pPr>
            <a:r>
              <a:rPr lang="uk-UA" sz="2400" b="0" dirty="0" smtClean="0"/>
              <a:t>наочні </a:t>
            </a:r>
            <a:r>
              <a:rPr lang="uk-UA" sz="2400" b="0" dirty="0"/>
              <a:t>методи (спостереження, демонстрація, ілюстрація); </a:t>
            </a:r>
            <a:endParaRPr lang="uk-UA" sz="2400" b="0" dirty="0" smtClean="0"/>
          </a:p>
          <a:p>
            <a:pPr marL="0" indent="0" algn="just" fontAlgn="auto">
              <a:lnSpc>
                <a:spcPct val="100000"/>
              </a:lnSpc>
              <a:spcBef>
                <a:spcPts val="0"/>
              </a:spcBef>
              <a:buNone/>
            </a:pPr>
            <a:r>
              <a:rPr lang="uk-UA" sz="2400" b="0" dirty="0" smtClean="0"/>
              <a:t>практичні </a:t>
            </a:r>
            <a:r>
              <a:rPr lang="uk-UA" sz="2400" b="0" dirty="0"/>
              <a:t>методи (виконання різних видів вправ, практичних завдань); дискусійний метод; </a:t>
            </a:r>
            <a:endParaRPr lang="uk-UA" sz="2400" b="0" dirty="0" smtClean="0"/>
          </a:p>
          <a:p>
            <a:pPr marL="0" indent="0" algn="just" fontAlgn="auto">
              <a:lnSpc>
                <a:spcPct val="100000"/>
              </a:lnSpc>
              <a:spcBef>
                <a:spcPts val="0"/>
              </a:spcBef>
              <a:buNone/>
            </a:pPr>
            <a:r>
              <a:rPr lang="uk-UA" sz="2400" b="0" dirty="0" smtClean="0"/>
              <a:t>метод </a:t>
            </a:r>
            <a:r>
              <a:rPr lang="uk-UA" sz="2400" b="0" dirty="0"/>
              <a:t>активного навчання (мозковий штурм, командна робота); </a:t>
            </a:r>
            <a:endParaRPr lang="uk-UA" sz="2400" b="0" dirty="0" smtClean="0"/>
          </a:p>
          <a:p>
            <a:pPr marL="0" indent="0" algn="just" fontAlgn="auto">
              <a:lnSpc>
                <a:spcPct val="100000"/>
              </a:lnSpc>
              <a:spcBef>
                <a:spcPts val="0"/>
              </a:spcBef>
              <a:buNone/>
            </a:pPr>
            <a:r>
              <a:rPr lang="uk-UA" sz="2400" b="0" dirty="0" smtClean="0"/>
              <a:t>ситуаційний </a:t>
            </a:r>
            <a:r>
              <a:rPr lang="uk-UA" sz="2400" b="0" dirty="0"/>
              <a:t>метод; </a:t>
            </a:r>
            <a:endParaRPr lang="uk-UA" sz="2400" b="0" dirty="0" smtClean="0"/>
          </a:p>
          <a:p>
            <a:pPr marL="0" indent="0" algn="just" fontAlgn="auto">
              <a:lnSpc>
                <a:spcPct val="100000"/>
              </a:lnSpc>
              <a:spcBef>
                <a:spcPts val="0"/>
              </a:spcBef>
              <a:buNone/>
            </a:pPr>
            <a:r>
              <a:rPr lang="uk-UA" sz="2400" b="0" dirty="0" smtClean="0"/>
              <a:t>методи </a:t>
            </a:r>
            <a:r>
              <a:rPr lang="uk-UA" sz="2400" b="0" dirty="0"/>
              <a:t>самостійної роботи (анотування опрацьованого матеріалу, вирішення задач, проведення розрахунків, підготовка доповідей, підготовка </a:t>
            </a:r>
            <a:r>
              <a:rPr lang="uk-UA" sz="2400" b="0" dirty="0" smtClean="0"/>
              <a:t>презентацій).</a:t>
            </a:r>
            <a:endParaRPr lang="uk-UA" sz="2400" b="0" dirty="0"/>
          </a:p>
          <a:p>
            <a:pPr marL="0" indent="0">
              <a:lnSpc>
                <a:spcPct val="100000"/>
              </a:lnSpc>
              <a:spcBef>
                <a:spcPts val="0"/>
              </a:spcBef>
              <a:buNone/>
            </a:pPr>
            <a:endParaRPr lang="uk-UA" sz="2400" b="0" dirty="0"/>
          </a:p>
        </p:txBody>
      </p:sp>
    </p:spTree>
    <p:extLst>
      <p:ext uri="{BB962C8B-B14F-4D97-AF65-F5344CB8AC3E}">
        <p14:creationId xmlns:p14="http://schemas.microsoft.com/office/powerpoint/2010/main" val="34405542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тексту 2"/>
          <p:cNvSpPr>
            <a:spLocks noGrp="1"/>
          </p:cNvSpPr>
          <p:nvPr>
            <p:ph type="body" sz="quarter" idx="10"/>
          </p:nvPr>
        </p:nvSpPr>
        <p:spPr>
          <a:xfrm>
            <a:off x="185980" y="0"/>
            <a:ext cx="11689028" cy="5396459"/>
          </a:xfrm>
        </p:spPr>
        <p:txBody>
          <a:bodyPr/>
          <a:lstStyle/>
          <a:p>
            <a:pPr marL="0" indent="0" algn="ctr" fontAlgn="auto">
              <a:lnSpc>
                <a:spcPct val="100000"/>
              </a:lnSpc>
              <a:spcBef>
                <a:spcPts val="0"/>
              </a:spcBef>
              <a:buNone/>
            </a:pPr>
            <a:r>
              <a:rPr lang="uk-UA" sz="2000" dirty="0"/>
              <a:t>Методи </a:t>
            </a:r>
            <a:r>
              <a:rPr lang="uk-UA" sz="2000" dirty="0" smtClean="0"/>
              <a:t>контролю</a:t>
            </a:r>
          </a:p>
          <a:p>
            <a:pPr marL="0" indent="0" algn="ctr" fontAlgn="auto">
              <a:lnSpc>
                <a:spcPct val="100000"/>
              </a:lnSpc>
              <a:spcBef>
                <a:spcPts val="0"/>
              </a:spcBef>
              <a:buNone/>
            </a:pPr>
            <a:endParaRPr lang="uk-UA" sz="2000" dirty="0" smtClean="0"/>
          </a:p>
          <a:p>
            <a:pPr marL="0" indent="0" algn="ctr">
              <a:lnSpc>
                <a:spcPct val="100000"/>
              </a:lnSpc>
              <a:spcBef>
                <a:spcPts val="0"/>
              </a:spcBef>
              <a:buNone/>
            </a:pPr>
            <a:r>
              <a:rPr lang="uk-UA" sz="2400" dirty="0"/>
              <a:t>Перевірка досягнення результатів навчання здійснюється з використанням наступних </a:t>
            </a:r>
            <a:r>
              <a:rPr lang="uk-UA" sz="2400" dirty="0" smtClean="0"/>
              <a:t>методів: </a:t>
            </a:r>
            <a:endParaRPr lang="uk-UA" sz="2400" dirty="0"/>
          </a:p>
          <a:p>
            <a:pPr marL="0" indent="0" algn="ctr" fontAlgn="auto">
              <a:lnSpc>
                <a:spcPct val="100000"/>
              </a:lnSpc>
              <a:spcBef>
                <a:spcPts val="0"/>
              </a:spcBef>
              <a:buNone/>
            </a:pPr>
            <a:endParaRPr lang="uk-UA" sz="2400" dirty="0" smtClean="0"/>
          </a:p>
          <a:p>
            <a:pPr marL="0" indent="0" algn="just" fontAlgn="auto">
              <a:lnSpc>
                <a:spcPct val="100000"/>
              </a:lnSpc>
              <a:spcBef>
                <a:spcPts val="0"/>
              </a:spcBef>
              <a:buNone/>
            </a:pPr>
            <a:r>
              <a:rPr lang="uk-UA" sz="2400" b="0" dirty="0"/>
              <a:t>усне опитування, участь у дискусії, відповіді на проблемні запитання; перевірка виконання домашніх завдань, практичних завдань, вправ; експрес-тестування; перевірка виконання та захист індивідуальних завдань; перевірка виконання завдань модульного контролю; екзамен</a:t>
            </a:r>
          </a:p>
        </p:txBody>
      </p:sp>
    </p:spTree>
    <p:extLst>
      <p:ext uri="{BB962C8B-B14F-4D97-AF65-F5344CB8AC3E}">
        <p14:creationId xmlns:p14="http://schemas.microsoft.com/office/powerpoint/2010/main" val="15036483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тексту 2"/>
          <p:cNvSpPr>
            <a:spLocks noGrp="1"/>
          </p:cNvSpPr>
          <p:nvPr>
            <p:ph type="body" sz="quarter" idx="10"/>
          </p:nvPr>
        </p:nvSpPr>
        <p:spPr>
          <a:xfrm>
            <a:off x="389744" y="0"/>
            <a:ext cx="11802256" cy="5396459"/>
          </a:xfrm>
        </p:spPr>
        <p:txBody>
          <a:bodyPr/>
          <a:lstStyle/>
          <a:p>
            <a:pPr marL="0" indent="0" algn="ctr" fontAlgn="auto">
              <a:lnSpc>
                <a:spcPct val="100000"/>
              </a:lnSpc>
              <a:spcBef>
                <a:spcPts val="0"/>
              </a:spcBef>
              <a:buNone/>
            </a:pPr>
            <a:r>
              <a:rPr lang="uk-UA" sz="2000" dirty="0"/>
              <a:t>Оцінювання результатів навчання здобувачів вищої </a:t>
            </a:r>
            <a:r>
              <a:rPr lang="uk-UA" sz="2000" dirty="0" smtClean="0"/>
              <a:t>освіти</a:t>
            </a:r>
          </a:p>
          <a:p>
            <a:pPr marL="0" indent="0">
              <a:buNone/>
            </a:pPr>
            <a:r>
              <a:rPr lang="uk-UA" sz="1800" dirty="0"/>
              <a:t>Оцінювання результатів навчання здобувачів вищої освіти з навчальної дисципліни здійснюється відповідно до Положення про оцінювання результатів навчання здобувачів вищої освіти у Державному університеті «Житомирська політехніка» та розподілу балів, що наведений нижче.</a:t>
            </a:r>
          </a:p>
          <a:p>
            <a:pPr marL="0" indent="0" fontAlgn="auto">
              <a:buNone/>
            </a:pPr>
            <a:r>
              <a:rPr lang="uk-UA" sz="1800" dirty="0"/>
              <a:t>Система оцінювання результатів навчання здобувачів вищої освіти з навчальної дисципліни включає:</a:t>
            </a:r>
          </a:p>
          <a:p>
            <a:pPr lvl="0" fontAlgn="auto"/>
            <a:r>
              <a:rPr lang="uk-UA" sz="1800" dirty="0"/>
              <a:t>поточний, модульний та підсумковий контроль – для здобувачів денної форми здобуття вищої освіти;</a:t>
            </a:r>
          </a:p>
          <a:p>
            <a:pPr lvl="0" fontAlgn="auto"/>
            <a:r>
              <a:rPr lang="uk-UA" sz="1800" dirty="0"/>
              <a:t>поточний та підсумковий контроль – для здобувачів заочної форми здобуття вищої освіти.</a:t>
            </a:r>
          </a:p>
          <a:p>
            <a:pPr marL="0" indent="0" fontAlgn="auto">
              <a:buNone/>
            </a:pPr>
            <a:r>
              <a:rPr lang="uk-UA" sz="1800" dirty="0"/>
              <a:t>Поточний контроль проводиться для оцінювання рівня засвоєння знань, формування умінь і навичок здобувачів вищої освіти впродовж вивчення ними матеріалу модуля (змістових модулів) навчальної дисципліни. Поточний контроль здійснюється під час проведення навчальних занять. </a:t>
            </a:r>
          </a:p>
          <a:p>
            <a:pPr marL="0" indent="0" fontAlgn="auto">
              <a:buNone/>
            </a:pPr>
            <a:r>
              <a:rPr lang="uk-UA" sz="1800" dirty="0"/>
              <a:t>Модульний контроль проводиться з метою оцінювання результатів навчання здобувачів вищої освіти за модуль (змістові модулі) навчальної дисципліни. Модульний контроль проводиться під час навчального заняття після завершення вивчення матеріалу модуля (змістових модулів) навчальної дисципліни. Модульний контроль здійснюється у формі тестування. </a:t>
            </a:r>
          </a:p>
          <a:p>
            <a:pPr marL="0" indent="0" fontAlgn="auto">
              <a:buNone/>
            </a:pPr>
            <a:r>
              <a:rPr lang="uk-UA" sz="2000" b="0" dirty="0" smtClean="0"/>
              <a:t> </a:t>
            </a:r>
            <a:endParaRPr lang="uk-UA" sz="2000" b="0" dirty="0"/>
          </a:p>
          <a:p>
            <a:pPr marL="0" indent="0">
              <a:lnSpc>
                <a:spcPct val="100000"/>
              </a:lnSpc>
              <a:spcBef>
                <a:spcPts val="0"/>
              </a:spcBef>
              <a:buNone/>
            </a:pPr>
            <a:endParaRPr lang="uk-UA" sz="2000" b="0" dirty="0"/>
          </a:p>
        </p:txBody>
      </p:sp>
    </p:spTree>
    <p:extLst>
      <p:ext uri="{BB962C8B-B14F-4D97-AF65-F5344CB8AC3E}">
        <p14:creationId xmlns:p14="http://schemas.microsoft.com/office/powerpoint/2010/main" val="19670621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тексту 2"/>
          <p:cNvSpPr>
            <a:spLocks noGrp="1"/>
          </p:cNvSpPr>
          <p:nvPr>
            <p:ph type="body" sz="quarter" idx="10"/>
          </p:nvPr>
        </p:nvSpPr>
        <p:spPr>
          <a:xfrm>
            <a:off x="389744" y="0"/>
            <a:ext cx="11802256" cy="5396459"/>
          </a:xfrm>
        </p:spPr>
        <p:txBody>
          <a:bodyPr/>
          <a:lstStyle/>
          <a:p>
            <a:pPr marL="0" indent="0" fontAlgn="auto">
              <a:buNone/>
            </a:pPr>
            <a:r>
              <a:rPr lang="uk-UA" sz="2000" b="0" dirty="0" smtClean="0"/>
              <a:t> </a:t>
            </a:r>
            <a:endParaRPr lang="uk-UA" sz="2000" b="0" dirty="0"/>
          </a:p>
          <a:p>
            <a:pPr marL="0" indent="0">
              <a:lnSpc>
                <a:spcPct val="100000"/>
              </a:lnSpc>
              <a:spcBef>
                <a:spcPts val="0"/>
              </a:spcBef>
              <a:buNone/>
            </a:pPr>
            <a:endParaRPr lang="uk-UA" sz="2000" b="0" dirty="0"/>
          </a:p>
        </p:txBody>
      </p:sp>
      <p:pic>
        <p:nvPicPr>
          <p:cNvPr id="7" name="Рисунок 6"/>
          <p:cNvPicPr>
            <a:picLocks noChangeAspect="1"/>
          </p:cNvPicPr>
          <p:nvPr/>
        </p:nvPicPr>
        <p:blipFill>
          <a:blip r:embed="rId2"/>
          <a:stretch>
            <a:fillRect/>
          </a:stretch>
        </p:blipFill>
        <p:spPr>
          <a:xfrm>
            <a:off x="2544492" y="0"/>
            <a:ext cx="7135956" cy="5767274"/>
          </a:xfrm>
          <a:prstGeom prst="rect">
            <a:avLst/>
          </a:prstGeom>
        </p:spPr>
      </p:pic>
    </p:spTree>
    <p:extLst>
      <p:ext uri="{BB962C8B-B14F-4D97-AF65-F5344CB8AC3E}">
        <p14:creationId xmlns:p14="http://schemas.microsoft.com/office/powerpoint/2010/main" val="42918877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тексту 2"/>
          <p:cNvSpPr>
            <a:spLocks noGrp="1"/>
          </p:cNvSpPr>
          <p:nvPr>
            <p:ph type="body" sz="quarter" idx="10"/>
          </p:nvPr>
        </p:nvSpPr>
        <p:spPr>
          <a:xfrm>
            <a:off x="389744" y="0"/>
            <a:ext cx="11802256" cy="5396459"/>
          </a:xfrm>
        </p:spPr>
        <p:txBody>
          <a:bodyPr/>
          <a:lstStyle/>
          <a:p>
            <a:pPr marL="0" indent="0" fontAlgn="auto">
              <a:buNone/>
            </a:pPr>
            <a:r>
              <a:rPr lang="uk-UA" sz="2000" b="0" dirty="0" smtClean="0"/>
              <a:t> </a:t>
            </a:r>
            <a:endParaRPr lang="uk-UA" sz="2000" b="0" dirty="0"/>
          </a:p>
          <a:p>
            <a:pPr marL="0" indent="0">
              <a:lnSpc>
                <a:spcPct val="100000"/>
              </a:lnSpc>
              <a:spcBef>
                <a:spcPts val="0"/>
              </a:spcBef>
              <a:buNone/>
            </a:pPr>
            <a:endParaRPr lang="uk-UA" sz="2000" b="0" dirty="0"/>
          </a:p>
        </p:txBody>
      </p:sp>
      <p:pic>
        <p:nvPicPr>
          <p:cNvPr id="5" name="Рисунок 4"/>
          <p:cNvPicPr>
            <a:picLocks noChangeAspect="1"/>
          </p:cNvPicPr>
          <p:nvPr/>
        </p:nvPicPr>
        <p:blipFill>
          <a:blip r:embed="rId2"/>
          <a:stretch>
            <a:fillRect/>
          </a:stretch>
        </p:blipFill>
        <p:spPr>
          <a:xfrm>
            <a:off x="1953639" y="195759"/>
            <a:ext cx="7932197" cy="2397230"/>
          </a:xfrm>
          <a:prstGeom prst="rect">
            <a:avLst/>
          </a:prstGeom>
        </p:spPr>
      </p:pic>
      <p:pic>
        <p:nvPicPr>
          <p:cNvPr id="6" name="Рисунок 5"/>
          <p:cNvPicPr>
            <a:picLocks noChangeAspect="1"/>
          </p:cNvPicPr>
          <p:nvPr/>
        </p:nvPicPr>
        <p:blipFill>
          <a:blip r:embed="rId3"/>
          <a:stretch>
            <a:fillRect/>
          </a:stretch>
        </p:blipFill>
        <p:spPr>
          <a:xfrm>
            <a:off x="1421314" y="2788749"/>
            <a:ext cx="8996849" cy="2803470"/>
          </a:xfrm>
          <a:prstGeom prst="rect">
            <a:avLst/>
          </a:prstGeom>
        </p:spPr>
      </p:pic>
    </p:spTree>
    <p:extLst>
      <p:ext uri="{BB962C8B-B14F-4D97-AF65-F5344CB8AC3E}">
        <p14:creationId xmlns:p14="http://schemas.microsoft.com/office/powerpoint/2010/main" val="40293359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тексту 2"/>
          <p:cNvSpPr>
            <a:spLocks noGrp="1"/>
          </p:cNvSpPr>
          <p:nvPr>
            <p:ph type="body" sz="quarter" idx="10"/>
          </p:nvPr>
        </p:nvSpPr>
        <p:spPr>
          <a:xfrm>
            <a:off x="0" y="170688"/>
            <a:ext cx="12192000" cy="5396459"/>
          </a:xfrm>
        </p:spPr>
        <p:txBody>
          <a:bodyPr/>
          <a:lstStyle/>
          <a:p>
            <a:pPr marL="0" indent="0" fontAlgn="auto">
              <a:buNone/>
            </a:pPr>
            <a:r>
              <a:rPr lang="uk-UA" sz="2000" b="0" dirty="0" smtClean="0"/>
              <a:t> </a:t>
            </a:r>
            <a:endParaRPr lang="uk-UA" sz="2000" b="0" dirty="0"/>
          </a:p>
          <a:p>
            <a:pPr marL="0" indent="0">
              <a:lnSpc>
                <a:spcPct val="100000"/>
              </a:lnSpc>
              <a:spcBef>
                <a:spcPts val="0"/>
              </a:spcBef>
              <a:buNone/>
            </a:pPr>
            <a:endParaRPr lang="uk-UA" sz="2000" b="0" dirty="0"/>
          </a:p>
        </p:txBody>
      </p:sp>
      <p:sp>
        <p:nvSpPr>
          <p:cNvPr id="2" name="Прямокутник 1"/>
          <p:cNvSpPr/>
          <p:nvPr/>
        </p:nvSpPr>
        <p:spPr>
          <a:xfrm>
            <a:off x="0" y="0"/>
            <a:ext cx="12033504" cy="5262979"/>
          </a:xfrm>
          <a:prstGeom prst="rect">
            <a:avLst/>
          </a:prstGeom>
        </p:spPr>
        <p:txBody>
          <a:bodyPr wrap="square">
            <a:spAutoFit/>
          </a:bodyPr>
          <a:lstStyle/>
          <a:p>
            <a:r>
              <a:rPr lang="uk-UA" sz="1600" dirty="0"/>
              <a:t>Якщо здобувач денної форми здобуття вищої освіти виконав необхідні для досягнення результатів навчання з дисципліни завдання, що передбачені робочою програмою навчальної дисципліни, склав модульний контроль і набрав у сумі </a:t>
            </a:r>
            <a:r>
              <a:rPr lang="uk-UA" sz="1600" b="1" dirty="0"/>
              <a:t>60 балів або більше</a:t>
            </a:r>
            <a:r>
              <a:rPr lang="uk-UA" sz="1600" dirty="0"/>
              <a:t>, він може погодити дану оцінку в електронному кабінеті і вона стане семестровою оцінкою за вивчення навчальної дисципліни. </a:t>
            </a:r>
          </a:p>
          <a:p>
            <a:r>
              <a:rPr lang="uk-UA" sz="1600" dirty="0"/>
              <a:t>Якщо здобувач денної форми здобуття вищої освіти під час вивчення навчальної дисципліни виконав необхідні для досягнення результатів навчання з дисципліни завдання, що передбачені робочою програмою навчальної дисципліни, і набрав </a:t>
            </a:r>
            <a:r>
              <a:rPr lang="uk-UA" sz="1600" b="1" dirty="0"/>
              <a:t>60 балів або більше та бажає покращити свій результат успішності</a:t>
            </a:r>
            <a:r>
              <a:rPr lang="uk-UA" sz="1600" dirty="0"/>
              <a:t>, він проходить процедуру підсумкового контролю у формі екзамену. Набрані бали за виконання завдань підсумкового контролю, а також бали за поточний контроль сумуються і формується семестрова оцінка з навчальної дисципліни. Бали, які здобувач вищої освіти набрав за виконання завдань модульного контролю, при цьому не враховуються під час розрахунку семестрової оцінки з навчальної дисципліни.</a:t>
            </a:r>
          </a:p>
          <a:p>
            <a:r>
              <a:rPr lang="uk-UA" sz="1600" dirty="0" smtClean="0"/>
              <a:t>Здобувач </a:t>
            </a:r>
            <a:r>
              <a:rPr lang="uk-UA" sz="1600" dirty="0"/>
              <a:t>вищої освіти допускається до процедури підсумкового контролю у формі екзамену, якщо виконав необхідні для досягнення результатів навчання з дисципліни завдання, що передбачені робочою програмою навчальної дисципліни, і за поточний контроль у сумі набрав </a:t>
            </a:r>
            <a:r>
              <a:rPr lang="uk-UA" sz="1600" b="1" dirty="0"/>
              <a:t>36 балів або більше.</a:t>
            </a:r>
          </a:p>
          <a:p>
            <a:r>
              <a:rPr lang="uk-UA" sz="1600" dirty="0"/>
              <a:t>Якщо здобувач вищої освіти за результатами поточного контролю набрав </a:t>
            </a:r>
            <a:r>
              <a:rPr lang="uk-UA" sz="1600" b="1" dirty="0"/>
              <a:t>25–35 балів</a:t>
            </a:r>
            <a:r>
              <a:rPr lang="uk-UA" sz="1600" dirty="0"/>
              <a:t>, він отримує право за власною заявою опанувати окремі теми (змістові модулі) навчальної дисципліни понад обсяги, встановлені навчальним планом освітньої програми. Вивчення окремих складових навчальної дисципліни понад обсяги, встановлені навчальним планом освітньої програми, здійснюється у вільний від занять здобувача вищої освіти час.</a:t>
            </a:r>
          </a:p>
          <a:p>
            <a:r>
              <a:rPr lang="uk-UA" sz="1600" dirty="0"/>
              <a:t>Якщо здобувач вищої освіти за результатами поточного контролю набрав від </a:t>
            </a:r>
            <a:r>
              <a:rPr lang="uk-UA" sz="1600" b="1" dirty="0"/>
              <a:t>0 до 24 балів (включно)</a:t>
            </a:r>
            <a:r>
              <a:rPr lang="uk-UA" sz="1600" dirty="0"/>
              <a:t>, він вважається таким, що не виконав вимоги робочої програми навчальної дисципліни та має академічну заборгованість. Здобувач вищої освіти отримує право за власною заявою опанувати навчальну дисципліну у наступному семестрі понад обсяги, встановлені навчальним планом освітньої програми.</a:t>
            </a:r>
          </a:p>
        </p:txBody>
      </p:sp>
    </p:spTree>
    <p:extLst>
      <p:ext uri="{BB962C8B-B14F-4D97-AF65-F5344CB8AC3E}">
        <p14:creationId xmlns:p14="http://schemas.microsoft.com/office/powerpoint/2010/main" val="20565329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тексту 2"/>
          <p:cNvSpPr>
            <a:spLocks noGrp="1"/>
          </p:cNvSpPr>
          <p:nvPr>
            <p:ph type="body" sz="quarter" idx="10"/>
          </p:nvPr>
        </p:nvSpPr>
        <p:spPr>
          <a:xfrm>
            <a:off x="389744" y="0"/>
            <a:ext cx="11802256" cy="5396459"/>
          </a:xfrm>
        </p:spPr>
        <p:txBody>
          <a:bodyPr/>
          <a:lstStyle/>
          <a:p>
            <a:pPr marL="0" indent="0" fontAlgn="auto">
              <a:buNone/>
            </a:pPr>
            <a:r>
              <a:rPr lang="uk-UA" sz="2000" b="0" dirty="0" smtClean="0"/>
              <a:t> </a:t>
            </a:r>
            <a:endParaRPr lang="uk-UA" sz="2000" b="0" dirty="0"/>
          </a:p>
          <a:p>
            <a:pPr marL="0" indent="0">
              <a:lnSpc>
                <a:spcPct val="100000"/>
              </a:lnSpc>
              <a:spcBef>
                <a:spcPts val="0"/>
              </a:spcBef>
              <a:buNone/>
            </a:pPr>
            <a:endParaRPr lang="uk-UA" sz="2000" b="0" dirty="0"/>
          </a:p>
        </p:txBody>
      </p:sp>
      <p:sp>
        <p:nvSpPr>
          <p:cNvPr id="2" name="Прямокутник 1"/>
          <p:cNvSpPr/>
          <p:nvPr/>
        </p:nvSpPr>
        <p:spPr>
          <a:xfrm>
            <a:off x="194872" y="209862"/>
            <a:ext cx="11437495" cy="3600986"/>
          </a:xfrm>
          <a:prstGeom prst="rect">
            <a:avLst/>
          </a:prstGeom>
        </p:spPr>
        <p:txBody>
          <a:bodyPr wrap="square">
            <a:spAutoFit/>
          </a:bodyPr>
          <a:lstStyle/>
          <a:p>
            <a:pPr algn="ctr"/>
            <a:r>
              <a:rPr lang="uk-UA" sz="2400" b="1" dirty="0"/>
              <a:t>Визнання результатів навчання, набутих у неформальній та/або інформальній освіті</a:t>
            </a:r>
            <a:endParaRPr lang="uk-UA" sz="2400" dirty="0"/>
          </a:p>
          <a:p>
            <a:r>
              <a:rPr lang="uk-UA" b="1" dirty="0"/>
              <a:t> </a:t>
            </a:r>
            <a:endParaRPr lang="uk-UA" dirty="0"/>
          </a:p>
          <a:p>
            <a:r>
              <a:rPr lang="uk-UA" dirty="0"/>
              <a:t>Визнання результатів навчання, набутих у неформальній та/або інформальній освіті в рамках окремих тем навчальної дисципліни, здійснюється викладачем за зверненням здобувача вищої освіти та представленням документів, які підтверджують результати навчання (сертифікати, свідоцтва, скріншоти тощо). Рішення про визнання та оцінка за відповідну частину освітнього компонента приймається викладачем за результатами співбесіди зі здобувачем вищої освіти.</a:t>
            </a:r>
          </a:p>
          <a:p>
            <a:r>
              <a:rPr lang="uk-UA" dirty="0"/>
              <a:t>Визнання результатів навчання, набутих у неформальній та/або інформальній освіті в рамках цілого освітнього компонента, здійснюється за процедурою, яка визначена у Положенні про організацію освітнього процесу у Державному університеті «Житомирська політехніка».</a:t>
            </a:r>
          </a:p>
          <a:p>
            <a:r>
              <a:rPr lang="uk-UA" b="1" dirty="0"/>
              <a:t> </a:t>
            </a:r>
            <a:endParaRPr lang="uk-UA" dirty="0"/>
          </a:p>
        </p:txBody>
      </p:sp>
    </p:spTree>
    <p:extLst>
      <p:ext uri="{BB962C8B-B14F-4D97-AF65-F5344CB8AC3E}">
        <p14:creationId xmlns:p14="http://schemas.microsoft.com/office/powerpoint/2010/main" val="37275814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25520" y="2299069"/>
            <a:ext cx="6179737" cy="1405108"/>
          </a:xfrm>
        </p:spPr>
        <p:txBody>
          <a:bodyPr/>
          <a:lstStyle/>
          <a:p>
            <a:pPr algn="ctr"/>
            <a:r>
              <a:rPr lang="uk-UA" dirty="0" smtClean="0"/>
              <a:t>ДЯКУЮ ЗА УВАГУ!!!</a:t>
            </a:r>
            <a:endParaRPr lang="uk-UA" dirty="0"/>
          </a:p>
        </p:txBody>
      </p:sp>
    </p:spTree>
    <p:extLst>
      <p:ext uri="{BB962C8B-B14F-4D97-AF65-F5344CB8AC3E}">
        <p14:creationId xmlns:p14="http://schemas.microsoft.com/office/powerpoint/2010/main" val="1852806460"/>
      </p:ext>
    </p:extLst>
  </p:cSld>
  <p:clrMapOvr>
    <a:masterClrMapping/>
  </p:clrMapOvr>
</p:sld>
</file>

<file path=ppt/theme/theme1.xml><?xml version="1.0" encoding="utf-8"?>
<a:theme xmlns:a="http://schemas.openxmlformats.org/drawingml/2006/main" name="Тема Office">
  <a:themeElements>
    <a:clrScheme name="Житомирська політехніка">
      <a:dk1>
        <a:srgbClr val="224D83"/>
      </a:dk1>
      <a:lt1>
        <a:sysClr val="window" lastClr="FFFFFF"/>
      </a:lt1>
      <a:dk2>
        <a:srgbClr val="FFFFFF"/>
      </a:dk2>
      <a:lt2>
        <a:srgbClr val="224D83"/>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Житомирська політехніка">
      <a:majorFont>
        <a:latin typeface="Montserrat ExtraBold"/>
        <a:ea typeface=""/>
        <a:cs typeface=""/>
      </a:majorFont>
      <a:minorFont>
        <a:latin typeface="Montserra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Офіс">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Офіс">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Офіс">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777</TotalTime>
  <Words>909</Words>
  <Application>Microsoft Office PowerPoint</Application>
  <PresentationFormat>Широкий екран</PresentationFormat>
  <Paragraphs>114</Paragraphs>
  <Slides>15</Slides>
  <Notes>0</Notes>
  <HiddenSlides>0</HiddenSlides>
  <MMClips>0</MMClips>
  <ScaleCrop>false</ScaleCrop>
  <HeadingPairs>
    <vt:vector size="6" baseType="variant">
      <vt:variant>
        <vt:lpstr>Використані шрифти</vt:lpstr>
      </vt:variant>
      <vt:variant>
        <vt:i4>5</vt:i4>
      </vt:variant>
      <vt:variant>
        <vt:lpstr>Тема</vt:lpstr>
      </vt:variant>
      <vt:variant>
        <vt:i4>1</vt:i4>
      </vt:variant>
      <vt:variant>
        <vt:lpstr>Заголовки слайдів</vt:lpstr>
      </vt:variant>
      <vt:variant>
        <vt:i4>15</vt:i4>
      </vt:variant>
    </vt:vector>
  </HeadingPairs>
  <TitlesOfParts>
    <vt:vector size="21" baseType="lpstr">
      <vt:lpstr>Arial</vt:lpstr>
      <vt:lpstr>Calibri</vt:lpstr>
      <vt:lpstr>Montserrat</vt:lpstr>
      <vt:lpstr>Montserrat ExtraBold</vt:lpstr>
      <vt:lpstr>Times New Roman</vt:lpstr>
      <vt:lpstr>Тема Office</vt:lpstr>
      <vt:lpstr>Маркетинг  Викладач: Виговський Володимир Георгійович кандидат економічних наук,  доцент кафедри маркетингу аудиторія 4018 (новий корпус) E-mail: ek_vvg@ztu.edu.ua Посилання на освітній портал: https://learn.ztu.edu.ua/course/view.php?id=1065   </vt:lpstr>
      <vt:lpstr>Структура курсу</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ДЯКУЮ ЗА УВАГУ!!!</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Презентація PowerPoint</dc:title>
  <dc:creator>Новосьолов Іван Володимирович</dc:creator>
  <cp:lastModifiedBy>admin</cp:lastModifiedBy>
  <cp:revision>57</cp:revision>
  <dcterms:created xsi:type="dcterms:W3CDTF">2023-01-12T09:20:21Z</dcterms:created>
  <dcterms:modified xsi:type="dcterms:W3CDTF">2026-09-01T18:48:48Z</dcterms:modified>
</cp:coreProperties>
</file>