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7"/>
  </p:notesMasterIdLst>
  <p:sldIdLst>
    <p:sldId id="271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2" d="100"/>
          <a:sy n="82" d="100"/>
        </p:scale>
        <p:origin x="691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Місце для верхнього колонтитула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Місце для дати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9C85059-FAF3-4DE8-811C-1267F2167914}" type="datetimeFigureOut">
              <a:rPr lang="uk-UA" smtClean="0"/>
              <a:t>15.10.2026</a:t>
            </a:fld>
            <a:endParaRPr lang="uk-UA"/>
          </a:p>
        </p:txBody>
      </p:sp>
      <p:sp>
        <p:nvSpPr>
          <p:cNvPr id="4" name="Місце для зображення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Місце для нотаток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uk-UA" smtClean="0"/>
              <a:t>Редагувати стиль зразка тексту</a:t>
            </a:r>
          </a:p>
          <a:p>
            <a:pPr lvl="1"/>
            <a:r>
              <a:rPr lang="uk-UA" smtClean="0"/>
              <a:t>Другий рівень</a:t>
            </a:r>
          </a:p>
          <a:p>
            <a:pPr lvl="2"/>
            <a:r>
              <a:rPr lang="uk-UA" smtClean="0"/>
              <a:t>Третій рівень</a:t>
            </a:r>
          </a:p>
          <a:p>
            <a:pPr lvl="3"/>
            <a:r>
              <a:rPr lang="uk-UA" smtClean="0"/>
              <a:t>Четвертий рівень</a:t>
            </a:r>
          </a:p>
          <a:p>
            <a:pPr lvl="4"/>
            <a:r>
              <a:rPr lang="uk-UA" smtClean="0"/>
              <a:t>П’ятий рівень</a:t>
            </a:r>
            <a:endParaRPr lang="uk-UA"/>
          </a:p>
        </p:txBody>
      </p:sp>
      <p:sp>
        <p:nvSpPr>
          <p:cNvPr id="6" name="Місце для нижнього колонтитула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Місце для номера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CC24FC-E2F2-41BC-8F08-7C4A28F4DC40}" type="slidenum">
              <a:rPr lang="uk-UA" smtClean="0"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3461687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F85A392-6E94-4F57-9F74-0323B6B46DC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08436533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6443DDEB-BB07-4569-9722-8D71B7F050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17D1E276-744C-40CC-8EB8-822FD095285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70E7BD71-EC74-41B4-B42D-6AF1BF8C4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0CA28BB-619E-4DC8-B044-65E11393B8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49C6900C-7D34-4241-AA11-74F64E6471E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722186F5-574B-4671-B7EE-E9D936F6B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2273221-9AAD-44E6-A738-D1EFD6E542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ADADA650-3096-49E6-9A2C-FC63B1490655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DC1BD29A-DBB0-481D-A96B-6C08B878F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B87B4650-66B8-469D-9767-4EDD949DFB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9" y="5519344"/>
            <a:ext cx="7251501" cy="1285155"/>
          </a:xfrm>
          <a:prstGeom prst="rect">
            <a:avLst/>
          </a:prstGeom>
        </p:spPr>
      </p:pic>
      <p:cxnSp>
        <p:nvCxnSpPr>
          <p:cNvPr id="7" name="Прямая соединительная линия 6"/>
          <p:cNvCxnSpPr/>
          <p:nvPr/>
        </p:nvCxnSpPr>
        <p:spPr>
          <a:xfrm flipV="1">
            <a:off x="111967" y="717515"/>
            <a:ext cx="12192000" cy="3098"/>
          </a:xfrm>
          <a:prstGeom prst="line">
            <a:avLst/>
          </a:prstGeom>
          <a:ln w="38100" cmpd="dbl">
            <a:solidFill>
              <a:srgbClr val="224A98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4" descr="https://media.ztu.edu.ua/wp-content/uploads/2020/02/Group-6-1-1024x310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25" y="98054"/>
            <a:ext cx="1859085" cy="562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7812369" y="4907057"/>
            <a:ext cx="404225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МОРОЗ </a:t>
            </a:r>
            <a:r>
              <a:rPr lang="uk-UA" sz="1600" b="1" dirty="0">
                <a:solidFill>
                  <a:srgbClr val="002060"/>
                </a:solidFill>
                <a:latin typeface="Regular"/>
              </a:rPr>
              <a:t>Юлія Юзефівна</a:t>
            </a:r>
          </a:p>
          <a:p>
            <a:pPr algn="just">
              <a:lnSpc>
                <a:spcPct val="150000"/>
              </a:lnSpc>
            </a:pPr>
            <a:r>
              <a:rPr lang="uk-UA" sz="1600" dirty="0" smtClean="0">
                <a:solidFill>
                  <a:srgbClr val="002060"/>
                </a:solidFill>
                <a:latin typeface="Regular"/>
              </a:rPr>
              <a:t>Доктор економічних наук, професор</a:t>
            </a:r>
          </a:p>
          <a:p>
            <a:pPr algn="just">
              <a:lnSpc>
                <a:spcPct val="150000"/>
              </a:lnSpc>
            </a:pPr>
            <a:r>
              <a:rPr lang="uk-UA" sz="1600" b="1" dirty="0" smtClean="0">
                <a:solidFill>
                  <a:srgbClr val="002060"/>
                </a:solidFill>
                <a:latin typeface="Regular"/>
              </a:rPr>
              <a:t> </a:t>
            </a:r>
            <a:endParaRPr lang="uk-UA" sz="1600" b="1" dirty="0">
              <a:solidFill>
                <a:srgbClr val="002060"/>
              </a:solidFill>
              <a:latin typeface="Regular"/>
            </a:endParaRP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7BC95D3-F274-4CEF-82C9-09E9845C8B51}"/>
              </a:ext>
            </a:extLst>
          </p:cNvPr>
          <p:cNvSpPr>
            <a:spLocks noGrp="1"/>
          </p:cNvSpPr>
          <p:nvPr/>
        </p:nvSpPr>
        <p:spPr>
          <a:xfrm>
            <a:off x="1050276" y="1949404"/>
            <a:ext cx="10315381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ctr">
            <a:noAutofit/>
          </a:bodyPr>
          <a:lstStyle/>
          <a:p>
            <a:pPr algn="ctr">
              <a:def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результатів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та</a:t>
            </a:r>
          </a:p>
          <a:p>
            <a:pPr algn="ctr">
              <a:defRPr sz="27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обґрунтування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рішень</a:t>
            </a:r>
            <a:r>
              <a:rPr lang="ru-RU" sz="3600" b="1" dirty="0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 за </a:t>
            </a:r>
            <a:r>
              <a:rPr lang="ru-RU" sz="3600" b="1" dirty="0" err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невизначеності</a:t>
            </a:r>
            <a:endParaRPr lang="ru-RU" sz="3600" b="1" dirty="0">
              <a:solidFill>
                <a:srgbClr val="102A43"/>
              </a:solidFill>
              <a:latin typeface="DejaVu Sans"/>
              <a:ea typeface="DejaVu Sans"/>
              <a:cs typeface="DejaVu Sans"/>
            </a:endParaRP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7808866-6133-4116-B5A7-13AE383259D0}"/>
              </a:ext>
            </a:extLst>
          </p:cNvPr>
          <p:cNvSpPr>
            <a:spLocks noGrp="1"/>
          </p:cNvSpPr>
          <p:nvPr/>
        </p:nvSpPr>
        <p:spPr>
          <a:xfrm>
            <a:off x="859119" y="1012008"/>
            <a:ext cx="6953250" cy="364493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wrap="square" lIns="0" tIns="0" rIns="0" bIns="0" anchor="t">
            <a:noAutofit/>
          </a:bodyPr>
          <a:lstStyle/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Методологія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та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організація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наукових</a:t>
            </a:r>
            <a:r>
              <a:rPr sz="2000" b="1" dirty="0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 </a:t>
            </a:r>
            <a:r>
              <a:rPr sz="2000" b="1" dirty="0" err="1">
                <a:solidFill>
                  <a:srgbClr val="002060"/>
                </a:solidFill>
                <a:latin typeface="Times New Roman" panose="02020603050405020304" pitchFamily="18" charset="0"/>
                <a:ea typeface="DejaVu Sans"/>
                <a:cs typeface="Times New Roman" panose="02020603050405020304" pitchFamily="18" charset="0"/>
              </a:rPr>
              <a:t>досліджень</a:t>
            </a:r>
            <a:endParaRPr sz="2000" b="1" dirty="0">
              <a:solidFill>
                <a:srgbClr val="002060"/>
              </a:solidFill>
              <a:latin typeface="Times New Roman" panose="02020603050405020304" pitchFamily="18" charset="0"/>
              <a:ea typeface="DejaVu Sans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8687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FDF4C81-59C7-4F69-87AA-3C34C49C5978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ЛОГІКА ЛЕКЦІЇ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3D49011-D12B-4A72-8B2B-A3E08CB494BD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 та очікувані результати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6BBCBA68-289A-4F4E-A743-CC14DF9BE40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35ECBC4-E442-4A6D-85EB-CAA703CE92C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C7AC0EE-2856-4BE7-9EAE-A20797171F4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753FF34-A73A-4499-A56C-3CDC9F30A332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02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B9894CFC-DB80-42CA-AD91-FE4A5E31A52B}"/>
              </a:ext>
            </a:extLst>
          </p:cNvPr>
          <p:cNvSpPr>
            <a:spLocks noGrp="1"/>
          </p:cNvSpPr>
          <p:nvPr/>
        </p:nvSpPr>
        <p:spPr>
          <a:xfrm>
            <a:off x="66675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DBD954C-BEF0-4FCC-966D-C4271DA4F096}"/>
              </a:ext>
            </a:extLst>
          </p:cNvPr>
          <p:cNvSpPr>
            <a:spLocks noGrp="1"/>
          </p:cNvSpPr>
          <p:nvPr/>
        </p:nvSpPr>
        <p:spPr>
          <a:xfrm>
            <a:off x="83820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2D05C1A-DF09-4662-98ED-228BC337D677}"/>
              </a:ext>
            </a:extLst>
          </p:cNvPr>
          <p:cNvSpPr>
            <a:spLocks noGrp="1"/>
          </p:cNvSpPr>
          <p:nvPr/>
        </p:nvSpPr>
        <p:spPr>
          <a:xfrm>
            <a:off x="140970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 і дослідницьке 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E2A76ED-A858-4610-A4B5-C81CD22E8622}"/>
              </a:ext>
            </a:extLst>
          </p:cNvPr>
          <p:cNvSpPr>
            <a:spLocks noGrp="1"/>
          </p:cNvSpPr>
          <p:nvPr/>
        </p:nvSpPr>
        <p:spPr>
          <a:xfrm>
            <a:off x="140970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Визначення того, наскільки отримані дані відповідають на поставлене питання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E2D9DC7E-5992-4082-BAA8-BF0426F67694}"/>
              </a:ext>
            </a:extLst>
          </p:cNvPr>
          <p:cNvSpPr>
            <a:spLocks noGrp="1"/>
          </p:cNvSpPr>
          <p:nvPr/>
        </p:nvSpPr>
        <p:spPr>
          <a:xfrm>
            <a:off x="6096000" y="16573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359AB3AD-2FB5-4114-860D-934E04621579}"/>
              </a:ext>
            </a:extLst>
          </p:cNvPr>
          <p:cNvSpPr>
            <a:spLocks noGrp="1"/>
          </p:cNvSpPr>
          <p:nvPr/>
        </p:nvSpPr>
        <p:spPr>
          <a:xfrm>
            <a:off x="6267450" y="18097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1405DF2-6D0E-4BA1-AD1B-E6EFB7837ABA}"/>
              </a:ext>
            </a:extLst>
          </p:cNvPr>
          <p:cNvSpPr>
            <a:spLocks noGrp="1"/>
          </p:cNvSpPr>
          <p:nvPr/>
        </p:nvSpPr>
        <p:spPr>
          <a:xfrm>
            <a:off x="6838950" y="17907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Альтернативні інтерпретації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733BFA7-5325-47DF-95CD-1EA32D7438CE}"/>
              </a:ext>
            </a:extLst>
          </p:cNvPr>
          <p:cNvSpPr>
            <a:spLocks noGrp="1"/>
          </p:cNvSpPr>
          <p:nvPr/>
        </p:nvSpPr>
        <p:spPr>
          <a:xfrm>
            <a:off x="6838950" y="21907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Перевірка конкуруючих пояснень і джерел невизначеності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A9C65D9A-07DA-4FCF-BB0A-05331642B45C}"/>
              </a:ext>
            </a:extLst>
          </p:cNvPr>
          <p:cNvSpPr>
            <a:spLocks noGrp="1"/>
          </p:cNvSpPr>
          <p:nvPr/>
        </p:nvSpPr>
        <p:spPr>
          <a:xfrm>
            <a:off x="66675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EA4AF9A-0264-49C1-BB53-999F120E5929}"/>
              </a:ext>
            </a:extLst>
          </p:cNvPr>
          <p:cNvSpPr>
            <a:spLocks noGrp="1"/>
          </p:cNvSpPr>
          <p:nvPr/>
        </p:nvSpPr>
        <p:spPr>
          <a:xfrm>
            <a:off x="83820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209BF01-7920-4717-82F4-5B2662E01B2E}"/>
              </a:ext>
            </a:extLst>
          </p:cNvPr>
          <p:cNvSpPr>
            <a:spLocks noGrp="1"/>
          </p:cNvSpPr>
          <p:nvPr/>
        </p:nvSpPr>
        <p:spPr>
          <a:xfrm>
            <a:off x="140970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Рішення та ризики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4B9A037-83D0-41C6-BC76-A13C25B69AC5}"/>
              </a:ext>
            </a:extLst>
          </p:cNvPr>
          <p:cNvSpPr>
            <a:spLocks noGrp="1"/>
          </p:cNvSpPr>
          <p:nvPr/>
        </p:nvSpPr>
        <p:spPr>
          <a:xfrm>
            <a:off x="140970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Порівняння варіантів дії за наслідками, ризиками й можливістю коригування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8FBA24B1-DB6A-4E68-8A39-4C1769756371}"/>
              </a:ext>
            </a:extLst>
          </p:cNvPr>
          <p:cNvSpPr>
            <a:spLocks noGrp="1"/>
          </p:cNvSpPr>
          <p:nvPr/>
        </p:nvSpPr>
        <p:spPr>
          <a:xfrm>
            <a:off x="6096000" y="3028950"/>
            <a:ext cx="5143500" cy="11430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89CBD8F8-EE01-4620-9576-8F2569ADAF63}"/>
              </a:ext>
            </a:extLst>
          </p:cNvPr>
          <p:cNvSpPr>
            <a:spLocks noGrp="1"/>
          </p:cNvSpPr>
          <p:nvPr/>
        </p:nvSpPr>
        <p:spPr>
          <a:xfrm>
            <a:off x="6267450" y="31813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806CB63-4DB7-42FB-BDFA-9BA4E8548371}"/>
              </a:ext>
            </a:extLst>
          </p:cNvPr>
          <p:cNvSpPr>
            <a:spLocks noGrp="1"/>
          </p:cNvSpPr>
          <p:nvPr/>
        </p:nvSpPr>
        <p:spPr>
          <a:xfrm>
            <a:off x="6838950" y="31623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Висновки та рекомендації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453054E-62AF-4775-87D2-4EB7322FABED}"/>
              </a:ext>
            </a:extLst>
          </p:cNvPr>
          <p:cNvSpPr>
            <a:spLocks noGrp="1"/>
          </p:cNvSpPr>
          <p:nvPr/>
        </p:nvSpPr>
        <p:spPr>
          <a:xfrm>
            <a:off x="6838950" y="3562350"/>
            <a:ext cx="422910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12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Формулювання тверджень, співмірних із доказами та межами дослідження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EDCA76A1-931E-43E4-A194-966F86F25B47}"/>
              </a:ext>
            </a:extLst>
          </p:cNvPr>
          <p:cNvSpPr>
            <a:spLocks noGrp="1"/>
          </p:cNvSpPr>
          <p:nvPr/>
        </p:nvSpPr>
        <p:spPr>
          <a:xfrm>
            <a:off x="1000125" y="4667250"/>
            <a:ext cx="10191750" cy="857250"/>
          </a:xfrm>
          <a:prstGeom prst="roundRect">
            <a:avLst>
              <a:gd name="adj" fmla="val 8889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Результат лекції: здатність відокремлювати факт від інтерпретації, оцінювати невизначеність і обґрунтовувати рішення без перебільшення доказів.</a:t>
            </a:r>
          </a:p>
        </p:txBody>
      </p:sp>
    </p:spTree>
    <p:extLst>
      <p:ext uri="{BB962C8B-B14F-4D97-AF65-F5344CB8AC3E}">
        <p14:creationId xmlns:p14="http://schemas.microsoft.com/office/powerpoint/2010/main" val="7130993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80047315-4987-47B2-95DE-CDEC66DB5BFC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ВИХІДНА ПОЗИЦІЯ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C3AA58E-F078-413A-AF16-82D024ACB428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Від результату аналізу до обґрунтованого рішення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FC63D53-7ABD-4BB0-B7A5-6E592C41512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0807914B-7797-4BDC-8293-003B6C112E2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8F4A880-BDFD-42FF-A2B4-4F59CB6CEC5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427423D-856E-4E5D-BA13-254580311628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400F0F23-0761-47DE-8B74-F73129C05ED7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D66AA2F6-7D86-454B-9EFB-C746D9E2E9B2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378E95C-EEFC-46A7-B676-A02BC38A4169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ПИТАННЯ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FDF79F7-2DE3-461B-8B55-81D7C2EEEA30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яке твердження потребує перевірки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16CDE217-ABFC-45DB-B259-8B58EEDCD558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A7CD0A11-4AF0-45E2-8044-A5FD879B6A3B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551C578-18F1-4963-8405-D50B975D2C8A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B8698F4-48DE-4C91-9996-1BAA3D4D2E41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безпосередньо показали дані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37D513CE-9AE5-4498-B624-A2B28E5BE041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F978D4DD-1308-4831-8F2A-3453A729D0A1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F488F4D-5D86-4501-8FA0-C8CBC0135A41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B7D682D-9D20-4577-B43D-C6261D8561A2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яке пояснення узгоджується з результатом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BA12A39F-B291-481E-B83F-9F3BB8247965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12837A3A-BDC1-4E15-A80B-6521297A1F0E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B6B960C-665C-4BD6-9A2D-14805128E860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РІШЕННЯ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E167CF2-0681-41A3-9F00-24C95AD1F48B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варіант дії має кращий баланс наслідків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D01CE165-685B-4ED6-AA66-FAF372FB79EF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AE50315-89D3-4924-B29B-8B9654129F20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РЕКОМЕНДАЦІЯ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2CCDA19-4CCA-42CE-BB87-CDD8ECC767B7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кому, що й за яких умов доцільно зробити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B27E0538-97E5-4EA7-9E65-6FE1CD7992C4}"/>
              </a:ext>
            </a:extLst>
          </p:cNvPr>
          <p:cNvSpPr>
            <a:spLocks noGrp="1"/>
          </p:cNvSpPr>
          <p:nvPr/>
        </p:nvSpPr>
        <p:spPr>
          <a:xfrm>
            <a:off x="1381125" y="4686300"/>
            <a:ext cx="942975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2E7D6B"/>
                </a:solidFill>
                <a:latin typeface="DejaVu Sans"/>
                <a:ea typeface="DejaVu Sans"/>
                <a:cs typeface="DejaVu Sans"/>
              </a:rPr>
              <a:t>Кожен перехід потребує окремого обґрунтування. Дані не перетворюються на рішення автоматично, оскільки між ними діють припущення, цінності та обмеження.</a:t>
            </a:r>
          </a:p>
        </p:txBody>
      </p:sp>
    </p:spTree>
    <p:extLst>
      <p:ext uri="{BB962C8B-B14F-4D97-AF65-F5344CB8AC3E}">
        <p14:creationId xmlns:p14="http://schemas.microsoft.com/office/powerpoint/2010/main" val="71825397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8BFA1AE-EDF6-48D4-BB60-438BA9962F5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УЗГОДЖЕННЯ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D885854-AA0C-4660-8767-FC04AC77AA1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Матриця відповіді на дослідницьке питання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A7655C07-0CAD-46D9-9152-54319E2DC2B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5EAD049B-9A8B-4907-B5DA-A695B10ECB4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6D0A7F5-FA0E-47FF-989A-27D0ABAD6A5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C2CBF4A-D7D1-4E08-A413-4839DE00108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04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FDD3B5E7-2D8D-42B5-8D2D-8EA0952A1CFE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571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048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Елемент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Контрольне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фіксує дослідник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Ознака коректності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Дослідницьке питання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який зв’язок, відмінність або механізм досліджується?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точне формулювання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можлива однозначна відповідь у межах дизайну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доказ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спостереження підтримали б кожну можливу відповідь?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критерії підтвердження та спростування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критерії визначено до інтерпретації результату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Отриманий 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показав аналіз без пояснювальних припущень?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оцінку, закономірність або документований механізм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відтворюється за описаною процедурою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Ступінь відповіді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відповідає результат на все питання або лише на його частину?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повну, часткову або невизначену відповідь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висновок не виходить за межі перевіреного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які дані, умови або припущення звужують висновок?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межі застосування і невирішені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 враховано у фінальному формулюванні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7BFF7B4-EF52-4623-B2DF-17AA2EECB1E1}"/>
              </a:ext>
            </a:extLst>
          </p:cNvPr>
          <p:cNvSpPr>
            <a:spLocks noGrp="1"/>
          </p:cNvSpPr>
          <p:nvPr/>
        </p:nvSpPr>
        <p:spPr>
          <a:xfrm>
            <a:off x="1809750" y="5772150"/>
            <a:ext cx="85725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Відповідь на дослідницьке питання має відображати фактичний обсяг доказів, а не початкове очікування дослідника.</a:t>
            </a:r>
          </a:p>
        </p:txBody>
      </p:sp>
    </p:spTree>
    <p:extLst>
      <p:ext uri="{BB962C8B-B14F-4D97-AF65-F5344CB8AC3E}">
        <p14:creationId xmlns:p14="http://schemas.microsoft.com/office/powerpoint/2010/main" val="13710806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2D1CC93-D33C-43DD-8A83-B86569D06DA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1. УЗГОДЖЕННЯ РЕЗУЛЬТАТІВ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1A71C90-3C59-4A42-B2AB-4267412C4D2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Рівні аналітичного твердження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767BB84-B848-4C19-B70A-2DFDF794D53B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D3699CAF-7C32-4802-B6E8-C33DDDF24BDB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B6475E4-4C84-4C10-AACB-67C11C24FCFB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3DC06CC7-4859-4910-8409-4B1C4D10F54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05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6B622C1B-C54A-4B02-BC12-9A1D09762C3A}"/>
              </a:ext>
            </a:extLst>
          </p:cNvPr>
          <p:cNvSpPr>
            <a:spLocks noGrp="1"/>
          </p:cNvSpPr>
          <p:nvPr/>
        </p:nvSpPr>
        <p:spPr>
          <a:xfrm>
            <a:off x="857250" y="1571625"/>
            <a:ext cx="10477500" cy="781050"/>
          </a:xfrm>
          <a:prstGeom prst="roundRect">
            <a:avLst>
              <a:gd name="adj" fmla="val 9756"/>
            </a:avLst>
          </a:prstGeom>
          <a:solidFill>
            <a:srgbClr val="EAF2F8"/>
          </a:solidFill>
          <a:ln w="13335">
            <a:solidFill>
              <a:srgbClr val="3976A8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908C68D-FC83-47FC-9180-080F886DE6D7}"/>
              </a:ext>
            </a:extLst>
          </p:cNvPr>
          <p:cNvSpPr>
            <a:spLocks noGrp="1"/>
          </p:cNvSpPr>
          <p:nvPr/>
        </p:nvSpPr>
        <p:spPr>
          <a:xfrm>
            <a:off x="1066800" y="1743075"/>
            <a:ext cx="438150" cy="438150"/>
          </a:xfrm>
          <a:prstGeom prst="ellipse">
            <a:avLst/>
          </a:prstGeom>
          <a:solidFill>
            <a:srgbClr val="3976A8"/>
          </a:solidFill>
          <a:ln w="9525">
            <a:solidFill>
              <a:srgbClr val="3976A8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E16F441-04C4-47CA-B188-F0C5219DD529}"/>
              </a:ext>
            </a:extLst>
          </p:cNvPr>
          <p:cNvSpPr>
            <a:spLocks noGrp="1"/>
          </p:cNvSpPr>
          <p:nvPr/>
        </p:nvSpPr>
        <p:spPr>
          <a:xfrm>
            <a:off x="1714500" y="166687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СПОСТЕРЕЖЕННЯ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0A482AD-CC99-49B1-822D-F048BE83C98A}"/>
              </a:ext>
            </a:extLst>
          </p:cNvPr>
          <p:cNvSpPr>
            <a:spLocks noGrp="1"/>
          </p:cNvSpPr>
          <p:nvPr/>
        </p:nvSpPr>
        <p:spPr>
          <a:xfrm>
            <a:off x="4191000" y="1666875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За досліджуваний період частка нових ринків у структурі експорту зросла.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12D5E4DD-C920-4BBE-BFD4-3E0E2AA305FD}"/>
              </a:ext>
            </a:extLst>
          </p:cNvPr>
          <p:cNvSpPr>
            <a:spLocks noGrp="1"/>
          </p:cNvSpPr>
          <p:nvPr/>
        </p:nvSpPr>
        <p:spPr>
          <a:xfrm>
            <a:off x="857250" y="2543175"/>
            <a:ext cx="10477500" cy="781050"/>
          </a:xfrm>
          <a:prstGeom prst="roundRect">
            <a:avLst>
              <a:gd name="adj" fmla="val 9756"/>
            </a:avLst>
          </a:prstGeom>
          <a:solidFill>
            <a:srgbClr val="EAF5F1"/>
          </a:solidFill>
          <a:ln w="13335">
            <a:solidFill>
              <a:srgbClr val="2E7D6B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B45FCBD4-2DC4-4523-80E6-114444441EAE}"/>
              </a:ext>
            </a:extLst>
          </p:cNvPr>
          <p:cNvSpPr>
            <a:spLocks noGrp="1"/>
          </p:cNvSpPr>
          <p:nvPr/>
        </p:nvSpPr>
        <p:spPr>
          <a:xfrm>
            <a:off x="1066800" y="271462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1242574-7C30-4380-AA61-D5C326E4636F}"/>
              </a:ext>
            </a:extLst>
          </p:cNvPr>
          <p:cNvSpPr>
            <a:spLocks noGrp="1"/>
          </p:cNvSpPr>
          <p:nvPr/>
        </p:nvSpPr>
        <p:spPr>
          <a:xfrm>
            <a:off x="1714500" y="263842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8B3D828-4A1E-479D-A86E-FB292BC0D6FD}"/>
              </a:ext>
            </a:extLst>
          </p:cNvPr>
          <p:cNvSpPr>
            <a:spLocks noGrp="1"/>
          </p:cNvSpPr>
          <p:nvPr/>
        </p:nvSpPr>
        <p:spPr>
          <a:xfrm>
            <a:off x="4191000" y="2638425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Зміна узгоджується з припущенням про розширення географії збуту.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776E0DF0-AFE9-4CEE-BF4B-F7ED18691420}"/>
              </a:ext>
            </a:extLst>
          </p:cNvPr>
          <p:cNvSpPr>
            <a:spLocks noGrp="1"/>
          </p:cNvSpPr>
          <p:nvPr/>
        </p:nvSpPr>
        <p:spPr>
          <a:xfrm>
            <a:off x="857250" y="3514725"/>
            <a:ext cx="10477500" cy="781050"/>
          </a:xfrm>
          <a:prstGeom prst="roundRect">
            <a:avLst>
              <a:gd name="adj" fmla="val 9756"/>
            </a:avLst>
          </a:prstGeom>
          <a:solidFill>
            <a:srgbClr val="FBF3E5"/>
          </a:solidFill>
          <a:ln w="13335">
            <a:solidFill>
              <a:srgbClr val="A66A18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42A03F32-4281-4D4C-B3F8-7B0999361CDD}"/>
              </a:ext>
            </a:extLst>
          </p:cNvPr>
          <p:cNvSpPr>
            <a:spLocks noGrp="1"/>
          </p:cNvSpPr>
          <p:nvPr/>
        </p:nvSpPr>
        <p:spPr>
          <a:xfrm>
            <a:off x="1066800" y="368617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56D9573-87D3-4450-9FA5-58453F7A7381}"/>
              </a:ext>
            </a:extLst>
          </p:cNvPr>
          <p:cNvSpPr>
            <a:spLocks noGrp="1"/>
          </p:cNvSpPr>
          <p:nvPr/>
        </p:nvSpPr>
        <p:spPr>
          <a:xfrm>
            <a:off x="1714500" y="360997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ОЦІННЕ СУДЖЕННЯ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B4820A4-9758-48CC-BD01-CE050C59519C}"/>
              </a:ext>
            </a:extLst>
          </p:cNvPr>
          <p:cNvSpPr>
            <a:spLocks noGrp="1"/>
          </p:cNvSpPr>
          <p:nvPr/>
        </p:nvSpPr>
        <p:spPr>
          <a:xfrm>
            <a:off x="4191000" y="3609975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Диверсифікація може підвищити стійкість за умови відсутності нової концентрації ризику.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F5AD26B9-E9C7-41DA-8061-22A7F67CFEBB}"/>
              </a:ext>
            </a:extLst>
          </p:cNvPr>
          <p:cNvSpPr>
            <a:spLocks noGrp="1"/>
          </p:cNvSpPr>
          <p:nvPr/>
        </p:nvSpPr>
        <p:spPr>
          <a:xfrm>
            <a:off x="857250" y="4486275"/>
            <a:ext cx="10477500" cy="781050"/>
          </a:xfrm>
          <a:prstGeom prst="roundRect">
            <a:avLst>
              <a:gd name="adj" fmla="val 9756"/>
            </a:avLst>
          </a:prstGeom>
          <a:solidFill>
            <a:srgbClr val="F4F8FB"/>
          </a:solidFill>
          <a:ln w="13335">
            <a:solidFill>
              <a:srgbClr val="102A4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B72744B2-0B4E-4E01-9959-80295E47DFB2}"/>
              </a:ext>
            </a:extLst>
          </p:cNvPr>
          <p:cNvSpPr>
            <a:spLocks noGrp="1"/>
          </p:cNvSpPr>
          <p:nvPr/>
        </p:nvSpPr>
        <p:spPr>
          <a:xfrm>
            <a:off x="1066800" y="46577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FB9C075-B5C6-4E5E-95A1-2BDA43588F84}"/>
              </a:ext>
            </a:extLst>
          </p:cNvPr>
          <p:cNvSpPr>
            <a:spLocks noGrp="1"/>
          </p:cNvSpPr>
          <p:nvPr/>
        </p:nvSpPr>
        <p:spPr>
          <a:xfrm>
            <a:off x="1714500" y="4581525"/>
            <a:ext cx="2381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DE22B5E-745D-40AF-BEFA-F536DB7F3FA9}"/>
              </a:ext>
            </a:extLst>
          </p:cNvPr>
          <p:cNvSpPr>
            <a:spLocks noGrp="1"/>
          </p:cNvSpPr>
          <p:nvPr/>
        </p:nvSpPr>
        <p:spPr>
          <a:xfrm>
            <a:off x="4191000" y="4581525"/>
            <a:ext cx="6858000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Доцільно підтримувати вихід на ринки, що зменшують залежність від домінантного напряму.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33041DC-5BC7-4689-9B69-C4B12F5DB9DD}"/>
              </a:ext>
            </a:extLst>
          </p:cNvPr>
          <p:cNvSpPr>
            <a:spLocks noGrp="1"/>
          </p:cNvSpPr>
          <p:nvPr/>
        </p:nvSpPr>
        <p:spPr>
          <a:xfrm>
            <a:off x="1952625" y="5572125"/>
            <a:ext cx="828675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Чим далі твердження від безпосереднього результату, тим більше воно потребує додаткових припущень та аргументів.</a:t>
            </a:r>
          </a:p>
        </p:txBody>
      </p:sp>
    </p:spTree>
    <p:extLst>
      <p:ext uri="{BB962C8B-B14F-4D97-AF65-F5344CB8AC3E}">
        <p14:creationId xmlns:p14="http://schemas.microsoft.com/office/powerpoint/2010/main" val="10425954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BEDF725-4454-444B-AD4C-2D643B7BBF6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АЛЬТЕРНАТИВНІ ІНТЕРПРЕТАЦІЇ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67D6C575-608D-41DB-B343-5D9DC48CF584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Перевірка конкуруючих пояснень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97AF2ED-7467-4F29-AFA8-149B6F00729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B52B852B-60A1-4397-A049-918DB06B7F0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206ED05-BF8F-4426-9C46-F2909AA5F4EA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BB9AAC5-A7F4-4273-A3B3-4B5F8BBA77E5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06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7F2A59C8-A7F8-4008-82A2-C1C788D8F6AE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762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819150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Можливе пояснення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Очікувані спостереження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Докази для перевірки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Аналітичне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Досліджуваний механізм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виникає після дії визначеного чинника та через очікувані проміжні ланки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часова послідовність, документи й відповідні показники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оцінити повноту підтвердження механізму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Зовнішня кон’юнктура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подібна зміна спостерігається у країнах без досліджуваного впливу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міжкраїнові дані та показники глобального попиту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відокремити спільний зовнішній ефект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Зміна складу даних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зникає після приведення вибірки до постійного складу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метадані, пропуски та правила включення спостережень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перерахувати результат на зіставній базі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19150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Зворотний причинний зв’язок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результат передує пояснювальному чиннику або впливає на нього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часові ряди та логіка прийняття рішень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уточнити напрям зв’язку й утриматися від сильного причинного висновку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D773E44-5EC5-406D-BC16-3F24853962F2}"/>
              </a:ext>
            </a:extLst>
          </p:cNvPr>
          <p:cNvSpPr>
            <a:spLocks noGrp="1"/>
          </p:cNvSpPr>
          <p:nvPr/>
        </p:nvSpPr>
        <p:spPr>
          <a:xfrm>
            <a:off x="1666875" y="5772150"/>
            <a:ext cx="8858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Сильна інтерпретація пояснює наявні результати краще за альтернативи та визначає, які дані могли б її спростувати.</a:t>
            </a:r>
          </a:p>
        </p:txBody>
      </p:sp>
    </p:spTree>
    <p:extLst>
      <p:ext uri="{BB962C8B-B14F-4D97-AF65-F5344CB8AC3E}">
        <p14:creationId xmlns:p14="http://schemas.microsoft.com/office/powerpoint/2010/main" val="15818855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673E053-5404-4AC2-831E-BAE85BF069F3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АЛЬТЕРНАТИВНІ ІНТЕРПРЕТАЦІЇ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5F18DAB-2F86-4D13-A664-9FFCF7C8A37B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Тріангуляція доказів і пошук спростувань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9CB1D5A0-BF03-4025-99BA-12759661EE22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9EA8D287-DD95-498E-A34D-88AD0892BFB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4F45542-32BF-406A-870B-B573F0E524C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AD051539-D674-4F86-A9FD-54F68286CC5A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07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5E1815D7-BC60-4843-BED5-3D9849738A67}"/>
              </a:ext>
            </a:extLst>
          </p:cNvPr>
          <p:cNvSpPr>
            <a:spLocks noGrp="1"/>
          </p:cNvSpPr>
          <p:nvPr/>
        </p:nvSpPr>
        <p:spPr>
          <a:xfrm>
            <a:off x="666750" y="1666875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70E28BC8-57C1-4ED5-BFAE-DFECDB5BEFC2}"/>
              </a:ext>
            </a:extLst>
          </p:cNvPr>
          <p:cNvSpPr>
            <a:spLocks noGrp="1"/>
          </p:cNvSpPr>
          <p:nvPr/>
        </p:nvSpPr>
        <p:spPr>
          <a:xfrm>
            <a:off x="838200" y="18192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B96A0C0-F650-462F-B504-6BF2B5C185A9}"/>
              </a:ext>
            </a:extLst>
          </p:cNvPr>
          <p:cNvSpPr>
            <a:spLocks noGrp="1"/>
          </p:cNvSpPr>
          <p:nvPr/>
        </p:nvSpPr>
        <p:spPr>
          <a:xfrm>
            <a:off x="1409700" y="1800225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НЕЗАЛЕЖНІ ДЖЕРЕЛА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DFE7A4B-3AE5-4897-93F0-D6BC6D3E9BC6}"/>
              </a:ext>
            </a:extLst>
          </p:cNvPr>
          <p:cNvSpPr>
            <a:spLocks noGrp="1"/>
          </p:cNvSpPr>
          <p:nvPr/>
        </p:nvSpPr>
        <p:spPr>
          <a:xfrm>
            <a:off x="1409700" y="2409825"/>
            <a:ext cx="24193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Той самий висновок підтримують матеріали з різним походженням і різними можливими похибками.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97172FBC-838C-417E-8FA9-C6D066D46F6C}"/>
              </a:ext>
            </a:extLst>
          </p:cNvPr>
          <p:cNvSpPr>
            <a:spLocks noGrp="1"/>
          </p:cNvSpPr>
          <p:nvPr/>
        </p:nvSpPr>
        <p:spPr>
          <a:xfrm>
            <a:off x="4429125" y="1666875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799819CA-1BF9-41DF-A9F8-8007A774FF94}"/>
              </a:ext>
            </a:extLst>
          </p:cNvPr>
          <p:cNvSpPr>
            <a:spLocks noGrp="1"/>
          </p:cNvSpPr>
          <p:nvPr/>
        </p:nvSpPr>
        <p:spPr>
          <a:xfrm>
            <a:off x="4600575" y="18192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C2E1432-F57C-4063-9FFB-EDD45A458082}"/>
              </a:ext>
            </a:extLst>
          </p:cNvPr>
          <p:cNvSpPr>
            <a:spLocks noGrp="1"/>
          </p:cNvSpPr>
          <p:nvPr/>
        </p:nvSpPr>
        <p:spPr>
          <a:xfrm>
            <a:off x="5172075" y="1800225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РІЗНІ МЕТОДИ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FA085D1-57FA-4AD5-82D1-7849B9BFCE01}"/>
              </a:ext>
            </a:extLst>
          </p:cNvPr>
          <p:cNvSpPr>
            <a:spLocks noGrp="1"/>
          </p:cNvSpPr>
          <p:nvPr/>
        </p:nvSpPr>
        <p:spPr>
          <a:xfrm>
            <a:off x="5172075" y="2409825"/>
            <a:ext cx="24193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Кількісний результат узгоджується з документованим процесом або якісним поясненням учасників.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53773FC5-EA72-4410-B112-CEC505430DDE}"/>
              </a:ext>
            </a:extLst>
          </p:cNvPr>
          <p:cNvSpPr>
            <a:spLocks noGrp="1"/>
          </p:cNvSpPr>
          <p:nvPr/>
        </p:nvSpPr>
        <p:spPr>
          <a:xfrm>
            <a:off x="8191500" y="1666875"/>
            <a:ext cx="3333750" cy="2571750"/>
          </a:xfrm>
          <a:prstGeom prst="roundRect">
            <a:avLst>
              <a:gd name="adj" fmla="val 2963"/>
            </a:avLst>
          </a:prstGeom>
          <a:solidFill>
            <a:srgbClr val="FBF3E5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E046ED5-DC29-4082-9BA5-DE9A8C27D3EB}"/>
              </a:ext>
            </a:extLst>
          </p:cNvPr>
          <p:cNvSpPr>
            <a:spLocks noGrp="1"/>
          </p:cNvSpPr>
          <p:nvPr/>
        </p:nvSpPr>
        <p:spPr>
          <a:xfrm>
            <a:off x="8362950" y="1819275"/>
            <a:ext cx="438150" cy="438150"/>
          </a:xfrm>
          <a:prstGeom prst="ellipse">
            <a:avLst/>
          </a:prstGeom>
          <a:solidFill>
            <a:srgbClr val="A66A18"/>
          </a:solidFill>
          <a:ln w="9525">
            <a:solidFill>
              <a:srgbClr val="A66A18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500F43CE-24B5-4241-BDDE-9735CCD04B97}"/>
              </a:ext>
            </a:extLst>
          </p:cNvPr>
          <p:cNvSpPr>
            <a:spLocks noGrp="1"/>
          </p:cNvSpPr>
          <p:nvPr/>
        </p:nvSpPr>
        <p:spPr>
          <a:xfrm>
            <a:off x="8934450" y="1800225"/>
            <a:ext cx="24193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4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НЕГАТИВНИЙ ДОКАЗ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F703AB1-4705-4579-BE7D-07499C86FDCD}"/>
              </a:ext>
            </a:extLst>
          </p:cNvPr>
          <p:cNvSpPr>
            <a:spLocks noGrp="1"/>
          </p:cNvSpPr>
          <p:nvPr/>
        </p:nvSpPr>
        <p:spPr>
          <a:xfrm>
            <a:off x="8934450" y="2409825"/>
            <a:ext cx="2419350" cy="1695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75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Дослідник цілеспрямовано шукає випадки, періоди або джерела, що суперечать основній інтерпретації.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705AD99F-199C-4181-9E8A-D3C7572EAA40}"/>
              </a:ext>
            </a:extLst>
          </p:cNvPr>
          <p:cNvSpPr>
            <a:spLocks noGrp="1"/>
          </p:cNvSpPr>
          <p:nvPr/>
        </p:nvSpPr>
        <p:spPr>
          <a:xfrm>
            <a:off x="1381125" y="4857750"/>
            <a:ext cx="9429750" cy="742950"/>
          </a:xfrm>
          <a:prstGeom prst="roundRect">
            <a:avLst>
              <a:gd name="adj" fmla="val 10256"/>
            </a:avLst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Узгодженість джерел підсилює висновок лише тоді, коли вони справді незалежні. Повторення одного первинного повідомлення не створює нових доказів.</a:t>
            </a:r>
          </a:p>
        </p:txBody>
      </p:sp>
    </p:spTree>
    <p:extLst>
      <p:ext uri="{BB962C8B-B14F-4D97-AF65-F5344CB8AC3E}">
        <p14:creationId xmlns:p14="http://schemas.microsoft.com/office/powerpoint/2010/main" val="12267715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E87A84E-009D-4723-B1FC-F05FCC2FB6B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НЕВИЗНАЧЕНОСТІ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95F2031-FC09-40A3-A311-EFF08872FA72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Джерела невизначеності в дослідженні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3157FF7-E6C5-45A9-A2E8-B175FCD288C6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021CDC7-F2F1-4CB5-86D8-C09B74B78F62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5947890-A367-4DD2-A598-32AB6B086C99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D5B8706-685E-4B64-9A8A-0532B000ABE4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08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197D7151-36B5-4C5F-9D6B-F61F0B773B26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190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429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Вид невизначеності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Походження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Спосіб оцінювання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Відображення у висновку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Невизначеність даних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похибка вимірювання, пропуски та перегляди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інтервали, альтернативні джерела й аналіз пропусків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діапазон значень або застереження щодо точності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Параметрична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оцінювання коефіцієнтів за обмеженою вибіркою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стандартні похибки, довірчі інтервали та повторне вибіркове оцінювання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імовірний діапазон величини ефекту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Модельна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вибір функціональної форми, змінних і припущень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альтернативні специфікації та перевірка стійкості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умови, за яких зберігається інтерпретація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Сценарна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майбутні умови не мають надійного ймовірнісного розподілу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кілька внутрішньо узгоджених сценаріїв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наслідки для кожного сценарію без удаваної точності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Імплементаційна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рішення може бути виконано частково або із затримкою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аналіз спроможності, ресурсів і поведінкових реакцій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умови реалізації та показники раннього контролю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E83D09D-8F59-4A8B-A4AE-ADCFD1CA30D3}"/>
              </a:ext>
            </a:extLst>
          </p:cNvPr>
          <p:cNvSpPr>
            <a:spLocks noGrp="1"/>
          </p:cNvSpPr>
          <p:nvPr/>
        </p:nvSpPr>
        <p:spPr>
          <a:xfrm>
            <a:off x="1571625" y="5772150"/>
            <a:ext cx="90487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Невизначеність потрібно локалізувати. Загальна фраза про «обмеження дослідження» не показує, який саме висновок і наскільки вона послаблює.</a:t>
            </a:r>
          </a:p>
        </p:txBody>
      </p:sp>
    </p:spTree>
    <p:extLst>
      <p:ext uri="{BB962C8B-B14F-4D97-AF65-F5344CB8AC3E}">
        <p14:creationId xmlns:p14="http://schemas.microsoft.com/office/powerpoint/2010/main" val="36012851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F94B5C12-AEBC-4D0F-967D-3731A0499E11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2. ОЦІНЮВАННЯ НЕВИЗНАЧЕНОСТІ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CD1721F-9DCF-4D19-8F4D-D0CF35C1AD26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Форми представлення невизначеності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D8D35E28-23B5-4C95-A5FA-A33B68048A5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6E622AEE-5FE4-4220-BB65-630B76ED1AC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A021047-008B-4723-A8F8-5ACF97D3ABC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879C765-FDC1-4D43-92A0-BD5679AAA5B0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09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75354191-0162-4C8F-85F9-5551CE3555B8}"/>
              </a:ext>
            </a:extLst>
          </p:cNvPr>
          <p:cNvSpPr>
            <a:spLocks noGrp="1"/>
          </p:cNvSpPr>
          <p:nvPr/>
        </p:nvSpPr>
        <p:spPr>
          <a:xfrm>
            <a:off x="66675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2D0D6CE0-4835-4975-A67B-D4D43E5D2472}"/>
              </a:ext>
            </a:extLst>
          </p:cNvPr>
          <p:cNvSpPr>
            <a:spLocks noGrp="1"/>
          </p:cNvSpPr>
          <p:nvPr/>
        </p:nvSpPr>
        <p:spPr>
          <a:xfrm>
            <a:off x="83820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DFC5711-9AAD-49E4-8E65-6DF3F78186C3}"/>
              </a:ext>
            </a:extLst>
          </p:cNvPr>
          <p:cNvSpPr>
            <a:spLocks noGrp="1"/>
          </p:cNvSpPr>
          <p:nvPr/>
        </p:nvSpPr>
        <p:spPr>
          <a:xfrm>
            <a:off x="140970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ІНТЕРВАЛ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985AB84-4CB4-4F19-B0A0-43A54B5E261A}"/>
              </a:ext>
            </a:extLst>
          </p:cNvPr>
          <p:cNvSpPr>
            <a:spLocks noGrp="1"/>
          </p:cNvSpPr>
          <p:nvPr/>
        </p:nvSpPr>
        <p:spPr>
          <a:xfrm>
            <a:off x="1409700" y="2209800"/>
            <a:ext cx="4229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кількісний діапазон можливих значень за визначеної процедури оцінювання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4E8F724B-BEA8-44F7-ADE2-B6A2400BF6CF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EA2D4C1C-3DC1-4AB4-BC6A-2947FC198DD5}"/>
              </a:ext>
            </a:extLst>
          </p:cNvPr>
          <p:cNvSpPr>
            <a:spLocks noGrp="1"/>
          </p:cNvSpPr>
          <p:nvPr/>
        </p:nvSpPr>
        <p:spPr>
          <a:xfrm>
            <a:off x="6267450" y="1771650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0B9FEFE-4B87-43B1-92D8-5B9410648AA7}"/>
              </a:ext>
            </a:extLst>
          </p:cNvPr>
          <p:cNvSpPr>
            <a:spLocks noGrp="1"/>
          </p:cNvSpPr>
          <p:nvPr/>
        </p:nvSpPr>
        <p:spPr>
          <a:xfrm>
            <a:off x="6838950" y="1752600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СЦЕНАРІЙ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2FAFAA5-5908-45AA-AE57-29F5CB6F5286}"/>
              </a:ext>
            </a:extLst>
          </p:cNvPr>
          <p:cNvSpPr>
            <a:spLocks noGrp="1"/>
          </p:cNvSpPr>
          <p:nvPr/>
        </p:nvSpPr>
        <p:spPr>
          <a:xfrm>
            <a:off x="6838950" y="2209800"/>
            <a:ext cx="4229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узгоджений набір майбутніх умов і відповідний результат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40F06E21-6009-43E2-8674-C0116E07F574}"/>
              </a:ext>
            </a:extLst>
          </p:cNvPr>
          <p:cNvSpPr>
            <a:spLocks noGrp="1"/>
          </p:cNvSpPr>
          <p:nvPr/>
        </p:nvSpPr>
        <p:spPr>
          <a:xfrm>
            <a:off x="66675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CDC134A8-D9AC-414D-B87D-482FE31124FA}"/>
              </a:ext>
            </a:extLst>
          </p:cNvPr>
          <p:cNvSpPr>
            <a:spLocks noGrp="1"/>
          </p:cNvSpPr>
          <p:nvPr/>
        </p:nvSpPr>
        <p:spPr>
          <a:xfrm>
            <a:off x="838200" y="35337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12379B1-8449-485A-A40A-08BE76A4BBC8}"/>
              </a:ext>
            </a:extLst>
          </p:cNvPr>
          <p:cNvSpPr>
            <a:spLocks noGrp="1"/>
          </p:cNvSpPr>
          <p:nvPr/>
        </p:nvSpPr>
        <p:spPr>
          <a:xfrm>
            <a:off x="140970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РІВЕНЬ УПЕВНЕНОСТІ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FEE1BFCB-B238-44FB-B5A4-1065E88248F4}"/>
              </a:ext>
            </a:extLst>
          </p:cNvPr>
          <p:cNvSpPr>
            <a:spLocks noGrp="1"/>
          </p:cNvSpPr>
          <p:nvPr/>
        </p:nvSpPr>
        <p:spPr>
          <a:xfrm>
            <a:off x="1409700" y="3971925"/>
            <a:ext cx="4229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якісна оцінка на основі сили доказів та узгодженості результатів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45FA92B5-9364-495F-8E60-EFCCB8337A48}"/>
              </a:ext>
            </a:extLst>
          </p:cNvPr>
          <p:cNvSpPr>
            <a:spLocks noGrp="1"/>
          </p:cNvSpPr>
          <p:nvPr/>
        </p:nvSpPr>
        <p:spPr>
          <a:xfrm>
            <a:off x="6096000" y="3381375"/>
            <a:ext cx="5143500" cy="1476375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9072F92F-C3CD-4E69-8BFF-716EC4883C9B}"/>
              </a:ext>
            </a:extLst>
          </p:cNvPr>
          <p:cNvSpPr>
            <a:spLocks noGrp="1"/>
          </p:cNvSpPr>
          <p:nvPr/>
        </p:nvSpPr>
        <p:spPr>
          <a:xfrm>
            <a:off x="6267450" y="35337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022AFBA-81BD-4F53-B3A8-507FB16095C7}"/>
              </a:ext>
            </a:extLst>
          </p:cNvPr>
          <p:cNvSpPr>
            <a:spLocks noGrp="1"/>
          </p:cNvSpPr>
          <p:nvPr/>
        </p:nvSpPr>
        <p:spPr>
          <a:xfrm>
            <a:off x="6838950" y="35147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ДІАПАЗОН РІШЕНЬ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16E6F10-5E3B-4FB3-A5A9-28809A4E2A93}"/>
              </a:ext>
            </a:extLst>
          </p:cNvPr>
          <p:cNvSpPr>
            <a:spLocks noGrp="1"/>
          </p:cNvSpPr>
          <p:nvPr/>
        </p:nvSpPr>
        <p:spPr>
          <a:xfrm>
            <a:off x="6838950" y="3971925"/>
            <a:ext cx="4229100" cy="7524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межі, у яких вибір залишається доцільним за зміни припущень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E8C4B3E2-D354-40BA-9D3F-422C9C1A15BD}"/>
              </a:ext>
            </a:extLst>
          </p:cNvPr>
          <p:cNvSpPr>
            <a:spLocks noGrp="1"/>
          </p:cNvSpPr>
          <p:nvPr/>
        </p:nvSpPr>
        <p:spPr>
          <a:xfrm>
            <a:off x="1619250" y="5381625"/>
            <a:ext cx="8953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Формат має відповідати природі невизначеності. Числовий інтервал доречний лише тоді, коли дані та модель дозволяють його обґрунтовано оцінити.</a:t>
            </a:r>
          </a:p>
        </p:txBody>
      </p:sp>
    </p:spTree>
    <p:extLst>
      <p:ext uri="{BB962C8B-B14F-4D97-AF65-F5344CB8AC3E}">
        <p14:creationId xmlns:p14="http://schemas.microsoft.com/office/powerpoint/2010/main" val="46746689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1136960-F8FD-49F2-9882-F230C26F8F2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ОБҐРУНТУВАННЯ РІШЕННЯ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AE39DFD-145D-45E4-B8AD-C5A4A88304E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порівняння варіантів дії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84EF33E-8E5E-4824-91D2-C5FBC964326D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10FDE44A-653C-48E7-A359-005464309A48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214638C-8AC9-4F87-AB84-6A4C14180D80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0144AB72-5071-4A93-8AF1-8F52F2779BD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10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E7E82A2F-8B38-492F-B0EB-357A30D4B22B}"/>
              </a:ext>
            </a:extLst>
          </p:cNvPr>
          <p:cNvGraphicFramePr/>
          <p:nvPr/>
        </p:nvGraphicFramePr>
        <p:xfrm>
          <a:off x="428625" y="1524000"/>
          <a:ext cx="11334750" cy="4095750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333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575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276225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6826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Критерій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Аналітичне питання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Можливий показник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Значення за невизначеності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результат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яку зміну створює кожний варіант?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масштаб ефекту та строк досягнення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порівняння центральної оцінки й діапазону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 втрат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що станеться за несприятливого розвитку подій?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імовірність, наслідок і вразливість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виявлення неприйнятних сценаріїв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Робастність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зберігає варіант прийнятний результат за різних припущень?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частка сценаріїв із прийнятним результатом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перевага рішень, менш залежних від прогнозу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Зворотність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чи можна змінити рішення після появи нової інформації?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вартість виходу та час коригування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цінність гнучкості за високої невизначеності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6826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Розподіл наслідків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хто отримує вигоди та хто несе витрати?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наслідки за групами й територіями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виявлення ризику непропорційного навантаження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F5541DF-6497-4171-89E3-2AE51F33883E}"/>
              </a:ext>
            </a:extLst>
          </p:cNvPr>
          <p:cNvSpPr>
            <a:spLocks noGrp="1"/>
          </p:cNvSpPr>
          <p:nvPr/>
        </p:nvSpPr>
        <p:spPr>
          <a:xfrm>
            <a:off x="1524000" y="5772150"/>
            <a:ext cx="9144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Обґрунтування рішення охоплює наслідки та умови реалізації. Найвища очікувана вигода може не бути найкращим вибором за критичних ризиків.</a:t>
            </a:r>
          </a:p>
        </p:txBody>
      </p:sp>
    </p:spTree>
    <p:extLst>
      <p:ext uri="{BB962C8B-B14F-4D97-AF65-F5344CB8AC3E}">
        <p14:creationId xmlns:p14="http://schemas.microsoft.com/office/powerpoint/2010/main" val="21206066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6635E50-7B62-48F4-96B1-D79CF61FFCDA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ОБҐРУНТУВАННЯ РІШЕННЯ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A0EB4C1-AB5C-4A46-A65D-78492490CC6E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Оцінювання ризику за ймовірністю та наслідком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1FA292DA-140C-47B1-A274-D759F3C60B6E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474A143C-137B-40CC-9B7E-2711046326D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D340D32-2FD2-42E2-AA51-A73EF4181898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B83167FF-884C-4C35-84A3-4891814520EC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11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7846923A-D15D-44FD-B750-00B6065159B4}"/>
              </a:ext>
            </a:extLst>
          </p:cNvPr>
          <p:cNvGraphicFramePr/>
          <p:nvPr/>
        </p:nvGraphicFramePr>
        <p:xfrm>
          <a:off x="952500" y="1666875"/>
          <a:ext cx="10287000" cy="3143250"/>
        </p:xfrm>
        <a:graphic>
          <a:graphicData uri="http://schemas.openxmlformats.org/drawingml/2006/table">
            <a:tbl>
              <a:tblPr/>
              <a:tblGrid>
                <a:gridCol w="2667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628650"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Ймовірність / наслідок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Незначний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Помірний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Суттєвий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Критичний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Дуже ймовірно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66A1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F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95C1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7DF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95C1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7DF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84A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Критичний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Ймовірно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66A1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F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66A1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F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95C1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7DF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84A4A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Критичний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EC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Можливо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2E7D6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Низький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66A1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F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95C1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7DFC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95C1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7DF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628650">
                <a:tc>
                  <a:txBody>
                    <a:bodyPr/>
                    <a:lstStyle/>
                    <a:p>
                      <a:pPr algn="l"/>
                      <a:r>
                        <a:rPr sz="975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Малоймовірно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2E7D6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Низький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2E7D6B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Низький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EAF5F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66A18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Середній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BF3E5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1050" b="1">
                          <a:solidFill>
                            <a:srgbClr val="A95C12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Високий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7DFC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E06DFA29-7F32-487B-9765-98B0652F56DA}"/>
              </a:ext>
            </a:extLst>
          </p:cNvPr>
          <p:cNvSpPr>
            <a:spLocks noGrp="1"/>
          </p:cNvSpPr>
          <p:nvPr/>
        </p:nvSpPr>
        <p:spPr>
          <a:xfrm>
            <a:off x="1619250" y="5238750"/>
            <a:ext cx="8953500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Матриця дисциплінує порівняння, але не замінює аналізу причин ризику. Категорії й пороги мають відповідати контексту рішення.</a:t>
            </a:r>
          </a:p>
        </p:txBody>
      </p:sp>
    </p:spTree>
    <p:extLst>
      <p:ext uri="{BB962C8B-B14F-4D97-AF65-F5344CB8AC3E}">
        <p14:creationId xmlns:p14="http://schemas.microsoft.com/office/powerpoint/2010/main" val="152506227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D498EF2-633C-441E-B2B6-E03B78CDF2F0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3. ОБҐРУНТУВАННЯ РІШЕННЯ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B7047F6-5EF0-435F-950C-2E3AFB9EBAD7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Сценарний аналіз і робастність варіантів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45471F1C-8F17-4A25-ACAD-A7D1BB16F537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F4E4079-751D-4BEB-8AF7-3E9028AD408C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B7FF02B8-E42D-4C00-BDE5-9F29FC620F6C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E6DA49D-D471-42B0-BDE7-504415E7D5F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12</a:t>
            </a:r>
          </a:p>
        </p:txBody>
      </p:sp>
      <p:graphicFrame>
        <p:nvGraphicFramePr>
          <p:cNvPr id="7" name="Таблиця 6">
            <a:extLst>
              <a:ext uri="{FF2B5EF4-FFF2-40B4-BE49-F238E27FC236}">
                <a16:creationId xmlns:a16="http://schemas.microsoft.com/office/drawing/2014/main" id="{7C0FF3F6-6710-493F-985B-44A06A87490C}"/>
              </a:ext>
            </a:extLst>
          </p:cNvPr>
          <p:cNvGraphicFramePr/>
          <p:nvPr/>
        </p:nvGraphicFramePr>
        <p:xfrm>
          <a:off x="428625" y="1524000"/>
          <a:ext cx="11334750" cy="3857625"/>
        </p:xfrm>
        <a:graphic>
          <a:graphicData uri="http://schemas.openxmlformats.org/drawingml/2006/table">
            <a:tbl>
              <a:tblPr/>
              <a:tblGrid>
                <a:gridCol w="23812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57175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3810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771525"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Сценарій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Ключова умова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Наслідок для рішення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sz="975" b="1">
                          <a:solidFill>
                            <a:srgbClr val="FFFFFF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Управлінська відповідь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>
                      <a:solidFill>
                        <a:srgbClr val="C9D7E3"/>
                      </a:solidFill>
                      <a:prstDash val="soli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102A4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Базовий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збереження поточних тенденцій і заявленої політики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очікуваний результат за центральними припущеннями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реалізація основного плану та регулярний моніторинг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Сприятливий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вищий зовнішній попит і швидше усунення бар’єрів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більший ефект і коротший строк досягнення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масштабування після підтвердження ранніх результатів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Стресовий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погіршення умов торгівлі або затримка реалізації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зниження результату та зростання витрат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обмеження незворотних зобов’язань і резервний механізм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71525"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Критичний</a:t>
                      </a:r>
                    </a:p>
                  </a:txBody>
                  <a:tcPr marL="95250" marR="95250" marT="66675" marB="66675" anchor="ctr">
                    <a:lnL w="9525">
                      <a:solidFill>
                        <a:srgbClr val="C9D7E3"/>
                      </a:solidFill>
                      <a:prstDash val="soli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поєднання кількох несприятливих чинників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ризик неприйнятних втрат або недосягнення мети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sz="900" b="0">
                          <a:solidFill>
                            <a:srgbClr val="243746"/>
                          </a:solidFill>
                          <a:latin typeface="DejaVu Sans"/>
                          <a:ea typeface="DejaVu Sans"/>
                          <a:cs typeface="DejaVu Sans"/>
                        </a:rPr>
                        <a:t>умова припинення, перегляду або переходу до альтернативи</a:t>
                      </a:r>
                    </a:p>
                  </a:txBody>
                  <a:tcPr marL="95250" marR="95250" marT="66675" marB="66675" anchor="ctr">
                    <a:lnL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>
                      <a:solidFill>
                        <a:srgbClr val="C9D7E3"/>
                      </a:solidFill>
                      <a:prstDash val="solid"/>
                    </a:lnR>
                    <a:lnT w="9525" cap="flat" cmpd="sng" algn="ctr">
                      <a:solidFill>
                        <a:srgbClr val="C9D7E3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>
                      <a:solidFill>
                        <a:srgbClr val="C9D7E3"/>
                      </a:solidFill>
                      <a:prstDash val="solid"/>
                    </a:lnB>
                    <a:solidFill>
                      <a:srgbClr val="F4F8FB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DF3F0FC-3016-43CA-8644-01866EA11F41}"/>
              </a:ext>
            </a:extLst>
          </p:cNvPr>
          <p:cNvSpPr>
            <a:spLocks noGrp="1"/>
          </p:cNvSpPr>
          <p:nvPr/>
        </p:nvSpPr>
        <p:spPr>
          <a:xfrm>
            <a:off x="1714500" y="5619750"/>
            <a:ext cx="87630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Робастний варіант забезпечує прийнятний результат у кількох правдоподібних сценаріях і має визначений порядок коригування.</a:t>
            </a:r>
          </a:p>
        </p:txBody>
      </p:sp>
    </p:spTree>
    <p:extLst>
      <p:ext uri="{BB962C8B-B14F-4D97-AF65-F5344CB8AC3E}">
        <p14:creationId xmlns:p14="http://schemas.microsoft.com/office/powerpoint/2010/main" val="40055741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4B334B71-F432-42A7-BCAF-9E45539BAB67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ДОКАЗОВІСТЬ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3C13BCE-0C62-4DB6-B4DC-9C74C8EFD861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47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Ланцюг обґрунтування висновку та рекомендації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C0DE1CBD-F4BB-47D5-9FB4-915A55E0EDDA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E4403504-A055-49B4-9C71-B4C8343B7B29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6D8B5ED-53A7-450F-ABDB-8BD8C8E461B7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3D0EA8E-A404-4E31-B745-79F40FE0A77E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E600D4E9-B318-416D-8B09-EB12640EBC43}"/>
              </a:ext>
            </a:extLst>
          </p:cNvPr>
          <p:cNvSpPr>
            <a:spLocks noGrp="1"/>
          </p:cNvSpPr>
          <p:nvPr/>
        </p:nvSpPr>
        <p:spPr>
          <a:xfrm>
            <a:off x="10287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3FDEDC90-52A1-4277-B9F8-8BD9F48F7C54}"/>
              </a:ext>
            </a:extLst>
          </p:cNvPr>
          <p:cNvSpPr>
            <a:spLocks noGrp="1"/>
          </p:cNvSpPr>
          <p:nvPr/>
        </p:nvSpPr>
        <p:spPr>
          <a:xfrm>
            <a:off x="148590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284E1DD-AC01-4F80-AB45-21B3FB6AF554}"/>
              </a:ext>
            </a:extLst>
          </p:cNvPr>
          <p:cNvSpPr>
            <a:spLocks noGrp="1"/>
          </p:cNvSpPr>
          <p:nvPr/>
        </p:nvSpPr>
        <p:spPr>
          <a:xfrm>
            <a:off x="3238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РЕЗУЛЬТАТ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DF7A096-7B12-426F-8ACD-1076CA9F0892}"/>
              </a:ext>
            </a:extLst>
          </p:cNvPr>
          <p:cNvSpPr>
            <a:spLocks noGrp="1"/>
          </p:cNvSpPr>
          <p:nvPr/>
        </p:nvSpPr>
        <p:spPr>
          <a:xfrm>
            <a:off x="4000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що встановлено аналізом</a:t>
            </a:r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A838742F-97A3-4188-A529-81698DF99994}"/>
              </a:ext>
            </a:extLst>
          </p:cNvPr>
          <p:cNvSpPr>
            <a:spLocks noGrp="1"/>
          </p:cNvSpPr>
          <p:nvPr/>
        </p:nvSpPr>
        <p:spPr>
          <a:xfrm>
            <a:off x="3381375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3347D929-E6D1-4C56-BA73-0FF9CDF00514}"/>
              </a:ext>
            </a:extLst>
          </p:cNvPr>
          <p:cNvSpPr>
            <a:spLocks noGrp="1"/>
          </p:cNvSpPr>
          <p:nvPr/>
        </p:nvSpPr>
        <p:spPr>
          <a:xfrm>
            <a:off x="383857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C6F4FE7-6C13-42AC-87DB-831E501F717A}"/>
              </a:ext>
            </a:extLst>
          </p:cNvPr>
          <p:cNvSpPr>
            <a:spLocks noGrp="1"/>
          </p:cNvSpPr>
          <p:nvPr/>
        </p:nvSpPr>
        <p:spPr>
          <a:xfrm>
            <a:off x="267652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ІНТЕРПРЕТАЦІЯ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8ECA4674-731A-490C-AE2F-3A263224245B}"/>
              </a:ext>
            </a:extLst>
          </p:cNvPr>
          <p:cNvSpPr>
            <a:spLocks noGrp="1"/>
          </p:cNvSpPr>
          <p:nvPr/>
        </p:nvSpPr>
        <p:spPr>
          <a:xfrm>
            <a:off x="275272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яке пояснення найкраще узгоджується з доказами</a:t>
            </a:r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45539869-FA0F-4E6B-9A45-04F8C6D9CE2F}"/>
              </a:ext>
            </a:extLst>
          </p:cNvPr>
          <p:cNvSpPr>
            <a:spLocks noGrp="1"/>
          </p:cNvSpPr>
          <p:nvPr/>
        </p:nvSpPr>
        <p:spPr>
          <a:xfrm>
            <a:off x="573405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51B82798-E6B3-441A-AD56-7D5B104F8126}"/>
              </a:ext>
            </a:extLst>
          </p:cNvPr>
          <p:cNvSpPr>
            <a:spLocks noGrp="1"/>
          </p:cNvSpPr>
          <p:nvPr/>
        </p:nvSpPr>
        <p:spPr>
          <a:xfrm>
            <a:off x="6191250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A97E8AC-B73D-4B66-A235-B5DFBA2418B3}"/>
              </a:ext>
            </a:extLst>
          </p:cNvPr>
          <p:cNvSpPr>
            <a:spLocks noGrp="1"/>
          </p:cNvSpPr>
          <p:nvPr/>
        </p:nvSpPr>
        <p:spPr>
          <a:xfrm>
            <a:off x="502920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ВИСНОВОК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E9888B94-341E-457E-800F-C146F53176EC}"/>
              </a:ext>
            </a:extLst>
          </p:cNvPr>
          <p:cNvSpPr>
            <a:spLocks noGrp="1"/>
          </p:cNvSpPr>
          <p:nvPr/>
        </p:nvSpPr>
        <p:spPr>
          <a:xfrm>
            <a:off x="510540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яка відповідь на дослідницьке питання обґрунтована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41A8B12C-DDEB-45AF-AD44-ECA61EBF4987}"/>
              </a:ext>
            </a:extLst>
          </p:cNvPr>
          <p:cNvSpPr>
            <a:spLocks noGrp="1"/>
          </p:cNvSpPr>
          <p:nvPr/>
        </p:nvSpPr>
        <p:spPr>
          <a:xfrm>
            <a:off x="8086725" y="1695450"/>
            <a:ext cx="457200" cy="457200"/>
          </a:xfrm>
          <a:prstGeom prst="ellipse">
            <a:avLst/>
          </a:prstGeom>
          <a:solidFill>
            <a:srgbClr val="102A43"/>
          </a:solidFill>
          <a:ln w="1333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B16B0594-D737-431E-BE41-AB893A10FC6A}"/>
              </a:ext>
            </a:extLst>
          </p:cNvPr>
          <p:cNvSpPr>
            <a:spLocks noGrp="1"/>
          </p:cNvSpPr>
          <p:nvPr/>
        </p:nvSpPr>
        <p:spPr>
          <a:xfrm>
            <a:off x="8543925" y="1924050"/>
            <a:ext cx="1200150" cy="0"/>
          </a:xfrm>
          <a:prstGeom prst="line">
            <a:avLst/>
          </a:prstGeom>
          <a:noFill/>
          <a:ln w="28575">
            <a:solidFill>
              <a:srgbClr val="C9D7E3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14215E64-DE4D-49DB-AA07-C6169CAB8E07}"/>
              </a:ext>
            </a:extLst>
          </p:cNvPr>
          <p:cNvSpPr>
            <a:spLocks noGrp="1"/>
          </p:cNvSpPr>
          <p:nvPr/>
        </p:nvSpPr>
        <p:spPr>
          <a:xfrm>
            <a:off x="7381875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РЕКОМЕНДАЦІЯ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3FD6A41-94CF-4EEA-AA7A-1CE3AF35C8A5}"/>
              </a:ext>
            </a:extLst>
          </p:cNvPr>
          <p:cNvSpPr>
            <a:spLocks noGrp="1"/>
          </p:cNvSpPr>
          <p:nvPr/>
        </p:nvSpPr>
        <p:spPr>
          <a:xfrm>
            <a:off x="7458075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яка дія випливає з висновку та критеріїв рішення</a:t>
            </a:r>
          </a:p>
        </p:txBody>
      </p:sp>
      <p:sp>
        <p:nvSpPr>
          <p:cNvPr id="23" name="Овал 22">
            <a:extLst>
              <a:ext uri="{FF2B5EF4-FFF2-40B4-BE49-F238E27FC236}">
                <a16:creationId xmlns:a16="http://schemas.microsoft.com/office/drawing/2014/main" id="{5A656E41-1BE6-4E87-A8D6-01AEB7463E71}"/>
              </a:ext>
            </a:extLst>
          </p:cNvPr>
          <p:cNvSpPr>
            <a:spLocks noGrp="1"/>
          </p:cNvSpPr>
          <p:nvPr/>
        </p:nvSpPr>
        <p:spPr>
          <a:xfrm>
            <a:off x="10439400" y="1695450"/>
            <a:ext cx="457200" cy="457200"/>
          </a:xfrm>
          <a:prstGeom prst="ellipse">
            <a:avLst/>
          </a:prstGeom>
          <a:solidFill>
            <a:srgbClr val="EAF2F8"/>
          </a:solidFill>
          <a:ln w="13335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20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FE5391D-712C-44AE-8FC3-05E46D02BEF8}"/>
              </a:ext>
            </a:extLst>
          </p:cNvPr>
          <p:cNvSpPr>
            <a:spLocks noGrp="1"/>
          </p:cNvSpPr>
          <p:nvPr/>
        </p:nvSpPr>
        <p:spPr>
          <a:xfrm>
            <a:off x="9734550" y="2457450"/>
            <a:ext cx="18669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МОНІТОРИНГ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9D4591AE-7944-4C96-9EF8-01E868304C34}"/>
              </a:ext>
            </a:extLst>
          </p:cNvPr>
          <p:cNvSpPr>
            <a:spLocks noGrp="1"/>
          </p:cNvSpPr>
          <p:nvPr/>
        </p:nvSpPr>
        <p:spPr>
          <a:xfrm>
            <a:off x="9810750" y="2971800"/>
            <a:ext cx="1714500" cy="895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який показник засвідчить результат або потребу перегляду</a:t>
            </a:r>
          </a:p>
        </p:txBody>
      </p:sp>
      <p:sp>
        <p:nvSpPr>
          <p:cNvPr id="26" name="Округлений прямокутник 25">
            <a:extLst>
              <a:ext uri="{FF2B5EF4-FFF2-40B4-BE49-F238E27FC236}">
                <a16:creationId xmlns:a16="http://schemas.microsoft.com/office/drawing/2014/main" id="{40BAD05A-F29A-4D11-810B-FA54A30CAAF7}"/>
              </a:ext>
            </a:extLst>
          </p:cNvPr>
          <p:cNvSpPr>
            <a:spLocks noGrp="1"/>
          </p:cNvSpPr>
          <p:nvPr/>
        </p:nvSpPr>
        <p:spPr>
          <a:xfrm>
            <a:off x="1428750" y="4686300"/>
            <a:ext cx="9334500" cy="781050"/>
          </a:xfrm>
          <a:prstGeom prst="roundRect">
            <a:avLst>
              <a:gd name="adj" fmla="val 9756"/>
            </a:avLst>
          </a:prstGeom>
          <a:solidFill>
            <a:srgbClr val="EAF2F8"/>
          </a:solidFill>
          <a:ln w="9525">
            <a:solidFill>
              <a:srgbClr val="EAF2F8"/>
            </a:solidFill>
            <a:prstDash val="solid"/>
          </a:ln>
        </p:spPr>
        <p:txBody>
          <a:bodyPr anchor="ctr"/>
          <a:lstStyle>
            <a:def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350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Простежуваність означає, що для кожної рекомендації можна вказати висновок, доказову основу, ключове припущення та умову перегляду.</a:t>
            </a:r>
          </a:p>
        </p:txBody>
      </p:sp>
    </p:spTree>
    <p:extLst>
      <p:ext uri="{BB962C8B-B14F-4D97-AF65-F5344CB8AC3E}">
        <p14:creationId xmlns:p14="http://schemas.microsoft.com/office/powerpoint/2010/main" val="83030885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1F2FB13D-F10A-4752-82A1-A8CF8EDF0EC9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4. ДОКАЗОВІСТЬ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30F31E0-7933-46B3-85DE-44FD60652DC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Критерії якості висновків і практичних рекомендацій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24594B8D-85D5-441B-B8F7-910A0D3989B1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2404F199-1E1A-481C-83BD-9264AEBE8595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7606408-E28D-448B-B2B9-C5FAE641092E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C0A87C8-373F-4333-9032-0D47ECFB9B33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14</a:t>
            </a:r>
          </a:p>
        </p:txBody>
      </p:sp>
      <p:sp>
        <p:nvSpPr>
          <p:cNvPr id="7" name="Округлений прямокутник 6">
            <a:extLst>
              <a:ext uri="{FF2B5EF4-FFF2-40B4-BE49-F238E27FC236}">
                <a16:creationId xmlns:a16="http://schemas.microsoft.com/office/drawing/2014/main" id="{F64A93B7-90C7-4FD9-975F-A0004D106853}"/>
              </a:ext>
            </a:extLst>
          </p:cNvPr>
          <p:cNvSpPr>
            <a:spLocks noGrp="1"/>
          </p:cNvSpPr>
          <p:nvPr/>
        </p:nvSpPr>
        <p:spPr>
          <a:xfrm>
            <a:off x="66675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DFA0C509-8834-4242-9853-76BD5EA502FE}"/>
              </a:ext>
            </a:extLst>
          </p:cNvPr>
          <p:cNvSpPr>
            <a:spLocks noGrp="1"/>
          </p:cNvSpPr>
          <p:nvPr/>
        </p:nvSpPr>
        <p:spPr>
          <a:xfrm>
            <a:off x="83820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B9917BA-E25B-4609-91DC-6FC7A9D661FE}"/>
              </a:ext>
            </a:extLst>
          </p:cNvPr>
          <p:cNvSpPr>
            <a:spLocks noGrp="1"/>
          </p:cNvSpPr>
          <p:nvPr/>
        </p:nvSpPr>
        <p:spPr>
          <a:xfrm>
            <a:off x="140970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РЕЛЕВАНТНІСТЬ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8C7FEF90-06D3-40BB-85FB-237230D8A6C2}"/>
              </a:ext>
            </a:extLst>
          </p:cNvPr>
          <p:cNvSpPr>
            <a:spLocks noGrp="1"/>
          </p:cNvSpPr>
          <p:nvPr/>
        </p:nvSpPr>
        <p:spPr>
          <a:xfrm>
            <a:off x="140970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висновок прямо відповідає на дослідницьке питання</a:t>
            </a:r>
          </a:p>
        </p:txBody>
      </p:sp>
      <p:sp>
        <p:nvSpPr>
          <p:cNvPr id="11" name="Округлений прямокутник 10">
            <a:extLst>
              <a:ext uri="{FF2B5EF4-FFF2-40B4-BE49-F238E27FC236}">
                <a16:creationId xmlns:a16="http://schemas.microsoft.com/office/drawing/2014/main" id="{568AC1FE-DD0A-4DFC-AE1B-ECB2CA59F601}"/>
              </a:ext>
            </a:extLst>
          </p:cNvPr>
          <p:cNvSpPr>
            <a:spLocks noGrp="1"/>
          </p:cNvSpPr>
          <p:nvPr/>
        </p:nvSpPr>
        <p:spPr>
          <a:xfrm>
            <a:off x="6096000" y="15716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id="{AE2A4619-40B2-4B12-8683-9A4B18E5A206}"/>
              </a:ext>
            </a:extLst>
          </p:cNvPr>
          <p:cNvSpPr>
            <a:spLocks noGrp="1"/>
          </p:cNvSpPr>
          <p:nvPr/>
        </p:nvSpPr>
        <p:spPr>
          <a:xfrm>
            <a:off x="6267450" y="17240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E7C61BB-0A5C-4FB5-94D7-62F5E775E9AB}"/>
              </a:ext>
            </a:extLst>
          </p:cNvPr>
          <p:cNvSpPr>
            <a:spLocks noGrp="1"/>
          </p:cNvSpPr>
          <p:nvPr/>
        </p:nvSpPr>
        <p:spPr>
          <a:xfrm>
            <a:off x="6838950" y="17049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ДОСТАТНІСТЬ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1C9A241-FF52-4C13-918C-69BCCDE77EED}"/>
              </a:ext>
            </a:extLst>
          </p:cNvPr>
          <p:cNvSpPr>
            <a:spLocks noGrp="1"/>
          </p:cNvSpPr>
          <p:nvPr/>
        </p:nvSpPr>
        <p:spPr>
          <a:xfrm>
            <a:off x="6838950" y="20859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обсяг і якість доказів підтримують силу твердження</a:t>
            </a:r>
          </a:p>
        </p:txBody>
      </p:sp>
      <p:sp>
        <p:nvSpPr>
          <p:cNvPr id="15" name="Округлений прямокутник 14">
            <a:extLst>
              <a:ext uri="{FF2B5EF4-FFF2-40B4-BE49-F238E27FC236}">
                <a16:creationId xmlns:a16="http://schemas.microsoft.com/office/drawing/2014/main" id="{A46D9AA3-4C19-47F9-AE8C-A938DA3B1747}"/>
              </a:ext>
            </a:extLst>
          </p:cNvPr>
          <p:cNvSpPr>
            <a:spLocks noGrp="1"/>
          </p:cNvSpPr>
          <p:nvPr/>
        </p:nvSpPr>
        <p:spPr>
          <a:xfrm>
            <a:off x="66675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E7C61FFF-A5E7-47F6-ABED-BE9C35C9D042}"/>
              </a:ext>
            </a:extLst>
          </p:cNvPr>
          <p:cNvSpPr>
            <a:spLocks noGrp="1"/>
          </p:cNvSpPr>
          <p:nvPr/>
        </p:nvSpPr>
        <p:spPr>
          <a:xfrm>
            <a:off x="838200" y="307657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DD12209-F3D8-43D7-93B8-26F4DC8D40F8}"/>
              </a:ext>
            </a:extLst>
          </p:cNvPr>
          <p:cNvSpPr>
            <a:spLocks noGrp="1"/>
          </p:cNvSpPr>
          <p:nvPr/>
        </p:nvSpPr>
        <p:spPr>
          <a:xfrm>
            <a:off x="140970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УЗГОДЖЕНІСТЬ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157FA06-BB6A-4F64-BB8D-7D4912DA3001}"/>
              </a:ext>
            </a:extLst>
          </p:cNvPr>
          <p:cNvSpPr>
            <a:spLocks noGrp="1"/>
          </p:cNvSpPr>
          <p:nvPr/>
        </p:nvSpPr>
        <p:spPr>
          <a:xfrm>
            <a:off x="140970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висновок враховує всі суттєві результати й суперечності</a:t>
            </a:r>
          </a:p>
        </p:txBody>
      </p:sp>
      <p:sp>
        <p:nvSpPr>
          <p:cNvPr id="19" name="Округлений прямокутник 18">
            <a:extLst>
              <a:ext uri="{FF2B5EF4-FFF2-40B4-BE49-F238E27FC236}">
                <a16:creationId xmlns:a16="http://schemas.microsoft.com/office/drawing/2014/main" id="{4055A3B3-00E1-4241-9AAF-0688EECAAE64}"/>
              </a:ext>
            </a:extLst>
          </p:cNvPr>
          <p:cNvSpPr>
            <a:spLocks noGrp="1"/>
          </p:cNvSpPr>
          <p:nvPr/>
        </p:nvSpPr>
        <p:spPr>
          <a:xfrm>
            <a:off x="6096000" y="292417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EAF5F1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0" name="Овал 19">
            <a:extLst>
              <a:ext uri="{FF2B5EF4-FFF2-40B4-BE49-F238E27FC236}">
                <a16:creationId xmlns:a16="http://schemas.microsoft.com/office/drawing/2014/main" id="{EF874595-7FDA-40F6-9B3F-1A472104DBC4}"/>
              </a:ext>
            </a:extLst>
          </p:cNvPr>
          <p:cNvSpPr>
            <a:spLocks noGrp="1"/>
          </p:cNvSpPr>
          <p:nvPr/>
        </p:nvSpPr>
        <p:spPr>
          <a:xfrm>
            <a:off x="6267450" y="3076575"/>
            <a:ext cx="438150" cy="438150"/>
          </a:xfrm>
          <a:prstGeom prst="ellipse">
            <a:avLst/>
          </a:prstGeom>
          <a:solidFill>
            <a:srgbClr val="2E7D6B"/>
          </a:solidFill>
          <a:ln w="9525">
            <a:solidFill>
              <a:srgbClr val="2E7D6B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A01774A-9E95-4478-9472-2B637F5D1C85}"/>
              </a:ext>
            </a:extLst>
          </p:cNvPr>
          <p:cNvSpPr>
            <a:spLocks noGrp="1"/>
          </p:cNvSpPr>
          <p:nvPr/>
        </p:nvSpPr>
        <p:spPr>
          <a:xfrm>
            <a:off x="6838950" y="305752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ПРОПОРЦІЙНІСТЬ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D3F11AF-7FA1-44F7-A005-77D8D8DF48BC}"/>
              </a:ext>
            </a:extLst>
          </p:cNvPr>
          <p:cNvSpPr>
            <a:spLocks noGrp="1"/>
          </p:cNvSpPr>
          <p:nvPr/>
        </p:nvSpPr>
        <p:spPr>
          <a:xfrm>
            <a:off x="6838950" y="343852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рекомендація не є сильнішою за наявну доказову основу</a:t>
            </a:r>
          </a:p>
        </p:txBody>
      </p:sp>
      <p:sp>
        <p:nvSpPr>
          <p:cNvPr id="23" name="Округлений прямокутник 22">
            <a:extLst>
              <a:ext uri="{FF2B5EF4-FFF2-40B4-BE49-F238E27FC236}">
                <a16:creationId xmlns:a16="http://schemas.microsoft.com/office/drawing/2014/main" id="{D61AB30A-859F-4EE3-90F0-E4D3B8EE0AF8}"/>
              </a:ext>
            </a:extLst>
          </p:cNvPr>
          <p:cNvSpPr>
            <a:spLocks noGrp="1"/>
          </p:cNvSpPr>
          <p:nvPr/>
        </p:nvSpPr>
        <p:spPr>
          <a:xfrm>
            <a:off x="66675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4" name="Овал 23">
            <a:extLst>
              <a:ext uri="{FF2B5EF4-FFF2-40B4-BE49-F238E27FC236}">
                <a16:creationId xmlns:a16="http://schemas.microsoft.com/office/drawing/2014/main" id="{4D84DC25-0C7F-4E5D-900A-0003B326D275}"/>
              </a:ext>
            </a:extLst>
          </p:cNvPr>
          <p:cNvSpPr>
            <a:spLocks noGrp="1"/>
          </p:cNvSpPr>
          <p:nvPr/>
        </p:nvSpPr>
        <p:spPr>
          <a:xfrm>
            <a:off x="83820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F83A435C-877C-4318-BC75-66E37028F68F}"/>
              </a:ext>
            </a:extLst>
          </p:cNvPr>
          <p:cNvSpPr>
            <a:spLocks noGrp="1"/>
          </p:cNvSpPr>
          <p:nvPr/>
        </p:nvSpPr>
        <p:spPr>
          <a:xfrm>
            <a:off x="140970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ПРОСТЕЖУВАНІСТЬ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CC5A9AF-677F-4C6F-96E7-358858DFFB4E}"/>
              </a:ext>
            </a:extLst>
          </p:cNvPr>
          <p:cNvSpPr>
            <a:spLocks noGrp="1"/>
          </p:cNvSpPr>
          <p:nvPr/>
        </p:nvSpPr>
        <p:spPr>
          <a:xfrm>
            <a:off x="140970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джерела, припущення та критерії рішення можна перевірити</a:t>
            </a:r>
          </a:p>
        </p:txBody>
      </p:sp>
      <p:sp>
        <p:nvSpPr>
          <p:cNvPr id="27" name="Округлений прямокутник 26">
            <a:extLst>
              <a:ext uri="{FF2B5EF4-FFF2-40B4-BE49-F238E27FC236}">
                <a16:creationId xmlns:a16="http://schemas.microsoft.com/office/drawing/2014/main" id="{7BD492AE-6169-4D37-8073-41361DAB498C}"/>
              </a:ext>
            </a:extLst>
          </p:cNvPr>
          <p:cNvSpPr>
            <a:spLocks noGrp="1"/>
          </p:cNvSpPr>
          <p:nvPr/>
        </p:nvSpPr>
        <p:spPr>
          <a:xfrm>
            <a:off x="6096000" y="4276725"/>
            <a:ext cx="5143500" cy="1104900"/>
          </a:xfrm>
          <a:prstGeom prst="roundRect">
            <a:avLst>
              <a:gd name="adj" fmla="val 6897"/>
            </a:avLst>
          </a:prstGeom>
          <a:solidFill>
            <a:srgbClr val="FFFFFF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8" name="Овал 27">
            <a:extLst>
              <a:ext uri="{FF2B5EF4-FFF2-40B4-BE49-F238E27FC236}">
                <a16:creationId xmlns:a16="http://schemas.microsoft.com/office/drawing/2014/main" id="{227229A6-AD26-4806-84C6-3DD7FE8D35F7}"/>
              </a:ext>
            </a:extLst>
          </p:cNvPr>
          <p:cNvSpPr>
            <a:spLocks noGrp="1"/>
          </p:cNvSpPr>
          <p:nvPr/>
        </p:nvSpPr>
        <p:spPr>
          <a:xfrm>
            <a:off x="6267450" y="4429125"/>
            <a:ext cx="438150" cy="438150"/>
          </a:xfrm>
          <a:prstGeom prst="ellipse">
            <a:avLst/>
          </a:prstGeom>
          <a:solidFill>
            <a:srgbClr val="102A43"/>
          </a:solidFill>
          <a:ln w="9525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6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7EFA7E62-71DE-4766-82BE-603776C5C153}"/>
              </a:ext>
            </a:extLst>
          </p:cNvPr>
          <p:cNvSpPr>
            <a:spLocks noGrp="1"/>
          </p:cNvSpPr>
          <p:nvPr/>
        </p:nvSpPr>
        <p:spPr>
          <a:xfrm>
            <a:off x="6838950" y="4410075"/>
            <a:ext cx="4229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КЕРОВАНІСТЬ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841ED2B7-BE3C-4651-8615-FB213771D7AB}"/>
              </a:ext>
            </a:extLst>
          </p:cNvPr>
          <p:cNvSpPr>
            <a:spLocks noGrp="1"/>
          </p:cNvSpPr>
          <p:nvPr/>
        </p:nvSpPr>
        <p:spPr>
          <a:xfrm>
            <a:off x="6838950" y="4791075"/>
            <a:ext cx="42291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05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визначено виконавця, умови реалізації та підстави для перегляду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582F9617-634B-480A-9477-CF7D9F05C812}"/>
              </a:ext>
            </a:extLst>
          </p:cNvPr>
          <p:cNvSpPr>
            <a:spLocks noGrp="1"/>
          </p:cNvSpPr>
          <p:nvPr/>
        </p:nvSpPr>
        <p:spPr>
          <a:xfrm>
            <a:off x="1809750" y="5619750"/>
            <a:ext cx="8572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Якісна рекомендація містить конкретну дію, адресата, очікуваний результат, умови застосування та показник контролю.</a:t>
            </a:r>
          </a:p>
        </p:txBody>
      </p:sp>
    </p:spTree>
    <p:extLst>
      <p:ext uri="{BB962C8B-B14F-4D97-AF65-F5344CB8AC3E}">
        <p14:creationId xmlns:p14="http://schemas.microsoft.com/office/powerpoint/2010/main" val="66517555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8B92C198-4E01-4880-AF5F-FEA4C1964E6B}"/>
              </a:ext>
            </a:extLst>
          </p:cNvPr>
          <p:cNvSpPr>
            <a:spLocks noGrp="1"/>
          </p:cNvSpPr>
          <p:nvPr/>
        </p:nvSpPr>
        <p:spPr>
          <a:xfrm>
            <a:off x="666750" y="361950"/>
            <a:ext cx="6191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05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ПІДСУМОК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6AE803A-E16B-41D4-A8CF-549B96B780DF}"/>
              </a:ext>
            </a:extLst>
          </p:cNvPr>
          <p:cNvSpPr>
            <a:spLocks noGrp="1"/>
          </p:cNvSpPr>
          <p:nvPr/>
        </p:nvSpPr>
        <p:spPr>
          <a:xfrm>
            <a:off x="666750" y="723900"/>
            <a:ext cx="1085850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2100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Логіка обґрунтованого рішення за невизначеності</a:t>
            </a:r>
          </a:p>
        </p:txBody>
      </p:sp>
      <p:sp>
        <p:nvSpPr>
          <p:cNvPr id="3" name="Пряма сполучна лінія 2">
            <a:extLst>
              <a:ext uri="{FF2B5EF4-FFF2-40B4-BE49-F238E27FC236}">
                <a16:creationId xmlns:a16="http://schemas.microsoft.com/office/drawing/2014/main" id="{E08776DE-4830-4537-807B-D94B9CE432E3}"/>
              </a:ext>
            </a:extLst>
          </p:cNvPr>
          <p:cNvSpPr>
            <a:spLocks noGrp="1"/>
          </p:cNvSpPr>
          <p:nvPr/>
        </p:nvSpPr>
        <p:spPr>
          <a:xfrm>
            <a:off x="666750" y="1381125"/>
            <a:ext cx="10858500" cy="0"/>
          </a:xfrm>
          <a:prstGeom prst="line">
            <a:avLst/>
          </a:prstGeom>
          <a:noFill/>
          <a:ln w="28575">
            <a:solidFill>
              <a:srgbClr val="EAF2F8"/>
            </a:solidFill>
            <a:prstDash val="solid"/>
          </a:ln>
        </p:spPr>
      </p:sp>
      <p:sp>
        <p:nvSpPr>
          <p:cNvPr id="4" name="Пряма сполучна лінія 3">
            <a:extLst>
              <a:ext uri="{FF2B5EF4-FFF2-40B4-BE49-F238E27FC236}">
                <a16:creationId xmlns:a16="http://schemas.microsoft.com/office/drawing/2014/main" id="{CBA069A9-15C2-4E94-87B4-E60E1CD99353}"/>
              </a:ext>
            </a:extLst>
          </p:cNvPr>
          <p:cNvSpPr>
            <a:spLocks noGrp="1"/>
          </p:cNvSpPr>
          <p:nvPr/>
        </p:nvSpPr>
        <p:spPr>
          <a:xfrm>
            <a:off x="666750" y="6248400"/>
            <a:ext cx="10858500" cy="0"/>
          </a:xfrm>
          <a:prstGeom prst="line">
            <a:avLst/>
          </a:prstGeom>
          <a:noFill/>
          <a:ln w="19050">
            <a:solidFill>
              <a:srgbClr val="EAF2F8"/>
            </a:solidFill>
            <a:prstDash val="solid"/>
          </a:ln>
        </p:spPr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9C1337B-A3F4-4CD7-B5C0-EAAB780A33B1}"/>
              </a:ext>
            </a:extLst>
          </p:cNvPr>
          <p:cNvSpPr>
            <a:spLocks noGrp="1"/>
          </p:cNvSpPr>
          <p:nvPr/>
        </p:nvSpPr>
        <p:spPr>
          <a:xfrm>
            <a:off x="685800" y="6343650"/>
            <a:ext cx="49530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5F7181"/>
                </a:solidFill>
                <a:latin typeface="DejaVu Sans"/>
                <a:ea typeface="DejaVu Sans"/>
                <a:cs typeface="DejaVu Sans"/>
              </a:rPr>
              <a:t>Методологія та організація наукових досліджень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9CC8979-48FF-4F7E-9F11-A2CA0EE26EF9}"/>
              </a:ext>
            </a:extLst>
          </p:cNvPr>
          <p:cNvSpPr>
            <a:spLocks noGrp="1"/>
          </p:cNvSpPr>
          <p:nvPr/>
        </p:nvSpPr>
        <p:spPr>
          <a:xfrm>
            <a:off x="11049000" y="6343650"/>
            <a:ext cx="45720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r">
              <a:def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900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15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D2DAE78-33A1-45A0-892B-75C986CB7F40}"/>
              </a:ext>
            </a:extLst>
          </p:cNvPr>
          <p:cNvSpPr>
            <a:spLocks noGrp="1"/>
          </p:cNvSpPr>
          <p:nvPr/>
        </p:nvSpPr>
        <p:spPr>
          <a:xfrm>
            <a:off x="714375" y="15716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AA6AC03-7C6A-4E6E-8684-CB0AD72F05BF}"/>
              </a:ext>
            </a:extLst>
          </p:cNvPr>
          <p:cNvSpPr>
            <a:spLocks noGrp="1"/>
          </p:cNvSpPr>
          <p:nvPr/>
        </p:nvSpPr>
        <p:spPr>
          <a:xfrm>
            <a:off x="1333500" y="15430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СПІВВІДНЕСТИ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D9B3B75-94FB-4BB0-9B51-513D2A02E18D}"/>
              </a:ext>
            </a:extLst>
          </p:cNvPr>
          <p:cNvSpPr>
            <a:spLocks noGrp="1"/>
          </p:cNvSpPr>
          <p:nvPr/>
        </p:nvSpPr>
        <p:spPr>
          <a:xfrm>
            <a:off x="3524250" y="15430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результат із дослідницьким питанням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9C807BB5-A714-4356-B08B-B5C390DA24E1}"/>
              </a:ext>
            </a:extLst>
          </p:cNvPr>
          <p:cNvSpPr>
            <a:spLocks noGrp="1"/>
          </p:cNvSpPr>
          <p:nvPr/>
        </p:nvSpPr>
        <p:spPr>
          <a:xfrm>
            <a:off x="714375" y="23145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AE2765AD-2836-4294-B97F-5116A1E21A93}"/>
              </a:ext>
            </a:extLst>
          </p:cNvPr>
          <p:cNvSpPr>
            <a:spLocks noGrp="1"/>
          </p:cNvSpPr>
          <p:nvPr/>
        </p:nvSpPr>
        <p:spPr>
          <a:xfrm>
            <a:off x="1333500" y="228600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РОЗМЕЖУВАТИ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A7F312B-B328-45F0-B3F4-D97F2B781719}"/>
              </a:ext>
            </a:extLst>
          </p:cNvPr>
          <p:cNvSpPr>
            <a:spLocks noGrp="1"/>
          </p:cNvSpPr>
          <p:nvPr/>
        </p:nvSpPr>
        <p:spPr>
          <a:xfrm>
            <a:off x="3524250" y="228600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спостереження, інтерпретацію та рекомендацію</a:t>
            </a:r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1DF18B1C-7F31-430C-B284-DC61B1EF0DEB}"/>
              </a:ext>
            </a:extLst>
          </p:cNvPr>
          <p:cNvSpPr>
            <a:spLocks noGrp="1"/>
          </p:cNvSpPr>
          <p:nvPr/>
        </p:nvSpPr>
        <p:spPr>
          <a:xfrm>
            <a:off x="714375" y="305752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0DC0C85-EF97-49F9-8922-CFEE6B9BCDF6}"/>
              </a:ext>
            </a:extLst>
          </p:cNvPr>
          <p:cNvSpPr>
            <a:spLocks noGrp="1"/>
          </p:cNvSpPr>
          <p:nvPr/>
        </p:nvSpPr>
        <p:spPr>
          <a:xfrm>
            <a:off x="1333500" y="30289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ПЕРЕВІРИТИ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3DE7367-9F33-4F32-8173-81706723E60D}"/>
              </a:ext>
            </a:extLst>
          </p:cNvPr>
          <p:cNvSpPr>
            <a:spLocks noGrp="1"/>
          </p:cNvSpPr>
          <p:nvPr/>
        </p:nvSpPr>
        <p:spPr>
          <a:xfrm>
            <a:off x="3524250" y="30289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альтернативні пояснення й негативні докази</a:t>
            </a:r>
          </a:p>
        </p:txBody>
      </p:sp>
      <p:sp>
        <p:nvSpPr>
          <p:cNvPr id="16" name="Овал 15">
            <a:extLst>
              <a:ext uri="{FF2B5EF4-FFF2-40B4-BE49-F238E27FC236}">
                <a16:creationId xmlns:a16="http://schemas.microsoft.com/office/drawing/2014/main" id="{7A514F70-ECCE-4FA9-BD2F-4B76F2087E96}"/>
              </a:ext>
            </a:extLst>
          </p:cNvPr>
          <p:cNvSpPr>
            <a:spLocks noGrp="1"/>
          </p:cNvSpPr>
          <p:nvPr/>
        </p:nvSpPr>
        <p:spPr>
          <a:xfrm>
            <a:off x="714375" y="3800475"/>
            <a:ext cx="400050" cy="400050"/>
          </a:xfrm>
          <a:prstGeom prst="ellipse">
            <a:avLst/>
          </a:prstGeom>
          <a:solidFill>
            <a:srgbClr val="EAF2F8"/>
          </a:solidFill>
          <a:ln w="12383">
            <a:solidFill>
              <a:srgbClr val="5C9BC6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F4E79"/>
                </a:solidFill>
                <a:latin typeface="DejaVu Sans"/>
                <a:ea typeface="DejaVu Sans"/>
                <a:cs typeface="DejaVu San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E437826B-F6B8-48BC-AD7F-2E9FCF99928E}"/>
              </a:ext>
            </a:extLst>
          </p:cNvPr>
          <p:cNvSpPr>
            <a:spLocks noGrp="1"/>
          </p:cNvSpPr>
          <p:nvPr/>
        </p:nvSpPr>
        <p:spPr>
          <a:xfrm>
            <a:off x="1333500" y="377190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ОЦІНИТИ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E993C8E-2257-4EA1-9DD1-0BCF65D2C0E6}"/>
              </a:ext>
            </a:extLst>
          </p:cNvPr>
          <p:cNvSpPr>
            <a:spLocks noGrp="1"/>
          </p:cNvSpPr>
          <p:nvPr/>
        </p:nvSpPr>
        <p:spPr>
          <a:xfrm>
            <a:off x="3524250" y="377190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невизначеність, ризики та робастність варіантів</a:t>
            </a:r>
          </a:p>
        </p:txBody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F4CF7EA3-9B26-4F02-9570-DB9EC3B742D3}"/>
              </a:ext>
            </a:extLst>
          </p:cNvPr>
          <p:cNvSpPr>
            <a:spLocks noGrp="1"/>
          </p:cNvSpPr>
          <p:nvPr/>
        </p:nvSpPr>
        <p:spPr>
          <a:xfrm>
            <a:off x="714375" y="4543425"/>
            <a:ext cx="400050" cy="400050"/>
          </a:xfrm>
          <a:prstGeom prst="ellipse">
            <a:avLst/>
          </a:prstGeom>
          <a:solidFill>
            <a:srgbClr val="102A43"/>
          </a:solidFill>
          <a:ln w="12383">
            <a:solidFill>
              <a:srgbClr val="102A43"/>
            </a:solidFill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FFFFFF"/>
                </a:solidFill>
                <a:latin typeface="DejaVu Sans"/>
                <a:ea typeface="DejaVu Sans"/>
                <a:cs typeface="DejaVu San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BA668C8-5C05-4A5A-BDE7-A720F643BD96}"/>
              </a:ext>
            </a:extLst>
          </p:cNvPr>
          <p:cNvSpPr>
            <a:spLocks noGrp="1"/>
          </p:cNvSpPr>
          <p:nvPr/>
        </p:nvSpPr>
        <p:spPr>
          <a:xfrm>
            <a:off x="1333500" y="4514850"/>
            <a:ext cx="2095500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ОБМЕЖИТИ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9E59A00-95D6-402C-AA5F-BC7EE1D63577}"/>
              </a:ext>
            </a:extLst>
          </p:cNvPr>
          <p:cNvSpPr>
            <a:spLocks noGrp="1"/>
          </p:cNvSpPr>
          <p:nvPr/>
        </p:nvSpPr>
        <p:spPr>
          <a:xfrm>
            <a:off x="3524250" y="4514850"/>
            <a:ext cx="461962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l">
              <a:def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12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силу висновку відповідно до доказової основи</a:t>
            </a:r>
          </a:p>
        </p:txBody>
      </p:sp>
      <p:sp>
        <p:nvSpPr>
          <p:cNvPr id="22" name="Округлений прямокутник 21">
            <a:extLst>
              <a:ext uri="{FF2B5EF4-FFF2-40B4-BE49-F238E27FC236}">
                <a16:creationId xmlns:a16="http://schemas.microsoft.com/office/drawing/2014/main" id="{8535C2CB-58CA-4D49-B0C1-DEEBCEB31E47}"/>
              </a:ext>
            </a:extLst>
          </p:cNvPr>
          <p:cNvSpPr>
            <a:spLocks noGrp="1"/>
          </p:cNvSpPr>
          <p:nvPr/>
        </p:nvSpPr>
        <p:spPr>
          <a:xfrm>
            <a:off x="8382000" y="1571625"/>
            <a:ext cx="3143250" cy="3638550"/>
          </a:xfrm>
          <a:prstGeom prst="roundRect">
            <a:avLst>
              <a:gd name="adj" fmla="val 2424"/>
            </a:avLst>
          </a:prstGeom>
          <a:solidFill>
            <a:srgbClr val="F4F8FB"/>
          </a:solidFill>
          <a:ln w="14288">
            <a:solidFill>
              <a:srgbClr val="C9D7E3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21C0CD0-8F76-4D81-8A7C-568E12749102}"/>
              </a:ext>
            </a:extLst>
          </p:cNvPr>
          <p:cNvSpPr>
            <a:spLocks noGrp="1"/>
          </p:cNvSpPr>
          <p:nvPr/>
        </p:nvSpPr>
        <p:spPr>
          <a:xfrm>
            <a:off x="8667750" y="1790700"/>
            <a:ext cx="2571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defRPr>
            </a:pPr>
            <a:r>
              <a:rPr sz="1125" b="1">
                <a:solidFill>
                  <a:srgbClr val="102A43"/>
                </a:solidFill>
                <a:latin typeface="DejaVu Sans"/>
                <a:ea typeface="DejaVu Sans"/>
                <a:cs typeface="DejaVu Sans"/>
              </a:rPr>
              <a:t>ОСНОВНІ ДЖЕРЕЛА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FEEC06E-EAD0-4B12-9023-6A04E85F88EC}"/>
              </a:ext>
            </a:extLst>
          </p:cNvPr>
          <p:cNvSpPr>
            <a:spLocks noGrp="1"/>
          </p:cNvSpPr>
          <p:nvPr/>
        </p:nvSpPr>
        <p:spPr>
          <a:xfrm>
            <a:off x="8620125" y="2209800"/>
            <a:ext cx="2667000" cy="2781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t"/>
          <a:lstStyle>
            <a:def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National Academies of Sciences,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Engineering, and Medicine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Reproducibility and Replicability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in Science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IPCC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Guidance Note for Consistent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Treatment of Uncertainties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ISO 31000:2018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Risk Management Guidelines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HM Treasury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The Green Book 2026</a:t>
            </a:r>
          </a:p>
          <a:p>
            <a:endParaRPr sz="900" b="0">
              <a:solidFill>
                <a:srgbClr val="243746"/>
              </a:solidFill>
              <a:latin typeface="DejaVu Sans"/>
              <a:ea typeface="DejaVu Sans"/>
              <a:cs typeface="DejaVu Sans"/>
            </a:endParaRP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European Commission</a:t>
            </a:r>
          </a:p>
          <a:p>
            <a:pPr algn="ctr">
              <a:def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defRPr>
            </a:pPr>
            <a:r>
              <a:rPr sz="900" b="0">
                <a:solidFill>
                  <a:srgbClr val="243746"/>
                </a:solidFill>
                <a:latin typeface="DejaVu Sans"/>
                <a:ea typeface="DejaVu Sans"/>
                <a:cs typeface="DejaVu Sans"/>
              </a:rPr>
              <a:t>Better Regulation Toolbox 2025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86697FC7-3D99-4785-9FA4-045F11007184}"/>
              </a:ext>
            </a:extLst>
          </p:cNvPr>
          <p:cNvSpPr>
            <a:spLocks noGrp="1"/>
          </p:cNvSpPr>
          <p:nvPr/>
        </p:nvSpPr>
        <p:spPr>
          <a:xfrm>
            <a:off x="1143000" y="5429250"/>
            <a:ext cx="9906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 anchor="ctr"/>
          <a:lstStyle>
            <a:def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defPPr>
          </a:lstStyle>
          <a:p>
            <a:pPr algn="ctr">
              <a:def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defRPr>
            </a:pPr>
            <a:r>
              <a:rPr sz="1275" b="1">
                <a:solidFill>
                  <a:srgbClr val="3976A8"/>
                </a:solidFill>
                <a:latin typeface="DejaVu Sans"/>
                <a:ea typeface="DejaVu Sans"/>
                <a:cs typeface="DejaVu Sans"/>
              </a:rPr>
              <a:t>Обґрунтоване рішення не усуває невизначеність. Воно робить її явною, порівнює наслідки та визначає умови коригування.</a:t>
            </a:r>
          </a:p>
        </p:txBody>
      </p:sp>
    </p:spTree>
    <p:extLst>
      <p:ext uri="{BB962C8B-B14F-4D97-AF65-F5344CB8AC3E}">
        <p14:creationId xmlns:p14="http://schemas.microsoft.com/office/powerpoint/2010/main" val="203020853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Офіс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Офіс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Офіс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1425</Words>
  <Application>Microsoft Office PowerPoint</Application>
  <DocSecurity>0</DocSecurity>
  <PresentationFormat>Широкий екран</PresentationFormat>
  <Paragraphs>340</Paragraphs>
  <Slides>15</Slides>
  <Notes>1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15</vt:i4>
      </vt:variant>
    </vt:vector>
  </HeadingPairs>
  <TitlesOfParts>
    <vt:vector size="21" baseType="lpstr">
      <vt:lpstr>Aptos</vt:lpstr>
      <vt:lpstr>Calibri</vt:lpstr>
      <vt:lpstr>DejaVu Sans</vt:lpstr>
      <vt:lpstr>Regular</vt:lpstr>
      <vt:lpstr>Times New Roman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Презентація PowerPoint</dc:title>
  <cp:lastModifiedBy>Юлія Мороз</cp:lastModifiedBy>
  <cp:revision>1</cp:revision>
  <dcterms:modified xsi:type="dcterms:W3CDTF">2026-10-15T11:29:52Z</dcterms:modified>
</cp:coreProperties>
</file>