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69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51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51215" y="-1463040"/>
            <a:ext cx="5486400" cy="5486400"/>
          </a:xfrm>
          <a:prstGeom prst="ellipse">
            <a:avLst/>
          </a:prstGeom>
          <a:solidFill>
            <a:srgbClr val="1F5F73">
              <a:alpha val="45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814255" y="3566160"/>
            <a:ext cx="3291840" cy="3291840"/>
          </a:xfrm>
          <a:prstGeom prst="ellipse">
            <a:avLst/>
          </a:prstGeom>
          <a:solidFill>
            <a:srgbClr val="E9A23B">
              <a:alpha val="20000"/>
            </a:srgbClr>
          </a:solidFill>
          <a:ln w="12700">
            <a:solidFill>
              <a:srgbClr val="E9A23B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731520"/>
            <a:ext cx="731520" cy="731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737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400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240280"/>
            <a:ext cx="8778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Теорії міжнародної інтеграції та історична еволюція інтеграційних процесів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8463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Навчальна дисципліна «Інтеграційні процеси в міжнародних відносинах»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2578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 ·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лекції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11094415" cy="861365"/>
          </a:xfrm>
          <a:prstGeom prst="roundRect">
            <a:avLst>
              <a:gd name="adj" fmla="val 849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520" y="1500530"/>
            <a:ext cx="512064" cy="512064"/>
          </a:xfrm>
          <a:prstGeom prst="ellipse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150053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325880"/>
            <a:ext cx="9997135" cy="861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Економічні теорії інтеграції: від торгівлі до оптимальних валютних зон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2333549"/>
            <a:ext cx="11094415" cy="861365"/>
          </a:xfrm>
          <a:prstGeom prst="roundRect">
            <a:avLst>
              <a:gd name="adj" fmla="val 849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1520" y="2508199"/>
            <a:ext cx="512064" cy="512064"/>
          </a:xfrm>
          <a:prstGeom prst="ellipse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31520" y="2508199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333549"/>
            <a:ext cx="9997135" cy="861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Класичні політичні теорії: федералізм, функціоналізм, транзакціоналізм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48640" y="3341218"/>
            <a:ext cx="11094415" cy="861365"/>
          </a:xfrm>
          <a:prstGeom prst="roundRect">
            <a:avLst>
              <a:gd name="adj" fmla="val 849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20" y="3515868"/>
            <a:ext cx="512064" cy="512064"/>
          </a:xfrm>
          <a:prstGeom prst="ellipse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31520" y="35158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341218"/>
            <a:ext cx="9997135" cy="861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Неофункціоналізм і міжурядовий підхід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548640" y="4348886"/>
            <a:ext cx="11094415" cy="861365"/>
          </a:xfrm>
          <a:prstGeom prst="roundRect">
            <a:avLst>
              <a:gd name="adj" fmla="val 849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31520" y="4523537"/>
            <a:ext cx="512064" cy="512064"/>
          </a:xfrm>
          <a:prstGeom prst="ellipse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31520" y="4523537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348886"/>
            <a:ext cx="9997135" cy="861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Сучасні підходи: інституціоналізм, багаторівневе врядування, конструктивізм, постфункціоналізм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48640" y="5356555"/>
            <a:ext cx="11094415" cy="861365"/>
          </a:xfrm>
          <a:prstGeom prst="roundRect">
            <a:avLst>
              <a:gd name="adj" fmla="val 849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31520" y="5531206"/>
            <a:ext cx="512064" cy="512064"/>
          </a:xfrm>
          <a:prstGeom prst="ellipse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731520" y="553120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356555"/>
            <a:ext cx="9997135" cy="861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Історична еволюція інтеграції та «хвилі» регіоналізму</a:t>
            </a:r>
            <a:endParaRPr lang="en-US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Дві площини теоретичного осмислення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Економічні теорії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Пояснюють, </a:t>
            </a: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інтеграція вигідна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Визначають умови зростання добробуту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Теорії торгівлі, митного союзу, ОВЗ, нова економічна географія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6278728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553048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Політологічні теорії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553048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Пояснюють, </a:t>
            </a: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і чому</a:t>
            </a: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держави обмежують суверенітет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Хто є рушійною силою: уряди чи наднаціональні інституції?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Федералізм, функціоналізм, неофункціоналізм, інтерговерменталізм, конструктивізм</a:t>
            </a:r>
            <a:endParaRPr lang="en-US" sz="21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474720"/>
            <a:ext cx="4572000" cy="4572000"/>
          </a:xfrm>
          <a:prstGeom prst="ellipse">
            <a:avLst/>
          </a:prstGeom>
          <a:solidFill>
            <a:srgbClr val="1F5F73">
              <a:alpha val="50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1887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43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Економічні теорії інтеграції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 теорій торгівлі до нової економічної географії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1658082" y="2651760"/>
            <a:ext cx="8875532" cy="0"/>
          </a:xfrm>
          <a:prstGeom prst="line">
            <a:avLst/>
          </a:prstGeom>
          <a:noFill/>
          <a:ln w="31750">
            <a:solidFill>
              <a:srgbClr val="1F5F73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1776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1475202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21792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 Сміт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Абсолютні переваги: спеціалізація і вільний обмін</a:t>
            </a:r>
            <a:endParaRPr lang="en-US" sz="1900" dirty="0"/>
          </a:p>
        </p:txBody>
      </p:sp>
      <p:sp>
        <p:nvSpPr>
          <p:cNvPr id="10" name="Text 7"/>
          <p:cNvSpPr txBox="1"/>
          <p:nvPr/>
        </p:nvSpPr>
        <p:spPr>
          <a:xfrm>
            <a:off x="2767523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1817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3694085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840675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Д. Рікардо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2858963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Порівняльні переваги: вигода навіть за абсолютної неефективності</a:t>
            </a:r>
            <a:endParaRPr lang="en-US" sz="1900" dirty="0"/>
          </a:p>
        </p:txBody>
      </p:sp>
      <p:sp>
        <p:nvSpPr>
          <p:cNvPr id="14" name="Text 11"/>
          <p:cNvSpPr txBox="1"/>
          <p:nvPr/>
        </p:nvSpPr>
        <p:spPr>
          <a:xfrm>
            <a:off x="4986406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1950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5912968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059558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Дж. Вайнер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5077846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Теорія митного союзу: створення і відхилення торгівлі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7205289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1961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8131851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278441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Б. Баласса · Р. Манделл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7296729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Етапна модель інтеграції; оптимальні валютні зони</a:t>
            </a:r>
            <a:endParaRPr lang="en-US" sz="1900" dirty="0"/>
          </a:p>
        </p:txBody>
      </p:sp>
      <p:sp>
        <p:nvSpPr>
          <p:cNvPr id="22" name="Text 19"/>
          <p:cNvSpPr txBox="1"/>
          <p:nvPr/>
        </p:nvSpPr>
        <p:spPr>
          <a:xfrm>
            <a:off x="9424172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1979–1991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10350734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9497324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П. Кругман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9515612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 теорія торгівлі та нова економічна географія</a:t>
            </a:r>
            <a:endParaRPr lang="en-US" sz="190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7" name="Text 2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Теорія митного союзу Дж. Вайнера (1950)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Створення торгівлі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Дорожче національне виробництво замінюється дешевшим імпортом з країни-партнера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Зростають ефективність і добробут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скасування мит між державами ЄЕС на машинобудівну продукцію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6278728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553048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Відхилення торгівлі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553048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Дешевший імпорт з третіх країн замінюється дорожчим імпортом з країни-партнера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Знижується глобальна ефективність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Митний союз вигідний, якщо створення &gt; відхилення (Мід, Ліпсі, Купер–Массел, Кемп–Вань)</a:t>
            </a:r>
            <a:endParaRPr lang="en-US" sz="21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Теорія оптимальних валютних зон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1554480"/>
            <a:ext cx="3058058" cy="342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Р. Манделл (1961)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1942338"/>
            <a:ext cx="3058058" cy="1509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 мобільність праці та капіталу як заміна курсового механізму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338218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66818" y="1554480"/>
            <a:ext cx="3058058" cy="342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Р. Маккіннон (1963)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66818" y="1942338"/>
            <a:ext cx="3058058" cy="1509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 відкритість економік – менша роль валютного курсу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8127797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356397" y="1554480"/>
            <a:ext cx="3058058" cy="342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П. Кенен (1969)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8356397" y="1942338"/>
            <a:ext cx="3058058" cy="1509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Диверсифікованість виробництва зменшує вразливість до асиметричних шоків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548640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77240" y="4137660"/>
            <a:ext cx="3058058" cy="342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Гнучкість цін і зарплат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777240" y="4525518"/>
            <a:ext cx="3058058" cy="1509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Внутрішнє пристосування без девальвації</a:t>
            </a:r>
            <a:endParaRPr lang="en-US" sz="1900" dirty="0"/>
          </a:p>
        </p:txBody>
      </p:sp>
      <p:sp>
        <p:nvSpPr>
          <p:cNvPr id="17" name="Shape 14"/>
          <p:cNvSpPr/>
          <p:nvPr/>
        </p:nvSpPr>
        <p:spPr>
          <a:xfrm>
            <a:off x="4338218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566818" y="4137660"/>
            <a:ext cx="3058058" cy="342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Фіскальні трансферти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4566818" y="4525518"/>
            <a:ext cx="3058058" cy="1509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Перерозподіл ресурсів на користь регіонів, уражених шоком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127797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8356397" y="4137660"/>
            <a:ext cx="3058058" cy="342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Ендогенність ОВЗ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8356397" y="4525518"/>
            <a:ext cx="3058058" cy="1509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Дж. Франкель і Е. Роуз (1998): спільна валюта сама посилює торгівлю і синхронізацію циклів</a:t>
            </a:r>
            <a:endParaRPr lang="en-US" sz="19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4" name="Text 21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474720"/>
            <a:ext cx="4572000" cy="4572000"/>
          </a:xfrm>
          <a:prstGeom prst="ellipse">
            <a:avLst/>
          </a:prstGeom>
          <a:solidFill>
            <a:srgbClr val="1F5F73">
              <a:alpha val="50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1887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43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Класичні політичні теорії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Федералізм · функціоналізм · транзакціоналізм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3515258" cy="4892040"/>
          </a:xfrm>
          <a:prstGeom prst="roundRect">
            <a:avLst>
              <a:gd name="adj" fmla="val 2601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77240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1673352"/>
            <a:ext cx="265176" cy="26517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2212848"/>
            <a:ext cx="3058058" cy="41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Федералізм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2678176"/>
            <a:ext cx="3058058" cy="3356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Вентотенський маніфест (1941)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А. Спінеллі. Інтеграція як конституційний «великий стрибок» до європейської федерації. Вплив: прямі вибори до ЄП, проєкт Спінеллі (1984), Конституційний договір (2004)</a:t>
            </a:r>
            <a:endParaRPr lang="en-US" sz="2100" dirty="0"/>
          </a:p>
        </p:txBody>
      </p:sp>
      <p:sp>
        <p:nvSpPr>
          <p:cNvPr id="10" name="Shape 6"/>
          <p:cNvSpPr/>
          <p:nvPr/>
        </p:nvSpPr>
        <p:spPr>
          <a:xfrm>
            <a:off x="4338218" y="1325880"/>
            <a:ext cx="3515258" cy="4892040"/>
          </a:xfrm>
          <a:prstGeom prst="roundRect">
            <a:avLst>
              <a:gd name="adj" fmla="val 2601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566818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690" y="1673352"/>
            <a:ext cx="265176" cy="26517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566818" y="2212848"/>
            <a:ext cx="3058058" cy="41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Функціоналізм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4566818" y="2678176"/>
            <a:ext cx="3058058" cy="3356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Д. Мітрані, «A Working Peace System» (1943).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Мир через мережу функціональних агенцій; «форма слідує за функцією»; співпраця в «низькій політиці» змінює лояльності. Вплив: «метод Моне»</a:t>
            </a:r>
            <a:endParaRPr lang="en-US" sz="2100" dirty="0"/>
          </a:p>
        </p:txBody>
      </p:sp>
      <p:sp>
        <p:nvSpPr>
          <p:cNvPr id="15" name="Shape 10"/>
          <p:cNvSpPr/>
          <p:nvPr/>
        </p:nvSpPr>
        <p:spPr>
          <a:xfrm>
            <a:off x="8127797" y="1325880"/>
            <a:ext cx="3515258" cy="4892040"/>
          </a:xfrm>
          <a:prstGeom prst="roundRect">
            <a:avLst>
              <a:gd name="adj" fmla="val 2601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356397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269" y="1673352"/>
            <a:ext cx="265176" cy="26517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8356397" y="2212848"/>
            <a:ext cx="3058058" cy="41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Транзакціоналізм</a:t>
            </a:r>
            <a:endParaRPr lang="en-US" sz="2000" dirty="0"/>
          </a:p>
        </p:txBody>
      </p:sp>
      <p:sp>
        <p:nvSpPr>
          <p:cNvPr id="19" name="Text 13"/>
          <p:cNvSpPr txBox="1"/>
          <p:nvPr/>
        </p:nvSpPr>
        <p:spPr>
          <a:xfrm>
            <a:off x="8356397" y="2678176"/>
            <a:ext cx="3058058" cy="3356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К. Дойч (1957).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Зростання комунікацій і транзакцій формує довіру та «почуття ми». Об'єднані та плюралістичні спільноти безпеки (США–Канада, Скандинавія)</a:t>
            </a:r>
            <a:endParaRPr lang="en-US" sz="21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1" name="Text 1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474720"/>
            <a:ext cx="4572000" cy="4572000"/>
          </a:xfrm>
          <a:prstGeom prst="ellipse">
            <a:avLst/>
          </a:prstGeom>
          <a:solidFill>
            <a:srgbClr val="1F5F73">
              <a:alpha val="50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1887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43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Неофункціоналізм і міжурядовий підхід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Ефект переливу (spillover) у неофункціоналізмі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2834640" cy="890626"/>
          </a:xfrm>
          <a:prstGeom prst="roundRect">
            <a:avLst>
              <a:gd name="adj" fmla="val 8214"/>
            </a:avLst>
          </a:prstGeom>
          <a:solidFill>
            <a:srgbClr val="E3ECEE"/>
          </a:solidFill>
          <a:ln w="12700">
            <a:solidFill>
              <a:srgbClr val="E3ECEE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58368" y="1325880"/>
            <a:ext cx="41148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097280" y="1325880"/>
            <a:ext cx="214884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Секторальна інтеграція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3611880" y="1325880"/>
            <a:ext cx="6705295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ЄОВС: спільний ринок вугілля і сталі (1951)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868680" y="2326234"/>
            <a:ext cx="2834640" cy="890626"/>
          </a:xfrm>
          <a:prstGeom prst="roundRect">
            <a:avLst>
              <a:gd name="adj" fmla="val 8214"/>
            </a:avLst>
          </a:prstGeom>
          <a:solidFill>
            <a:srgbClr val="9FC0C8"/>
          </a:solidFill>
          <a:ln w="12700">
            <a:solidFill>
              <a:srgbClr val="9FC0C8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978408" y="2326234"/>
            <a:ext cx="41148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1417320" y="2326234"/>
            <a:ext cx="214884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Функціональний перелив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3931920" y="2326234"/>
            <a:ext cx="6705295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Технічна взаємопов'язаність секторів: транспорт, енергетика, торгівля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1188720" y="3326587"/>
            <a:ext cx="2834640" cy="890626"/>
          </a:xfrm>
          <a:prstGeom prst="roundRect">
            <a:avLst>
              <a:gd name="adj" fmla="val 8214"/>
            </a:avLst>
          </a:prstGeom>
          <a:solidFill>
            <a:srgbClr val="5E97A6"/>
          </a:solidFill>
          <a:ln w="12700">
            <a:solidFill>
              <a:srgbClr val="5E97A6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298448" y="3326587"/>
            <a:ext cx="41148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737360" y="3326587"/>
            <a:ext cx="214884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Політичний перелив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4251960" y="3326587"/>
            <a:ext cx="6705295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Еліти та групи інтересів переорієнтують очікування на наднаціональний рівень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1508760" y="4326941"/>
            <a:ext cx="2834640" cy="890626"/>
          </a:xfrm>
          <a:prstGeom prst="roundRect">
            <a:avLst>
              <a:gd name="adj" fmla="val 8214"/>
            </a:avLst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1618488" y="4326941"/>
            <a:ext cx="41148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2057400" y="4326941"/>
            <a:ext cx="214884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Культивований перелив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4326941"/>
            <a:ext cx="6705295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Комісія ЄС як «політичний підприємець» пропонує пакетні рішення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1828800" y="5327294"/>
            <a:ext cx="2834640" cy="890626"/>
          </a:xfrm>
          <a:prstGeom prst="roundRect">
            <a:avLst>
              <a:gd name="adj" fmla="val 8214"/>
            </a:avLst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1938528" y="5327294"/>
            <a:ext cx="41148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2377440" y="5327294"/>
            <a:ext cx="214884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Поглиблення інтеграції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4892040" y="5327294"/>
            <a:ext cx="6705295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ЄЕС → єдиний ринок → євро. Але можливий spillback (Ф. Шміттер, 1970)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F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822960"/>
            <a:ext cx="822960" cy="8229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828800"/>
            <a:ext cx="10362895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Інтеграція – це процес, за якого політичні актори в кількох окремих національних середовищах переконуються переорієнтувати свої лояльності, очікування та політичну діяльність на новий центр, інституції якого мають або вимагають юрисдикції над наявними національними державами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52578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Е. Хаас, «The Uniting of Europe» (1958)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Ліберальний міжурядовий підхід Е. Моравчика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3716426" cy="1188720"/>
          </a:xfrm>
          <a:prstGeom prst="homePlate">
            <a:avLst/>
          </a:prstGeom>
          <a:solidFill>
            <a:srgbClr val="E3ECEE"/>
          </a:solidFill>
          <a:ln w="12700">
            <a:solidFill>
              <a:srgbClr val="E3ECEE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325880"/>
            <a:ext cx="312206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F2E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Національні преференції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743200"/>
            <a:ext cx="3533546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Формуються економічними інтересами впливових внутрішніх груп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283354" y="1325880"/>
            <a:ext cx="3716426" cy="1188720"/>
          </a:xfrm>
          <a:prstGeom prst="chevron">
            <a:avLst/>
          </a:prstGeom>
          <a:solidFill>
            <a:srgbClr val="5E97A6"/>
          </a:solidFill>
          <a:ln w="12700">
            <a:solidFill>
              <a:srgbClr val="5E97A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694834" y="1325880"/>
            <a:ext cx="284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Міждержавний торг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4329074" y="2743200"/>
            <a:ext cx="3533546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Асиметрична взаємозалежність: найменш зацікавлені мають найбільший вплив; ключова роль Німеччини, Франції, Великої Британії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8018069" y="1325880"/>
            <a:ext cx="3624986" cy="1188720"/>
          </a:xfrm>
          <a:prstGeom prst="chevron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429549" y="1325880"/>
            <a:ext cx="284774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Інституційний вибір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8063789" y="2743200"/>
            <a:ext cx="3533546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Делегування повноважень Комісії та Суду для достовірності взаємних зобов'язань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5" name="Text 12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Неофункціоналізм vs міжурядовий підхід</a:t>
            </a:r>
            <a:endParaRPr lang="en-US" sz="3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94415" cy="914400"/>
        </p:xfrm>
        <a:graphic>
          <a:graphicData uri="http://schemas.openxmlformats.org/drawingml/2006/table">
            <a:tbl>
              <a:tblPr/>
              <a:tblGrid>
                <a:gridCol w="2465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4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4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716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Критерій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Неофункціоналізм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(Ліберальний) міжурядовий підхід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4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Головні актори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Наднаціональні інституції, групи інтересів, еліти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Національні уряди великих держав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4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Рушійна сила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Ефект переливу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Національні преференції, міждержавний торг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16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Роль інституцій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Автономні агенти поглиблення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Інструменти забезпечення зобов'язань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4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Характер процесу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Самопідтримуваний, частково некерований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Контрольований урядами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14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Пояснює краще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Повсякденну динаміку, роль Суду ЄС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Великі договірні рішення: Рим, ЄВА, Маастрихт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16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Ключові автори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Е. Хаас, Л. Ліндберг, Ф. Шміттер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С. Гоффман (1966), Е. Моравчик (1998)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474720"/>
            <a:ext cx="4572000" cy="4572000"/>
          </a:xfrm>
          <a:prstGeom prst="ellipse">
            <a:avLst/>
          </a:prstGeom>
          <a:solidFill>
            <a:srgbClr val="1F5F73">
              <a:alpha val="50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1887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43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Сучасні теоретичні підходи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Теоретичний плюралізм після 1990-х рр.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1554480"/>
            <a:ext cx="305805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Новий інституціоналізм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267712"/>
            <a:ext cx="3058058" cy="1184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Раціонального вибору, історичний (залежність від траєкторії – П. Пірсон, 1996), соціологічний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338218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66818" y="1554480"/>
            <a:ext cx="305805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Багаторівневе врядування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4566818" y="2267712"/>
            <a:ext cx="3058058" cy="1184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 Маркс, Л. Гуг: влада розподілена між наднаціональним, національним і субнаціональним рівнями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127797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356397" y="1554480"/>
            <a:ext cx="305805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Соціальний конструктивізм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8356397" y="2267712"/>
            <a:ext cx="3058058" cy="1184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Ідеї, норми, ідентичності; соціалізація та навчання (Т. Крістіансен, А. Вінер, 1999)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548640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77240" y="4137660"/>
            <a:ext cx="305805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Європеїзація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777240" y="4850892"/>
            <a:ext cx="3058058" cy="1184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Вплив ЄС на держави-члени і кандидатів; модель зовнішнього стимулювання (Ф. Шіммельфенніг, У. Зедельмаєр)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4338218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566818" y="4137660"/>
            <a:ext cx="305805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Постфункціоналізм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566818" y="4850892"/>
            <a:ext cx="3058058" cy="1184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Л. Гуг, Г. Маркс (2009): від «дозвільного консенсусу» до «обмежувального дисенсусу»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8127797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8356397" y="4137660"/>
            <a:ext cx="305805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Новий міжурядовий підхід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8356397" y="4850892"/>
            <a:ext cx="3058058" cy="1184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К. Бікертон та ін. (2015): інтеграція без передачі повноважень Комісії – через Європейську раду, Єврогрупу, агенції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4" name="Text 21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Порівняльний регіоналізм: поза європоцентризмом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Підходи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Новий регіоналізм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(Б. Гетне, Ф. Сьодербаум): регіони соціально сконструйовані, різні ступені «регіональності»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Локалізація норм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(А. Ачарія, 2004): «ASEAN way»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Теза можливостей голосу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(Дж. Гріко, 1995): слабші держави обмежують домінування сильніших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6278728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553048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Геоекономічний вимір 2020-х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553048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Угоди як інструмент економічної безпеки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Санкції, контроль інвестицій, критична сировина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Стійкість ланцюгів постачання, friend-shoring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Злиття торговельних і безпекових союзів</a:t>
            </a:r>
            <a:endParaRPr lang="en-US" sz="21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474720"/>
            <a:ext cx="4572000" cy="4572000"/>
          </a:xfrm>
          <a:prstGeom prst="ellipse">
            <a:avLst/>
          </a:prstGeom>
          <a:solidFill>
            <a:srgbClr val="1F5F73">
              <a:alpha val="50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1887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43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Історична еволюція інтеграційних процесів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Передісторія європейської єдності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658082" y="2651760"/>
            <a:ext cx="8875532" cy="0"/>
          </a:xfrm>
          <a:prstGeom prst="line">
            <a:avLst/>
          </a:prstGeom>
          <a:noFill/>
          <a:ln w="31750">
            <a:solidFill>
              <a:srgbClr val="1F5F73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1693–1795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1475202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21792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Проєкти вічного миру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В. Пенн, абат де Сен-П'єр, І. Кант</a:t>
            </a:r>
            <a:endParaRPr lang="en-US" sz="1900" dirty="0"/>
          </a:p>
        </p:txBody>
      </p:sp>
      <p:sp>
        <p:nvSpPr>
          <p:cNvPr id="10" name="Text 7"/>
          <p:cNvSpPr txBox="1"/>
          <p:nvPr/>
        </p:nvSpPr>
        <p:spPr>
          <a:xfrm>
            <a:off x="2767523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1834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3694085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840675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Zollverein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2858963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Німецький митний союз під проводом Пруссії</a:t>
            </a:r>
            <a:endParaRPr lang="en-US" sz="1900" dirty="0"/>
          </a:p>
        </p:txBody>
      </p:sp>
      <p:sp>
        <p:nvSpPr>
          <p:cNvPr id="14" name="Text 11"/>
          <p:cNvSpPr txBox="1"/>
          <p:nvPr/>
        </p:nvSpPr>
        <p:spPr>
          <a:xfrm>
            <a:off x="4986406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1865 / 1873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5912968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059558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Монетні союзи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5077846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Латинський і Скандинавський монетні союзи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7205289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1923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8131851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278441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Пан'Європа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7296729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Рух Р. Куденгове-Калергі</a:t>
            </a:r>
            <a:endParaRPr lang="en-US" sz="1900" dirty="0"/>
          </a:p>
        </p:txBody>
      </p:sp>
      <p:sp>
        <p:nvSpPr>
          <p:cNvPr id="22" name="Text 19"/>
          <p:cNvSpPr txBox="1"/>
          <p:nvPr/>
        </p:nvSpPr>
        <p:spPr>
          <a:xfrm>
            <a:off x="9424172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1929–1930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10350734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9497324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Бріана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9515612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«Європейський федеральний союз» у Лізі Націй</a:t>
            </a:r>
            <a:endParaRPr lang="en-US" sz="190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7" name="Text 2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Післявоєнна інституціоналізація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658082" y="2651760"/>
            <a:ext cx="8875532" cy="0"/>
          </a:xfrm>
          <a:prstGeom prst="line">
            <a:avLst/>
          </a:prstGeom>
          <a:noFill/>
          <a:ln w="31750">
            <a:solidFill>
              <a:srgbClr val="1F5F73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1944–1948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1475202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21792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Бенілюкс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Митна конвенція, чинна з 1948 р.</a:t>
            </a:r>
            <a:endParaRPr lang="en-US" sz="1900" dirty="0"/>
          </a:p>
        </p:txBody>
      </p:sp>
      <p:sp>
        <p:nvSpPr>
          <p:cNvPr id="10" name="Text 7"/>
          <p:cNvSpPr txBox="1"/>
          <p:nvPr/>
        </p:nvSpPr>
        <p:spPr>
          <a:xfrm>
            <a:off x="2767523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1948–1949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3694085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840675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ОЄЕС · Рада Європи · НАТО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2858963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Маршалла; РЕВ як блок СРСР</a:t>
            </a:r>
            <a:endParaRPr lang="en-US" sz="1900" dirty="0"/>
          </a:p>
        </p:txBody>
      </p:sp>
      <p:sp>
        <p:nvSpPr>
          <p:cNvPr id="14" name="Text 11"/>
          <p:cNvSpPr txBox="1"/>
          <p:nvPr/>
        </p:nvSpPr>
        <p:spPr>
          <a:xfrm>
            <a:off x="4986406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1950–1952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5912968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059558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Декларація Шумана · ЄОВС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5077846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Секторальна наднаціональна інтеграція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7205289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1957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8131851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278441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Римські договори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7296729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ЄЕС і Євратом</a:t>
            </a:r>
            <a:endParaRPr lang="en-US" sz="1900" dirty="0"/>
          </a:p>
        </p:txBody>
      </p:sp>
      <p:sp>
        <p:nvSpPr>
          <p:cNvPr id="22" name="Text 19"/>
          <p:cNvSpPr txBox="1"/>
          <p:nvPr/>
        </p:nvSpPr>
        <p:spPr>
          <a:xfrm>
            <a:off x="9424172" y="1554480"/>
            <a:ext cx="22188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1960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10350734" y="2468880"/>
            <a:ext cx="365760" cy="365760"/>
          </a:xfrm>
          <a:prstGeom prst="ellipse">
            <a:avLst/>
          </a:prstGeom>
          <a:solidFill>
            <a:srgbClr val="E9A23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9497324" y="3017520"/>
            <a:ext cx="20725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ЄАВТ · ЛАВТ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9515612" y="3840480"/>
            <a:ext cx="2036003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Альтернативні моделі вільної торгівлі</a:t>
            </a:r>
            <a:endParaRPr lang="en-US" sz="190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7" name="Text 2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«Хвилі» регіоналізму</a:t>
            </a:r>
            <a:endParaRPr lang="en-US" sz="30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94415" cy="914400"/>
        </p:xfrm>
        <a:graphic>
          <a:graphicData uri="http://schemas.openxmlformats.org/drawingml/2006/table">
            <a:tbl>
              <a:tblPr/>
              <a:tblGrid>
                <a:gridCol w="2542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1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74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Хвиля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Приклади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Характерні риси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2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Перша (1950–1970-ті)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ЄЕС, ЄАВТ, ЛАВТ, Андський пакт, ASEAN, ECOWAS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«Старий» регіоналізм, імпортозаміщення поза Європою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2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Друга (кінець 1980-х – 1990-ті)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ЄВА, Маастрихт, NAFTA, Mercosur, AFTA, АТЕС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«Новий», відкритий, багатовимірний регіоналізм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22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Третя (2000–2010-ті)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Двосторонні ЗВТ, CPTPP (2018), RCEP (2022), AfCFTA (2019)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«Спагеті-чаша», мегарегіональні угоди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22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Сучасний етап (з кінця 2010-х)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Brexit, розширення НАТО, ЄС–Mercosur (2026), ЄС–Індія (2026)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Геоекономічний регіоналізм, фрагментація, секуритизація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589788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СОТ станом на 09.09.2026 чинними й нотифікованими є 388 регіональних торговельних угод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36192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5361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25880"/>
            <a:ext cx="10362895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Економічні теорії (Вайнер, Баласса, Манделл) визначають умови, за яких інтеграція підвищує добробут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48640" y="2547518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54751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234440" y="2337206"/>
            <a:ext cx="10362895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Федералізм, функціоналізм і транзакціоналізм запропонували альтернативні стратегії: конституційний стрибок, секторальну співпрацю, спільноти безпеки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48640" y="3558845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558845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3348533"/>
            <a:ext cx="10362895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Ключова дискусія – неофункціоналізм (перелив, наднаціональні інституції) vs міжурядовий підхід (домінування урядів)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48640" y="4570171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4570171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4359859"/>
            <a:ext cx="10362895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Сучасні підходи пояснюють ЄС як політичну систему, політизацію інтеграції та європеїзацію кандидатів, зокрема України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48640" y="5581498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55814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5371186"/>
            <a:ext cx="10362895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Інтеграція розвивалася хвилями – від Zollverein до геоекономічного регіоналізму 2020-х</a:t>
            </a:r>
            <a:endParaRPr lang="en-US" sz="21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самоконтролю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325880"/>
            <a:ext cx="5364328" cy="489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теорія порівняльних переваг обґрунтовує інтеграцію?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Поясніть створення і відхилення торгівлі.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Назвіть критерії оптимальної валютної зони.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федералізм відрізняється від функціоналізму?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плюралістична спільнота безпеки?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6278728" y="1325880"/>
            <a:ext cx="5364328" cy="489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види ефекту переливу існують?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Порівняйте неофункціоналізм і ліберальний міжурядовий підхід.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«обмежувальний дисенсус»?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теорії європеїзації пояснюють реформи в Україні?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Охарактеризуйте «хвилі» регіоналізму.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Рекомендована література та джерела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325880"/>
            <a:ext cx="11094415" cy="489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500" dirty="0" err="1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Hooghe</a:t>
            </a:r>
            <a:r>
              <a:rPr lang="en-US" sz="15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L., Marks G. A Postfunctionalist Theory of European Integration. British Journal of Political Science. 2009. Vol. 39, No. 1. P. 1–23.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5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Wiener A., Börzel T. A., Risse T. (eds.). European Integration Theory. 3rd ed. Oxford : OUP, 2019.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5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Mansfield E. D., Milner H. V. The New Wave of Regionalism. International Organization. 1999. Vol. 53, No. 3. P. 589–627.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1688</Words>
  <Application>Microsoft Office PowerPoint</Application>
  <PresentationFormat>Широкий екран</PresentationFormat>
  <Paragraphs>294</Paragraphs>
  <Slides>24</Slides>
  <Notes>24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24</vt:i4>
      </vt:variant>
    </vt:vector>
  </HeadingPairs>
  <TitlesOfParts>
    <vt:vector size="28" baseType="lpstr">
      <vt:lpstr>Arial</vt:lpstr>
      <vt:lpstr>Calibri</vt:lpstr>
      <vt:lpstr>Cambria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2. Теорії міжнародної інтеграції та історична еволюція інтеграційних процесів</dc:title>
  <dc:subject>PptxGenJS Presentation</dc:subject>
  <dc:creator>Кафедра міжнародних відносин та політичного менеджменту</dc:creator>
  <cp:lastModifiedBy>Pavlo Poplavskyi</cp:lastModifiedBy>
  <cp:revision>3</cp:revision>
  <dcterms:created xsi:type="dcterms:W3CDTF">2026-09-11T13:29:36Z</dcterms:created>
  <dcterms:modified xsi:type="dcterms:W3CDTF">2026-09-11T13:46:35Z</dcterms:modified>
</cp:coreProperties>
</file>