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1" r:id="rId5"/>
    <p:sldId id="259" r:id="rId6"/>
    <p:sldId id="260" r:id="rId7"/>
    <p:sldId id="262" r:id="rId8"/>
    <p:sldId id="263" r:id="rId9"/>
    <p:sldId id="275" r:id="rId10"/>
    <p:sldId id="265" r:id="rId11"/>
    <p:sldId id="266" r:id="rId12"/>
    <p:sldId id="267" r:id="rId13"/>
    <p:sldId id="268" r:id="rId14"/>
    <p:sldId id="269" r:id="rId15"/>
    <p:sldId id="272" r:id="rId16"/>
    <p:sldId id="273"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8" y="2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05.11.2024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0" y="1253067"/>
            <a:ext cx="12279086" cy="4986866"/>
          </a:xfrm>
        </p:spPr>
        <p:txBody>
          <a:bodyPr>
            <a:normAutofit/>
          </a:bodyPr>
          <a:lstStyle/>
          <a:p>
            <a:r>
              <a:rPr lang="uk-UA" sz="2500" b="1" i="1" u="sng" dirty="0">
                <a:latin typeface="Times New Roman" pitchFamily="18" charset="0"/>
                <a:cs typeface="Times New Roman" pitchFamily="18" charset="0"/>
              </a:rPr>
              <a:t>Тема 3. </a:t>
            </a:r>
            <a:r>
              <a:rPr lang="uk-UA" sz="2500" b="1" i="1" u="sng" smtClean="0">
                <a:latin typeface="Times New Roman" pitchFamily="18" charset="0"/>
                <a:cs typeface="Times New Roman" pitchFamily="18" charset="0"/>
              </a:rPr>
              <a:t>Макроекономічна рівновага.</a:t>
            </a:r>
            <a:br>
              <a:rPr lang="uk-UA" sz="2500" b="1" i="1" u="sng" smtClean="0">
                <a:latin typeface="Times New Roman" pitchFamily="18" charset="0"/>
                <a:cs typeface="Times New Roman" pitchFamily="18" charset="0"/>
              </a:rPr>
            </a:br>
            <a:r>
              <a:rPr lang="uk-UA" sz="2500" b="1" i="1" u="sng" smtClean="0">
                <a:latin typeface="Times New Roman" pitchFamily="18" charset="0"/>
                <a:cs typeface="Times New Roman" pitchFamily="18" charset="0"/>
              </a:rPr>
              <a:t>Національна </a:t>
            </a:r>
            <a:r>
              <a:rPr lang="uk-UA" sz="2500" b="1" i="1" u="sng" dirty="0">
                <a:latin typeface="Times New Roman" pitchFamily="18" charset="0"/>
                <a:cs typeface="Times New Roman" pitchFamily="18" charset="0"/>
              </a:rPr>
              <a:t>економіка </a:t>
            </a:r>
            <a:br>
              <a:rPr lang="uk-UA" sz="2500" b="1" i="1" u="sng" dirty="0">
                <a:latin typeface="Times New Roman" pitchFamily="18" charset="0"/>
                <a:cs typeface="Times New Roman" pitchFamily="18" charset="0"/>
              </a:rPr>
            </a:br>
            <a:r>
              <a:rPr lang="uk-UA" sz="2500" b="1" i="1" u="sng" dirty="0" smtClean="0">
                <a:latin typeface="Times New Roman" pitchFamily="18" charset="0"/>
                <a:cs typeface="Times New Roman" pitchFamily="18" charset="0"/>
              </a:rPr>
              <a:t/>
            </a:r>
            <a:br>
              <a:rPr lang="uk-UA" sz="2500" b="1" i="1" u="sng" dirty="0" smtClean="0">
                <a:latin typeface="Times New Roman" pitchFamily="18" charset="0"/>
                <a:cs typeface="Times New Roman" pitchFamily="18" charset="0"/>
              </a:rPr>
            </a:br>
            <a:r>
              <a:rPr lang="uk-UA" sz="2500" b="1" dirty="0" smtClean="0">
                <a:latin typeface="Times New Roman" pitchFamily="18" charset="0"/>
                <a:cs typeface="Times New Roman" pitchFamily="18" charset="0"/>
              </a:rPr>
              <a:t>1</a:t>
            </a:r>
            <a:r>
              <a:rPr lang="uk-UA" sz="2500" b="1" dirty="0">
                <a:latin typeface="Times New Roman" pitchFamily="18" charset="0"/>
                <a:cs typeface="Times New Roman" pitchFamily="18" charset="0"/>
              </a:rPr>
              <a:t>. Ознаки, структура та показники національної </a:t>
            </a:r>
            <a:r>
              <a:rPr lang="uk-UA" sz="2500" b="1" dirty="0" smtClean="0">
                <a:latin typeface="Times New Roman" pitchFamily="18" charset="0"/>
                <a:cs typeface="Times New Roman" pitchFamily="18" charset="0"/>
              </a:rPr>
              <a:t>економіки.</a:t>
            </a:r>
            <a:r>
              <a:rPr lang="uk-UA" sz="2500" b="1" dirty="0">
                <a:latin typeface="Times New Roman" pitchFamily="18" charset="0"/>
                <a:cs typeface="Times New Roman" pitchFamily="18" charset="0"/>
              </a:rPr>
              <a:t/>
            </a:r>
            <a:br>
              <a:rPr lang="uk-UA" sz="2500" b="1" dirty="0">
                <a:latin typeface="Times New Roman" pitchFamily="18" charset="0"/>
                <a:cs typeface="Times New Roman" pitchFamily="18" charset="0"/>
              </a:rPr>
            </a:br>
            <a:r>
              <a:rPr lang="uk-UA" sz="2500" b="1" dirty="0" smtClean="0">
                <a:latin typeface="Times New Roman" pitchFamily="18" charset="0"/>
                <a:cs typeface="Times New Roman" pitchFamily="18" charset="0"/>
              </a:rPr>
              <a:t>2. </a:t>
            </a:r>
            <a:r>
              <a:rPr lang="uk-UA" sz="2500" b="1" dirty="0">
                <a:latin typeface="Times New Roman" pitchFamily="18" charset="0"/>
                <a:cs typeface="Times New Roman" pitchFamily="18" charset="0"/>
              </a:rPr>
              <a:t>Економічне </a:t>
            </a:r>
            <a:r>
              <a:rPr lang="uk-UA" sz="2500" b="1" dirty="0" smtClean="0">
                <a:latin typeface="Times New Roman" pitchFamily="18" charset="0"/>
                <a:cs typeface="Times New Roman" pitchFamily="18" charset="0"/>
              </a:rPr>
              <a:t>зростання.</a:t>
            </a:r>
            <a:r>
              <a:rPr lang="uk-UA" sz="2500" b="1" dirty="0">
                <a:latin typeface="Times New Roman" pitchFamily="18" charset="0"/>
                <a:cs typeface="Times New Roman" pitchFamily="18" charset="0"/>
              </a:rPr>
              <a:t/>
            </a:r>
            <a:br>
              <a:rPr lang="uk-UA" sz="2500" b="1" dirty="0">
                <a:latin typeface="Times New Roman" pitchFamily="18" charset="0"/>
                <a:cs typeface="Times New Roman" pitchFamily="18" charset="0"/>
              </a:rPr>
            </a:br>
            <a:r>
              <a:rPr lang="uk-UA" sz="2500" b="1" dirty="0" smtClean="0">
                <a:latin typeface="Times New Roman" pitchFamily="18" charset="0"/>
                <a:cs typeface="Times New Roman" pitchFamily="18" charset="0"/>
              </a:rPr>
              <a:t>3. </a:t>
            </a:r>
            <a:r>
              <a:rPr lang="uk-UA" sz="2500" b="1" dirty="0">
                <a:latin typeface="Times New Roman" pitchFamily="18" charset="0"/>
                <a:cs typeface="Times New Roman" pitchFamily="18" charset="0"/>
              </a:rPr>
              <a:t>Економічний </a:t>
            </a:r>
            <a:r>
              <a:rPr lang="uk-UA" sz="2500" b="1" dirty="0" smtClean="0">
                <a:latin typeface="Times New Roman" pitchFamily="18" charset="0"/>
                <a:cs typeface="Times New Roman" pitchFamily="18" charset="0"/>
              </a:rPr>
              <a:t>цикл.</a:t>
            </a:r>
            <a:endParaRPr lang="uk-UA" sz="2500" b="1"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8" y="152400"/>
            <a:ext cx="5326949" cy="273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178" y="358140"/>
            <a:ext cx="548542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863" y="2890704"/>
            <a:ext cx="3970497" cy="255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8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380" y="337185"/>
            <a:ext cx="7597140" cy="551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49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502920" y="259081"/>
            <a:ext cx="11026140" cy="5349240"/>
          </a:xfrm>
        </p:spPr>
        <p:txBody>
          <a:bodyPr/>
          <a:lstStyle/>
          <a:p>
            <a:pPr marL="0" indent="457200" algn="just">
              <a:lnSpc>
                <a:spcPct val="100000"/>
              </a:lnSpc>
              <a:spcBef>
                <a:spcPts val="0"/>
              </a:spcBef>
              <a:buNone/>
            </a:pPr>
            <a:r>
              <a:rPr lang="uk-UA" sz="1800" i="1" u="sng" dirty="0" smtClean="0">
                <a:latin typeface="Times New Roman" pitchFamily="18" charset="0"/>
                <a:cs typeface="Times New Roman" pitchFamily="18" charset="0"/>
              </a:rPr>
              <a:t>Індекс </a:t>
            </a:r>
            <a:r>
              <a:rPr lang="uk-UA" sz="1800" i="1" u="sng" dirty="0">
                <a:latin typeface="Times New Roman" pitchFamily="18" charset="0"/>
                <a:cs typeface="Times New Roman" pitchFamily="18" charset="0"/>
              </a:rPr>
              <a:t>інфляції, або індекс споживчих цін </a:t>
            </a:r>
            <a:r>
              <a:rPr lang="uk-UA" sz="1800" b="0" dirty="0">
                <a:latin typeface="Times New Roman" pitchFamily="18" charset="0"/>
                <a:cs typeface="Times New Roman" pitchFamily="18" charset="0"/>
              </a:rPr>
              <a:t>— це показник, який демонструє динаміку загального рівня цін на товари та послуги в економіці за певний період часу. Якщо спростити, то цей індекс</a:t>
            </a:r>
            <a:r>
              <a:rPr lang="uk-UA" sz="1800" b="0" dirty="0" smtClean="0">
                <a:latin typeface="Times New Roman" pitchFamily="18" charset="0"/>
                <a:cs typeface="Times New Roman" pitchFamily="18" charset="0"/>
              </a:rPr>
              <a:t>:</a:t>
            </a:r>
            <a:endParaRPr lang="uk-UA" sz="1800" b="0" dirty="0">
              <a:latin typeface="Times New Roman" pitchFamily="18" charset="0"/>
              <a:cs typeface="Times New Roman" pitchFamily="18" charset="0"/>
            </a:endParaRPr>
          </a:p>
          <a:p>
            <a:pPr marL="0" indent="457200" algn="just">
              <a:lnSpc>
                <a:spcPct val="100000"/>
              </a:lnSpc>
              <a:spcBef>
                <a:spcPts val="0"/>
              </a:spcBef>
            </a:pPr>
            <a:r>
              <a:rPr lang="uk-UA" sz="1800" b="0" dirty="0">
                <a:latin typeface="Times New Roman" pitchFamily="18" charset="0"/>
                <a:cs typeface="Times New Roman" pitchFamily="18" charset="0"/>
              </a:rPr>
              <a:t>засвідчує, що товари чи послуги коштують дорожче, ніж вони коштували якийсь час тому;</a:t>
            </a:r>
          </a:p>
          <a:p>
            <a:pPr marL="0" indent="457200" algn="just">
              <a:lnSpc>
                <a:spcPct val="100000"/>
              </a:lnSpc>
              <a:spcBef>
                <a:spcPts val="0"/>
              </a:spcBef>
            </a:pPr>
            <a:r>
              <a:rPr lang="uk-UA" sz="1800" b="0" dirty="0">
                <a:latin typeface="Times New Roman" pitchFamily="18" charset="0"/>
                <a:cs typeface="Times New Roman" pitchFamily="18" charset="0"/>
              </a:rPr>
              <a:t>показує, наскільки знецінюється грошова одиниця, тобто наскільки менше товарів чи послуг ми можемо придбати за певну суму грошей наприкінці місяця чи року у порівнянні з їхнім </a:t>
            </a:r>
            <a:r>
              <a:rPr lang="uk-UA" sz="1800" b="0" dirty="0" smtClean="0">
                <a:latin typeface="Times New Roman" pitchFamily="18" charset="0"/>
                <a:cs typeface="Times New Roman" pitchFamily="18" charset="0"/>
              </a:rPr>
              <a:t>початком.</a:t>
            </a:r>
          </a:p>
          <a:p>
            <a:pPr marL="0" indent="457200" algn="just">
              <a:lnSpc>
                <a:spcPct val="100000"/>
              </a:lnSpc>
              <a:spcBef>
                <a:spcPts val="0"/>
              </a:spcBef>
            </a:pPr>
            <a:endParaRPr lang="uk-UA" sz="1800" b="0" dirty="0">
              <a:latin typeface="Times New Roman" pitchFamily="18" charset="0"/>
              <a:cs typeface="Times New Roman" pitchFamily="18" charset="0"/>
            </a:endParaRPr>
          </a:p>
          <a:p>
            <a:pPr marL="0" indent="0" algn="ctr">
              <a:lnSpc>
                <a:spcPct val="100000"/>
              </a:lnSpc>
              <a:spcBef>
                <a:spcPts val="0"/>
              </a:spcBef>
              <a:buNone/>
            </a:pPr>
            <a:r>
              <a:rPr lang="uk-UA" sz="1800" b="0" dirty="0">
                <a:solidFill>
                  <a:srgbClr val="FF0000"/>
                </a:solidFill>
                <a:latin typeface="Times New Roman" pitchFamily="18" charset="0"/>
                <a:cs typeface="Times New Roman" pitchFamily="18" charset="0"/>
              </a:rPr>
              <a:t>Щоб розрахувати індекс інфляції, беруть певну групу товарів та аналізують зростання їхньої вартості. Для цього використовують </a:t>
            </a:r>
            <a:r>
              <a:rPr lang="uk-UA" sz="1800" i="1" u="sng" dirty="0">
                <a:solidFill>
                  <a:srgbClr val="FF0000"/>
                </a:solidFill>
                <a:latin typeface="Times New Roman" pitchFamily="18" charset="0"/>
                <a:cs typeface="Times New Roman" pitchFamily="18" charset="0"/>
              </a:rPr>
              <a:t>поняття споживчого набору чи споживчого кошика </a:t>
            </a:r>
            <a:r>
              <a:rPr lang="uk-UA" sz="1800" b="0" dirty="0">
                <a:solidFill>
                  <a:srgbClr val="FF0000"/>
                </a:solidFill>
                <a:latin typeface="Times New Roman" pitchFamily="18" charset="0"/>
                <a:cs typeface="Times New Roman" pitchFamily="18" charset="0"/>
              </a:rPr>
              <a:t>— харчових продуктів, непродовольчих товарів та послуг, потрібних для задоволення базових соціальних і культурних потреб будь-якої людини. В Україні такий набір є єдиним для всіх регіонів та ґрунтується на структурі споживчих грошових витрат містян</a:t>
            </a:r>
            <a:r>
              <a:rPr lang="uk-UA" sz="1800" b="0" dirty="0" smtClean="0">
                <a:solidFill>
                  <a:srgbClr val="FF0000"/>
                </a:solidFill>
                <a:latin typeface="Times New Roman" pitchFamily="18" charset="0"/>
                <a:cs typeface="Times New Roman" pitchFamily="18" charset="0"/>
              </a:rPr>
              <a:t>.</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На </a:t>
            </a:r>
            <a:r>
              <a:rPr lang="uk-UA" sz="1800" b="0" dirty="0">
                <a:solidFill>
                  <a:schemeClr val="tx1">
                    <a:lumMod val="50000"/>
                  </a:schemeClr>
                </a:solidFill>
                <a:latin typeface="Times New Roman" pitchFamily="18" charset="0"/>
                <a:cs typeface="Times New Roman" pitchFamily="18" charset="0"/>
              </a:rPr>
              <a:t>державному рівні індекс інфляції (офіційна інфляція) розраховується Державним комітетом статистики України. Відбувається це щомісяця, а згодом дані публікуються у пресі, зокрема у газеті «Урядовий кур’єр», — не пізніше 10 числа наступного місяця, тобто дані за січень мають бути оприлюднені до 10 лютого. Ці показники є офіційними й можуть використовуватися для проведення різноманітних розрахунків. Зокрема, можна переглянути індекси споживчих цін на продукти, потрібні для приготування для борщу, і підрахувати </a:t>
            </a:r>
            <a:r>
              <a:rPr lang="uk-UA" sz="1800" b="0" dirty="0" err="1">
                <a:solidFill>
                  <a:schemeClr val="tx1">
                    <a:lumMod val="50000"/>
                  </a:schemeClr>
                </a:solidFill>
                <a:latin typeface="Times New Roman" pitchFamily="18" charset="0"/>
                <a:cs typeface="Times New Roman" pitchFamily="18" charset="0"/>
              </a:rPr>
              <a:t>здорожчання</a:t>
            </a:r>
            <a:r>
              <a:rPr lang="uk-UA" sz="1800" b="0" dirty="0">
                <a:solidFill>
                  <a:schemeClr val="tx1">
                    <a:lumMod val="50000"/>
                  </a:schemeClr>
                </a:solidFill>
                <a:latin typeface="Times New Roman" pitchFamily="18" charset="0"/>
                <a:cs typeface="Times New Roman" pitchFamily="18" charset="0"/>
              </a:rPr>
              <a:t> його вартості відповідно до державного джерела. </a:t>
            </a:r>
          </a:p>
        </p:txBody>
      </p:sp>
    </p:spTree>
    <p:extLst>
      <p:ext uri="{BB962C8B-B14F-4D97-AF65-F5344CB8AC3E}">
        <p14:creationId xmlns:p14="http://schemas.microsoft.com/office/powerpoint/2010/main" val="300618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74702"/>
            <a:ext cx="6446059" cy="457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64231" y="305370"/>
            <a:ext cx="5158740" cy="369332"/>
          </a:xfrm>
          <a:prstGeom prst="rect">
            <a:avLst/>
          </a:prstGeom>
          <a:noFill/>
        </p:spPr>
        <p:txBody>
          <a:bodyPr wrap="square" rtlCol="0">
            <a:spAutoFit/>
          </a:bodyPr>
          <a:lstStyle/>
          <a:p>
            <a:pPr algn="ctr"/>
            <a:r>
              <a:rPr lang="uk-UA" dirty="0" smtClean="0"/>
              <a:t>Індекс споживчих цін березень 2024</a:t>
            </a:r>
          </a:p>
        </p:txBody>
      </p:sp>
      <p:sp>
        <p:nvSpPr>
          <p:cNvPr id="6" name="Прямокутник 5"/>
          <p:cNvSpPr/>
          <p:nvPr/>
        </p:nvSpPr>
        <p:spPr>
          <a:xfrm>
            <a:off x="7132320" y="848975"/>
            <a:ext cx="4472940" cy="3970318"/>
          </a:xfrm>
          <a:prstGeom prst="rect">
            <a:avLst/>
          </a:prstGeom>
        </p:spPr>
        <p:txBody>
          <a:bodyPr wrap="square">
            <a:spAutoFit/>
          </a:bodyPr>
          <a:lstStyle/>
          <a:p>
            <a:pPr algn="ctr"/>
            <a:r>
              <a:rPr lang="uk-UA" sz="1400" dirty="0">
                <a:solidFill>
                  <a:schemeClr val="tx1">
                    <a:lumMod val="50000"/>
                  </a:schemeClr>
                </a:solidFill>
                <a:latin typeface="Times New Roman" pitchFamily="18" charset="0"/>
                <a:cs typeface="Times New Roman" pitchFamily="18" charset="0"/>
              </a:rPr>
              <a:t>Наприклад, згідно з таблицею на сайті «Урядового кур’єра», в березні 2024 року індекс споживчих цін склав 100,5%. Це означає, що у березні за той самий набір товарів і послуг ми мали сплатити на </a:t>
            </a:r>
            <a:r>
              <a:rPr lang="uk-UA" sz="1400" dirty="0" smtClean="0">
                <a:solidFill>
                  <a:schemeClr val="tx1">
                    <a:lumMod val="50000"/>
                  </a:schemeClr>
                </a:solidFill>
                <a:latin typeface="Times New Roman" pitchFamily="18" charset="0"/>
                <a:cs typeface="Times New Roman" pitchFamily="18" charset="0"/>
              </a:rPr>
              <a:t>0,005% </a:t>
            </a:r>
            <a:r>
              <a:rPr lang="uk-UA" sz="1400" dirty="0">
                <a:solidFill>
                  <a:schemeClr val="tx1">
                    <a:lumMod val="50000"/>
                  </a:schemeClr>
                </a:solidFill>
                <a:latin typeface="Times New Roman" pitchFamily="18" charset="0"/>
                <a:cs typeface="Times New Roman" pitchFamily="18" charset="0"/>
              </a:rPr>
              <a:t>більше, ніж у лютому. Тобто, якщо у лютому ми витрачали на кошик товарів 5000 гривень на місяць, то у березні вже 5025 </a:t>
            </a:r>
            <a:r>
              <a:rPr lang="uk-UA" sz="1400" dirty="0" err="1">
                <a:solidFill>
                  <a:schemeClr val="tx1">
                    <a:lumMod val="50000"/>
                  </a:schemeClr>
                </a:solidFill>
                <a:latin typeface="Times New Roman" pitchFamily="18" charset="0"/>
                <a:cs typeface="Times New Roman" pitchFamily="18" charset="0"/>
              </a:rPr>
              <a:t>грн</a:t>
            </a:r>
            <a:r>
              <a:rPr lang="uk-UA" sz="1400" dirty="0">
                <a:solidFill>
                  <a:schemeClr val="tx1">
                    <a:lumMod val="50000"/>
                  </a:schemeClr>
                </a:solidFill>
                <a:latin typeface="Times New Roman" pitchFamily="18" charset="0"/>
                <a:cs typeface="Times New Roman" pitchFamily="18" charset="0"/>
              </a:rPr>
              <a:t>:</a:t>
            </a:r>
          </a:p>
          <a:p>
            <a:endParaRPr lang="uk-UA" sz="1400" dirty="0">
              <a:latin typeface="Times New Roman" pitchFamily="18" charset="0"/>
              <a:cs typeface="Times New Roman" pitchFamily="18" charset="0"/>
            </a:endParaRPr>
          </a:p>
          <a:p>
            <a:pPr algn="ctr"/>
            <a:r>
              <a:rPr lang="uk-UA" sz="1400" dirty="0">
                <a:solidFill>
                  <a:srgbClr val="FF0000"/>
                </a:solidFill>
                <a:latin typeface="Times New Roman" pitchFamily="18" charset="0"/>
                <a:cs typeface="Times New Roman" pitchFamily="18" charset="0"/>
              </a:rPr>
              <a:t>5000*1,005 = 5025</a:t>
            </a:r>
          </a:p>
          <a:p>
            <a:endParaRPr lang="uk-UA" sz="1400" dirty="0">
              <a:latin typeface="Times New Roman" pitchFamily="18" charset="0"/>
              <a:cs typeface="Times New Roman" pitchFamily="18" charset="0"/>
            </a:endParaRPr>
          </a:p>
          <a:p>
            <a:pPr algn="ctr"/>
            <a:r>
              <a:rPr lang="uk-UA" sz="1400" dirty="0">
                <a:solidFill>
                  <a:schemeClr val="tx1">
                    <a:lumMod val="50000"/>
                  </a:schemeClr>
                </a:solidFill>
                <a:latin typeface="Times New Roman" pitchFamily="18" charset="0"/>
                <a:cs typeface="Times New Roman" pitchFamily="18" charset="0"/>
              </a:rPr>
              <a:t>Механізм індексації передбачений для того, щоб компенсувати населенню подібне </a:t>
            </a:r>
            <a:r>
              <a:rPr lang="uk-UA" sz="1400" dirty="0" err="1">
                <a:solidFill>
                  <a:schemeClr val="tx1">
                    <a:lumMod val="50000"/>
                  </a:schemeClr>
                </a:solidFill>
                <a:latin typeface="Times New Roman" pitchFamily="18" charset="0"/>
                <a:cs typeface="Times New Roman" pitchFamily="18" charset="0"/>
              </a:rPr>
              <a:t>здорожчання</a:t>
            </a:r>
            <a:r>
              <a:rPr lang="uk-UA" sz="1400" dirty="0">
                <a:solidFill>
                  <a:schemeClr val="tx1">
                    <a:lumMod val="50000"/>
                  </a:schemeClr>
                </a:solidFill>
                <a:latin typeface="Times New Roman" pitchFamily="18" charset="0"/>
                <a:cs typeface="Times New Roman" pitchFamily="18" charset="0"/>
              </a:rPr>
              <a:t>. Проте, відповідно до Статті 4 Закону України «Про індексацію грошових доходів населення», підставою для проведення індексації є перевищення </a:t>
            </a:r>
            <a:r>
              <a:rPr lang="uk-UA" sz="1400" dirty="0" err="1">
                <a:solidFill>
                  <a:schemeClr val="tx1">
                    <a:lumMod val="50000"/>
                  </a:schemeClr>
                </a:solidFill>
                <a:latin typeface="Times New Roman" pitchFamily="18" charset="0"/>
                <a:cs typeface="Times New Roman" pitchFamily="18" charset="0"/>
              </a:rPr>
              <a:t>порогової</a:t>
            </a:r>
            <a:r>
              <a:rPr lang="uk-UA" sz="1400" dirty="0">
                <a:solidFill>
                  <a:schemeClr val="tx1">
                    <a:lumMod val="50000"/>
                  </a:schemeClr>
                </a:solidFill>
                <a:latin typeface="Times New Roman" pitchFamily="18" charset="0"/>
                <a:cs typeface="Times New Roman" pitchFamily="18" charset="0"/>
              </a:rPr>
              <a:t> величини індексу споживчих цін, яка дорівнює 103%. Тобто за індексу 100,5% індексація доходів не </a:t>
            </a:r>
            <a:r>
              <a:rPr lang="uk-UA" sz="1400" dirty="0" smtClean="0">
                <a:solidFill>
                  <a:schemeClr val="tx1">
                    <a:lumMod val="50000"/>
                  </a:schemeClr>
                </a:solidFill>
                <a:latin typeface="Times New Roman" pitchFamily="18" charset="0"/>
                <a:cs typeface="Times New Roman" pitchFamily="18" charset="0"/>
              </a:rPr>
              <a:t>відбувається.</a:t>
            </a:r>
            <a:endParaRPr lang="uk-UA" sz="1400" dirty="0">
              <a:latin typeface="Times New Roman" pitchFamily="18" charset="0"/>
              <a:cs typeface="Times New Roman" pitchFamily="18" charset="0"/>
            </a:endParaRPr>
          </a:p>
        </p:txBody>
      </p:sp>
    </p:spTree>
    <p:extLst>
      <p:ext uri="{BB962C8B-B14F-4D97-AF65-F5344CB8AC3E}">
        <p14:creationId xmlns:p14="http://schemas.microsoft.com/office/powerpoint/2010/main" val="158117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51461" y="160020"/>
            <a:ext cx="11605578" cy="5610543"/>
          </a:xfrm>
        </p:spPr>
        <p:txBody>
          <a:bodyPr/>
          <a:lstStyle/>
          <a:p>
            <a:pPr marL="0" indent="457200" algn="just">
              <a:lnSpc>
                <a:spcPct val="100000"/>
              </a:lnSpc>
              <a:spcBef>
                <a:spcPts val="0"/>
              </a:spcBef>
              <a:buNone/>
            </a:pPr>
            <a:r>
              <a:rPr lang="uk-UA" sz="2000" dirty="0">
                <a:solidFill>
                  <a:schemeClr val="tx1">
                    <a:lumMod val="50000"/>
                  </a:schemeClr>
                </a:solidFill>
                <a:latin typeface="Times New Roman" pitchFamily="18" charset="0"/>
                <a:cs typeface="Times New Roman" pitchFamily="18" charset="0"/>
              </a:rPr>
              <a:t>Рівень безробіття</a:t>
            </a:r>
            <a:r>
              <a:rPr lang="uk-UA" sz="2000" b="0" dirty="0">
                <a:solidFill>
                  <a:schemeClr val="tx1">
                    <a:lumMod val="50000"/>
                  </a:schemeClr>
                </a:solidFill>
                <a:latin typeface="Times New Roman" pitchFamily="18" charset="0"/>
                <a:cs typeface="Times New Roman" pitchFamily="18" charset="0"/>
              </a:rPr>
              <a:t> — кількісний показник, який визначається як відношення кількості безробітних до загальної чисельності економічно активного працездатного населення країни (регіону, соціальної групи), та вимірюється у </a:t>
            </a:r>
            <a:r>
              <a:rPr lang="uk-UA" sz="2000" b="0" dirty="0" smtClean="0">
                <a:solidFill>
                  <a:schemeClr val="tx1">
                    <a:lumMod val="50000"/>
                  </a:schemeClr>
                </a:solidFill>
                <a:latin typeface="Times New Roman" pitchFamily="18" charset="0"/>
                <a:cs typeface="Times New Roman" pitchFamily="18" charset="0"/>
              </a:rPr>
              <a:t>відсотках.</a:t>
            </a:r>
          </a:p>
          <a:p>
            <a:pPr marL="0" indent="457200" algn="just">
              <a:lnSpc>
                <a:spcPct val="100000"/>
              </a:lnSpc>
              <a:spcBef>
                <a:spcPts val="0"/>
              </a:spcBef>
              <a:buNone/>
            </a:pPr>
            <a:r>
              <a:rPr lang="ru-RU" sz="2000" dirty="0" err="1">
                <a:solidFill>
                  <a:schemeClr val="tx1">
                    <a:lumMod val="50000"/>
                  </a:schemeClr>
                </a:solidFill>
                <a:latin typeface="Times New Roman" pitchFamily="18" charset="0"/>
                <a:cs typeface="Times New Roman" pitchFamily="18" charset="0"/>
              </a:rPr>
              <a:t>Інформацію</a:t>
            </a:r>
            <a:r>
              <a:rPr lang="ru-RU" sz="2000" dirty="0">
                <a:solidFill>
                  <a:schemeClr val="tx1">
                    <a:lumMod val="50000"/>
                  </a:schemeClr>
                </a:solidFill>
                <a:latin typeface="Times New Roman" pitchFamily="18" charset="0"/>
                <a:cs typeface="Times New Roman" pitchFamily="18" charset="0"/>
              </a:rPr>
              <a:t> </a:t>
            </a:r>
            <a:r>
              <a:rPr lang="ru-RU" sz="2000" dirty="0" err="1">
                <a:solidFill>
                  <a:schemeClr val="tx1">
                    <a:lumMod val="50000"/>
                  </a:schemeClr>
                </a:solidFill>
                <a:latin typeface="Times New Roman" pitchFamily="18" charset="0"/>
                <a:cs typeface="Times New Roman" pitchFamily="18" charset="0"/>
              </a:rPr>
              <a:t>щодо</a:t>
            </a:r>
            <a:r>
              <a:rPr lang="ru-RU" sz="2000" dirty="0">
                <a:solidFill>
                  <a:schemeClr val="tx1">
                    <a:lumMod val="50000"/>
                  </a:schemeClr>
                </a:solidFill>
                <a:latin typeface="Times New Roman" pitchFamily="18" charset="0"/>
                <a:cs typeface="Times New Roman" pitchFamily="18" charset="0"/>
              </a:rPr>
              <a:t> </a:t>
            </a:r>
            <a:r>
              <a:rPr lang="ru-RU" sz="2000" dirty="0" err="1">
                <a:solidFill>
                  <a:schemeClr val="tx1">
                    <a:lumMod val="50000"/>
                  </a:schemeClr>
                </a:solidFill>
                <a:latin typeface="Times New Roman" pitchFamily="18" charset="0"/>
                <a:cs typeface="Times New Roman" pitchFamily="18" charset="0"/>
              </a:rPr>
              <a:t>кількості</a:t>
            </a:r>
            <a:r>
              <a:rPr lang="ru-RU" sz="2000" dirty="0">
                <a:solidFill>
                  <a:schemeClr val="tx1">
                    <a:lumMod val="50000"/>
                  </a:schemeClr>
                </a:solidFill>
                <a:latin typeface="Times New Roman" pitchFamily="18" charset="0"/>
                <a:cs typeface="Times New Roman" pitchFamily="18" charset="0"/>
              </a:rPr>
              <a:t> </a:t>
            </a:r>
            <a:r>
              <a:rPr lang="ru-RU" sz="2000" dirty="0" err="1">
                <a:solidFill>
                  <a:schemeClr val="tx1">
                    <a:lumMod val="50000"/>
                  </a:schemeClr>
                </a:solidFill>
                <a:latin typeface="Times New Roman" pitchFamily="18" charset="0"/>
                <a:cs typeface="Times New Roman" pitchFamily="18" charset="0"/>
              </a:rPr>
              <a:t>зайнятоrо</a:t>
            </a:r>
            <a:r>
              <a:rPr lang="ru-RU" sz="2000" dirty="0">
                <a:solidFill>
                  <a:schemeClr val="tx1">
                    <a:lumMod val="50000"/>
                  </a:schemeClr>
                </a:solidFill>
                <a:latin typeface="Times New Roman" pitchFamily="18" charset="0"/>
                <a:cs typeface="Times New Roman" pitchFamily="18" charset="0"/>
              </a:rPr>
              <a:t> та </a:t>
            </a:r>
            <a:r>
              <a:rPr lang="ru-RU" sz="2000" dirty="0" err="1">
                <a:solidFill>
                  <a:schemeClr val="tx1">
                    <a:lumMod val="50000"/>
                  </a:schemeClr>
                </a:solidFill>
                <a:latin typeface="Times New Roman" pitchFamily="18" charset="0"/>
                <a:cs typeface="Times New Roman" pitchFamily="18" charset="0"/>
              </a:rPr>
              <a:t>безробітноrо</a:t>
            </a:r>
            <a:r>
              <a:rPr lang="ru-RU" sz="2000" dirty="0">
                <a:solidFill>
                  <a:schemeClr val="tx1">
                    <a:lumMod val="50000"/>
                  </a:schemeClr>
                </a:solidFill>
                <a:latin typeface="Times New Roman" pitchFamily="18" charset="0"/>
                <a:cs typeface="Times New Roman" pitchFamily="18" charset="0"/>
              </a:rPr>
              <a:t> </a:t>
            </a:r>
            <a:r>
              <a:rPr lang="ru-RU" sz="2000" dirty="0" err="1" smtClean="0">
                <a:solidFill>
                  <a:schemeClr val="tx1">
                    <a:lumMod val="50000"/>
                  </a:schemeClr>
                </a:solidFill>
                <a:latin typeface="Times New Roman" pitchFamily="18" charset="0"/>
                <a:cs typeface="Times New Roman" pitchFamily="18" charset="0"/>
              </a:rPr>
              <a:t>населення</a:t>
            </a:r>
            <a:r>
              <a:rPr lang="ru-RU" sz="2000" dirty="0" smtClean="0">
                <a:solidFill>
                  <a:schemeClr val="tx1">
                    <a:lumMod val="50000"/>
                  </a:schemeClr>
                </a:solidFill>
                <a:latin typeface="Times New Roman" pitchFamily="18" charset="0"/>
                <a:cs typeface="Times New Roman" pitchFamily="18" charset="0"/>
              </a:rPr>
              <a:t> </a:t>
            </a:r>
            <a:r>
              <a:rPr lang="ru-RU" sz="2000" dirty="0" err="1" smtClean="0">
                <a:solidFill>
                  <a:schemeClr val="tx1">
                    <a:lumMod val="50000"/>
                  </a:schemeClr>
                </a:solidFill>
                <a:latin typeface="Times New Roman" pitchFamily="18" charset="0"/>
                <a:cs typeface="Times New Roman" pitchFamily="18" charset="0"/>
              </a:rPr>
              <a:t>Держстат</a:t>
            </a:r>
            <a:r>
              <a:rPr lang="ru-RU" sz="2000" dirty="0" smtClean="0">
                <a:solidFill>
                  <a:schemeClr val="tx1">
                    <a:lumMod val="50000"/>
                  </a:schemeClr>
                </a:solidFill>
                <a:latin typeface="Times New Roman" pitchFamily="18" charset="0"/>
                <a:cs typeface="Times New Roman" pitchFamily="18" charset="0"/>
              </a:rPr>
              <a:t> </a:t>
            </a:r>
            <a:r>
              <a:rPr lang="ru-RU" sz="2000" dirty="0" err="1" smtClean="0">
                <a:solidFill>
                  <a:schemeClr val="tx1">
                    <a:lumMod val="50000"/>
                  </a:schemeClr>
                </a:solidFill>
                <a:latin typeface="Times New Roman" pitchFamily="18" charset="0"/>
                <a:cs typeface="Times New Roman" pitchFamily="18" charset="0"/>
              </a:rPr>
              <a:t>розробляє</a:t>
            </a:r>
            <a:r>
              <a:rPr lang="ru-RU" sz="2000" dirty="0" smtClean="0">
                <a:solidFill>
                  <a:schemeClr val="tx1">
                    <a:lumMod val="50000"/>
                  </a:schemeClr>
                </a:solidFill>
                <a:latin typeface="Times New Roman" pitchFamily="18" charset="0"/>
                <a:cs typeface="Times New Roman" pitchFamily="18" charset="0"/>
              </a:rPr>
              <a:t> </a:t>
            </a:r>
            <a:r>
              <a:rPr lang="ru-RU" sz="2000" dirty="0" err="1" smtClean="0">
                <a:solidFill>
                  <a:schemeClr val="tx1">
                    <a:lumMod val="50000"/>
                  </a:schemeClr>
                </a:solidFill>
                <a:latin typeface="Times New Roman" pitchFamily="18" charset="0"/>
                <a:cs typeface="Times New Roman" pitchFamily="18" charset="0"/>
              </a:rPr>
              <a:t>щоквартально</a:t>
            </a:r>
            <a:r>
              <a:rPr lang="ru-RU" sz="2000" dirty="0" smtClean="0">
                <a:solidFill>
                  <a:schemeClr val="tx1">
                    <a:lumMod val="50000"/>
                  </a:schemeClr>
                </a:solidFill>
                <a:latin typeface="Times New Roman" pitchFamily="18" charset="0"/>
                <a:cs typeface="Times New Roman" pitchFamily="18" charset="0"/>
              </a:rPr>
              <a:t> </a:t>
            </a:r>
            <a:r>
              <a:rPr lang="ru-RU" sz="2000" dirty="0">
                <a:solidFill>
                  <a:schemeClr val="tx1">
                    <a:lumMod val="50000"/>
                  </a:schemeClr>
                </a:solidFill>
                <a:latin typeface="Times New Roman" pitchFamily="18" charset="0"/>
                <a:cs typeface="Times New Roman" pitchFamily="18" charset="0"/>
              </a:rPr>
              <a:t>за результатами </a:t>
            </a:r>
            <a:r>
              <a:rPr lang="ru-RU" sz="2000" dirty="0" err="1">
                <a:solidFill>
                  <a:schemeClr val="tx1">
                    <a:lumMod val="50000"/>
                  </a:schemeClr>
                </a:solidFill>
                <a:latin typeface="Times New Roman" pitchFamily="18" charset="0"/>
                <a:cs typeface="Times New Roman" pitchFamily="18" charset="0"/>
              </a:rPr>
              <a:t>опитування</a:t>
            </a:r>
            <a:r>
              <a:rPr lang="ru-RU" sz="2000" dirty="0">
                <a:solidFill>
                  <a:schemeClr val="tx1">
                    <a:lumMod val="50000"/>
                  </a:schemeClr>
                </a:solidFill>
                <a:latin typeface="Times New Roman" pitchFamily="18" charset="0"/>
                <a:cs typeface="Times New Roman" pitchFamily="18" charset="0"/>
              </a:rPr>
              <a:t> </a:t>
            </a:r>
            <a:r>
              <a:rPr lang="ru-RU" sz="2000" dirty="0" err="1">
                <a:solidFill>
                  <a:schemeClr val="tx1">
                    <a:lumMod val="50000"/>
                  </a:schemeClr>
                </a:solidFill>
                <a:latin typeface="Times New Roman" pitchFamily="18" charset="0"/>
                <a:cs typeface="Times New Roman" pitchFamily="18" charset="0"/>
              </a:rPr>
              <a:t>робочої</a:t>
            </a:r>
            <a:r>
              <a:rPr lang="ru-RU" sz="2000" dirty="0">
                <a:solidFill>
                  <a:schemeClr val="tx1">
                    <a:lumMod val="50000"/>
                  </a:schemeClr>
                </a:solidFill>
                <a:latin typeface="Times New Roman" pitchFamily="18" charset="0"/>
                <a:cs typeface="Times New Roman" pitchFamily="18" charset="0"/>
              </a:rPr>
              <a:t> </a:t>
            </a:r>
            <a:r>
              <a:rPr lang="ru-RU" sz="2000" dirty="0" smtClean="0">
                <a:solidFill>
                  <a:schemeClr val="tx1">
                    <a:lumMod val="50000"/>
                  </a:schemeClr>
                </a:solidFill>
                <a:latin typeface="Times New Roman" pitchFamily="18" charset="0"/>
                <a:cs typeface="Times New Roman" pitchFamily="18" charset="0"/>
              </a:rPr>
              <a:t>сил.</a:t>
            </a:r>
          </a:p>
          <a:p>
            <a:pPr marL="0" indent="0" algn="just">
              <a:lnSpc>
                <a:spcPct val="100000"/>
              </a:lnSpc>
              <a:spcBef>
                <a:spcPts val="0"/>
              </a:spcBef>
              <a:buNone/>
            </a:pPr>
            <a:r>
              <a:rPr lang="ru-RU" sz="2000" dirty="0" err="1">
                <a:latin typeface="Times New Roman" pitchFamily="18" charset="0"/>
                <a:cs typeface="Times New Roman" pitchFamily="18" charset="0"/>
              </a:rPr>
              <a:t>Інформація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використовується</a:t>
            </a:r>
            <a:r>
              <a:rPr lang="ru-RU" sz="2000" dirty="0">
                <a:latin typeface="Times New Roman" pitchFamily="18" charset="0"/>
                <a:cs typeface="Times New Roman" pitchFamily="18" charset="0"/>
              </a:rPr>
              <a:t> для: </a:t>
            </a:r>
          </a:p>
          <a:p>
            <a:pPr algn="just">
              <a:lnSpc>
                <a:spcPct val="100000"/>
              </a:lnSpc>
              <a:spcBef>
                <a:spcPts val="0"/>
              </a:spcBef>
            </a:pPr>
            <a:r>
              <a:rPr lang="ru-RU" sz="2000" b="0" dirty="0" err="1" smtClean="0">
                <a:latin typeface="Times New Roman" pitchFamily="18" charset="0"/>
                <a:cs typeface="Times New Roman" pitchFamily="18" charset="0"/>
              </a:rPr>
              <a:t>аналізу</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соціально-економічної</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ситуацї</a:t>
            </a:r>
            <a:r>
              <a:rPr lang="ru-RU" sz="2000" b="0" dirty="0" smtClean="0">
                <a:latin typeface="Times New Roman" pitchFamily="18" charset="0"/>
                <a:cs typeface="Times New Roman" pitchFamily="18" charset="0"/>
              </a:rPr>
              <a:t> </a:t>
            </a:r>
            <a:r>
              <a:rPr lang="ru-RU" sz="2000" b="0" dirty="0">
                <a:latin typeface="Times New Roman" pitchFamily="18" charset="0"/>
                <a:cs typeface="Times New Roman" pitchFamily="18" charset="0"/>
              </a:rPr>
              <a:t>в </a:t>
            </a:r>
            <a:r>
              <a:rPr lang="ru-RU" sz="2000" b="0" dirty="0" err="1" smtClean="0">
                <a:latin typeface="Times New Roman" pitchFamily="18" charset="0"/>
                <a:cs typeface="Times New Roman" pitchFamily="18" charset="0"/>
              </a:rPr>
              <a:t>країні</a:t>
            </a:r>
            <a:endParaRPr lang="ru-RU" sz="2000" b="0" dirty="0" smtClean="0">
              <a:latin typeface="Times New Roman" pitchFamily="18" charset="0"/>
              <a:cs typeface="Times New Roman" pitchFamily="18" charset="0"/>
            </a:endParaRPr>
          </a:p>
          <a:p>
            <a:pPr algn="just">
              <a:lnSpc>
                <a:spcPct val="100000"/>
              </a:lnSpc>
              <a:spcBef>
                <a:spcPts val="0"/>
              </a:spcBef>
            </a:pPr>
            <a:r>
              <a:rPr lang="ru-RU" sz="2000" b="0" dirty="0" err="1" smtClean="0">
                <a:latin typeface="Times New Roman" pitchFamily="18" charset="0"/>
                <a:cs typeface="Times New Roman" pitchFamily="18" charset="0"/>
              </a:rPr>
              <a:t>здійснення</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розрахунків</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відповідних</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макроекономічних</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показників</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міжнародних</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порівнянь</a:t>
            </a:r>
            <a:r>
              <a:rPr lang="ru-RU" sz="2000" b="0" dirty="0" smtClean="0">
                <a:latin typeface="Times New Roman" pitchFamily="18" charset="0"/>
                <a:cs typeface="Times New Roman" pitchFamily="18" charset="0"/>
              </a:rPr>
              <a:t>,</a:t>
            </a:r>
          </a:p>
          <a:p>
            <a:pPr algn="just">
              <a:lnSpc>
                <a:spcPct val="100000"/>
              </a:lnSpc>
              <a:spcBef>
                <a:spcPts val="0"/>
              </a:spcBef>
            </a:pPr>
            <a:r>
              <a:rPr lang="ru-RU" sz="2000" b="0" dirty="0" smtClean="0">
                <a:latin typeface="Times New Roman" pitchFamily="18" charset="0"/>
                <a:cs typeface="Times New Roman" pitchFamily="18" charset="0"/>
              </a:rPr>
              <a:t> </a:t>
            </a:r>
            <a:r>
              <a:rPr lang="ru-RU" sz="2000" b="0" dirty="0" err="1">
                <a:latin typeface="Times New Roman" pitchFamily="18" charset="0"/>
                <a:cs typeface="Times New Roman" pitchFamily="18" charset="0"/>
              </a:rPr>
              <a:t>формування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показників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гендерної</a:t>
            </a:r>
            <a:r>
              <a:rPr lang="ru-RU" sz="2000" b="0" dirty="0">
                <a:latin typeface="Times New Roman" pitchFamily="18" charset="0"/>
                <a:cs typeface="Times New Roman" pitchFamily="18" charset="0"/>
              </a:rPr>
              <a:t> статистики, </a:t>
            </a:r>
            <a:endParaRPr lang="ru-RU" sz="2000" b="0" dirty="0" smtClean="0">
              <a:latin typeface="Times New Roman" pitchFamily="18" charset="0"/>
              <a:cs typeface="Times New Roman" pitchFamily="18" charset="0"/>
            </a:endParaRPr>
          </a:p>
          <a:p>
            <a:pPr algn="just">
              <a:lnSpc>
                <a:spcPct val="100000"/>
              </a:lnSpc>
              <a:spcBef>
                <a:spcPts val="0"/>
              </a:spcBef>
            </a:pPr>
            <a:r>
              <a:rPr lang="ru-RU" sz="2000" b="0" dirty="0" err="1" smtClean="0">
                <a:latin typeface="Times New Roman" pitchFamily="18" charset="0"/>
                <a:cs typeface="Times New Roman" pitchFamily="18" charset="0"/>
              </a:rPr>
              <a:t>моніторингу</a:t>
            </a:r>
            <a:r>
              <a:rPr lang="ru-RU" sz="2000" b="0" dirty="0" smtClean="0">
                <a:latin typeface="Times New Roman" pitchFamily="18" charset="0"/>
                <a:cs typeface="Times New Roman" pitchFamily="18" charset="0"/>
              </a:rPr>
              <a:t> </a:t>
            </a:r>
            <a:r>
              <a:rPr lang="ru-RU" sz="2000" b="0" dirty="0" err="1">
                <a:latin typeface="Times New Roman" pitchFamily="18" charset="0"/>
                <a:cs typeface="Times New Roman" pitchFamily="18" charset="0"/>
              </a:rPr>
              <a:t>ефективності</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реалізації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державної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політики</a:t>
            </a:r>
            <a:r>
              <a:rPr lang="ru-RU" sz="2000" b="0" dirty="0">
                <a:latin typeface="Times New Roman" pitchFamily="18" charset="0"/>
                <a:cs typeface="Times New Roman" pitchFamily="18" charset="0"/>
              </a:rPr>
              <a:t> на ринку </a:t>
            </a:r>
            <a:r>
              <a:rPr lang="ru-RU" sz="2000" b="0" dirty="0" err="1">
                <a:latin typeface="Times New Roman" pitchFamily="18" charset="0"/>
                <a:cs typeface="Times New Roman" pitchFamily="18" charset="0"/>
              </a:rPr>
              <a:t>праці</a:t>
            </a:r>
            <a:r>
              <a:rPr lang="ru-RU" sz="2000" b="0" dirty="0">
                <a:latin typeface="Times New Roman" pitchFamily="18" charset="0"/>
                <a:cs typeface="Times New Roman" pitchFamily="18" charset="0"/>
              </a:rPr>
              <a:t> та </a:t>
            </a:r>
            <a:r>
              <a:rPr lang="ru-RU" sz="2000" b="0" dirty="0" err="1">
                <a:latin typeface="Times New Roman" pitchFamily="18" charset="0"/>
                <a:cs typeface="Times New Roman" pitchFamily="18" charset="0"/>
              </a:rPr>
              <a:t>розробки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державних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програм</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зайнятості</a:t>
            </a:r>
            <a:r>
              <a:rPr lang="ru-RU" sz="2000" b="0" dirty="0">
                <a:latin typeface="Times New Roman" pitchFamily="18" charset="0"/>
                <a:cs typeface="Times New Roman" pitchFamily="18" charset="0"/>
              </a:rPr>
              <a:t> та </a:t>
            </a:r>
            <a:r>
              <a:rPr lang="ru-RU" sz="2000" b="0" dirty="0" err="1">
                <a:latin typeface="Times New Roman" pitchFamily="18" charset="0"/>
                <a:cs typeface="Times New Roman" pitchFamily="18" charset="0"/>
              </a:rPr>
              <a:t>програм</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соціально-економічного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розвитку</a:t>
            </a:r>
            <a:r>
              <a:rPr lang="ru-RU" sz="2000" b="0" dirty="0" smtClean="0">
                <a:latin typeface="Times New Roman" pitchFamily="18" charset="0"/>
                <a:cs typeface="Times New Roman" pitchFamily="18" charset="0"/>
              </a:rPr>
              <a:t>.</a:t>
            </a:r>
          </a:p>
          <a:p>
            <a:pPr marL="0" indent="0" algn="just">
              <a:lnSpc>
                <a:spcPct val="100000"/>
              </a:lnSpc>
              <a:spcBef>
                <a:spcPts val="0"/>
              </a:spcBef>
              <a:buNone/>
            </a:pPr>
            <a:endParaRPr lang="uk-UA" sz="20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0910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721" y="838119"/>
            <a:ext cx="8705499" cy="448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69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52400"/>
            <a:ext cx="11704638" cy="5618163"/>
          </a:xfrm>
        </p:spPr>
        <p:txBody>
          <a:bodyPr/>
          <a:lstStyle/>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Зовнішньоторговельна діяльність країни враховується у вигляді платіжного балансу. </a:t>
            </a:r>
            <a:r>
              <a:rPr lang="uk-UA" sz="1800" i="1" dirty="0">
                <a:solidFill>
                  <a:schemeClr val="tx1">
                    <a:lumMod val="50000"/>
                  </a:schemeClr>
                </a:solidFill>
                <a:latin typeface="Times New Roman" pitchFamily="18" charset="0"/>
                <a:cs typeface="Times New Roman" pitchFamily="18" charset="0"/>
              </a:rPr>
              <a:t>Платіжний баланс</a:t>
            </a:r>
            <a:r>
              <a:rPr lang="uk-UA" sz="1800" b="0" dirty="0">
                <a:solidFill>
                  <a:schemeClr val="tx1">
                    <a:lumMod val="50000"/>
                  </a:schemeClr>
                </a:solidFill>
                <a:latin typeface="Times New Roman" pitchFamily="18" charset="0"/>
                <a:cs typeface="Times New Roman" pitchFamily="18" charset="0"/>
              </a:rPr>
              <a:t> складається у формі бухгалтерських рахунків, що містять статистичну інформацію із зовнішньоторговельних операцій господарських суб'єктів країни і закордону за певний період (як правило, за рік). Вартісне вираження платіжного балансу відбиває співвідношення між вартістю, отриманою країною, і вартістю, вивезеною за її межі.</a:t>
            </a:r>
          </a:p>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Макроекономічне призначення платіжного балансу полягає в тому, щоб у лаконічній формі відбивати стан міжнародних економічних відносин даної країни з її закордонними партнерами, являючись індикатором для вибору кредитно-грошової, валютної, бюджетно-податкової, зовнішньоторговельної політики і управління державною заборгованістю.</a:t>
            </a:r>
          </a:p>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Платіжний баланс </a:t>
            </a:r>
            <a:r>
              <a:rPr lang="uk-UA" sz="1800" b="0" dirty="0" err="1">
                <a:solidFill>
                  <a:schemeClr val="tx1">
                    <a:lumMod val="50000"/>
                  </a:schemeClr>
                </a:solidFill>
                <a:latin typeface="Times New Roman" pitchFamily="18" charset="0"/>
                <a:cs typeface="Times New Roman" pitchFamily="18" charset="0"/>
              </a:rPr>
              <a:t>має</a:t>
            </a:r>
            <a:r>
              <a:rPr lang="uk-UA" sz="1800" dirty="0" err="1">
                <a:solidFill>
                  <a:schemeClr val="tx1">
                    <a:lumMod val="50000"/>
                  </a:schemeClr>
                </a:solidFill>
                <a:latin typeface="Times New Roman" pitchFamily="18" charset="0"/>
                <a:cs typeface="Times New Roman" pitchFamily="18" charset="0"/>
              </a:rPr>
              <a:t> </a:t>
            </a:r>
            <a:r>
              <a:rPr lang="uk-UA" sz="1800" b="0" dirty="0" err="1">
                <a:solidFill>
                  <a:schemeClr val="tx1">
                    <a:lumMod val="50000"/>
                  </a:schemeClr>
                </a:solidFill>
                <a:latin typeface="Times New Roman" pitchFamily="18" charset="0"/>
                <a:cs typeface="Times New Roman" pitchFamily="18" charset="0"/>
              </a:rPr>
              <a:t>такі</a:t>
            </a:r>
            <a:r>
              <a:rPr lang="uk-UA" sz="1800" dirty="0" err="1">
                <a:solidFill>
                  <a:schemeClr val="tx1">
                    <a:lumMod val="50000"/>
                  </a:schemeClr>
                </a:solidFill>
                <a:latin typeface="Times New Roman" pitchFamily="18" charset="0"/>
                <a:cs typeface="Times New Roman" pitchFamily="18" charset="0"/>
              </a:rPr>
              <a:t> </a:t>
            </a:r>
            <a:r>
              <a:rPr lang="uk-UA" sz="1800" b="0" dirty="0" err="1">
                <a:solidFill>
                  <a:schemeClr val="tx1">
                    <a:lumMod val="50000"/>
                  </a:schemeClr>
                </a:solidFill>
                <a:latin typeface="Times New Roman" pitchFamily="18" charset="0"/>
                <a:cs typeface="Times New Roman" pitchFamily="18" charset="0"/>
              </a:rPr>
              <a:t>роз</a:t>
            </a:r>
            <a:r>
              <a:rPr lang="uk-UA" sz="1800" b="0" dirty="0">
                <a:solidFill>
                  <a:schemeClr val="tx1">
                    <a:lumMod val="50000"/>
                  </a:schemeClr>
                </a:solidFill>
                <a:latin typeface="Times New Roman" pitchFamily="18" charset="0"/>
                <a:cs typeface="Times New Roman" pitchFamily="18" charset="0"/>
              </a:rPr>
              <a:t>діли:</a:t>
            </a:r>
          </a:p>
          <a:p>
            <a:pPr marL="0" indent="457200" algn="just">
              <a:lnSpc>
                <a:spcPct val="100000"/>
              </a:lnSpc>
              <a:spcBef>
                <a:spcPts val="0"/>
              </a:spcBef>
            </a:pPr>
            <a:r>
              <a:rPr lang="uk-UA" sz="1800" dirty="0">
                <a:solidFill>
                  <a:schemeClr val="tx1">
                    <a:lumMod val="50000"/>
                  </a:schemeClr>
                </a:solidFill>
                <a:latin typeface="Times New Roman" pitchFamily="18" charset="0"/>
                <a:cs typeface="Times New Roman" pitchFamily="18" charset="0"/>
              </a:rPr>
              <a:t> </a:t>
            </a:r>
            <a:r>
              <a:rPr lang="uk-UA" sz="1800" i="1" dirty="0">
                <a:solidFill>
                  <a:schemeClr val="tx1">
                    <a:lumMod val="50000"/>
                  </a:schemeClr>
                </a:solidFill>
                <a:latin typeface="Times New Roman" pitchFamily="18" charset="0"/>
                <a:cs typeface="Times New Roman" pitchFamily="18" charset="0"/>
              </a:rPr>
              <a:t>торговий баланс – </a:t>
            </a:r>
            <a:r>
              <a:rPr lang="uk-UA" sz="1800" dirty="0">
                <a:solidFill>
                  <a:schemeClr val="tx1">
                    <a:lumMod val="50000"/>
                  </a:schemeClr>
                </a:solidFill>
                <a:latin typeface="Times New Roman" pitchFamily="18" charset="0"/>
                <a:cs typeface="Times New Roman" pitchFamily="18" charset="0"/>
              </a:rPr>
              <a:t>фіксує всі торгові операції між країною і закордоном. Показує експортні доходи й імпортні витрати; </a:t>
            </a:r>
            <a:endParaRPr lang="uk-UA" sz="18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i="1" dirty="0" smtClean="0">
                <a:solidFill>
                  <a:schemeClr val="tx1">
                    <a:lumMod val="50000"/>
                  </a:schemeClr>
                </a:solidFill>
                <a:latin typeface="Times New Roman" pitchFamily="18" charset="0"/>
                <a:cs typeface="Times New Roman" pitchFamily="18" charset="0"/>
              </a:rPr>
              <a:t>баланс </a:t>
            </a:r>
            <a:r>
              <a:rPr lang="uk-UA" sz="1800" i="1" dirty="0">
                <a:solidFill>
                  <a:schemeClr val="tx1">
                    <a:lumMod val="50000"/>
                  </a:schemeClr>
                </a:solidFill>
                <a:latin typeface="Times New Roman" pitchFamily="18" charset="0"/>
                <a:cs typeface="Times New Roman" pitchFamily="18" charset="0"/>
              </a:rPr>
              <a:t>послуг –</a:t>
            </a:r>
            <a:r>
              <a:rPr lang="uk-UA" sz="1800" dirty="0">
                <a:solidFill>
                  <a:schemeClr val="tx1">
                    <a:lumMod val="50000"/>
                  </a:schemeClr>
                </a:solidFill>
                <a:latin typeface="Times New Roman" pitchFamily="18" charset="0"/>
                <a:cs typeface="Times New Roman" pitchFamily="18" charset="0"/>
              </a:rPr>
              <a:t> включає фрахт, виплату ліцензій, страхові, туристичні і брокерські послуги, чистий прибуток на інвестиції (відсотки і прибутки на закордонні активи господарських суб'єктів і громадян країни за відрахуванням прибутків іноземців на активи, якими вони володіють у даній країні); </a:t>
            </a:r>
            <a:endParaRPr lang="uk-UA" sz="18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i="1" dirty="0" smtClean="0">
                <a:solidFill>
                  <a:schemeClr val="tx1">
                    <a:lumMod val="50000"/>
                  </a:schemeClr>
                </a:solidFill>
                <a:latin typeface="Times New Roman" pitchFamily="18" charset="0"/>
                <a:cs typeface="Times New Roman" pitchFamily="18" charset="0"/>
              </a:rPr>
              <a:t>баланс </a:t>
            </a:r>
            <a:r>
              <a:rPr lang="uk-UA" sz="1800" i="1" dirty="0">
                <a:solidFill>
                  <a:schemeClr val="tx1">
                    <a:lumMod val="50000"/>
                  </a:schemeClr>
                </a:solidFill>
                <a:latin typeface="Times New Roman" pitchFamily="18" charset="0"/>
                <a:cs typeface="Times New Roman" pitchFamily="18" charset="0"/>
              </a:rPr>
              <a:t>переказів – </a:t>
            </a:r>
            <a:r>
              <a:rPr lang="uk-UA" sz="1800" dirty="0">
                <a:solidFill>
                  <a:schemeClr val="tx1">
                    <a:lumMod val="50000"/>
                  </a:schemeClr>
                </a:solidFill>
                <a:latin typeface="Times New Roman" pitchFamily="18" charset="0"/>
                <a:cs typeface="Times New Roman" pitchFamily="18" charset="0"/>
              </a:rPr>
              <a:t>фіксує безоплатні постачання товарів і допомоги у вигляді грошових переказів; </a:t>
            </a:r>
            <a:endParaRPr lang="uk-UA" sz="18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pPr>
            <a:r>
              <a:rPr lang="uk-UA" sz="1800" i="1" dirty="0" smtClean="0">
                <a:solidFill>
                  <a:schemeClr val="tx1">
                    <a:lumMod val="50000"/>
                  </a:schemeClr>
                </a:solidFill>
                <a:latin typeface="Times New Roman" pitchFamily="18" charset="0"/>
                <a:cs typeface="Times New Roman" pitchFamily="18" charset="0"/>
              </a:rPr>
              <a:t>баланс </a:t>
            </a:r>
            <a:r>
              <a:rPr lang="uk-UA" sz="1800" i="1" dirty="0">
                <a:solidFill>
                  <a:schemeClr val="tx1">
                    <a:lumMod val="50000"/>
                  </a:schemeClr>
                </a:solidFill>
                <a:latin typeface="Times New Roman" pitchFamily="18" charset="0"/>
                <a:cs typeface="Times New Roman" pitchFamily="18" charset="0"/>
              </a:rPr>
              <a:t>руху капіталу – </a:t>
            </a:r>
            <a:r>
              <a:rPr lang="uk-UA" sz="1800" dirty="0">
                <a:solidFill>
                  <a:schemeClr val="tx1">
                    <a:lumMod val="50000"/>
                  </a:schemeClr>
                </a:solidFill>
                <a:latin typeface="Times New Roman" pitchFamily="18" charset="0"/>
                <a:cs typeface="Times New Roman" pitchFamily="18" charset="0"/>
              </a:rPr>
              <a:t>фіксує купівлю/продаж активів (акції, облігації), тобто імпорт/експорт капіталу. Позитивне сальдо балансу руху капіталу означає притік капіталу, а негативне с</a:t>
            </a:r>
            <a:r>
              <a:rPr lang="uk-UA" sz="1800" dirty="0" err="1">
                <a:solidFill>
                  <a:schemeClr val="tx1">
                    <a:lumMod val="50000"/>
                  </a:schemeClr>
                </a:solidFill>
                <a:latin typeface="Times New Roman" pitchFamily="18" charset="0"/>
                <a:cs typeface="Times New Roman" pitchFamily="18" charset="0"/>
              </a:rPr>
              <a:t>альдо </a:t>
            </a:r>
            <a:r>
              <a:rPr lang="uk-UA" sz="1800" i="1" dirty="0" err="1">
                <a:solidFill>
                  <a:schemeClr val="tx1">
                    <a:lumMod val="50000"/>
                  </a:schemeClr>
                </a:solidFill>
                <a:latin typeface="Times New Roman" pitchFamily="18" charset="0"/>
                <a:cs typeface="Times New Roman" pitchFamily="18" charset="0"/>
              </a:rPr>
              <a:t>–</a:t>
            </a:r>
            <a:r>
              <a:rPr lang="uk-UA" sz="1800" dirty="0">
                <a:solidFill>
                  <a:schemeClr val="tx1">
                    <a:lumMod val="50000"/>
                  </a:schemeClr>
                </a:solidFill>
                <a:latin typeface="Times New Roman" pitchFamily="18" charset="0"/>
                <a:cs typeface="Times New Roman" pitchFamily="18" charset="0"/>
              </a:rPr>
              <a:t> відтік</a:t>
            </a:r>
            <a:r>
              <a:rPr lang="uk-UA" sz="1800" dirty="0" smtClean="0">
                <a:solidFill>
                  <a:schemeClr val="tx1">
                    <a:lumMod val="50000"/>
                  </a:schemeClr>
                </a:solidFill>
                <a:latin typeface="Times New Roman" pitchFamily="18" charset="0"/>
                <a:cs typeface="Times New Roman" pitchFamily="18" charset="0"/>
              </a:rPr>
              <a:t>.</a:t>
            </a:r>
          </a:p>
          <a:p>
            <a:pPr marL="0" indent="0" algn="ctr">
              <a:lnSpc>
                <a:spcPct val="100000"/>
              </a:lnSpc>
              <a:spcBef>
                <a:spcPts val="0"/>
              </a:spcBef>
              <a:buNone/>
            </a:pPr>
            <a:r>
              <a:rPr lang="ru-RU" sz="1800" b="0" dirty="0" err="1"/>
              <a:t>Платіжний</a:t>
            </a:r>
            <a:r>
              <a:rPr lang="ru-RU" sz="1800" b="0" dirty="0"/>
              <a:t> баланс у II </a:t>
            </a:r>
            <a:r>
              <a:rPr lang="ru-RU" sz="1800" b="0" dirty="0" err="1"/>
              <a:t>кварталі</a:t>
            </a:r>
            <a:r>
              <a:rPr lang="ru-RU" sz="1800" b="0" dirty="0"/>
              <a:t> 2024 року </a:t>
            </a:r>
            <a:r>
              <a:rPr lang="ru-RU" sz="1800" b="0" dirty="0" err="1"/>
              <a:t>зведено</a:t>
            </a:r>
            <a:r>
              <a:rPr lang="ru-RU" sz="1800" b="0" dirty="0"/>
              <a:t> з </a:t>
            </a:r>
            <a:r>
              <a:rPr lang="ru-RU" sz="1800" b="0" dirty="0" err="1"/>
              <a:t>дефіцитом</a:t>
            </a:r>
            <a:r>
              <a:rPr lang="ru-RU" sz="1800" b="0" dirty="0"/>
              <a:t> у 5.7 млрд дол. США (у II </a:t>
            </a:r>
            <a:r>
              <a:rPr lang="ru-RU" sz="1800" b="0" dirty="0" err="1"/>
              <a:t>кварталі</a:t>
            </a:r>
            <a:r>
              <a:rPr lang="ru-RU" sz="1800" b="0" dirty="0"/>
              <a:t> 2023 року </a:t>
            </a:r>
            <a:r>
              <a:rPr lang="ru-RU" sz="1800" b="0" dirty="0" err="1"/>
              <a:t>профіцит</a:t>
            </a:r>
            <a:r>
              <a:rPr lang="ru-RU" sz="1800" b="0" dirty="0"/>
              <a:t> становив 3.9 млрд дол. США).</a:t>
            </a:r>
            <a:endParaRPr lang="uk-UA" sz="18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647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68275" y="152400"/>
            <a:ext cx="11688763" cy="5618163"/>
          </a:xfrm>
        </p:spPr>
        <p:txBody>
          <a:bodyPr/>
          <a:lstStyle/>
          <a:p>
            <a:pPr marL="0" indent="0" algn="ctr">
              <a:buNone/>
            </a:pPr>
            <a:r>
              <a:rPr lang="uk-UA" sz="2500" dirty="0" smtClean="0">
                <a:latin typeface="Times New Roman" pitchFamily="18" charset="0"/>
                <a:cs typeface="Times New Roman" pitchFamily="18" charset="0"/>
              </a:rPr>
              <a:t>2. Економічне зростання</a:t>
            </a:r>
          </a:p>
          <a:p>
            <a:pPr marL="0" indent="0" algn="ctr">
              <a:buNone/>
            </a:pPr>
            <a:endParaRPr lang="uk-UA" sz="2500" dirty="0" smtClean="0">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Однією </a:t>
            </a:r>
            <a:r>
              <a:rPr lang="uk-UA" sz="1800" b="0" dirty="0">
                <a:solidFill>
                  <a:schemeClr val="tx1">
                    <a:lumMod val="50000"/>
                  </a:schemeClr>
                </a:solidFill>
                <a:latin typeface="Times New Roman" pitchFamily="18" charset="0"/>
                <a:cs typeface="Times New Roman" pitchFamily="18" charset="0"/>
              </a:rPr>
              <a:t>з цілей макроекономічної політики держави є довгострокове економічне зростання.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Під </a:t>
            </a:r>
            <a:r>
              <a:rPr lang="uk-UA" sz="1800" i="1" u="sng" dirty="0">
                <a:solidFill>
                  <a:schemeClr val="tx1">
                    <a:lumMod val="50000"/>
                  </a:schemeClr>
                </a:solidFill>
                <a:latin typeface="Times New Roman" pitchFamily="18" charset="0"/>
                <a:cs typeface="Times New Roman" pitchFamily="18" charset="0"/>
              </a:rPr>
              <a:t>економічним зростанням розуміють </a:t>
            </a:r>
            <a:r>
              <a:rPr lang="uk-UA" sz="1800" b="0" dirty="0">
                <a:solidFill>
                  <a:schemeClr val="tx1">
                    <a:lumMod val="50000"/>
                  </a:schemeClr>
                </a:solidFill>
                <a:latin typeface="Times New Roman" pitchFamily="18" charset="0"/>
                <a:cs typeface="Times New Roman" pitchFamily="18" charset="0"/>
              </a:rPr>
              <a:t>збільшення та якісне вдосконалення за відповідний період результатів виробництва (товарів, послуг) та його основних факторів. </a:t>
            </a:r>
            <a:r>
              <a:rPr lang="uk-UA" sz="1800" i="1" u="sng" dirty="0">
                <a:solidFill>
                  <a:schemeClr val="tx1">
                    <a:lumMod val="50000"/>
                  </a:schemeClr>
                </a:solidFill>
                <a:latin typeface="Times New Roman" pitchFamily="18" charset="0"/>
                <a:cs typeface="Times New Roman" pitchFamily="18" charset="0"/>
              </a:rPr>
              <a:t>Економічне зростання вимірюють двома способами</a:t>
            </a:r>
            <a:r>
              <a:rPr lang="uk-UA" sz="1800" b="0" dirty="0">
                <a:solidFill>
                  <a:schemeClr val="tx1">
                    <a:lumMod val="50000"/>
                  </a:schemeClr>
                </a:solidFill>
                <a:latin typeface="Times New Roman" pitchFamily="18" charset="0"/>
                <a:cs typeface="Times New Roman" pitchFamily="18" charset="0"/>
              </a:rPr>
              <a:t>. По-перше, темпами зростання реального ВВП за певний проміжок часу – здебільшого за рік, по-друге, темпами зростання реального ВВП на душу населення за той самий період.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Економічне </a:t>
            </a:r>
            <a:r>
              <a:rPr lang="uk-UA" sz="1800" b="0" dirty="0">
                <a:solidFill>
                  <a:schemeClr val="tx1">
                    <a:lumMod val="50000"/>
                  </a:schemeClr>
                </a:solidFill>
                <a:latin typeface="Times New Roman" pitchFamily="18" charset="0"/>
                <a:cs typeface="Times New Roman" pitchFamily="18" charset="0"/>
              </a:rPr>
              <a:t>зростання є важливою економічною </a:t>
            </a:r>
            <a:r>
              <a:rPr lang="uk-UA" sz="1800" i="1" u="sng" dirty="0">
                <a:solidFill>
                  <a:schemeClr val="tx1">
                    <a:lumMod val="50000"/>
                  </a:schemeClr>
                </a:solidFill>
                <a:latin typeface="Times New Roman" pitchFamily="18" charset="0"/>
                <a:cs typeface="Times New Roman" pitchFamily="18" charset="0"/>
              </a:rPr>
              <a:t>метою кожної країни. </a:t>
            </a:r>
            <a:r>
              <a:rPr lang="uk-UA" sz="1800" b="0" dirty="0">
                <a:solidFill>
                  <a:schemeClr val="tx1">
                    <a:lumMod val="50000"/>
                  </a:schemeClr>
                </a:solidFill>
                <a:latin typeface="Times New Roman" pitchFamily="18" charset="0"/>
                <a:cs typeface="Times New Roman" pitchFamily="18" charset="0"/>
              </a:rPr>
              <a:t>Збільшення обсягу продукції в розрахунку на душу населення означає </a:t>
            </a:r>
            <a:r>
              <a:rPr lang="uk-UA" sz="1800" i="1" u="sng" dirty="0">
                <a:solidFill>
                  <a:schemeClr val="tx1">
                    <a:lumMod val="50000"/>
                  </a:schemeClr>
                </a:solidFill>
                <a:latin typeface="Times New Roman" pitchFamily="18" charset="0"/>
                <a:cs typeface="Times New Roman" pitchFamily="18" charset="0"/>
              </a:rPr>
              <a:t>підвищення рівня життя в країні</a:t>
            </a:r>
            <a:r>
              <a:rPr lang="uk-UA" sz="1800" b="0" dirty="0">
                <a:solidFill>
                  <a:schemeClr val="tx1">
                    <a:lumMod val="50000"/>
                  </a:schemeClr>
                </a:solidFill>
                <a:latin typeface="Times New Roman" pitchFamily="18" charset="0"/>
                <a:cs typeface="Times New Roman" pitchFamily="18" charset="0"/>
              </a:rPr>
              <a:t>. Економіка, що зростає спроможна повніше задовольняти потреби людей і ефективніше розв’язати соціально - економічні проблеми, боротися з бідністю та забрудненням довкілля. Економічне зростання створює можливості для скорочення робочого часу і збільшення часу відпочинку й дозвілля. </a:t>
            </a:r>
            <a:r>
              <a:rPr lang="uk-UA" sz="1800" i="1" u="sng" dirty="0">
                <a:solidFill>
                  <a:schemeClr val="tx1">
                    <a:lumMod val="50000"/>
                  </a:schemeClr>
                </a:solidFill>
                <a:latin typeface="Times New Roman" pitchFamily="18" charset="0"/>
                <a:cs typeface="Times New Roman" pitchFamily="18" charset="0"/>
              </a:rPr>
              <a:t>Економічне зростання полегшує розв’язання проблем обмеженості ресурсів. Нарешті, воно дає змогу нації зберігати державну незалежність</a:t>
            </a:r>
            <a:r>
              <a:rPr lang="uk-UA" sz="1800" i="1" u="sng"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1800" i="1" u="sng"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5223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021" y="175260"/>
            <a:ext cx="11697018" cy="5595303"/>
          </a:xfrm>
        </p:spPr>
        <p:txBody>
          <a:bodyPr/>
          <a:lstStyle/>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Розрізняють три основні типи економічного зростання: екстенсивний та інтенсивний та змішаний.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Екстенсивний </a:t>
            </a:r>
            <a:r>
              <a:rPr lang="uk-UA" sz="1800" i="1" u="sng" dirty="0">
                <a:solidFill>
                  <a:schemeClr val="tx1">
                    <a:lumMod val="50000"/>
                  </a:schemeClr>
                </a:solidFill>
                <a:latin typeface="Times New Roman" pitchFamily="18" charset="0"/>
                <a:cs typeface="Times New Roman" pitchFamily="18" charset="0"/>
              </a:rPr>
              <a:t>тип економічного зростання </a:t>
            </a:r>
            <a:r>
              <a:rPr lang="uk-UA" sz="1800" b="0" dirty="0">
                <a:solidFill>
                  <a:schemeClr val="tx1">
                    <a:lumMod val="50000"/>
                  </a:schemeClr>
                </a:solidFill>
                <a:latin typeface="Times New Roman" pitchFamily="18" charset="0"/>
                <a:cs typeface="Times New Roman" pitchFamily="18" charset="0"/>
              </a:rPr>
              <a:t>– означає розширення обсягу виробництва за рахунок кількісного нарощування засобів виробництва та працівників при якісній незмінності виробничих ресурсів і технологій. </a:t>
            </a:r>
            <a:r>
              <a:rPr lang="uk-UA" sz="1800" b="0" i="1" dirty="0">
                <a:solidFill>
                  <a:schemeClr val="tx1">
                    <a:lumMod val="50000"/>
                  </a:schemeClr>
                </a:solidFill>
                <a:latin typeface="Times New Roman" pitchFamily="18" charset="0"/>
                <a:cs typeface="Times New Roman" pitchFamily="18" charset="0"/>
              </a:rPr>
              <a:t>Наприклад, для збільшення виробництва зерна вдвічі більше залучають земельних угідь, посівних матеріалів, добрив, техніки, працівників тощо, при тій самій якості всіх чинників виробництва, організації праці, тощо. Продуктивність праці і ефективність виробництва залишаються незмінними. Екстенсивне зростання – це найпростіший засіб та історично перший шлях розширеного відтворення. Позитивне тут те, що таке зростання досягається легко, при умові, що суспільство має у своєму розпорядженні вільні невикористані ресурси. Інакше кажучи обсяг продукції зростає за рахунок зростання чисельності робочої</a:t>
            </a:r>
          </a:p>
          <a:p>
            <a:pPr marL="0" indent="457200" algn="just">
              <a:lnSpc>
                <a:spcPct val="100000"/>
              </a:lnSpc>
              <a:spcBef>
                <a:spcPts val="0"/>
              </a:spcBef>
              <a:buNone/>
            </a:pPr>
            <a:r>
              <a:rPr lang="uk-UA" sz="1800" b="0" i="1" dirty="0">
                <a:solidFill>
                  <a:schemeClr val="tx1">
                    <a:lumMod val="50000"/>
                  </a:schemeClr>
                </a:solidFill>
                <a:latin typeface="Times New Roman" pitchFamily="18" charset="0"/>
                <a:cs typeface="Times New Roman" pitchFamily="18" charset="0"/>
              </a:rPr>
              <a:t>сили, обсягу інвестицій, використовуваних сільськогосподарських угідь та ін. ресурсів</a:t>
            </a:r>
            <a:r>
              <a:rPr lang="uk-UA" sz="1800" b="0" i="1"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Інтенсивний </a:t>
            </a:r>
            <a:r>
              <a:rPr lang="uk-UA" sz="1800" i="1" u="sng" dirty="0">
                <a:solidFill>
                  <a:schemeClr val="tx1">
                    <a:lumMod val="50000"/>
                  </a:schemeClr>
                </a:solidFill>
                <a:latin typeface="Times New Roman" pitchFamily="18" charset="0"/>
                <a:cs typeface="Times New Roman" pitchFamily="18" charset="0"/>
              </a:rPr>
              <a:t>тип економічного зростання </a:t>
            </a:r>
            <a:r>
              <a:rPr lang="uk-UA" sz="1800" b="0" dirty="0">
                <a:solidFill>
                  <a:schemeClr val="tx1">
                    <a:lumMod val="50000"/>
                  </a:schemeClr>
                </a:solidFill>
                <a:latin typeface="Times New Roman" pitchFamily="18" charset="0"/>
                <a:cs typeface="Times New Roman" pitchFamily="18" charset="0"/>
              </a:rPr>
              <a:t>- це збільшення виробництва товарів і послуг на основі якісного вдосконалення засобів і технологій виробництва, робочої сили, тобто вдосконалення всієї системи продуктивних сил, а також кращого використання наявного виробничого потенціалу. Підвищення кваліфікації працівників, поліпшення використання фізичного капіталу, застосування принципово нових машин і механізмів, кращої організації господарської діяльності тощо. За цього типу економічного зростання продуктивність праці підвищується</a:t>
            </a:r>
            <a:r>
              <a:rPr lang="uk-UA" sz="18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Змішаний, який поєднує інтенсивні і екстенсивні типи. </a:t>
            </a:r>
            <a:r>
              <a:rPr lang="uk-UA" sz="1800" b="0" dirty="0">
                <a:solidFill>
                  <a:schemeClr val="tx1">
                    <a:lumMod val="50000"/>
                  </a:schemeClr>
                </a:solidFill>
                <a:latin typeface="Times New Roman" pitchFamily="18" charset="0"/>
                <a:cs typeface="Times New Roman" pitchFamily="18" charset="0"/>
              </a:rPr>
              <a:t>Збільшення значення в національній економіці інтенсивного типу економічного зростання називають </a:t>
            </a:r>
            <a:r>
              <a:rPr lang="uk-UA" sz="1800" i="1" u="sng" dirty="0">
                <a:solidFill>
                  <a:schemeClr val="tx1">
                    <a:lumMod val="50000"/>
                  </a:schemeClr>
                </a:solidFill>
                <a:latin typeface="Times New Roman" pitchFamily="18" charset="0"/>
                <a:cs typeface="Times New Roman" pitchFamily="18" charset="0"/>
              </a:rPr>
              <a:t>інтенсифікацією економіки</a:t>
            </a:r>
            <a:r>
              <a:rPr lang="uk-UA" sz="1800" b="0" dirty="0">
                <a:solidFill>
                  <a:schemeClr val="tx1">
                    <a:lumMod val="50000"/>
                  </a:schemeClr>
                </a:solidFill>
                <a:latin typeface="Times New Roman" pitchFamily="18" charset="0"/>
                <a:cs typeface="Times New Roman" pitchFamily="18" charset="0"/>
              </a:rPr>
              <a:t>. Оскільки в економіці, як і в інших системах, чистих форм майже не існує, то </a:t>
            </a:r>
            <a:r>
              <a:rPr lang="uk-UA" sz="1800" b="0" dirty="0" smtClean="0">
                <a:solidFill>
                  <a:schemeClr val="tx1">
                    <a:lumMod val="50000"/>
                  </a:schemeClr>
                </a:solidFill>
                <a:latin typeface="Times New Roman" pitchFamily="18" charset="0"/>
                <a:cs typeface="Times New Roman" pitchFamily="18" charset="0"/>
              </a:rPr>
              <a:t>будь яке </a:t>
            </a:r>
            <a:r>
              <a:rPr lang="uk-UA" sz="1800" b="0" dirty="0">
                <a:solidFill>
                  <a:schemeClr val="tx1">
                    <a:lumMod val="50000"/>
                  </a:schemeClr>
                </a:solidFill>
                <a:latin typeface="Times New Roman" pitchFamily="18" charset="0"/>
                <a:cs typeface="Times New Roman" pitchFamily="18" charset="0"/>
              </a:rPr>
              <a:t>економічне зростання можна вважати змішаним. Залежно від того,які фактори привалюють, можна говорити про переважно інтенсивний чи екстенсивний типи. </a:t>
            </a:r>
            <a:endParaRPr lang="uk-UA" sz="1800" b="0" i="1" dirty="0" smtClean="0">
              <a:solidFill>
                <a:schemeClr val="tx1">
                  <a:lumMod val="50000"/>
                </a:schemeClr>
              </a:solidFill>
              <a:latin typeface="Times New Roman" pitchFamily="18" charset="0"/>
              <a:cs typeface="Times New Roman" pitchFamily="18" charset="0"/>
            </a:endParaRPr>
          </a:p>
          <a:p>
            <a:pPr marL="0" indent="0">
              <a:buNone/>
            </a:pPr>
            <a:endParaRPr lang="uk-UA" sz="1800" b="0" i="1" dirty="0">
              <a:solidFill>
                <a:schemeClr val="tx1">
                  <a:lumMod val="50000"/>
                </a:schemeClr>
              </a:solidFill>
              <a:latin typeface="Times New Roman" pitchFamily="18" charset="0"/>
              <a:cs typeface="Times New Roman" pitchFamily="18" charset="0"/>
            </a:endParaRPr>
          </a:p>
          <a:p>
            <a:pPr marL="0" indent="0">
              <a:buNone/>
            </a:pPr>
            <a:endParaRPr lang="uk-UA" sz="1800" b="0" i="1"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6414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37161" y="190500"/>
            <a:ext cx="11719878" cy="5580063"/>
          </a:xfrm>
        </p:spPr>
        <p:txBody>
          <a:bodyPr/>
          <a:lstStyle/>
          <a:p>
            <a:pPr marL="0" indent="0">
              <a:buNone/>
            </a:pPr>
            <a:r>
              <a:rPr lang="uk-UA" sz="1500" i="1" u="sng" dirty="0">
                <a:solidFill>
                  <a:schemeClr val="tx1">
                    <a:lumMod val="50000"/>
                  </a:schemeClr>
                </a:solidFill>
                <a:latin typeface="Times New Roman" pitchFamily="18" charset="0"/>
                <a:cs typeface="Times New Roman" pitchFamily="18" charset="0"/>
              </a:rPr>
              <a:t>Фактори економічного зростання поділяються на: </a:t>
            </a:r>
            <a:endParaRPr lang="uk-UA" sz="1500" i="1" u="sng" dirty="0" smtClean="0">
              <a:solidFill>
                <a:schemeClr val="tx1">
                  <a:lumMod val="50000"/>
                </a:schemeClr>
              </a:solidFill>
              <a:latin typeface="Times New Roman" pitchFamily="18" charset="0"/>
              <a:cs typeface="Times New Roman" pitchFamily="18" charset="0"/>
            </a:endParaRPr>
          </a:p>
          <a:p>
            <a:pPr>
              <a:buFontTx/>
              <a:buChar char="-"/>
            </a:pPr>
            <a:r>
              <a:rPr lang="uk-UA" sz="1500" i="1" u="sng" dirty="0" smtClean="0">
                <a:solidFill>
                  <a:schemeClr val="tx1">
                    <a:lumMod val="50000"/>
                  </a:schemeClr>
                </a:solidFill>
                <a:latin typeface="Times New Roman" pitchFamily="18" charset="0"/>
                <a:cs typeface="Times New Roman" pitchFamily="18" charset="0"/>
              </a:rPr>
              <a:t>економічні</a:t>
            </a:r>
            <a:r>
              <a:rPr lang="uk-UA" sz="1500" i="1" u="sng"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збільшення обсягів використання ресурсів, підвищення якості використання ресурсів, поліпшення способів використання ресурсів, удосконалення організації виробництва, удосконалення технології виробництва; </a:t>
            </a:r>
            <a:endParaRPr lang="uk-UA" sz="1500" b="0" dirty="0" smtClean="0">
              <a:solidFill>
                <a:schemeClr val="tx1">
                  <a:lumMod val="50000"/>
                </a:schemeClr>
              </a:solidFill>
              <a:latin typeface="Times New Roman" pitchFamily="18" charset="0"/>
              <a:cs typeface="Times New Roman" pitchFamily="18" charset="0"/>
            </a:endParaRPr>
          </a:p>
          <a:p>
            <a:pPr>
              <a:buFontTx/>
              <a:buChar char="-"/>
            </a:pPr>
            <a:r>
              <a:rPr lang="uk-UA" sz="1500" i="1" u="sng" dirty="0" smtClean="0">
                <a:solidFill>
                  <a:schemeClr val="tx1">
                    <a:lumMod val="50000"/>
                  </a:schemeClr>
                </a:solidFill>
                <a:latin typeface="Times New Roman" pitchFamily="18" charset="0"/>
                <a:cs typeface="Times New Roman" pitchFamily="18" charset="0"/>
              </a:rPr>
              <a:t>неекономічні</a:t>
            </a:r>
            <a:r>
              <a:rPr lang="uk-UA" sz="1500" i="1" u="sng"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географічно-кліматичні, національно-демографічні, інституціональні, культурно-духовні, військово-політичні та ін. </a:t>
            </a:r>
            <a:endParaRPr lang="uk-UA" sz="1500" b="0" dirty="0" smtClean="0">
              <a:solidFill>
                <a:schemeClr val="tx1">
                  <a:lumMod val="50000"/>
                </a:schemeClr>
              </a:solidFill>
              <a:latin typeface="Times New Roman" pitchFamily="18" charset="0"/>
              <a:cs typeface="Times New Roman" pitchFamily="18" charset="0"/>
            </a:endParaRPr>
          </a:p>
          <a:p>
            <a:pPr marL="0" indent="0">
              <a:buNone/>
            </a:pPr>
            <a:r>
              <a:rPr lang="uk-UA" sz="1500" i="1" u="sng" dirty="0" smtClean="0">
                <a:solidFill>
                  <a:schemeClr val="tx1">
                    <a:lumMod val="50000"/>
                  </a:schemeClr>
                </a:solidFill>
                <a:latin typeface="Times New Roman" pitchFamily="18" charset="0"/>
                <a:cs typeface="Times New Roman" pitchFamily="18" charset="0"/>
              </a:rPr>
              <a:t>Економічне </a:t>
            </a:r>
            <a:r>
              <a:rPr lang="uk-UA" sz="1500" i="1" u="sng" dirty="0">
                <a:solidFill>
                  <a:schemeClr val="tx1">
                    <a:lumMod val="50000"/>
                  </a:schemeClr>
                </a:solidFill>
                <a:latin typeface="Times New Roman" pitchFamily="18" charset="0"/>
                <a:cs typeface="Times New Roman" pitchFamily="18" charset="0"/>
              </a:rPr>
              <a:t>зростання будь-якої країни визначають три (4) групи факторів (чинників): </a:t>
            </a:r>
            <a:endParaRPr lang="uk-UA" sz="1500" i="1" u="sng" dirty="0" smtClean="0">
              <a:solidFill>
                <a:schemeClr val="tx1">
                  <a:lumMod val="50000"/>
                </a:schemeClr>
              </a:solidFill>
              <a:latin typeface="Times New Roman" pitchFamily="18" charset="0"/>
              <a:cs typeface="Times New Roman" pitchFamily="18" charset="0"/>
            </a:endParaRPr>
          </a:p>
          <a:p>
            <a:pPr marL="342900" indent="-342900">
              <a:buAutoNum type="arabicParenR"/>
            </a:pPr>
            <a:r>
              <a:rPr lang="uk-UA" sz="1500" b="0" dirty="0" smtClean="0">
                <a:solidFill>
                  <a:schemeClr val="tx1">
                    <a:lumMod val="50000"/>
                  </a:schemeClr>
                </a:solidFill>
                <a:latin typeface="Times New Roman" pitchFamily="18" charset="0"/>
                <a:cs typeface="Times New Roman" pitchFamily="18" charset="0"/>
              </a:rPr>
              <a:t>фактори </a:t>
            </a:r>
            <a:r>
              <a:rPr lang="uk-UA" sz="1500" b="0" dirty="0">
                <a:solidFill>
                  <a:schemeClr val="tx1">
                    <a:lumMod val="50000"/>
                  </a:schemeClr>
                </a:solidFill>
                <a:latin typeface="Times New Roman" pitchFamily="18" charset="0"/>
                <a:cs typeface="Times New Roman" pitchFamily="18" charset="0"/>
              </a:rPr>
              <a:t>(чинники) пропозиції; </a:t>
            </a:r>
            <a:endParaRPr lang="uk-UA" sz="1500" b="0" dirty="0" smtClean="0">
              <a:solidFill>
                <a:schemeClr val="tx1">
                  <a:lumMod val="50000"/>
                </a:schemeClr>
              </a:solidFill>
              <a:latin typeface="Times New Roman" pitchFamily="18" charset="0"/>
              <a:cs typeface="Times New Roman" pitchFamily="18" charset="0"/>
            </a:endParaRPr>
          </a:p>
          <a:p>
            <a:pPr marL="342900" indent="-342900">
              <a:buAutoNum type="arabicParenR"/>
            </a:pPr>
            <a:r>
              <a:rPr lang="uk-UA" sz="1500" b="0" dirty="0" smtClean="0">
                <a:solidFill>
                  <a:schemeClr val="tx1">
                    <a:lumMod val="50000"/>
                  </a:schemeClr>
                </a:solidFill>
                <a:latin typeface="Times New Roman" pitchFamily="18" charset="0"/>
                <a:cs typeface="Times New Roman" pitchFamily="18" charset="0"/>
              </a:rPr>
              <a:t>фактори </a:t>
            </a:r>
            <a:r>
              <a:rPr lang="uk-UA" sz="1500" b="0" dirty="0">
                <a:solidFill>
                  <a:schemeClr val="tx1">
                    <a:lumMod val="50000"/>
                  </a:schemeClr>
                </a:solidFill>
                <a:latin typeface="Times New Roman" pitchFamily="18" charset="0"/>
                <a:cs typeface="Times New Roman" pitchFamily="18" charset="0"/>
              </a:rPr>
              <a:t>попиту; </a:t>
            </a:r>
            <a:endParaRPr lang="uk-UA" sz="1500" b="0" dirty="0" smtClean="0">
              <a:solidFill>
                <a:schemeClr val="tx1">
                  <a:lumMod val="50000"/>
                </a:schemeClr>
              </a:solidFill>
              <a:latin typeface="Times New Roman" pitchFamily="18" charset="0"/>
              <a:cs typeface="Times New Roman" pitchFamily="18" charset="0"/>
            </a:endParaRPr>
          </a:p>
          <a:p>
            <a:pPr marL="342900" indent="-342900">
              <a:buAutoNum type="arabicParenR"/>
            </a:pPr>
            <a:r>
              <a:rPr lang="uk-UA" sz="1500" b="0" dirty="0" smtClean="0">
                <a:solidFill>
                  <a:schemeClr val="tx1">
                    <a:lumMod val="50000"/>
                  </a:schemeClr>
                </a:solidFill>
                <a:latin typeface="Times New Roman" pitchFamily="18" charset="0"/>
                <a:cs typeface="Times New Roman" pitchFamily="18" charset="0"/>
              </a:rPr>
              <a:t>фактори </a:t>
            </a:r>
            <a:r>
              <a:rPr lang="uk-UA" sz="1500" b="0" dirty="0">
                <a:solidFill>
                  <a:schemeClr val="tx1">
                    <a:lumMod val="50000"/>
                  </a:schemeClr>
                </a:solidFill>
                <a:latin typeface="Times New Roman" pitchFamily="18" charset="0"/>
                <a:cs typeface="Times New Roman" pitchFamily="18" charset="0"/>
              </a:rPr>
              <a:t>розподілу; </a:t>
            </a:r>
            <a:endParaRPr lang="uk-UA" sz="1500" b="0" dirty="0" smtClean="0">
              <a:solidFill>
                <a:schemeClr val="tx1">
                  <a:lumMod val="50000"/>
                </a:schemeClr>
              </a:solidFill>
              <a:latin typeface="Times New Roman" pitchFamily="18" charset="0"/>
              <a:cs typeface="Times New Roman" pitchFamily="18" charset="0"/>
            </a:endParaRPr>
          </a:p>
          <a:p>
            <a:pPr marL="342900" indent="-342900">
              <a:buAutoNum type="arabicParenR"/>
            </a:pPr>
            <a:r>
              <a:rPr lang="uk-UA" sz="1500" b="0" dirty="0" smtClean="0">
                <a:solidFill>
                  <a:schemeClr val="tx1">
                    <a:lumMod val="50000"/>
                  </a:schemeClr>
                </a:solidFill>
                <a:latin typeface="Times New Roman" pitchFamily="18" charset="0"/>
                <a:cs typeface="Times New Roman" pitchFamily="18" charset="0"/>
              </a:rPr>
              <a:t>соціокультурні</a:t>
            </a:r>
            <a:r>
              <a:rPr lang="uk-UA" sz="1500" b="0" dirty="0">
                <a:solidFill>
                  <a:schemeClr val="tx1">
                    <a:lumMod val="50000"/>
                  </a:schemeClr>
                </a:solidFill>
                <a:latin typeface="Times New Roman" pitchFamily="18" charset="0"/>
                <a:cs typeface="Times New Roman" pitchFamily="18" charset="0"/>
              </a:rPr>
              <a:t>, інституційні фактори. </a:t>
            </a:r>
            <a:endParaRPr lang="uk-UA" sz="1500" b="0" dirty="0" smtClean="0">
              <a:solidFill>
                <a:schemeClr val="tx1">
                  <a:lumMod val="50000"/>
                </a:schemeClr>
              </a:solidFill>
              <a:latin typeface="Times New Roman" pitchFamily="18" charset="0"/>
              <a:cs typeface="Times New Roman" pitchFamily="18" charset="0"/>
            </a:endParaRPr>
          </a:p>
          <a:p>
            <a:pPr marL="0" indent="0">
              <a:buNone/>
            </a:pPr>
            <a:r>
              <a:rPr lang="uk-UA" sz="1500" i="1" u="sng" dirty="0" smtClean="0">
                <a:solidFill>
                  <a:schemeClr val="tx1">
                    <a:lumMod val="50000"/>
                  </a:schemeClr>
                </a:solidFill>
                <a:latin typeface="Times New Roman" pitchFamily="18" charset="0"/>
                <a:cs typeface="Times New Roman" pitchFamily="18" charset="0"/>
              </a:rPr>
              <a:t>фактори </a:t>
            </a:r>
            <a:r>
              <a:rPr lang="uk-UA" sz="1500" i="1" u="sng" dirty="0">
                <a:solidFill>
                  <a:schemeClr val="tx1">
                    <a:lumMod val="50000"/>
                  </a:schemeClr>
                </a:solidFill>
                <a:latin typeface="Times New Roman" pitchFamily="18" charset="0"/>
                <a:cs typeface="Times New Roman" pitchFamily="18" charset="0"/>
              </a:rPr>
              <a:t>пропозиції зумовлюють фізичну здатність економіки до зростання і є визначальними в більшості моделей. Їх теж чотири: </a:t>
            </a:r>
            <a:endParaRPr lang="uk-UA" sz="1500" i="1" u="sng" dirty="0" smtClean="0">
              <a:solidFill>
                <a:schemeClr val="tx1">
                  <a:lumMod val="50000"/>
                </a:schemeClr>
              </a:solidFill>
              <a:latin typeface="Times New Roman" pitchFamily="18" charset="0"/>
              <a:cs typeface="Times New Roman" pitchFamily="18" charset="0"/>
            </a:endParaRPr>
          </a:p>
          <a:p>
            <a:pPr>
              <a:buFontTx/>
              <a:buChar char="-"/>
            </a:pPr>
            <a:r>
              <a:rPr lang="uk-UA" sz="1500" b="0" dirty="0" smtClean="0">
                <a:solidFill>
                  <a:schemeClr val="tx1">
                    <a:lumMod val="50000"/>
                  </a:schemeClr>
                </a:solidFill>
                <a:latin typeface="Times New Roman" pitchFamily="18" charset="0"/>
                <a:cs typeface="Times New Roman" pitchFamily="18" charset="0"/>
              </a:rPr>
              <a:t>кількість </a:t>
            </a:r>
            <a:r>
              <a:rPr lang="uk-UA" sz="1500" b="0" dirty="0">
                <a:solidFill>
                  <a:schemeClr val="tx1">
                    <a:lumMod val="50000"/>
                  </a:schemeClr>
                </a:solidFill>
                <a:latin typeface="Times New Roman" pitchFamily="18" charset="0"/>
                <a:cs typeface="Times New Roman" pitchFamily="18" charset="0"/>
              </a:rPr>
              <a:t>та якість природних ресурсів (землі, корисні копалини, енергоносії, водні ресурси тощо); </a:t>
            </a:r>
            <a:endParaRPr lang="uk-UA" sz="1500" b="0" dirty="0" smtClean="0">
              <a:solidFill>
                <a:schemeClr val="tx1">
                  <a:lumMod val="50000"/>
                </a:schemeClr>
              </a:solidFill>
              <a:latin typeface="Times New Roman" pitchFamily="18" charset="0"/>
              <a:cs typeface="Times New Roman" pitchFamily="18" charset="0"/>
            </a:endParaRPr>
          </a:p>
          <a:p>
            <a:pPr>
              <a:buFontTx/>
              <a:buChar char="-"/>
            </a:pPr>
            <a:r>
              <a:rPr lang="uk-UA" sz="1500" b="0" dirty="0" smtClean="0">
                <a:solidFill>
                  <a:schemeClr val="tx1">
                    <a:lumMod val="50000"/>
                  </a:schemeClr>
                </a:solidFill>
                <a:latin typeface="Times New Roman" pitchFamily="18" charset="0"/>
                <a:cs typeface="Times New Roman" pitchFamily="18" charset="0"/>
              </a:rPr>
              <a:t>кількість </a:t>
            </a:r>
            <a:r>
              <a:rPr lang="uk-UA" sz="1500" b="0" dirty="0">
                <a:solidFill>
                  <a:schemeClr val="tx1">
                    <a:lumMod val="50000"/>
                  </a:schemeClr>
                </a:solidFill>
                <a:latin typeface="Times New Roman" pitchFamily="18" charset="0"/>
                <a:cs typeface="Times New Roman" pitchFamily="18" charset="0"/>
              </a:rPr>
              <a:t>та якість трудових ресурсів (пропозиція робочої сили, її кваліфікація, мотивація до праці); </a:t>
            </a:r>
            <a:endParaRPr lang="uk-UA" sz="1500" b="0" dirty="0" smtClean="0">
              <a:solidFill>
                <a:schemeClr val="tx1">
                  <a:lumMod val="50000"/>
                </a:schemeClr>
              </a:solidFill>
              <a:latin typeface="Times New Roman" pitchFamily="18" charset="0"/>
              <a:cs typeface="Times New Roman" pitchFamily="18" charset="0"/>
            </a:endParaRPr>
          </a:p>
          <a:p>
            <a:pPr>
              <a:buFontTx/>
              <a:buChar char="-"/>
            </a:pPr>
            <a:r>
              <a:rPr lang="uk-UA" sz="1500" b="0" dirty="0" smtClean="0">
                <a:solidFill>
                  <a:schemeClr val="tx1">
                    <a:lumMod val="50000"/>
                  </a:schemeClr>
                </a:solidFill>
                <a:latin typeface="Times New Roman" pitchFamily="18" charset="0"/>
                <a:cs typeface="Times New Roman" pitchFamily="18" charset="0"/>
              </a:rPr>
              <a:t>обсяг </a:t>
            </a:r>
            <a:r>
              <a:rPr lang="uk-UA" sz="1500" b="0" dirty="0">
                <a:solidFill>
                  <a:schemeClr val="tx1">
                    <a:lumMod val="50000"/>
                  </a:schemeClr>
                </a:solidFill>
                <a:latin typeface="Times New Roman" pitchFamily="18" charset="0"/>
                <a:cs typeface="Times New Roman" pitchFamily="18" charset="0"/>
              </a:rPr>
              <a:t>капіталу країни (устаткування, виробничі будівлі, дороги тощо); </a:t>
            </a:r>
            <a:endParaRPr lang="uk-UA" sz="1500" b="0" dirty="0" smtClean="0">
              <a:solidFill>
                <a:schemeClr val="tx1">
                  <a:lumMod val="50000"/>
                </a:schemeClr>
              </a:solidFill>
              <a:latin typeface="Times New Roman" pitchFamily="18" charset="0"/>
              <a:cs typeface="Times New Roman" pitchFamily="18" charset="0"/>
            </a:endParaRPr>
          </a:p>
          <a:p>
            <a:pPr>
              <a:buFontTx/>
              <a:buChar char="-"/>
            </a:pPr>
            <a:r>
              <a:rPr lang="uk-UA" sz="1500" b="0" dirty="0">
                <a:solidFill>
                  <a:schemeClr val="tx1">
                    <a:lumMod val="50000"/>
                  </a:schemeClr>
                </a:solidFill>
                <a:latin typeface="Times New Roman" pitchFamily="18" charset="0"/>
                <a:cs typeface="Times New Roman" pitchFamily="18" charset="0"/>
              </a:rPr>
              <a:t> </a:t>
            </a:r>
            <a:r>
              <a:rPr lang="uk-UA" sz="1500" b="0" dirty="0" smtClean="0">
                <a:solidFill>
                  <a:schemeClr val="tx1">
                    <a:lumMod val="50000"/>
                  </a:schemeClr>
                </a:solidFill>
                <a:latin typeface="Times New Roman" pitchFamily="18" charset="0"/>
                <a:cs typeface="Times New Roman" pitchFamily="18" charset="0"/>
              </a:rPr>
              <a:t>технологія </a:t>
            </a:r>
            <a:r>
              <a:rPr lang="uk-UA" sz="1500" b="0" dirty="0">
                <a:solidFill>
                  <a:schemeClr val="tx1">
                    <a:lumMod val="50000"/>
                  </a:schemeClr>
                </a:solidFill>
                <a:latin typeface="Times New Roman" pitchFamily="18" charset="0"/>
                <a:cs typeface="Times New Roman" pitchFamily="18" charset="0"/>
              </a:rPr>
              <a:t>(науково-дослідні й конструкторські розробки, менеджмент, підприємництво). </a:t>
            </a:r>
            <a:endParaRPr lang="uk-UA" sz="1500" b="0" dirty="0" smtClean="0">
              <a:solidFill>
                <a:schemeClr val="tx1">
                  <a:lumMod val="50000"/>
                </a:schemeClr>
              </a:solidFill>
              <a:latin typeface="Times New Roman" pitchFamily="18" charset="0"/>
              <a:cs typeface="Times New Roman" pitchFamily="18" charset="0"/>
            </a:endParaRPr>
          </a:p>
          <a:p>
            <a:pPr marL="0" indent="0">
              <a:buNone/>
            </a:pPr>
            <a:r>
              <a:rPr lang="uk-UA" sz="1500" b="0" dirty="0" smtClean="0">
                <a:solidFill>
                  <a:schemeClr val="tx1">
                    <a:lumMod val="50000"/>
                  </a:schemeClr>
                </a:solidFill>
                <a:latin typeface="Times New Roman" pitchFamily="18" charset="0"/>
                <a:cs typeface="Times New Roman" pitchFamily="18" charset="0"/>
              </a:rPr>
              <a:t>Перелічені </a:t>
            </a:r>
            <a:r>
              <a:rPr lang="uk-UA" sz="1500" b="0" dirty="0">
                <a:solidFill>
                  <a:schemeClr val="tx1">
                    <a:lumMod val="50000"/>
                  </a:schemeClr>
                </a:solidFill>
                <a:latin typeface="Times New Roman" pitchFamily="18" charset="0"/>
                <a:cs typeface="Times New Roman" pitchFamily="18" charset="0"/>
              </a:rPr>
              <a:t>фактори пропозиції, які називають “колесами економічного зростання”, визначають можливості фізичного збільшення обсягу продукції. Тільки наявність більшої кількості або кращих за якістю ресурсів, ураховуючи і технологічний аспект, дає змогу національній економіці нарощувати свій потенціал. </a:t>
            </a:r>
          </a:p>
        </p:txBody>
      </p:sp>
    </p:spTree>
    <p:extLst>
      <p:ext uri="{BB962C8B-B14F-4D97-AF65-F5344CB8AC3E}">
        <p14:creationId xmlns:p14="http://schemas.microsoft.com/office/powerpoint/2010/main" val="335893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500" b="1" u="sng" dirty="0">
                <a:latin typeface="Times New Roman" pitchFamily="18" charset="0"/>
                <a:cs typeface="Times New Roman" pitchFamily="18" charset="0"/>
              </a:rPr>
              <a:t>1. Ознаки, структура та показники національної економіки.</a:t>
            </a:r>
            <a:endParaRPr lang="uk-UA" sz="2500" u="sng" dirty="0"/>
          </a:p>
        </p:txBody>
      </p:sp>
      <p:sp>
        <p:nvSpPr>
          <p:cNvPr id="3" name="Місце для тексту 2"/>
          <p:cNvSpPr>
            <a:spLocks noGrp="1"/>
          </p:cNvSpPr>
          <p:nvPr>
            <p:ph type="body" sz="quarter" idx="10"/>
          </p:nvPr>
        </p:nvSpPr>
        <p:spPr>
          <a:xfrm>
            <a:off x="236221" y="685800"/>
            <a:ext cx="11620818" cy="5084763"/>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Сутність національної економіки полягає в тому, що вона являє собою сформовану систему національного і суспільного відтворення держави, у якій між собою взаємопов'язані галузі, види та форми суспільної праці, склалися в результаті тривалого історичного еволюційного розвитку конкретної країни. Вплив на особливості національної економіки надають історичні, культурні традиції, географічне положення держави, його роль в міжнародному поділі праці і т. д</a:t>
            </a:r>
            <a:r>
              <a:rPr lang="uk-UA" sz="20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20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dirty="0" smtClean="0">
                <a:solidFill>
                  <a:schemeClr val="tx1">
                    <a:lumMod val="50000"/>
                  </a:schemeClr>
                </a:solidFill>
                <a:latin typeface="Times New Roman" pitchFamily="18" charset="0"/>
                <a:cs typeface="Times New Roman" pitchFamily="18" charset="0"/>
              </a:rPr>
              <a:t>Існують </a:t>
            </a:r>
            <a:r>
              <a:rPr lang="uk-UA" sz="2000" dirty="0">
                <a:solidFill>
                  <a:schemeClr val="tx1">
                    <a:lumMod val="50000"/>
                  </a:schemeClr>
                </a:solidFill>
                <a:latin typeface="Times New Roman" pitchFamily="18" charset="0"/>
                <a:cs typeface="Times New Roman" pitchFamily="18" charset="0"/>
              </a:rPr>
              <a:t>два види структури національної економіки:</a:t>
            </a: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1</a:t>
            </a:r>
            <a:r>
              <a:rPr lang="uk-UA" sz="2000" b="0" dirty="0">
                <a:solidFill>
                  <a:schemeClr val="tx1">
                    <a:lumMod val="50000"/>
                  </a:schemeClr>
                </a:solidFill>
                <a:latin typeface="Times New Roman" pitchFamily="18" charset="0"/>
                <a:cs typeface="Times New Roman" pitchFamily="18" charset="0"/>
              </a:rPr>
              <a:t>) економічні структури - визначають функціонування економічних одиниць національної економіки. Вивчення характеру взаємозв'язків між ними становить інтерес, так як вони визначають сутність національної економіки;</a:t>
            </a: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2</a:t>
            </a:r>
            <a:r>
              <a:rPr lang="uk-UA" sz="2000" b="0" dirty="0">
                <a:solidFill>
                  <a:schemeClr val="tx1">
                    <a:lumMod val="50000"/>
                  </a:schemeClr>
                </a:solidFill>
                <a:latin typeface="Times New Roman" pitchFamily="18" charset="0"/>
                <a:cs typeface="Times New Roman" pitchFamily="18" charset="0"/>
              </a:rPr>
              <a:t>) неекономічні структури, що визначають функціонування неекономічних одиниць - культуру, освіту і т. д Їх аналіз становить інтерес тільки в тій мірі , в якій ці одиниці і взаємозв'язок між ними впливають на функціонування національної економіки.</a:t>
            </a:r>
          </a:p>
        </p:txBody>
      </p:sp>
    </p:spTree>
    <p:extLst>
      <p:ext uri="{BB962C8B-B14F-4D97-AF65-F5344CB8AC3E}">
        <p14:creationId xmlns:p14="http://schemas.microsoft.com/office/powerpoint/2010/main" val="3815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1921" y="137160"/>
            <a:ext cx="11735118" cy="5633403"/>
          </a:xfrm>
        </p:spPr>
        <p:txBody>
          <a:bodyPr/>
          <a:lstStyle/>
          <a:p>
            <a:pPr marL="0" indent="4572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Економічне зростання залежить також </a:t>
            </a:r>
            <a:r>
              <a:rPr lang="uk-UA" sz="1800" i="1" u="sng" dirty="0" smtClean="0">
                <a:solidFill>
                  <a:schemeClr val="tx1">
                    <a:lumMod val="50000"/>
                  </a:schemeClr>
                </a:solidFill>
                <a:latin typeface="Times New Roman" pitchFamily="18" charset="0"/>
                <a:cs typeface="Times New Roman" pitchFamily="18" charset="0"/>
              </a:rPr>
              <a:t>від:</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2</a:t>
            </a:r>
            <a:r>
              <a:rPr lang="uk-UA" sz="1800" b="0" dirty="0">
                <a:solidFill>
                  <a:schemeClr val="tx1">
                    <a:lumMod val="50000"/>
                  </a:schemeClr>
                </a:solidFill>
                <a:latin typeface="Times New Roman" pitchFamily="18" charset="0"/>
                <a:cs typeface="Times New Roman" pitchFamily="18" charset="0"/>
              </a:rPr>
              <a:t>) факторів попиту, тобто макроекономічне середовище має забезпечити такий рівень сукупних видатків, за якого повністю використовуються наявні ресурси. Зростають витрати,що збільшує обсяги виробництва і доходи.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3</a:t>
            </a:r>
            <a:r>
              <a:rPr lang="uk-UA" sz="1800" b="0" dirty="0">
                <a:solidFill>
                  <a:schemeClr val="tx1">
                    <a:lumMod val="50000"/>
                  </a:schemeClr>
                </a:solidFill>
                <a:latin typeface="Times New Roman" pitchFamily="18" charset="0"/>
                <a:cs typeface="Times New Roman" pitchFamily="18" charset="0"/>
              </a:rPr>
              <a:t>) фактори розподілу, які стосуються як розподілу ресурсів, що суттєво впливає на чинники пропозиції, так і розподілу національного продукту та доходу, що впливає на сукупний попит</a:t>
            </a:r>
            <a:r>
              <a:rPr lang="uk-UA" sz="1800" b="0" dirty="0" smtClean="0">
                <a:solidFill>
                  <a:schemeClr val="tx1">
                    <a:lumMod val="50000"/>
                  </a:schemeClr>
                </a:solidFill>
                <a:latin typeface="Times New Roman" pitchFamily="18" charset="0"/>
                <a:cs typeface="Times New Roman" pitchFamily="18" charset="0"/>
              </a:rPr>
              <a:t>.</a:t>
            </a:r>
            <a:endParaRPr lang="uk-UA" sz="18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b="0" dirty="0">
                <a:latin typeface="Times New Roman" pitchFamily="18" charset="0"/>
                <a:cs typeface="Times New Roman" pitchFamily="18" charset="0"/>
              </a:rPr>
              <a:t>Джерелами економічного зростання є: </a:t>
            </a:r>
            <a:endParaRPr lang="uk-UA" sz="1800" b="0" dirty="0" smtClean="0">
              <a:latin typeface="Times New Roman" pitchFamily="18" charset="0"/>
              <a:cs typeface="Times New Roman" pitchFamily="18" charset="0"/>
            </a:endParaRPr>
          </a:p>
          <a:p>
            <a:pPr algn="just">
              <a:lnSpc>
                <a:spcPct val="100000"/>
              </a:lnSpc>
              <a:spcBef>
                <a:spcPts val="0"/>
              </a:spcBef>
              <a:buFontTx/>
              <a:buChar char="-"/>
            </a:pPr>
            <a:r>
              <a:rPr lang="uk-UA" sz="1800" b="0" dirty="0" smtClean="0">
                <a:latin typeface="Times New Roman" pitchFamily="18" charset="0"/>
                <a:cs typeface="Times New Roman" pitchFamily="18" charset="0"/>
              </a:rPr>
              <a:t>фізичне </a:t>
            </a:r>
            <a:r>
              <a:rPr lang="uk-UA" sz="1800" b="0" dirty="0">
                <a:latin typeface="Times New Roman" pitchFamily="18" charset="0"/>
                <a:cs typeface="Times New Roman" pitchFamily="18" charset="0"/>
              </a:rPr>
              <a:t>накопичення капіталу (фонд накопичення); </a:t>
            </a:r>
            <a:endParaRPr lang="uk-UA" sz="1800" b="0" dirty="0" smtClean="0">
              <a:latin typeface="Times New Roman" pitchFamily="18" charset="0"/>
              <a:cs typeface="Times New Roman" pitchFamily="18" charset="0"/>
            </a:endParaRPr>
          </a:p>
          <a:p>
            <a:pPr algn="just">
              <a:lnSpc>
                <a:spcPct val="100000"/>
              </a:lnSpc>
              <a:spcBef>
                <a:spcPts val="0"/>
              </a:spcBef>
              <a:buFontTx/>
              <a:buChar char="-"/>
            </a:pPr>
            <a:r>
              <a:rPr lang="uk-UA" sz="1800" b="0" dirty="0" smtClean="0">
                <a:latin typeface="Times New Roman" pitchFamily="18" charset="0"/>
                <a:cs typeface="Times New Roman" pitchFamily="18" charset="0"/>
              </a:rPr>
              <a:t>людський </a:t>
            </a:r>
            <a:r>
              <a:rPr lang="uk-UA" sz="1800" b="0" dirty="0">
                <a:latin typeface="Times New Roman" pitchFamily="18" charset="0"/>
                <a:cs typeface="Times New Roman" pitchFamily="18" charset="0"/>
              </a:rPr>
              <a:t>капітал (зростання кількості працівників і підвищення їх кваліфікації); - техніко-технологічний прогрес; </a:t>
            </a:r>
            <a:endParaRPr lang="uk-UA" sz="1800" b="0" dirty="0" smtClean="0">
              <a:latin typeface="Times New Roman" pitchFamily="18" charset="0"/>
              <a:cs typeface="Times New Roman" pitchFamily="18" charset="0"/>
            </a:endParaRPr>
          </a:p>
          <a:p>
            <a:pPr algn="just">
              <a:lnSpc>
                <a:spcPct val="100000"/>
              </a:lnSpc>
              <a:spcBef>
                <a:spcPts val="0"/>
              </a:spcBef>
              <a:buFontTx/>
              <a:buChar char="-"/>
            </a:pPr>
            <a:r>
              <a:rPr lang="uk-UA" sz="1800" b="0" dirty="0" smtClean="0">
                <a:latin typeface="Times New Roman" pitchFamily="18" charset="0"/>
                <a:cs typeface="Times New Roman" pitchFamily="18" charset="0"/>
              </a:rPr>
              <a:t>економічні </a:t>
            </a:r>
            <a:r>
              <a:rPr lang="uk-UA" sz="1800" b="0" dirty="0">
                <a:latin typeface="Times New Roman" pitchFamily="18" charset="0"/>
                <a:cs typeface="Times New Roman" pitchFamily="18" charset="0"/>
              </a:rPr>
              <a:t>ресурси, що пропонуються їх власниками; </a:t>
            </a:r>
            <a:endParaRPr lang="uk-UA" sz="1800" b="0" dirty="0" smtClean="0">
              <a:latin typeface="Times New Roman" pitchFamily="18" charset="0"/>
              <a:cs typeface="Times New Roman" pitchFamily="18" charset="0"/>
            </a:endParaRPr>
          </a:p>
          <a:p>
            <a:pPr algn="just">
              <a:lnSpc>
                <a:spcPct val="100000"/>
              </a:lnSpc>
              <a:spcBef>
                <a:spcPts val="0"/>
              </a:spcBef>
              <a:buFontTx/>
              <a:buChar char="-"/>
            </a:pPr>
            <a:r>
              <a:rPr lang="uk-UA" sz="1800" b="0" dirty="0" smtClean="0">
                <a:latin typeface="Times New Roman" pitchFamily="18" charset="0"/>
                <a:cs typeface="Times New Roman" pitchFamily="18" charset="0"/>
              </a:rPr>
              <a:t>прогресивні </a:t>
            </a:r>
            <a:r>
              <a:rPr lang="uk-UA" sz="1800" b="0" dirty="0">
                <a:latin typeface="Times New Roman" pitchFamily="18" charset="0"/>
                <a:cs typeface="Times New Roman" pitchFamily="18" charset="0"/>
              </a:rPr>
              <a:t>структурні зміни в економіці. </a:t>
            </a:r>
            <a:endParaRPr lang="uk-UA" sz="1800" b="0" dirty="0" smtClean="0">
              <a:latin typeface="Times New Roman" pitchFamily="18" charset="0"/>
              <a:cs typeface="Times New Roman" pitchFamily="18" charset="0"/>
            </a:endParaRPr>
          </a:p>
          <a:p>
            <a:pPr algn="just">
              <a:lnSpc>
                <a:spcPct val="100000"/>
              </a:lnSpc>
              <a:spcBef>
                <a:spcPts val="0"/>
              </a:spcBef>
              <a:buFontTx/>
              <a:buChar char="-"/>
            </a:pPr>
            <a:endParaRPr lang="uk-UA" sz="1800" b="0" dirty="0">
              <a:latin typeface="Times New Roman" pitchFamily="18" charset="0"/>
              <a:cs typeface="Times New Roman" pitchFamily="18" charset="0"/>
            </a:endParaRPr>
          </a:p>
          <a:p>
            <a:pPr marL="0" indent="0" algn="just">
              <a:lnSpc>
                <a:spcPct val="100000"/>
              </a:lnSpc>
              <a:spcBef>
                <a:spcPts val="0"/>
              </a:spcBef>
              <a:buNone/>
            </a:pPr>
            <a:r>
              <a:rPr lang="uk-UA" sz="1800" b="0" dirty="0" smtClean="0">
                <a:latin typeface="Times New Roman" pitchFamily="18" charset="0"/>
                <a:cs typeface="Times New Roman" pitchFamily="18" charset="0"/>
              </a:rPr>
              <a:t>Несприятливе </a:t>
            </a:r>
            <a:r>
              <a:rPr lang="uk-UA" sz="1800" b="0" dirty="0">
                <a:latin typeface="Times New Roman" pitchFamily="18" charset="0"/>
                <a:cs typeface="Times New Roman" pitchFamily="18" charset="0"/>
              </a:rPr>
              <a:t>макросередовище (високі податкові та процентні ставки, низький рівень завантаження виробничих потужностей та ін.) сповільнює економічне зростання, бо не забезпечує повного використання ресурсів. </a:t>
            </a:r>
            <a:r>
              <a:rPr lang="uk-UA" sz="1800" b="0" i="1" u="sng" dirty="0">
                <a:solidFill>
                  <a:schemeClr val="tx1">
                    <a:lumMod val="50000"/>
                  </a:schemeClr>
                </a:solidFill>
                <a:latin typeface="Times New Roman" pitchFamily="18" charset="0"/>
                <a:cs typeface="Times New Roman" pitchFamily="18" charset="0"/>
              </a:rPr>
              <a:t>Стабільне економічне зростання передбачає не лише повне використання ресурсів, а й досягнення оптимальної структури виробництва (фактор ефективності). Іншими словами, країна має використовувати ресурси </a:t>
            </a:r>
            <a:r>
              <a:rPr lang="uk-UA" sz="1800" b="0" i="1" u="sng" dirty="0" err="1">
                <a:solidFill>
                  <a:schemeClr val="tx1">
                    <a:lumMod val="50000"/>
                  </a:schemeClr>
                </a:solidFill>
                <a:latin typeface="Times New Roman" pitchFamily="18" charset="0"/>
                <a:cs typeface="Times New Roman" pitchFamily="18" charset="0"/>
              </a:rPr>
              <a:t>найекономніше</a:t>
            </a:r>
            <a:r>
              <a:rPr lang="uk-UA" sz="1800" b="0" i="1" u="sng" dirty="0">
                <a:solidFill>
                  <a:schemeClr val="tx1">
                    <a:lumMod val="50000"/>
                  </a:schemeClr>
                </a:solidFill>
                <a:latin typeface="Times New Roman" pitchFamily="18" charset="0"/>
                <a:cs typeface="Times New Roman" pitchFamily="18" charset="0"/>
              </a:rPr>
              <a:t> (виробнича ефективність) і виробляти з них найцінніші для суспільства товари і послуги (розподільна ефективність). Значний позитивний вплив на економічне зростання багатьох країн справляє сприятлива соціальна, культурна і політична атмосфера, що склалася в них. Підприємництво, торгівля, фермерство, винахідництво – це престижні види діяльності, а особи, зайняті ними, користуються повагою.</a:t>
            </a:r>
          </a:p>
        </p:txBody>
      </p:sp>
    </p:spTree>
    <p:extLst>
      <p:ext uri="{BB962C8B-B14F-4D97-AF65-F5344CB8AC3E}">
        <p14:creationId xmlns:p14="http://schemas.microsoft.com/office/powerpoint/2010/main" val="225412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4781" y="129540"/>
            <a:ext cx="11712258" cy="5641023"/>
          </a:xfrm>
        </p:spPr>
        <p:txBody>
          <a:bodyPr/>
          <a:lstStyle/>
          <a:p>
            <a:pPr marL="0" indent="457200" algn="just">
              <a:lnSpc>
                <a:spcPct val="150000"/>
              </a:lnSpc>
              <a:spcBef>
                <a:spcPts val="0"/>
              </a:spcBef>
              <a:buNone/>
            </a:pPr>
            <a:r>
              <a:rPr lang="uk-UA" sz="2000" b="0" dirty="0">
                <a:solidFill>
                  <a:schemeClr val="tx1">
                    <a:lumMod val="50000"/>
                  </a:schemeClr>
                </a:solidFill>
                <a:latin typeface="Times New Roman" pitchFamily="18" charset="0"/>
                <a:cs typeface="Times New Roman" pitchFamily="18" charset="0"/>
              </a:rPr>
              <a:t>Важливим соціокультурним чинником економічного зростання </a:t>
            </a:r>
            <a:r>
              <a:rPr lang="uk-UA" sz="2000" i="1" u="sng" dirty="0">
                <a:solidFill>
                  <a:schemeClr val="tx1">
                    <a:lumMod val="50000"/>
                  </a:schemeClr>
                </a:solidFill>
                <a:latin typeface="Times New Roman" pitchFamily="18" charset="0"/>
                <a:cs typeface="Times New Roman" pitchFamily="18" charset="0"/>
              </a:rPr>
              <a:t>є позитивне ставлення до праці. </a:t>
            </a:r>
            <a:r>
              <a:rPr lang="uk-UA" sz="2000" b="0" dirty="0">
                <a:solidFill>
                  <a:schemeClr val="tx1">
                    <a:lumMod val="50000"/>
                  </a:schemeClr>
                </a:solidFill>
                <a:latin typeface="Times New Roman" pitchFamily="18" charset="0"/>
                <a:cs typeface="Times New Roman" pitchFamily="18" charset="0"/>
              </a:rPr>
              <a:t>Нарешті економічне зростання залежить від політичної організації суспільства. Країни з демократичними політичними режимами розвиваються значно швидше, ніж країни з недемократичними, не правовими режимами.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2000" b="0" dirty="0" smtClean="0">
                <a:solidFill>
                  <a:schemeClr val="tx1">
                    <a:lumMod val="50000"/>
                  </a:schemeClr>
                </a:solidFill>
                <a:latin typeface="Times New Roman" pitchFamily="18" charset="0"/>
                <a:cs typeface="Times New Roman" pitchFamily="18" charset="0"/>
              </a:rPr>
              <a:t>Для </a:t>
            </a:r>
            <a:r>
              <a:rPr lang="uk-UA" sz="2000" b="0" dirty="0">
                <a:solidFill>
                  <a:schemeClr val="tx1">
                    <a:lumMod val="50000"/>
                  </a:schemeClr>
                </a:solidFill>
                <a:latin typeface="Times New Roman" pitchFamily="18" charset="0"/>
                <a:cs typeface="Times New Roman" pitchFamily="18" charset="0"/>
              </a:rPr>
              <a:t>оцінки обсягів економічного зростання використовуються різні показники, щодо національної економіки – це ВВП. </a:t>
            </a:r>
            <a:endParaRPr lang="uk-UA" sz="2000" b="0" dirty="0" smtClean="0">
              <a:solidFill>
                <a:schemeClr val="tx1">
                  <a:lumMod val="50000"/>
                </a:schemeClr>
              </a:solidFill>
              <a:latin typeface="Times New Roman" pitchFamily="18" charset="0"/>
              <a:cs typeface="Times New Roman" pitchFamily="18" charset="0"/>
            </a:endParaRPr>
          </a:p>
          <a:p>
            <a:pPr marL="0" indent="457200" algn="ctr">
              <a:lnSpc>
                <a:spcPct val="150000"/>
              </a:lnSpc>
              <a:spcBef>
                <a:spcPts val="0"/>
              </a:spcBef>
              <a:buNone/>
            </a:pPr>
            <a:r>
              <a:rPr lang="uk-UA" sz="2000" b="0" i="1" dirty="0" smtClean="0">
                <a:solidFill>
                  <a:schemeClr val="tx1">
                    <a:lumMod val="50000"/>
                  </a:schemeClr>
                </a:solidFill>
                <a:latin typeface="Times New Roman" pitchFamily="18" charset="0"/>
                <a:cs typeface="Times New Roman" pitchFamily="18" charset="0"/>
              </a:rPr>
              <a:t>Процес </a:t>
            </a:r>
            <a:r>
              <a:rPr lang="uk-UA" sz="2000" b="0" i="1" dirty="0">
                <a:solidFill>
                  <a:schemeClr val="tx1">
                    <a:lumMod val="50000"/>
                  </a:schemeClr>
                </a:solidFill>
                <a:latin typeface="Times New Roman" pitchFamily="18" charset="0"/>
                <a:cs typeface="Times New Roman" pitchFamily="18" charset="0"/>
              </a:rPr>
              <a:t>економічного зростання всі дослідники оцінювали позитивно, останнім часом ставиться питання про «ціну економічного зростання». Відповідно звертають увагу на його негативні моменти, наприклад, забруднення навколишнього середовища, негативні кліматичні зміни, інтенсивний ритм життя людей, посилення стресів тощо. </a:t>
            </a:r>
          </a:p>
        </p:txBody>
      </p:sp>
    </p:spTree>
    <p:extLst>
      <p:ext uri="{BB962C8B-B14F-4D97-AF65-F5344CB8AC3E}">
        <p14:creationId xmlns:p14="http://schemas.microsoft.com/office/powerpoint/2010/main" val="58913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2881" y="91440"/>
            <a:ext cx="11674158" cy="5679123"/>
          </a:xfrm>
        </p:spPr>
        <p:txBody>
          <a:bodyPr/>
          <a:lstStyle/>
          <a:p>
            <a:pPr marL="0" indent="457200" algn="ctr">
              <a:lnSpc>
                <a:spcPct val="150000"/>
              </a:lnSpc>
              <a:spcBef>
                <a:spcPts val="0"/>
              </a:spcBef>
              <a:buNone/>
            </a:pPr>
            <a:r>
              <a:rPr lang="ru-RU" sz="1800" dirty="0" err="1">
                <a:latin typeface="Times New Roman" pitchFamily="18" charset="0"/>
                <a:cs typeface="Times New Roman" pitchFamily="18" charset="0"/>
              </a:rPr>
              <a:t>Нагромадження</a:t>
            </a:r>
            <a:r>
              <a:rPr lang="ru-RU" sz="1800" dirty="0">
                <a:latin typeface="Times New Roman" pitchFamily="18" charset="0"/>
                <a:cs typeface="Times New Roman" pitchFamily="18" charset="0"/>
              </a:rPr>
              <a:t> та </a:t>
            </a:r>
            <a:r>
              <a:rPr lang="ru-RU" sz="1800" dirty="0" err="1">
                <a:latin typeface="Times New Roman" pitchFamily="18" charset="0"/>
                <a:cs typeface="Times New Roman" pitchFamily="18" charset="0"/>
              </a:rPr>
              <a:t>інвестиції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їх</a:t>
            </a:r>
            <a:r>
              <a:rPr lang="ru-RU" sz="1800" dirty="0">
                <a:latin typeface="Times New Roman" pitchFamily="18" charset="0"/>
                <a:cs typeface="Times New Roman" pitchFamily="18" charset="0"/>
              </a:rPr>
              <a:t> роль в </a:t>
            </a:r>
            <a:r>
              <a:rPr lang="ru-RU" sz="1800" dirty="0" err="1">
                <a:latin typeface="Times New Roman" pitchFamily="18" charset="0"/>
                <a:cs typeface="Times New Roman" pitchFamily="18" charset="0"/>
              </a:rPr>
              <a:t>економічному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зростанні</a:t>
            </a:r>
            <a:r>
              <a:rPr lang="ru-RU" sz="1800" dirty="0">
                <a:latin typeface="Times New Roman" pitchFamily="18" charset="0"/>
                <a:cs typeface="Times New Roman" pitchFamily="18" charset="0"/>
              </a:rPr>
              <a:t>.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Одним </a:t>
            </a:r>
            <a:r>
              <a:rPr lang="uk-UA" sz="1700" b="0" dirty="0">
                <a:solidFill>
                  <a:schemeClr val="tx1">
                    <a:lumMod val="50000"/>
                  </a:schemeClr>
                </a:solidFill>
                <a:latin typeface="Times New Roman" pitchFamily="18" charset="0"/>
                <a:cs typeface="Times New Roman" pitchFamily="18" charset="0"/>
              </a:rPr>
              <a:t>з напрямків використання національного доходу </a:t>
            </a:r>
            <a:r>
              <a:rPr lang="uk-UA" sz="1700" i="1" u="sng" dirty="0">
                <a:solidFill>
                  <a:schemeClr val="tx1">
                    <a:lumMod val="50000"/>
                  </a:schemeClr>
                </a:solidFill>
                <a:latin typeface="Times New Roman" pitchFamily="18" charset="0"/>
                <a:cs typeface="Times New Roman" pitchFamily="18" charset="0"/>
              </a:rPr>
              <a:t>є нагромадження. </a:t>
            </a:r>
            <a:endParaRPr lang="uk-UA" sz="1700" i="1" u="sng"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Необхідність </a:t>
            </a:r>
            <a:r>
              <a:rPr lang="uk-UA" sz="1700" b="0" dirty="0">
                <a:solidFill>
                  <a:schemeClr val="tx1">
                    <a:lumMod val="50000"/>
                  </a:schemeClr>
                </a:solidFill>
                <a:latin typeface="Times New Roman" pitchFamily="18" charset="0"/>
                <a:cs typeface="Times New Roman" pitchFamily="18" charset="0"/>
              </a:rPr>
              <a:t>нагромадження зумовлена тим, що постійне зростання людських потреб вимагає створення умов для їх задоволення.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i="1" u="sng" dirty="0" smtClean="0">
                <a:solidFill>
                  <a:schemeClr val="tx1">
                    <a:lumMod val="50000"/>
                  </a:schemeClr>
                </a:solidFill>
                <a:latin typeface="Times New Roman" pitchFamily="18" charset="0"/>
                <a:cs typeface="Times New Roman" pitchFamily="18" charset="0"/>
              </a:rPr>
              <a:t>Нагромадження </a:t>
            </a:r>
            <a:r>
              <a:rPr lang="uk-UA" sz="1700" b="0" i="1" u="sng" dirty="0">
                <a:solidFill>
                  <a:schemeClr val="tx1">
                    <a:lumMod val="50000"/>
                  </a:schemeClr>
                </a:solidFill>
                <a:latin typeface="Times New Roman" pitchFamily="18" charset="0"/>
                <a:cs typeface="Times New Roman" pitchFamily="18" charset="0"/>
              </a:rPr>
              <a:t>– це використання частини додаткового продукту для розширення виробництва або його капіталізація</a:t>
            </a:r>
            <a:r>
              <a:rPr lang="uk-UA" sz="1700" b="0" dirty="0">
                <a:solidFill>
                  <a:schemeClr val="tx1">
                    <a:lumMod val="50000"/>
                  </a:schemeClr>
                </a:solidFill>
                <a:latin typeface="Times New Roman" pitchFamily="18" charset="0"/>
                <a:cs typeface="Times New Roman" pitchFamily="18" charset="0"/>
              </a:rPr>
              <a:t>. А сума додаткового продукту, виділена для нагромадження в процесі розподілу та перерозподілу національного доходу, утворює фонд нагромадження.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Нагромадження </a:t>
            </a:r>
            <a:r>
              <a:rPr lang="uk-UA" sz="1700" b="0" dirty="0">
                <a:solidFill>
                  <a:schemeClr val="tx1">
                    <a:lumMod val="50000"/>
                  </a:schemeClr>
                </a:solidFill>
                <a:latin typeface="Times New Roman" pitchFamily="18" charset="0"/>
                <a:cs typeface="Times New Roman" pitchFamily="18" charset="0"/>
              </a:rPr>
              <a:t>передбачає: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по-перше</a:t>
            </a:r>
            <a:r>
              <a:rPr lang="uk-UA" sz="1700" b="0" dirty="0">
                <a:solidFill>
                  <a:schemeClr val="tx1">
                    <a:lumMod val="50000"/>
                  </a:schemeClr>
                </a:solidFill>
                <a:latin typeface="Times New Roman" pitchFamily="18" charset="0"/>
                <a:cs typeface="Times New Roman" pitchFamily="18" charset="0"/>
              </a:rPr>
              <a:t>, збільшення виробничих і невиробничих фондів;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по-друге</a:t>
            </a:r>
            <a:r>
              <a:rPr lang="uk-UA" sz="1700" b="0" dirty="0">
                <a:solidFill>
                  <a:schemeClr val="tx1">
                    <a:lumMod val="50000"/>
                  </a:schemeClr>
                </a:solidFill>
                <a:latin typeface="Times New Roman" pitchFamily="18" charset="0"/>
                <a:cs typeface="Times New Roman" pitchFamily="18" charset="0"/>
              </a:rPr>
              <a:t>, використання у виробництві додаткової робочої сили, її підготовку, перепідготовку та підвищення кваліфікації.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А </a:t>
            </a:r>
            <a:r>
              <a:rPr lang="uk-UA" sz="1700" b="0" dirty="0">
                <a:solidFill>
                  <a:schemeClr val="tx1">
                    <a:lumMod val="50000"/>
                  </a:schemeClr>
                </a:solidFill>
                <a:latin typeface="Times New Roman" pitchFamily="18" charset="0"/>
                <a:cs typeface="Times New Roman" pitchFamily="18" charset="0"/>
              </a:rPr>
              <a:t>це означає, що для здійснення реального нагромадження суспільство повинно мати: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а</a:t>
            </a:r>
            <a:r>
              <a:rPr lang="uk-UA" sz="1700" b="0" dirty="0">
                <a:solidFill>
                  <a:schemeClr val="tx1">
                    <a:lumMod val="50000"/>
                  </a:schemeClr>
                </a:solidFill>
                <a:latin typeface="Times New Roman" pitchFamily="18" charset="0"/>
                <a:cs typeface="Times New Roman" pitchFamily="18" charset="0"/>
              </a:rPr>
              <a:t>) додаткову кількість речових і особистих факторів виробництва; </a:t>
            </a:r>
            <a:endParaRPr lang="uk-UA" sz="1700" b="0" dirty="0" smtClean="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buNone/>
            </a:pPr>
            <a:r>
              <a:rPr lang="uk-UA" sz="1700" b="0" dirty="0" smtClean="0">
                <a:solidFill>
                  <a:schemeClr val="tx1">
                    <a:lumMod val="50000"/>
                  </a:schemeClr>
                </a:solidFill>
                <a:latin typeface="Times New Roman" pitchFamily="18" charset="0"/>
                <a:cs typeface="Times New Roman" pitchFamily="18" charset="0"/>
              </a:rPr>
              <a:t>б</a:t>
            </a:r>
            <a:r>
              <a:rPr lang="uk-UA" sz="1700" b="0" dirty="0">
                <a:solidFill>
                  <a:schemeClr val="tx1">
                    <a:lumMod val="50000"/>
                  </a:schemeClr>
                </a:solidFill>
                <a:latin typeface="Times New Roman" pitchFamily="18" charset="0"/>
                <a:cs typeface="Times New Roman" pitchFamily="18" charset="0"/>
              </a:rPr>
              <a:t>) додаткову кількість предметів споживання (для нормально зростаючих потреб додаткової робочої сили, для більш повного задоволення потреб висококваліфікованої робочої сили).</a:t>
            </a:r>
          </a:p>
        </p:txBody>
      </p:sp>
    </p:spTree>
    <p:extLst>
      <p:ext uri="{BB962C8B-B14F-4D97-AF65-F5344CB8AC3E}">
        <p14:creationId xmlns:p14="http://schemas.microsoft.com/office/powerpoint/2010/main" val="144416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06681" y="114300"/>
            <a:ext cx="11750358" cy="5656263"/>
          </a:xfrm>
        </p:spPr>
        <p:txBody>
          <a:bodyPr/>
          <a:lstStyle/>
          <a:p>
            <a:pPr marL="0" indent="457200" algn="just">
              <a:lnSpc>
                <a:spcPct val="100000"/>
              </a:lnSpc>
              <a:spcBef>
                <a:spcPts val="0"/>
              </a:spcBef>
              <a:buNone/>
            </a:pPr>
            <a:r>
              <a:rPr lang="uk-UA" sz="1800" b="0" i="1" u="sng" dirty="0" smtClean="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Західні </a:t>
            </a:r>
            <a:r>
              <a:rPr lang="uk-UA" sz="1800" b="0" dirty="0">
                <a:solidFill>
                  <a:schemeClr val="tx1">
                    <a:lumMod val="50000"/>
                  </a:schemeClr>
                </a:solidFill>
                <a:latin typeface="Times New Roman" pitchFamily="18" charset="0"/>
                <a:cs typeface="Times New Roman" pitchFamily="18" charset="0"/>
              </a:rPr>
              <a:t>економісти ототожнюють капітал із засобами виробництва. Таке розуміння сутності капіталу зумовлює неконструктивний підхід до категорії </a:t>
            </a:r>
            <a:r>
              <a:rPr lang="uk-UA" sz="1800" i="1" u="sng" dirty="0" smtClean="0">
                <a:solidFill>
                  <a:schemeClr val="tx1">
                    <a:lumMod val="50000"/>
                  </a:schemeClr>
                </a:solidFill>
                <a:latin typeface="Times New Roman" pitchFamily="18" charset="0"/>
                <a:cs typeface="Times New Roman" pitchFamily="18" charset="0"/>
              </a:rPr>
              <a:t>«інвестиції». </a:t>
            </a:r>
            <a:r>
              <a:rPr lang="uk-UA" sz="1800" b="0" dirty="0">
                <a:solidFill>
                  <a:schemeClr val="tx1">
                    <a:lumMod val="50000"/>
                  </a:schemeClr>
                </a:solidFill>
                <a:latin typeface="Times New Roman" pitchFamily="18" charset="0"/>
                <a:cs typeface="Times New Roman" pitchFamily="18" charset="0"/>
              </a:rPr>
              <a:t>Він полягає передусім у тому, що інвестиції ототожнюють із капіталовкладеннями, тобто вкладеннями в основний капітал або у виробничі фонди.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З </a:t>
            </a:r>
            <a:r>
              <a:rPr lang="uk-UA" sz="1800" b="0" dirty="0">
                <a:solidFill>
                  <a:schemeClr val="tx1">
                    <a:lumMod val="50000"/>
                  </a:schemeClr>
                </a:solidFill>
                <a:latin typeface="Times New Roman" pitchFamily="18" charset="0"/>
                <a:cs typeface="Times New Roman" pitchFamily="18" charset="0"/>
              </a:rPr>
              <a:t>цього погляду раціональнішим є визначення інвестицій </a:t>
            </a:r>
            <a:r>
              <a:rPr lang="uk-UA" sz="1800" b="0" dirty="0" smtClean="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AutoNum type="arabicParenR"/>
            </a:pPr>
            <a:r>
              <a:rPr lang="uk-UA" sz="1800" b="0" dirty="0" smtClean="0">
                <a:solidFill>
                  <a:schemeClr val="tx1">
                    <a:lumMod val="50000"/>
                  </a:schemeClr>
                </a:solidFill>
                <a:latin typeface="Times New Roman" pitchFamily="18" charset="0"/>
                <a:cs typeface="Times New Roman" pitchFamily="18" charset="0"/>
              </a:rPr>
              <a:t>“</a:t>
            </a:r>
            <a:r>
              <a:rPr lang="uk-UA" sz="1800" b="0" dirty="0">
                <a:solidFill>
                  <a:schemeClr val="tx1">
                    <a:lumMod val="50000"/>
                  </a:schemeClr>
                </a:solidFill>
                <a:latin typeface="Times New Roman" pitchFamily="18" charset="0"/>
                <a:cs typeface="Times New Roman" pitchFamily="18" charset="0"/>
              </a:rPr>
              <a:t>інвестиції – витрати на будівництво нових заводів та устаткування з тривалим терміном служби”;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800" b="0" dirty="0" smtClean="0">
                <a:solidFill>
                  <a:schemeClr val="tx1">
                    <a:lumMod val="50000"/>
                  </a:schemeClr>
                </a:solidFill>
                <a:latin typeface="Times New Roman" pitchFamily="18" charset="0"/>
                <a:cs typeface="Times New Roman" pitchFamily="18" charset="0"/>
              </a:rPr>
              <a:t>“інвестиції </a:t>
            </a:r>
            <a:r>
              <a:rPr lang="uk-UA" sz="1800" b="0" dirty="0">
                <a:solidFill>
                  <a:schemeClr val="tx1">
                    <a:lumMod val="50000"/>
                  </a:schemeClr>
                </a:solidFill>
                <a:latin typeface="Times New Roman" pitchFamily="18" charset="0"/>
                <a:cs typeface="Times New Roman" pitchFamily="18" charset="0"/>
              </a:rPr>
              <a:t>– витрати на виробництво та нагромадження засобів виробництва і збільшення матеріальних запасів”;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800" b="0" dirty="0" smtClean="0">
                <a:solidFill>
                  <a:schemeClr val="tx1">
                    <a:lumMod val="50000"/>
                  </a:schemeClr>
                </a:solidFill>
                <a:latin typeface="Times New Roman" pitchFamily="18" charset="0"/>
                <a:cs typeface="Times New Roman" pitchFamily="18" charset="0"/>
              </a:rPr>
              <a:t>“інвестиції </a:t>
            </a:r>
            <a:r>
              <a:rPr lang="uk-UA" sz="1800" b="0" dirty="0">
                <a:solidFill>
                  <a:schemeClr val="tx1">
                    <a:lumMod val="50000"/>
                  </a:schemeClr>
                </a:solidFill>
                <a:latin typeface="Times New Roman" pitchFamily="18" charset="0"/>
                <a:cs typeface="Times New Roman" pitchFamily="18" charset="0"/>
              </a:rPr>
              <a:t>у людський капітал – будь-який захід, спрямований на зростання продуктивності праці робітників (шляхом підвищення їх кваліфікації та розвитку навичок); витрати на покращення освіти, здоров’я робітників чи на підвищення мобільності робочої сили“.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AutoNum type="arabicParenR"/>
            </a:pPr>
            <a:endParaRPr lang="uk-UA" sz="18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Інвестиції</a:t>
            </a:r>
            <a:r>
              <a:rPr lang="uk-UA" sz="1800" b="0" dirty="0" smtClean="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 сукупність витрат, що реалізуються у формі довгострокових вкладень капіталу у різні галузі та сфери економіки. Види інвестицій: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фінансові </a:t>
            </a:r>
            <a:r>
              <a:rPr lang="uk-UA" sz="1800" b="0" dirty="0">
                <a:solidFill>
                  <a:schemeClr val="tx1">
                    <a:lumMod val="50000"/>
                  </a:schemeClr>
                </a:solidFill>
                <a:latin typeface="Times New Roman" pitchFamily="18" charset="0"/>
                <a:cs typeface="Times New Roman" pitchFamily="18" charset="0"/>
              </a:rPr>
              <a:t>– це вкладення в цінні папери (акції,облігації тощо), що випускаються приватними компаніями або державою.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реальні </a:t>
            </a:r>
            <a:r>
              <a:rPr lang="uk-UA" sz="1800" b="0" dirty="0">
                <a:solidFill>
                  <a:schemeClr val="tx1">
                    <a:lumMod val="50000"/>
                  </a:schemeClr>
                </a:solidFill>
                <a:latin typeface="Times New Roman" pitchFamily="18" charset="0"/>
                <a:cs typeface="Times New Roman" pitchFamily="18" charset="0"/>
              </a:rPr>
              <a:t>– це вкладення, здійснені в основний капітал і приріст </a:t>
            </a:r>
            <a:r>
              <a:rPr lang="uk-UA" sz="1800" b="0" dirty="0" err="1">
                <a:solidFill>
                  <a:schemeClr val="tx1">
                    <a:lumMod val="50000"/>
                  </a:schemeClr>
                </a:solidFill>
                <a:latin typeface="Times New Roman" pitchFamily="18" charset="0"/>
                <a:cs typeface="Times New Roman" pitchFamily="18" charset="0"/>
              </a:rPr>
              <a:t>матеріальновиробничих</a:t>
            </a:r>
            <a:r>
              <a:rPr lang="uk-UA" sz="1800" b="0" dirty="0">
                <a:solidFill>
                  <a:schemeClr val="tx1">
                    <a:lumMod val="50000"/>
                  </a:schemeClr>
                </a:solidFill>
                <a:latin typeface="Times New Roman" pitchFamily="18" charset="0"/>
                <a:cs typeface="Times New Roman" pitchFamily="18" charset="0"/>
              </a:rPr>
              <a:t> запасів.</a:t>
            </a:r>
          </a:p>
        </p:txBody>
      </p:sp>
    </p:spTree>
    <p:extLst>
      <p:ext uri="{BB962C8B-B14F-4D97-AF65-F5344CB8AC3E}">
        <p14:creationId xmlns:p14="http://schemas.microsoft.com/office/powerpoint/2010/main" val="179409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67640"/>
            <a:ext cx="11704638" cy="5602923"/>
          </a:xfrm>
        </p:spPr>
        <p:txBody>
          <a:bodyPr/>
          <a:lstStyle/>
          <a:p>
            <a:pPr marL="0" indent="457200" algn="just">
              <a:lnSpc>
                <a:spcPct val="100000"/>
              </a:lnSpc>
              <a:spcBef>
                <a:spcPts val="0"/>
              </a:spcBef>
              <a:buNone/>
            </a:pPr>
            <a:r>
              <a:rPr lang="uk-UA" sz="1600" i="1" u="sng" dirty="0">
                <a:latin typeface="Times New Roman" pitchFamily="18" charset="0"/>
                <a:cs typeface="Times New Roman" pitchFamily="18" charset="0"/>
              </a:rPr>
              <a:t>Темпи економічного зростання: </a:t>
            </a:r>
            <a:endParaRPr lang="uk-UA" sz="1600" i="1" u="sng"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600" b="0" dirty="0" smtClean="0">
                <a:latin typeface="Times New Roman" pitchFamily="18" charset="0"/>
                <a:cs typeface="Times New Roman" pitchFamily="18" charset="0"/>
              </a:rPr>
              <a:t>потенційні </a:t>
            </a:r>
            <a:r>
              <a:rPr lang="uk-UA" sz="1600" b="0" dirty="0">
                <a:latin typeface="Times New Roman" pitchFamily="18" charset="0"/>
                <a:cs typeface="Times New Roman" pitchFamily="18" charset="0"/>
              </a:rPr>
              <a:t>– це ті, яких суспільство може досягти на межі своїх виробничих можливостей, тобто коли воно реалізує принцип «мінімум витрат – максимум виробництва»; </a:t>
            </a:r>
            <a:endParaRPr lang="uk-UA" sz="160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600" b="0" dirty="0" smtClean="0">
                <a:latin typeface="Times New Roman" pitchFamily="18" charset="0"/>
                <a:cs typeface="Times New Roman" pitchFamily="18" charset="0"/>
              </a:rPr>
              <a:t>фактичні </a:t>
            </a:r>
            <a:r>
              <a:rPr lang="uk-UA" sz="1600" b="0" dirty="0">
                <a:latin typeface="Times New Roman" pitchFamily="18" charset="0"/>
                <a:cs typeface="Times New Roman" pitchFamily="18" charset="0"/>
              </a:rPr>
              <a:t>– можуть бути нижчими, чим можливі (потенційні), коли має місце недостатнє використання наявних виробничих факторів, особливо у зв′язку з прийняттям помилкових управлінських рішень.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endParaRPr lang="uk-UA" sz="1600" b="0" dirty="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Показники </a:t>
            </a:r>
            <a:r>
              <a:rPr lang="uk-UA" sz="1600" i="1" u="sng" dirty="0">
                <a:latin typeface="Times New Roman" pitchFamily="18" charset="0"/>
                <a:cs typeface="Times New Roman" pitchFamily="18" charset="0"/>
              </a:rPr>
              <a:t>економічного зростання: </a:t>
            </a:r>
            <a:endParaRPr lang="uk-UA" sz="1600" i="1" u="sng" dirty="0" smtClean="0">
              <a:latin typeface="Times New Roman" pitchFamily="18" charset="0"/>
              <a:cs typeface="Times New Roman" pitchFamily="18" charset="0"/>
            </a:endParaRPr>
          </a:p>
          <a:p>
            <a:pPr marL="0" indent="457200" algn="just">
              <a:lnSpc>
                <a:spcPct val="100000"/>
              </a:lnSpc>
              <a:spcBef>
                <a:spcPts val="0"/>
              </a:spcBef>
              <a:buNone/>
            </a:pPr>
            <a:r>
              <a:rPr lang="uk-UA" sz="1600" b="0" dirty="0" smtClean="0">
                <a:latin typeface="Times New Roman" pitchFamily="18" charset="0"/>
                <a:cs typeface="Times New Roman" pitchFamily="18" charset="0"/>
              </a:rPr>
              <a:t>Продуктивність </a:t>
            </a:r>
            <a:r>
              <a:rPr lang="uk-UA" sz="1600" b="0" dirty="0">
                <a:latin typeface="Times New Roman" pitchFamily="18" charset="0"/>
                <a:cs typeface="Times New Roman" pitchFamily="18" charset="0"/>
              </a:rPr>
              <a:t>суспільної праці – відношення виробленої в масштабах країни продукції у грошовій формі (національного доходу) до затрат живої праці.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Трудомісткість</a:t>
            </a:r>
            <a:r>
              <a:rPr lang="uk-UA" sz="1600" b="0" dirty="0" smtClean="0">
                <a:latin typeface="Times New Roman" pitchFamily="18" charset="0"/>
                <a:cs typeface="Times New Roman" pitchFamily="18" charset="0"/>
              </a:rPr>
              <a:t> </a:t>
            </a:r>
            <a:r>
              <a:rPr lang="uk-UA" sz="1600" b="0" dirty="0">
                <a:latin typeface="Times New Roman" pitchFamily="18" charset="0"/>
                <a:cs typeface="Times New Roman" pitchFamily="18" charset="0"/>
              </a:rPr>
              <a:t>– це показник, який характеризує величину витрат праці, необхідної для виробництва одиниці. Є зворотним показником до продуктивності суспільної праці.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Фондовіддача</a:t>
            </a:r>
            <a:r>
              <a:rPr lang="uk-UA" sz="1600" b="0" dirty="0" smtClean="0">
                <a:latin typeface="Times New Roman" pitchFamily="18" charset="0"/>
                <a:cs typeface="Times New Roman" pitchFamily="18" charset="0"/>
              </a:rPr>
              <a:t> </a:t>
            </a:r>
            <a:r>
              <a:rPr lang="uk-UA" sz="1600" b="0" dirty="0">
                <a:latin typeface="Times New Roman" pitchFamily="18" charset="0"/>
                <a:cs typeface="Times New Roman" pitchFamily="18" charset="0"/>
              </a:rPr>
              <a:t>– відношення обсягу продукції або іншої результативної величини у вартісному вираженні до обсягу основного капіталу.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Капіталомісткість</a:t>
            </a:r>
            <a:r>
              <a:rPr lang="uk-UA" sz="1600" b="0" dirty="0" smtClean="0">
                <a:latin typeface="Times New Roman" pitchFamily="18" charset="0"/>
                <a:cs typeface="Times New Roman" pitchFamily="18" charset="0"/>
              </a:rPr>
              <a:t> </a:t>
            </a:r>
            <a:r>
              <a:rPr lang="uk-UA" sz="1600" b="0" dirty="0">
                <a:latin typeface="Times New Roman" pitchFamily="18" charset="0"/>
                <a:cs typeface="Times New Roman" pitchFamily="18" charset="0"/>
              </a:rPr>
              <a:t>– відношення обсягу основного капіталу до обсягу продукції або іншої результативної величини у вартісному вираженні.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Матеріаломісткість</a:t>
            </a:r>
            <a:r>
              <a:rPr lang="uk-UA" sz="1600" b="0" dirty="0" smtClean="0">
                <a:latin typeface="Times New Roman" pitchFamily="18" charset="0"/>
                <a:cs typeface="Times New Roman" pitchFamily="18" charset="0"/>
              </a:rPr>
              <a:t> </a:t>
            </a:r>
            <a:r>
              <a:rPr lang="uk-UA" sz="1600" b="0" dirty="0">
                <a:latin typeface="Times New Roman" pitchFamily="18" charset="0"/>
                <a:cs typeface="Times New Roman" pitchFamily="18" charset="0"/>
              </a:rPr>
              <a:t>– відношення у вартісній формі виготовленої продукції до витрат ресурсів, які були при цьому використані.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Гранична </a:t>
            </a:r>
            <a:r>
              <a:rPr lang="uk-UA" sz="1600" i="1" u="sng" dirty="0">
                <a:latin typeface="Times New Roman" pitchFamily="18" charset="0"/>
                <a:cs typeface="Times New Roman" pitchFamily="18" charset="0"/>
              </a:rPr>
              <a:t>продуктивність факторів виробництва</a:t>
            </a:r>
            <a:r>
              <a:rPr lang="uk-UA" sz="1600" b="0" dirty="0">
                <a:latin typeface="Times New Roman" pitchFamily="18" charset="0"/>
                <a:cs typeface="Times New Roman" pitchFamily="18" charset="0"/>
              </a:rPr>
              <a:t> характеризує обсяг приросту національного доходу залежно від приросту використання відповідного фактора: праці, капіталу, природних ресурсів. </a:t>
            </a:r>
          </a:p>
        </p:txBody>
      </p:sp>
    </p:spTree>
    <p:extLst>
      <p:ext uri="{BB962C8B-B14F-4D97-AF65-F5344CB8AC3E}">
        <p14:creationId xmlns:p14="http://schemas.microsoft.com/office/powerpoint/2010/main" val="126813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06681" y="83820"/>
            <a:ext cx="11750358" cy="5686743"/>
          </a:xfrm>
        </p:spPr>
        <p:txBody>
          <a:bodyPr/>
          <a:lstStyle/>
          <a:p>
            <a:pPr marL="0" indent="0" algn="ctr">
              <a:buNone/>
            </a:pPr>
            <a:r>
              <a:rPr lang="uk-UA" sz="2400" dirty="0">
                <a:latin typeface="Times New Roman" pitchFamily="18" charset="0"/>
                <a:cs typeface="Times New Roman" pitchFamily="18" charset="0"/>
              </a:rPr>
              <a:t>3. Економічний цикл</a:t>
            </a:r>
            <a:r>
              <a:rPr lang="uk-UA" sz="2400" dirty="0" smtClean="0">
                <a:latin typeface="Times New Roman" pitchFamily="18" charset="0"/>
                <a:cs typeface="Times New Roman" pitchFamily="18" charset="0"/>
              </a:rPr>
              <a:t>.</a:t>
            </a:r>
          </a:p>
          <a:p>
            <a:pPr marL="0" indent="457200" algn="just">
              <a:lnSpc>
                <a:spcPct val="100000"/>
              </a:lnSpc>
              <a:spcBef>
                <a:spcPts val="0"/>
              </a:spcBef>
              <a:buNone/>
            </a:pPr>
            <a:endParaRPr lang="uk-UA" sz="1800" b="0" dirty="0" smtClean="0"/>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Отже</a:t>
            </a:r>
            <a:r>
              <a:rPr lang="uk-UA" sz="1800" b="0" dirty="0">
                <a:solidFill>
                  <a:schemeClr val="tx1">
                    <a:lumMod val="50000"/>
                  </a:schemeClr>
                </a:solidFill>
                <a:latin typeface="Times New Roman" pitchFamily="18" charset="0"/>
                <a:cs typeface="Times New Roman" pitchFamily="18" charset="0"/>
              </a:rPr>
              <a:t>, можна сказати, що сучасна світова економіка розвивається циклічно, тобто від однієї економічної кризи до іншої.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Цей </a:t>
            </a:r>
            <a:r>
              <a:rPr lang="uk-UA" sz="1800" b="0" dirty="0">
                <a:solidFill>
                  <a:schemeClr val="tx1">
                    <a:lumMod val="50000"/>
                  </a:schemeClr>
                </a:solidFill>
                <a:latin typeface="Times New Roman" pitchFamily="18" charset="0"/>
                <a:cs typeface="Times New Roman" pitchFamily="18" charset="0"/>
              </a:rPr>
              <a:t>період розвитку від кризи до кризи отримав назву економічного або промислового циклу.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Кожний </a:t>
            </a:r>
            <a:r>
              <a:rPr lang="uk-UA" sz="1800" i="1" u="sng" dirty="0">
                <a:solidFill>
                  <a:schemeClr val="tx1">
                    <a:lumMod val="50000"/>
                  </a:schemeClr>
                </a:solidFill>
                <a:latin typeface="Times New Roman" pitchFamily="18" charset="0"/>
                <a:cs typeface="Times New Roman" pitchFamily="18" charset="0"/>
              </a:rPr>
              <a:t>цикл складається з чотирьох основних фаз: кризи, депресії, пожвавлення і </a:t>
            </a:r>
            <a:r>
              <a:rPr lang="uk-UA" sz="1800" i="1" u="sng" dirty="0" smtClean="0">
                <a:solidFill>
                  <a:schemeClr val="tx1">
                    <a:lumMod val="50000"/>
                  </a:schemeClr>
                </a:solidFill>
                <a:latin typeface="Times New Roman" pitchFamily="18" charset="0"/>
                <a:cs typeface="Times New Roman" pitchFamily="18" charset="0"/>
              </a:rPr>
              <a:t>піднесення. </a:t>
            </a:r>
            <a:r>
              <a:rPr lang="uk-UA" sz="1800" b="0" dirty="0" smtClean="0">
                <a:solidFill>
                  <a:schemeClr val="tx1">
                    <a:lumMod val="50000"/>
                  </a:schemeClr>
                </a:solidFill>
                <a:latin typeface="Times New Roman" pitchFamily="18" charset="0"/>
                <a:cs typeface="Times New Roman" pitchFamily="18" charset="0"/>
              </a:rPr>
              <a:t>Головною </a:t>
            </a:r>
            <a:r>
              <a:rPr lang="uk-UA" sz="1800" b="0" dirty="0">
                <a:solidFill>
                  <a:schemeClr val="tx1">
                    <a:lumMod val="50000"/>
                  </a:schemeClr>
                </a:solidFill>
                <a:latin typeface="Times New Roman" pitchFamily="18" charset="0"/>
                <a:cs typeface="Times New Roman" pitchFamily="18" charset="0"/>
              </a:rPr>
              <a:t>з них є криза. </a:t>
            </a:r>
            <a:r>
              <a:rPr lang="uk-UA" sz="1800" i="1" u="sng" dirty="0">
                <a:solidFill>
                  <a:schemeClr val="tx1">
                    <a:lumMod val="50000"/>
                  </a:schemeClr>
                </a:solidFill>
                <a:latin typeface="Times New Roman" pitchFamily="18" charset="0"/>
                <a:cs typeface="Times New Roman" pitchFamily="18" charset="0"/>
              </a:rPr>
              <a:t>Криза</a:t>
            </a:r>
            <a:r>
              <a:rPr lang="uk-UA" sz="1800" b="0" dirty="0">
                <a:solidFill>
                  <a:schemeClr val="tx1">
                    <a:lumMod val="50000"/>
                  </a:schemeClr>
                </a:solidFill>
                <a:latin typeface="Times New Roman" pitchFamily="18" charset="0"/>
                <a:cs typeface="Times New Roman" pitchFamily="18" charset="0"/>
              </a:rPr>
              <a:t> – це різке порушення наявної економічної рівноваги внаслідок диспропорцій у процесі відтворення, що різко зростають. Відбувається зниження попиту на товари і виникнення надлишку їх пропонування. Труднощі зі збутом призводять до скорочення виробництва і зростання безробіття. Усі економічні показники погіршуються. Відбувається падіння рівнів заробітної плати, прибутку, інвестицій, цін.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Ознаки </a:t>
            </a:r>
            <a:r>
              <a:rPr lang="uk-UA" sz="1800" b="0" dirty="0">
                <a:solidFill>
                  <a:schemeClr val="tx1">
                    <a:lumMod val="50000"/>
                  </a:schemeClr>
                </a:solidFill>
                <a:latin typeface="Times New Roman" pitchFamily="18" charset="0"/>
                <a:cs typeface="Times New Roman" pitchFamily="18" charset="0"/>
              </a:rPr>
              <a:t>економічної кризи: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перевиробництво </a:t>
            </a:r>
            <a:r>
              <a:rPr lang="uk-UA" sz="1800" b="0" dirty="0">
                <a:solidFill>
                  <a:schemeClr val="tx1">
                    <a:lumMod val="50000"/>
                  </a:schemeClr>
                </a:solidFill>
                <a:latin typeface="Times New Roman" pitchFamily="18" charset="0"/>
                <a:cs typeface="Times New Roman" pitchFamily="18" charset="0"/>
              </a:rPr>
              <a:t>товарів стосовно платоспроможного попиту на них;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значне </a:t>
            </a:r>
            <a:r>
              <a:rPr lang="uk-UA" sz="1800" b="0" dirty="0">
                <a:solidFill>
                  <a:schemeClr val="tx1">
                    <a:lumMod val="50000"/>
                  </a:schemeClr>
                </a:solidFill>
                <a:latin typeface="Times New Roman" pitchFamily="18" charset="0"/>
                <a:cs typeface="Times New Roman" pitchFamily="18" charset="0"/>
              </a:rPr>
              <a:t>скорочення обсягів виробництва;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дефіцит </a:t>
            </a:r>
            <a:r>
              <a:rPr lang="uk-UA" sz="1800" b="0" dirty="0">
                <a:solidFill>
                  <a:schemeClr val="tx1">
                    <a:lumMod val="50000"/>
                  </a:schemeClr>
                </a:solidFill>
                <a:latin typeface="Times New Roman" pitchFamily="18" charset="0"/>
                <a:cs typeface="Times New Roman" pitchFamily="18" charset="0"/>
              </a:rPr>
              <a:t>вільних грошових коштів, необхідних для платежів;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біржовий </a:t>
            </a:r>
            <a:r>
              <a:rPr lang="uk-UA" sz="1800" b="0" dirty="0">
                <a:solidFill>
                  <a:schemeClr val="tx1">
                    <a:lumMod val="50000"/>
                  </a:schemeClr>
                </a:solidFill>
                <a:latin typeface="Times New Roman" pitchFamily="18" charset="0"/>
                <a:cs typeface="Times New Roman" pitchFamily="18" charset="0"/>
              </a:rPr>
              <a:t>крах і банкрутство підприємців;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зростання </a:t>
            </a:r>
            <a:r>
              <a:rPr lang="uk-UA" sz="1800" b="0" dirty="0">
                <a:solidFill>
                  <a:schemeClr val="tx1">
                    <a:lumMod val="50000"/>
                  </a:schemeClr>
                </a:solidFill>
                <a:latin typeface="Times New Roman" pitchFamily="18" charset="0"/>
                <a:cs typeface="Times New Roman" pitchFamily="18" charset="0"/>
              </a:rPr>
              <a:t>безробіття;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зниження </a:t>
            </a:r>
            <a:r>
              <a:rPr lang="uk-UA" sz="1800" b="0" dirty="0">
                <a:solidFill>
                  <a:schemeClr val="tx1">
                    <a:lumMod val="50000"/>
                  </a:schemeClr>
                </a:solidFill>
                <a:latin typeface="Times New Roman" pitchFamily="18" charset="0"/>
                <a:cs typeface="Times New Roman" pitchFamily="18" charset="0"/>
              </a:rPr>
              <a:t>рівня заробітної плати;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спад </a:t>
            </a:r>
            <a:r>
              <a:rPr lang="uk-UA" sz="1800" b="0" dirty="0">
                <a:solidFill>
                  <a:schemeClr val="tx1">
                    <a:lumMod val="50000"/>
                  </a:schemeClr>
                </a:solidFill>
                <a:latin typeface="Times New Roman" pitchFamily="18" charset="0"/>
                <a:cs typeface="Times New Roman" pitchFamily="18" charset="0"/>
              </a:rPr>
              <a:t>рівня прибутку;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масове </a:t>
            </a:r>
            <a:r>
              <a:rPr lang="uk-UA" sz="1800" b="0" dirty="0">
                <a:solidFill>
                  <a:schemeClr val="tx1">
                    <a:lumMod val="50000"/>
                  </a:schemeClr>
                </a:solidFill>
                <a:latin typeface="Times New Roman" pitchFamily="18" charset="0"/>
                <a:cs typeface="Times New Roman" pitchFamily="18" charset="0"/>
              </a:rPr>
              <a:t>знищення товарів, устаткування тощо; </a:t>
            </a:r>
            <a:endParaRPr lang="uk-UA" sz="1800" b="0" dirty="0" smtClean="0">
              <a:solidFill>
                <a:schemeClr val="tx1">
                  <a:lumMod val="50000"/>
                </a:schemeClr>
              </a:solidFill>
              <a:latin typeface="Times New Roman" pitchFamily="18" charset="0"/>
              <a:cs typeface="Times New Roman" pitchFamily="18" charset="0"/>
            </a:endParaRPr>
          </a:p>
          <a:p>
            <a:pPr algn="just">
              <a:lnSpc>
                <a:spcPct val="100000"/>
              </a:lnSpc>
              <a:spcBef>
                <a:spcPts val="0"/>
              </a:spcBef>
              <a:buFontTx/>
              <a:buChar char="-"/>
            </a:pPr>
            <a:r>
              <a:rPr lang="uk-UA" sz="1800" b="0" dirty="0" smtClean="0">
                <a:solidFill>
                  <a:schemeClr val="tx1">
                    <a:lumMod val="50000"/>
                  </a:schemeClr>
                </a:solidFill>
                <a:latin typeface="Times New Roman" pitchFamily="18" charset="0"/>
                <a:cs typeface="Times New Roman" pitchFamily="18" charset="0"/>
              </a:rPr>
              <a:t>дезорганізація </a:t>
            </a:r>
            <a:r>
              <a:rPr lang="uk-UA" sz="1800" b="0" dirty="0">
                <a:solidFill>
                  <a:schemeClr val="tx1">
                    <a:lumMod val="50000"/>
                  </a:schemeClr>
                </a:solidFill>
                <a:latin typeface="Times New Roman" pitchFamily="18" charset="0"/>
                <a:cs typeface="Times New Roman" pitchFamily="18" charset="0"/>
              </a:rPr>
              <a:t>кредитної системи.</a:t>
            </a:r>
          </a:p>
        </p:txBody>
      </p:sp>
    </p:spTree>
    <p:extLst>
      <p:ext uri="{BB962C8B-B14F-4D97-AF65-F5344CB8AC3E}">
        <p14:creationId xmlns:p14="http://schemas.microsoft.com/office/powerpoint/2010/main" val="321295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99061" y="91440"/>
            <a:ext cx="11757978" cy="5679123"/>
          </a:xfrm>
        </p:spPr>
        <p:txBody>
          <a:bodyPr/>
          <a:lstStyle/>
          <a:p>
            <a:pPr marL="0" indent="0">
              <a:lnSpc>
                <a:spcPct val="100000"/>
              </a:lnSpc>
              <a:spcBef>
                <a:spcPts val="0"/>
              </a:spcBef>
              <a:buNone/>
            </a:pPr>
            <a:r>
              <a:rPr lang="uk-UA" sz="1700" i="1" u="sng" dirty="0">
                <a:solidFill>
                  <a:schemeClr val="tx1">
                    <a:lumMod val="50000"/>
                  </a:schemeClr>
                </a:solidFill>
                <a:latin typeface="Times New Roman" pitchFamily="18" charset="0"/>
                <a:cs typeface="Times New Roman" pitchFamily="18" charset="0"/>
              </a:rPr>
              <a:t>Депресія</a:t>
            </a:r>
            <a:r>
              <a:rPr lang="uk-UA" sz="1700" b="0" dirty="0">
                <a:solidFill>
                  <a:schemeClr val="tx1">
                    <a:lumMod val="50000"/>
                  </a:schemeClr>
                </a:solidFill>
                <a:latin typeface="Times New Roman" pitchFamily="18" charset="0"/>
                <a:cs typeface="Times New Roman" pitchFamily="18" charset="0"/>
              </a:rPr>
              <a:t> – це фаза циклу, яка виявляється в застої виробництва. На цій фазі відбувається просте відтворення, виробництво не збільшується, проте, і не зменшується. </a:t>
            </a:r>
            <a:endParaRPr lang="uk-UA" sz="1700" b="0" dirty="0" smtClean="0">
              <a:solidFill>
                <a:schemeClr val="tx1">
                  <a:lumMod val="50000"/>
                </a:schemeClr>
              </a:solidFill>
              <a:latin typeface="Times New Roman" pitchFamily="18" charset="0"/>
              <a:cs typeface="Times New Roman" pitchFamily="18" charset="0"/>
            </a:endParaRPr>
          </a:p>
          <a:p>
            <a:pPr marL="0" indent="0">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Депресія</a:t>
            </a:r>
            <a:r>
              <a:rPr lang="uk-UA" sz="1700" b="0" dirty="0">
                <a:solidFill>
                  <a:schemeClr val="tx1">
                    <a:lumMod val="50000"/>
                  </a:schemeClr>
                </a:solidFill>
                <a:latin typeface="Times New Roman" pitchFamily="18" charset="0"/>
                <a:cs typeface="Times New Roman" pitchFamily="18" charset="0"/>
              </a:rPr>
              <a:t>: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застій </a:t>
            </a:r>
            <a:r>
              <a:rPr lang="uk-UA" sz="1700" b="0" dirty="0">
                <a:solidFill>
                  <a:schemeClr val="tx1">
                    <a:lumMod val="50000"/>
                  </a:schemeClr>
                </a:solidFill>
                <a:latin typeface="Times New Roman" pitchFamily="18" charset="0"/>
                <a:cs typeface="Times New Roman" pitchFamily="18" charset="0"/>
              </a:rPr>
              <a:t>виробництва;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низький </a:t>
            </a:r>
            <a:r>
              <a:rPr lang="uk-UA" sz="1700" b="0" dirty="0">
                <a:solidFill>
                  <a:schemeClr val="tx1">
                    <a:lumMod val="50000"/>
                  </a:schemeClr>
                </a:solidFill>
                <a:latin typeface="Times New Roman" pitchFamily="18" charset="0"/>
                <a:cs typeface="Times New Roman" pitchFamily="18" charset="0"/>
              </a:rPr>
              <a:t>рівень цін;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незначний </a:t>
            </a:r>
            <a:r>
              <a:rPr lang="uk-UA" sz="1700" b="0" dirty="0">
                <a:solidFill>
                  <a:schemeClr val="tx1">
                    <a:lumMod val="50000"/>
                  </a:schemeClr>
                </a:solidFill>
                <a:latin typeface="Times New Roman" pitchFamily="18" charset="0"/>
                <a:cs typeface="Times New Roman" pitchFamily="18" charset="0"/>
              </a:rPr>
              <a:t>обсяг торгівлі;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невисока </a:t>
            </a:r>
            <a:r>
              <a:rPr lang="uk-UA" sz="1700" b="0" dirty="0">
                <a:solidFill>
                  <a:schemeClr val="tx1">
                    <a:lumMod val="50000"/>
                  </a:schemeClr>
                </a:solidFill>
                <a:latin typeface="Times New Roman" pitchFamily="18" charset="0"/>
                <a:cs typeface="Times New Roman" pitchFamily="18" charset="0"/>
              </a:rPr>
              <a:t>ставка позичкового відсотка;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ліквідація </a:t>
            </a:r>
            <a:r>
              <a:rPr lang="uk-UA" sz="1700" b="0" dirty="0">
                <a:solidFill>
                  <a:schemeClr val="tx1">
                    <a:lumMod val="50000"/>
                  </a:schemeClr>
                </a:solidFill>
                <a:latin typeface="Times New Roman" pitchFamily="18" charset="0"/>
                <a:cs typeface="Times New Roman" pitchFamily="18" charset="0"/>
              </a:rPr>
              <a:t>товарного надлишку. </a:t>
            </a:r>
            <a:endParaRPr lang="uk-UA" sz="1700" b="0" dirty="0" smtClean="0">
              <a:solidFill>
                <a:schemeClr val="tx1">
                  <a:lumMod val="50000"/>
                </a:schemeClr>
              </a:solidFill>
              <a:latin typeface="Times New Roman" pitchFamily="18" charset="0"/>
              <a:cs typeface="Times New Roman" pitchFamily="18" charset="0"/>
            </a:endParaRPr>
          </a:p>
          <a:p>
            <a:pPr marL="0" indent="0">
              <a:lnSpc>
                <a:spcPct val="100000"/>
              </a:lnSpc>
              <a:spcBef>
                <a:spcPts val="0"/>
              </a:spcBef>
              <a:buNone/>
            </a:pPr>
            <a:endParaRPr lang="uk-UA" sz="1700" i="1" u="sng" dirty="0" smtClean="0">
              <a:solidFill>
                <a:schemeClr val="tx1">
                  <a:lumMod val="50000"/>
                </a:schemeClr>
              </a:solidFill>
              <a:latin typeface="Times New Roman" pitchFamily="18" charset="0"/>
              <a:cs typeface="Times New Roman" pitchFamily="18" charset="0"/>
            </a:endParaRPr>
          </a:p>
          <a:p>
            <a:pPr marL="0" indent="0">
              <a:lnSpc>
                <a:spcPct val="100000"/>
              </a:lnSpc>
              <a:spcBef>
                <a:spcPts val="0"/>
              </a:spcBef>
              <a:buNone/>
            </a:pPr>
            <a:endParaRPr lang="uk-UA" sz="1700" i="1" u="sng" dirty="0">
              <a:solidFill>
                <a:schemeClr val="tx1">
                  <a:lumMod val="50000"/>
                </a:schemeClr>
              </a:solidFill>
              <a:latin typeface="Times New Roman" pitchFamily="18" charset="0"/>
              <a:cs typeface="Times New Roman" pitchFamily="18" charset="0"/>
            </a:endParaRPr>
          </a:p>
          <a:p>
            <a:pPr marL="0" indent="0">
              <a:lnSpc>
                <a:spcPct val="100000"/>
              </a:lnSpc>
              <a:spcBef>
                <a:spcPts val="0"/>
              </a:spcBef>
              <a:buNone/>
            </a:pPr>
            <a:r>
              <a:rPr lang="uk-UA" sz="1700" i="1" u="sng" dirty="0" smtClean="0">
                <a:solidFill>
                  <a:schemeClr val="tx1">
                    <a:lumMod val="50000"/>
                  </a:schemeClr>
                </a:solidFill>
                <a:latin typeface="Times New Roman" pitchFamily="18" charset="0"/>
                <a:cs typeface="Times New Roman" pitchFamily="18" charset="0"/>
              </a:rPr>
              <a:t>Пожвавлення</a:t>
            </a: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 це фаза відновлення, яка розпочинається з незначного зростання обсягу виробництва (у відповідь на зростання попиту) і помітного скорочення безробіття. </a:t>
            </a:r>
            <a:endParaRPr lang="uk-UA" sz="1700" b="0" dirty="0" smtClean="0">
              <a:solidFill>
                <a:schemeClr val="tx1">
                  <a:lumMod val="50000"/>
                </a:schemeClr>
              </a:solidFill>
              <a:latin typeface="Times New Roman" pitchFamily="18" charset="0"/>
              <a:cs typeface="Times New Roman" pitchFamily="18" charset="0"/>
            </a:endParaRPr>
          </a:p>
          <a:p>
            <a:pPr marL="0" indent="0">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Пожвавлення</a:t>
            </a:r>
            <a:r>
              <a:rPr lang="uk-UA" sz="1700" b="0" dirty="0">
                <a:solidFill>
                  <a:schemeClr val="tx1">
                    <a:lumMod val="50000"/>
                  </a:schemeClr>
                </a:solidFill>
                <a:latin typeface="Times New Roman" pitchFamily="18" charset="0"/>
                <a:cs typeface="Times New Roman" pitchFamily="18" charset="0"/>
              </a:rPr>
              <a:t>: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розширення </a:t>
            </a:r>
            <a:r>
              <a:rPr lang="uk-UA" sz="1700" b="0" dirty="0">
                <a:solidFill>
                  <a:schemeClr val="tx1">
                    <a:lumMod val="50000"/>
                  </a:schemeClr>
                </a:solidFill>
                <a:latin typeface="Times New Roman" pitchFamily="18" charset="0"/>
                <a:cs typeface="Times New Roman" pitchFamily="18" charset="0"/>
              </a:rPr>
              <a:t>обсягів виробництва до масштабів докризового рівня;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зростання </a:t>
            </a:r>
            <a:r>
              <a:rPr lang="uk-UA" sz="1700" b="0" dirty="0">
                <a:solidFill>
                  <a:schemeClr val="tx1">
                    <a:lumMod val="50000"/>
                  </a:schemeClr>
                </a:solidFill>
                <a:latin typeface="Times New Roman" pitchFamily="18" charset="0"/>
                <a:cs typeface="Times New Roman" pitchFamily="18" charset="0"/>
              </a:rPr>
              <a:t>цін;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підвищення </a:t>
            </a:r>
            <a:r>
              <a:rPr lang="uk-UA" sz="1700" b="0" dirty="0">
                <a:solidFill>
                  <a:schemeClr val="tx1">
                    <a:lumMod val="50000"/>
                  </a:schemeClr>
                </a:solidFill>
                <a:latin typeface="Times New Roman" pitchFamily="18" charset="0"/>
                <a:cs typeface="Times New Roman" pitchFamily="18" charset="0"/>
              </a:rPr>
              <a:t>прибутку</a:t>
            </a:r>
            <a:r>
              <a:rPr lang="uk-UA" sz="1700" b="0" dirty="0" smtClean="0">
                <a:solidFill>
                  <a:schemeClr val="tx1">
                    <a:lumMod val="50000"/>
                  </a:schemeClr>
                </a:solidFill>
                <a:latin typeface="Times New Roman" pitchFamily="18" charset="0"/>
                <a:cs typeface="Times New Roman" pitchFamily="18" charset="0"/>
              </a:rPr>
              <a:t>;</a:t>
            </a: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зростання </a:t>
            </a:r>
            <a:r>
              <a:rPr lang="uk-UA" sz="1700" b="0" dirty="0">
                <a:solidFill>
                  <a:schemeClr val="tx1">
                    <a:lumMod val="50000"/>
                  </a:schemeClr>
                </a:solidFill>
                <a:latin typeface="Times New Roman" pitchFamily="18" charset="0"/>
                <a:cs typeface="Times New Roman" pitchFamily="18" charset="0"/>
              </a:rPr>
              <a:t>зайнятості;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пожвавлення </a:t>
            </a:r>
            <a:r>
              <a:rPr lang="uk-UA" sz="1700" b="0" dirty="0">
                <a:solidFill>
                  <a:schemeClr val="tx1">
                    <a:lumMod val="50000"/>
                  </a:schemeClr>
                </a:solidFill>
                <a:latin typeface="Times New Roman" pitchFamily="18" charset="0"/>
                <a:cs typeface="Times New Roman" pitchFamily="18" charset="0"/>
              </a:rPr>
              <a:t>торгівлі; </a:t>
            </a:r>
            <a:endParaRPr lang="uk-UA" sz="1700" b="0" dirty="0" smtClean="0">
              <a:solidFill>
                <a:schemeClr val="tx1">
                  <a:lumMod val="50000"/>
                </a:schemeClr>
              </a:solidFill>
              <a:latin typeface="Times New Roman" pitchFamily="18" charset="0"/>
              <a:cs typeface="Times New Roman" pitchFamily="18" charset="0"/>
            </a:endParaRPr>
          </a:p>
          <a:p>
            <a:pPr>
              <a:lnSpc>
                <a:spcPct val="100000"/>
              </a:lnSpc>
              <a:spcBef>
                <a:spcPts val="0"/>
              </a:spcBef>
              <a:buFontTx/>
              <a:buChar char="-"/>
            </a:pPr>
            <a:r>
              <a:rPr lang="uk-UA" sz="1700" b="0" dirty="0" smtClean="0">
                <a:solidFill>
                  <a:schemeClr val="tx1">
                    <a:lumMod val="50000"/>
                  </a:schemeClr>
                </a:solidFill>
                <a:latin typeface="Times New Roman" pitchFamily="18" charset="0"/>
                <a:cs typeface="Times New Roman" pitchFamily="18" charset="0"/>
              </a:rPr>
              <a:t>посилення </a:t>
            </a:r>
            <a:r>
              <a:rPr lang="uk-UA" sz="1700" b="0" dirty="0">
                <a:solidFill>
                  <a:schemeClr val="tx1">
                    <a:lumMod val="50000"/>
                  </a:schemeClr>
                </a:solidFill>
                <a:latin typeface="Times New Roman" pitchFamily="18" charset="0"/>
                <a:cs typeface="Times New Roman" pitchFamily="18" charset="0"/>
              </a:rPr>
              <a:t>оптимістичних очікувань (сподівань</a:t>
            </a:r>
            <a:r>
              <a:rPr lang="uk-UA" sz="1700" b="0" dirty="0" smtClean="0">
                <a:solidFill>
                  <a:schemeClr val="tx1">
                    <a:lumMod val="50000"/>
                  </a:schemeClr>
                </a:solidFill>
                <a:latin typeface="Times New Roman" pitchFamily="18" charset="0"/>
                <a:cs typeface="Times New Roman" pitchFamily="18" charset="0"/>
              </a:rPr>
              <a:t>).</a:t>
            </a:r>
            <a:endParaRPr lang="uk-UA" sz="17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9345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36221" y="152400"/>
            <a:ext cx="11620818" cy="5618163"/>
          </a:xfrm>
        </p:spPr>
        <p:txBody>
          <a:bodyPr/>
          <a:lstStyle/>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Піднесення (зростання) </a:t>
            </a:r>
            <a:r>
              <a:rPr lang="uk-UA" sz="2000" b="0" dirty="0">
                <a:solidFill>
                  <a:schemeClr val="tx1">
                    <a:lumMod val="50000"/>
                  </a:schemeClr>
                </a:solidFill>
                <a:latin typeface="Times New Roman" pitchFamily="18" charset="0"/>
                <a:cs typeface="Times New Roman" pitchFamily="18" charset="0"/>
              </a:rPr>
              <a:t>– це така фаза циклу, коли обсяг виробництва перевищує обсяг попереднього циклу і зростає високими темпами. Будуються нові підприємства, підвищується зайнятість, збільшується попит на капітальні і споживчі блага, доходи та прибутки, стрімко зростають ціни й процентні ставки, курси акцій та інших цінних паперів, активізується комерційна діяльність, прискорюється обсяг капіталу.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Таким </a:t>
            </a:r>
            <a:r>
              <a:rPr lang="uk-UA" sz="2000" b="0" dirty="0">
                <a:solidFill>
                  <a:schemeClr val="tx1">
                    <a:lumMod val="50000"/>
                  </a:schemeClr>
                </a:solidFill>
                <a:latin typeface="Times New Roman" pitchFamily="18" charset="0"/>
                <a:cs typeface="Times New Roman" pitchFamily="18" charset="0"/>
              </a:rPr>
              <a:t>чином розпочинається справжній економічний бум, швидке економічне зростання, яке, проте, уже закладає основу для наступної нової кризи.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Піднесення</a:t>
            </a:r>
            <a:r>
              <a:rPr lang="uk-UA" sz="2000" b="0" dirty="0">
                <a:solidFill>
                  <a:schemeClr val="tx1">
                    <a:lumMod val="50000"/>
                  </a:schemeClr>
                </a:solidFill>
                <a:latin typeface="Times New Roman" pitchFamily="18" charset="0"/>
                <a:cs typeface="Times New Roman" pitchFamily="18" charset="0"/>
              </a:rPr>
              <a:t>: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FontTx/>
              <a:buChar char="-"/>
            </a:pPr>
            <a:r>
              <a:rPr lang="uk-UA" sz="2000" b="0" dirty="0" smtClean="0">
                <a:solidFill>
                  <a:schemeClr val="tx1">
                    <a:lumMod val="50000"/>
                  </a:schemeClr>
                </a:solidFill>
                <a:latin typeface="Times New Roman" pitchFamily="18" charset="0"/>
                <a:cs typeface="Times New Roman" pitchFamily="18" charset="0"/>
              </a:rPr>
              <a:t>перевищення </a:t>
            </a:r>
            <a:r>
              <a:rPr lang="uk-UA" sz="2000" b="0" dirty="0">
                <a:solidFill>
                  <a:schemeClr val="tx1">
                    <a:lumMod val="50000"/>
                  </a:schemeClr>
                </a:solidFill>
                <a:latin typeface="Times New Roman" pitchFamily="18" charset="0"/>
                <a:cs typeface="Times New Roman" pitchFamily="18" charset="0"/>
              </a:rPr>
              <a:t>максимального обсягу виробництва докризового рівня;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FontTx/>
              <a:buChar char="-"/>
            </a:pPr>
            <a:r>
              <a:rPr lang="uk-UA" sz="2000" b="0" dirty="0" smtClean="0">
                <a:solidFill>
                  <a:schemeClr val="tx1">
                    <a:lumMod val="50000"/>
                  </a:schemeClr>
                </a:solidFill>
                <a:latin typeface="Times New Roman" pitchFamily="18" charset="0"/>
                <a:cs typeface="Times New Roman" pitchFamily="18" charset="0"/>
              </a:rPr>
              <a:t>швидке </a:t>
            </a:r>
            <a:r>
              <a:rPr lang="uk-UA" sz="2000" b="0" dirty="0">
                <a:solidFill>
                  <a:schemeClr val="tx1">
                    <a:lumMod val="50000"/>
                  </a:schemeClr>
                </a:solidFill>
                <a:latin typeface="Times New Roman" pitchFamily="18" charset="0"/>
                <a:cs typeface="Times New Roman" pitchFamily="18" charset="0"/>
              </a:rPr>
              <a:t>зростання зайнятості;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FontTx/>
              <a:buChar char="-"/>
            </a:pPr>
            <a:r>
              <a:rPr lang="uk-UA" sz="2000" b="0" dirty="0" smtClean="0">
                <a:solidFill>
                  <a:schemeClr val="tx1">
                    <a:lumMod val="50000"/>
                  </a:schemeClr>
                </a:solidFill>
                <a:latin typeface="Times New Roman" pitchFamily="18" charset="0"/>
                <a:cs typeface="Times New Roman" pitchFamily="18" charset="0"/>
              </a:rPr>
              <a:t>підвищення </a:t>
            </a:r>
            <a:r>
              <a:rPr lang="uk-UA" sz="2000" b="0" dirty="0">
                <a:solidFill>
                  <a:schemeClr val="tx1">
                    <a:lumMod val="50000"/>
                  </a:schemeClr>
                </a:solidFill>
                <a:latin typeface="Times New Roman" pitchFamily="18" charset="0"/>
                <a:cs typeface="Times New Roman" pitchFamily="18" charset="0"/>
              </a:rPr>
              <a:t>заробітної плати й інших видів доходів;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FontTx/>
              <a:buChar char="-"/>
            </a:pPr>
            <a:r>
              <a:rPr lang="uk-UA" sz="2000" b="0" dirty="0" smtClean="0">
                <a:solidFill>
                  <a:schemeClr val="tx1">
                    <a:lumMod val="50000"/>
                  </a:schemeClr>
                </a:solidFill>
                <a:latin typeface="Times New Roman" pitchFamily="18" charset="0"/>
                <a:cs typeface="Times New Roman" pitchFamily="18" charset="0"/>
              </a:rPr>
              <a:t>кредитна </a:t>
            </a:r>
            <a:r>
              <a:rPr lang="uk-UA" sz="2000" b="0" dirty="0">
                <a:solidFill>
                  <a:schemeClr val="tx1">
                    <a:lumMod val="50000"/>
                  </a:schemeClr>
                </a:solidFill>
                <a:latin typeface="Times New Roman" pitchFamily="18" charset="0"/>
                <a:cs typeface="Times New Roman" pitchFamily="18" charset="0"/>
              </a:rPr>
              <a:t>експансія;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FontTx/>
              <a:buChar char="-"/>
            </a:pPr>
            <a:r>
              <a:rPr lang="uk-UA" sz="2000" b="0" dirty="0" smtClean="0">
                <a:solidFill>
                  <a:schemeClr val="tx1">
                    <a:lumMod val="50000"/>
                  </a:schemeClr>
                </a:solidFill>
                <a:latin typeface="Times New Roman" pitchFamily="18" charset="0"/>
                <a:cs typeface="Times New Roman" pitchFamily="18" charset="0"/>
              </a:rPr>
              <a:t>штучне </a:t>
            </a:r>
            <a:r>
              <a:rPr lang="uk-UA" sz="2000" b="0" dirty="0">
                <a:solidFill>
                  <a:schemeClr val="tx1">
                    <a:lumMod val="50000"/>
                  </a:schemeClr>
                </a:solidFill>
                <a:latin typeface="Times New Roman" pitchFamily="18" charset="0"/>
                <a:cs typeface="Times New Roman" pitchFamily="18" charset="0"/>
              </a:rPr>
              <a:t>стимулювання сукупного попиту, зумовлене очікуваннями торгівців на зростання цін та їхнім бажанням купити більше товарів за нижчими цінами</a:t>
            </a:r>
            <a:r>
              <a:rPr lang="uk-UA" sz="20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FontTx/>
              <a:buChar char="-"/>
            </a:pPr>
            <a:r>
              <a:rPr lang="uk-UA" sz="2000" b="0" dirty="0" smtClean="0">
                <a:solidFill>
                  <a:schemeClr val="tx1">
                    <a:lumMod val="50000"/>
                  </a:schemeClr>
                </a:solidFill>
                <a:latin typeface="Times New Roman" pitchFamily="18" charset="0"/>
                <a:cs typeface="Times New Roman" pitchFamily="18" charset="0"/>
              </a:rPr>
              <a:t> розширення </a:t>
            </a:r>
            <a:r>
              <a:rPr lang="uk-UA" sz="2000" b="0" dirty="0">
                <a:solidFill>
                  <a:schemeClr val="tx1">
                    <a:lumMod val="50000"/>
                  </a:schemeClr>
                </a:solidFill>
                <a:latin typeface="Times New Roman" pitchFamily="18" charset="0"/>
                <a:cs typeface="Times New Roman" pitchFamily="18" charset="0"/>
              </a:rPr>
              <a:t>пропозиції, яка з часом перевищує попит і готує нову </a:t>
            </a:r>
            <a:r>
              <a:rPr lang="uk-UA" sz="2000" b="0" dirty="0" smtClean="0">
                <a:solidFill>
                  <a:schemeClr val="tx1">
                    <a:lumMod val="50000"/>
                  </a:schemeClr>
                </a:solidFill>
                <a:latin typeface="Times New Roman" pitchFamily="18" charset="0"/>
                <a:cs typeface="Times New Roman" pitchFamily="18" charset="0"/>
              </a:rPr>
              <a:t>кризу.</a:t>
            </a:r>
            <a:endParaRPr lang="uk-UA" sz="20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2351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769938"/>
            <a:ext cx="11522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 y="988832"/>
            <a:ext cx="5135880" cy="340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431501"/>
            <a:ext cx="5414010" cy="4524315"/>
          </a:xfrm>
          <a:prstGeom prst="rect">
            <a:avLst/>
          </a:prstGeom>
          <a:noFill/>
        </p:spPr>
        <p:txBody>
          <a:bodyPr wrap="square" rtlCol="0">
            <a:spAutoFit/>
          </a:bodyPr>
          <a:lstStyle/>
          <a:p>
            <a:r>
              <a:rPr lang="uk-UA" dirty="0"/>
              <a:t>Сучасна економічна теорія визначає дві фази економічного (промислового) циклу: </a:t>
            </a:r>
            <a:endParaRPr lang="uk-UA" dirty="0" smtClean="0"/>
          </a:p>
          <a:p>
            <a:pPr marL="285750" indent="-285750">
              <a:buFontTx/>
              <a:buChar char="-"/>
            </a:pPr>
            <a:r>
              <a:rPr lang="uk-UA" dirty="0" smtClean="0"/>
              <a:t>рецесія </a:t>
            </a:r>
            <a:r>
              <a:rPr lang="uk-UA" dirty="0"/>
              <a:t>– включає кризу та депресію; </a:t>
            </a:r>
            <a:endParaRPr lang="uk-UA" dirty="0" smtClean="0"/>
          </a:p>
          <a:p>
            <a:pPr marL="285750" indent="-285750">
              <a:buFontTx/>
              <a:buChar char="-"/>
            </a:pPr>
            <a:r>
              <a:rPr lang="uk-UA" dirty="0" smtClean="0"/>
              <a:t>піднесення </a:t>
            </a:r>
            <a:r>
              <a:rPr lang="uk-UA" dirty="0"/>
              <a:t>– пожвавлення і бум. </a:t>
            </a:r>
            <a:endParaRPr lang="uk-UA" dirty="0" smtClean="0"/>
          </a:p>
          <a:p>
            <a:r>
              <a:rPr lang="uk-UA" b="1" i="1" u="sng" dirty="0" smtClean="0"/>
              <a:t>Рецесія</a:t>
            </a:r>
            <a:r>
              <a:rPr lang="uk-UA" dirty="0" smtClean="0"/>
              <a:t> </a:t>
            </a:r>
            <a:r>
              <a:rPr lang="uk-UA" dirty="0"/>
              <a:t>– фаза економічного циклу між найвищою (бум) та найнижчою його точками, якій властивий спад виробництва. </a:t>
            </a:r>
            <a:r>
              <a:rPr lang="uk-UA" b="1" i="1" u="sng" dirty="0"/>
              <a:t>Розширення (піднесення) виробництва </a:t>
            </a:r>
            <a:r>
              <a:rPr lang="uk-UA" dirty="0"/>
              <a:t>– фаза між найнижчою і найвищою точками циклу. </a:t>
            </a:r>
            <a:endParaRPr lang="uk-UA" dirty="0" smtClean="0"/>
          </a:p>
          <a:p>
            <a:pPr algn="ctr"/>
            <a:r>
              <a:rPr lang="uk-UA" i="1" dirty="0" smtClean="0"/>
              <a:t>За </a:t>
            </a:r>
            <a:r>
              <a:rPr lang="uk-UA" i="1" dirty="0"/>
              <a:t>визначенням національного бюро економічних досліджень США (</a:t>
            </a:r>
            <a:r>
              <a:rPr lang="en-US" i="1" dirty="0"/>
              <a:t>NBER) </a:t>
            </a:r>
            <a:r>
              <a:rPr lang="uk-UA" i="1" dirty="0"/>
              <a:t>рецесія – це період зниження рівня сукупного випуску, доходу, зайнятості, торгівлі, який триває від шести місяців до одного року і характеризується значним спадом у багатьох секторах економіки.</a:t>
            </a:r>
          </a:p>
        </p:txBody>
      </p:sp>
    </p:spTree>
    <p:extLst>
      <p:ext uri="{BB962C8B-B14F-4D97-AF65-F5344CB8AC3E}">
        <p14:creationId xmlns:p14="http://schemas.microsoft.com/office/powerpoint/2010/main" val="1285958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43841" y="144780"/>
            <a:ext cx="11613198" cy="5625783"/>
          </a:xfrm>
        </p:spPr>
        <p:txBody>
          <a:bodyPr/>
          <a:lstStyle/>
          <a:p>
            <a:pPr marL="0" indent="457200" algn="just">
              <a:lnSpc>
                <a:spcPct val="100000"/>
              </a:lnSpc>
              <a:spcBef>
                <a:spcPts val="0"/>
              </a:spcBef>
              <a:buNone/>
            </a:pPr>
            <a:r>
              <a:rPr lang="uk-UA" b="0" dirty="0">
                <a:latin typeface="Times New Roman" pitchFamily="18" charset="0"/>
                <a:cs typeface="Times New Roman" pitchFamily="18" charset="0"/>
              </a:rPr>
              <a:t>Теорії економічного циклу: </a:t>
            </a:r>
            <a:endParaRPr lang="uk-UA" b="0" dirty="0" smtClean="0">
              <a:latin typeface="Times New Roman" pitchFamily="18" charset="0"/>
              <a:cs typeface="Times New Roman" pitchFamily="18" charset="0"/>
            </a:endParaRPr>
          </a:p>
          <a:p>
            <a:pPr marL="0" indent="457200" algn="just">
              <a:lnSpc>
                <a:spcPct val="100000"/>
              </a:lnSpc>
              <a:spcBef>
                <a:spcPts val="0"/>
              </a:spcBef>
              <a:buNone/>
            </a:pPr>
            <a:r>
              <a:rPr lang="uk-UA" b="0" dirty="0" err="1" smtClean="0">
                <a:latin typeface="Times New Roman" pitchFamily="18" charset="0"/>
                <a:cs typeface="Times New Roman" pitchFamily="18" charset="0"/>
              </a:rPr>
              <a:t>Інтернальні</a:t>
            </a:r>
            <a:r>
              <a:rPr lang="uk-UA" b="0" dirty="0" smtClean="0">
                <a:latin typeface="Times New Roman" pitchFamily="18" charset="0"/>
                <a:cs typeface="Times New Roman" pitchFamily="18" charset="0"/>
              </a:rPr>
              <a:t> </a:t>
            </a:r>
            <a:r>
              <a:rPr lang="uk-UA" b="0" dirty="0">
                <a:latin typeface="Times New Roman" pitchFamily="18" charset="0"/>
                <a:cs typeface="Times New Roman" pitchFamily="18" charset="0"/>
              </a:rPr>
              <a:t>теорії – розглядають економічний цикл як породження внутрішніх причин. </a:t>
            </a:r>
            <a:r>
              <a:rPr lang="uk-UA" b="0" dirty="0" err="1">
                <a:latin typeface="Times New Roman" pitchFamily="18" charset="0"/>
                <a:cs typeface="Times New Roman" pitchFamily="18" charset="0"/>
              </a:rPr>
              <a:t>Екстернальні</a:t>
            </a:r>
            <a:r>
              <a:rPr lang="uk-UA" b="0" dirty="0">
                <a:latin typeface="Times New Roman" pitchFamily="18" charset="0"/>
                <a:cs typeface="Times New Roman" pitchFamily="18" charset="0"/>
              </a:rPr>
              <a:t> теорії – пояснюють появу економічних циклів зовнішніми причинами. Класифікація економічних циклів: </a:t>
            </a:r>
            <a:endParaRPr lang="uk-UA"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b="0" dirty="0" smtClean="0">
                <a:latin typeface="Times New Roman" pitchFamily="18" charset="0"/>
                <a:cs typeface="Times New Roman" pitchFamily="18" charset="0"/>
              </a:rPr>
              <a:t>за </a:t>
            </a:r>
            <a:r>
              <a:rPr lang="uk-UA" b="0" dirty="0">
                <a:latin typeface="Times New Roman" pitchFamily="18" charset="0"/>
                <a:cs typeface="Times New Roman" pitchFamily="18" charset="0"/>
              </a:rPr>
              <a:t>тривалістю: </a:t>
            </a:r>
            <a:endParaRPr lang="uk-UA"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b="0" dirty="0" smtClean="0">
                <a:latin typeface="Times New Roman" pitchFamily="18" charset="0"/>
                <a:cs typeface="Times New Roman" pitchFamily="18" charset="0"/>
              </a:rPr>
              <a:t>- </a:t>
            </a:r>
            <a:r>
              <a:rPr lang="uk-UA" b="0" dirty="0">
                <a:latin typeface="Times New Roman" pitchFamily="18" charset="0"/>
                <a:cs typeface="Times New Roman" pitchFamily="18" charset="0"/>
              </a:rPr>
              <a:t>короткі (2-3 роки); </a:t>
            </a:r>
            <a:endParaRPr lang="uk-UA"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b="0" dirty="0" smtClean="0">
                <a:latin typeface="Times New Roman" pitchFamily="18" charset="0"/>
                <a:cs typeface="Times New Roman" pitchFamily="18" charset="0"/>
              </a:rPr>
              <a:t>- </a:t>
            </a:r>
            <a:r>
              <a:rPr lang="uk-UA" b="0" dirty="0">
                <a:latin typeface="Times New Roman" pitchFamily="18" charset="0"/>
                <a:cs typeface="Times New Roman" pitchFamily="18" charset="0"/>
              </a:rPr>
              <a:t>середні (близько 10 років); </a:t>
            </a:r>
            <a:endParaRPr lang="uk-UA"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b="0" dirty="0" smtClean="0">
                <a:latin typeface="Times New Roman" pitchFamily="18" charset="0"/>
                <a:cs typeface="Times New Roman" pitchFamily="18" charset="0"/>
              </a:rPr>
              <a:t>- </a:t>
            </a:r>
            <a:r>
              <a:rPr lang="uk-UA" b="0" dirty="0">
                <a:latin typeface="Times New Roman" pitchFamily="18" charset="0"/>
                <a:cs typeface="Times New Roman" pitchFamily="18" charset="0"/>
              </a:rPr>
              <a:t>довгі (40-60 років). </a:t>
            </a:r>
          </a:p>
        </p:txBody>
      </p:sp>
    </p:spTree>
    <p:extLst>
      <p:ext uri="{BB962C8B-B14F-4D97-AF65-F5344CB8AC3E}">
        <p14:creationId xmlns:p14="http://schemas.microsoft.com/office/powerpoint/2010/main" val="203136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9541" y="167640"/>
            <a:ext cx="11727498" cy="5602923"/>
          </a:xfrm>
        </p:spPr>
        <p:txBody>
          <a:bodyPr/>
          <a:lstStyle/>
          <a:p>
            <a:pPr marL="0" indent="457200" algn="just">
              <a:lnSpc>
                <a:spcPct val="100000"/>
              </a:lnSpc>
              <a:spcBef>
                <a:spcPts val="0"/>
              </a:spcBef>
              <a:buNone/>
            </a:pPr>
            <a:r>
              <a:rPr lang="uk-UA" sz="1800" b="0" dirty="0">
                <a:latin typeface="Times New Roman" pitchFamily="18" charset="0"/>
                <a:cs typeface="Times New Roman" pitchFamily="18" charset="0"/>
              </a:rPr>
              <a:t>Структура національної економіки - це сукупність історично сформованих стійких, здатних до відтворення функціональних взаємозв'язків між різними одиницями національної економіки.</a:t>
            </a:r>
          </a:p>
          <a:p>
            <a:pPr marL="0" indent="457200" algn="just">
              <a:lnSpc>
                <a:spcPct val="100000"/>
              </a:lnSpc>
              <a:spcBef>
                <a:spcPts val="0"/>
              </a:spcBef>
              <a:buNone/>
            </a:pPr>
            <a:r>
              <a:rPr lang="uk-UA" sz="1800" i="1" u="sng" dirty="0" smtClean="0">
                <a:latin typeface="Times New Roman" pitchFamily="18" charset="0"/>
                <a:cs typeface="Times New Roman" pitchFamily="18" charset="0"/>
              </a:rPr>
              <a:t>Виділяють </a:t>
            </a:r>
            <a:r>
              <a:rPr lang="uk-UA" sz="1800" i="1" u="sng" dirty="0">
                <a:latin typeface="Times New Roman" pitchFamily="18" charset="0"/>
                <a:cs typeface="Times New Roman" pitchFamily="18" charset="0"/>
              </a:rPr>
              <a:t>такі типи структур національної економіки:</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1</a:t>
            </a:r>
            <a:r>
              <a:rPr lang="uk-UA" sz="1800" b="0" dirty="0">
                <a:solidFill>
                  <a:schemeClr val="tx1">
                    <a:lumMod val="50000"/>
                  </a:schemeClr>
                </a:solidFill>
                <a:latin typeface="Times New Roman" pitchFamily="18" charset="0"/>
                <a:cs typeface="Times New Roman" pitchFamily="18" charset="0"/>
              </a:rPr>
              <a:t>) </a:t>
            </a:r>
            <a:r>
              <a:rPr lang="uk-UA" sz="1800" i="1" u="sng" dirty="0">
                <a:solidFill>
                  <a:schemeClr val="tx1">
                    <a:lumMod val="50000"/>
                  </a:schemeClr>
                </a:solidFill>
                <a:latin typeface="Times New Roman" pitchFamily="18" charset="0"/>
                <a:cs typeface="Times New Roman" pitchFamily="18" charset="0"/>
              </a:rPr>
              <a:t>домашнє господарство, </a:t>
            </a:r>
            <a:r>
              <a:rPr lang="uk-UA" sz="1800" b="0" dirty="0">
                <a:solidFill>
                  <a:schemeClr val="tx1">
                    <a:lumMod val="50000"/>
                  </a:schemeClr>
                </a:solidFill>
                <a:latin typeface="Times New Roman" pitchFamily="18" charset="0"/>
                <a:cs typeface="Times New Roman" pitchFamily="18" charset="0"/>
              </a:rPr>
              <a:t>що розглядає структуру національної економіки як взаємозв'язок між домашніми господарствами. Виділення цього виду структур пов'язане з тим, що домашні господарства є потужним економічним суб'єктом, які виробляють значну частину національного багатства, що впливає на характер інших взаємозв'язків;</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2</a:t>
            </a:r>
            <a:r>
              <a:rPr lang="uk-UA" sz="1800" b="0" dirty="0">
                <a:solidFill>
                  <a:schemeClr val="tx1">
                    <a:lumMod val="50000"/>
                  </a:schemeClr>
                </a:solidFill>
                <a:latin typeface="Times New Roman" pitchFamily="18" charset="0"/>
                <a:cs typeface="Times New Roman" pitchFamily="18" charset="0"/>
              </a:rPr>
              <a:t>) </a:t>
            </a:r>
            <a:r>
              <a:rPr lang="uk-UA" sz="1800" i="1" u="sng" dirty="0">
                <a:solidFill>
                  <a:schemeClr val="tx1">
                    <a:lumMod val="50000"/>
                  </a:schemeClr>
                </a:solidFill>
                <a:latin typeface="Times New Roman" pitchFamily="18" charset="0"/>
                <a:cs typeface="Times New Roman" pitchFamily="18" charset="0"/>
              </a:rPr>
              <a:t>соціальна структура, </a:t>
            </a:r>
            <a:r>
              <a:rPr lang="uk-UA" sz="1800" b="0" dirty="0">
                <a:solidFill>
                  <a:schemeClr val="tx1">
                    <a:lumMod val="50000"/>
                  </a:schemeClr>
                </a:solidFill>
                <a:latin typeface="Times New Roman" pitchFamily="18" charset="0"/>
                <a:cs typeface="Times New Roman" pitchFamily="18" charset="0"/>
              </a:rPr>
              <a:t>яка виходить із поділу національної економіки на певні сектори, які знаходяться між собою в органічному взаємозв'язку. Розподіл здійснюється за різними критеріями, наприклад групах населення, підприємств, видів праці. Зазвичай виділяють державний і приватний сектори економіки;</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3</a:t>
            </a:r>
            <a:r>
              <a:rPr lang="uk-UA" sz="1800" b="0" dirty="0">
                <a:solidFill>
                  <a:schemeClr val="tx1">
                    <a:lumMod val="50000"/>
                  </a:schemeClr>
                </a:solidFill>
                <a:latin typeface="Times New Roman" pitchFamily="18" charset="0"/>
                <a:cs typeface="Times New Roman" pitchFamily="18" charset="0"/>
              </a:rPr>
              <a:t>) </a:t>
            </a:r>
            <a:r>
              <a:rPr lang="uk-UA" sz="1800" i="1" u="sng" dirty="0">
                <a:solidFill>
                  <a:schemeClr val="tx1">
                    <a:lumMod val="50000"/>
                  </a:schemeClr>
                </a:solidFill>
                <a:latin typeface="Times New Roman" pitchFamily="18" charset="0"/>
                <a:cs typeface="Times New Roman" pitchFamily="18" charset="0"/>
              </a:rPr>
              <a:t>галузева структура, </a:t>
            </a:r>
            <a:r>
              <a:rPr lang="uk-UA" sz="1800" b="0" dirty="0">
                <a:solidFill>
                  <a:schemeClr val="tx1">
                    <a:lumMod val="50000"/>
                  </a:schemeClr>
                </a:solidFill>
                <a:latin typeface="Times New Roman" pitchFamily="18" charset="0"/>
                <a:cs typeface="Times New Roman" pitchFamily="18" charset="0"/>
              </a:rPr>
              <a:t>що припускає виділення галузей економіки та визначення характеру і сутності взаємозв'язку між ними. Галузь національної економіки - це одиниці національної економіки, в процесі суспільного виробництва виконують схожі функціональні завдання. Цей вид структурування національної економіки має велике значення, оскільки дозволяє реалізувати якісне прогнозування економічного розвитку;</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4</a:t>
            </a:r>
            <a:r>
              <a:rPr lang="uk-UA" sz="1800" b="0" dirty="0">
                <a:solidFill>
                  <a:schemeClr val="tx1">
                    <a:lumMod val="50000"/>
                  </a:schemeClr>
                </a:solidFill>
                <a:latin typeface="Times New Roman" pitchFamily="18" charset="0"/>
                <a:cs typeface="Times New Roman" pitchFamily="18" charset="0"/>
              </a:rPr>
              <a:t>) </a:t>
            </a:r>
            <a:r>
              <a:rPr lang="uk-UA" sz="1800" i="1" u="sng" dirty="0">
                <a:solidFill>
                  <a:schemeClr val="tx1">
                    <a:lumMod val="50000"/>
                  </a:schemeClr>
                </a:solidFill>
                <a:latin typeface="Times New Roman" pitchFamily="18" charset="0"/>
                <a:cs typeface="Times New Roman" pitchFamily="18" charset="0"/>
              </a:rPr>
              <a:t>територіальна структура, </a:t>
            </a:r>
            <a:r>
              <a:rPr lang="uk-UA" sz="1800" b="0" dirty="0">
                <a:solidFill>
                  <a:schemeClr val="tx1">
                    <a:lumMod val="50000"/>
                  </a:schemeClr>
                </a:solidFill>
                <a:latin typeface="Times New Roman" pitchFamily="18" charset="0"/>
                <a:cs typeface="Times New Roman" pitchFamily="18" charset="0"/>
              </a:rPr>
              <a:t>що припускає аналіз географічного розподілу продуктивних сил в рамках національної економіки - поділ національної економіки на різні економічні райони;</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5</a:t>
            </a:r>
            <a:r>
              <a:rPr lang="uk-UA" sz="1800" b="0" dirty="0">
                <a:solidFill>
                  <a:schemeClr val="tx1">
                    <a:lumMod val="50000"/>
                  </a:schemeClr>
                </a:solidFill>
                <a:latin typeface="Times New Roman" pitchFamily="18" charset="0"/>
                <a:cs typeface="Times New Roman" pitchFamily="18" charset="0"/>
              </a:rPr>
              <a:t>) </a:t>
            </a:r>
            <a:r>
              <a:rPr lang="uk-UA" sz="1800" i="1" u="sng" dirty="0">
                <a:solidFill>
                  <a:schemeClr val="tx1">
                    <a:lumMod val="50000"/>
                  </a:schemeClr>
                </a:solidFill>
                <a:latin typeface="Times New Roman" pitchFamily="18" charset="0"/>
                <a:cs typeface="Times New Roman" pitchFamily="18" charset="0"/>
              </a:rPr>
              <a:t>інфраструктура національної економіки, </a:t>
            </a:r>
            <a:r>
              <a:rPr lang="uk-UA" sz="1800" b="0" dirty="0">
                <a:solidFill>
                  <a:schemeClr val="tx1">
                    <a:lumMod val="50000"/>
                  </a:schemeClr>
                </a:solidFill>
                <a:latin typeface="Times New Roman" pitchFamily="18" charset="0"/>
                <a:cs typeface="Times New Roman" pitchFamily="18" charset="0"/>
              </a:rPr>
              <a:t>яка виходить із визначення роду і характеру взаємодії сфер економіки;</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6</a:t>
            </a:r>
            <a:r>
              <a:rPr lang="uk-UA" sz="1800" b="0" dirty="0">
                <a:solidFill>
                  <a:schemeClr val="tx1">
                    <a:lumMod val="50000"/>
                  </a:schemeClr>
                </a:solidFill>
                <a:latin typeface="Times New Roman" pitchFamily="18" charset="0"/>
                <a:cs typeface="Times New Roman" pitchFamily="18" charset="0"/>
              </a:rPr>
              <a:t>) </a:t>
            </a:r>
            <a:r>
              <a:rPr lang="uk-UA" sz="1800" i="1" u="sng" dirty="0">
                <a:solidFill>
                  <a:schemeClr val="tx1">
                    <a:lumMod val="50000"/>
                  </a:schemeClr>
                </a:solidFill>
                <a:latin typeface="Times New Roman" pitchFamily="18" charset="0"/>
                <a:cs typeface="Times New Roman" pitchFamily="18" charset="0"/>
              </a:rPr>
              <a:t>структура зовнішньої торгівлі</a:t>
            </a:r>
            <a:r>
              <a:rPr lang="uk-UA" sz="1800" b="0" dirty="0">
                <a:solidFill>
                  <a:schemeClr val="tx1">
                    <a:lumMod val="50000"/>
                  </a:schemeClr>
                </a:solidFill>
                <a:latin typeface="Times New Roman" pitchFamily="18" charset="0"/>
                <a:cs typeface="Times New Roman" pitchFamily="18" charset="0"/>
              </a:rPr>
              <a:t>, що припускає аналіз характеру співвідношень різних товарних груп, їх імпорту та експорту.</a:t>
            </a:r>
          </a:p>
          <a:p>
            <a:pPr marL="0" indent="457200" algn="just">
              <a:lnSpc>
                <a:spcPct val="100000"/>
              </a:lnSpc>
              <a:spcBef>
                <a:spcPts val="0"/>
              </a:spcBef>
              <a:buNone/>
            </a:pPr>
            <a:endParaRPr lang="uk-UA" sz="1800" b="0" dirty="0">
              <a:latin typeface="Times New Roman" pitchFamily="18" charset="0"/>
              <a:cs typeface="Times New Roman" pitchFamily="18" charset="0"/>
            </a:endParaRPr>
          </a:p>
          <a:p>
            <a:pPr marL="0" indent="457200" algn="just">
              <a:lnSpc>
                <a:spcPct val="100000"/>
              </a:lnSpc>
              <a:spcBef>
                <a:spcPts val="0"/>
              </a:spcBef>
              <a:buNone/>
            </a:pPr>
            <a:r>
              <a:rPr lang="uk-UA" sz="1800" b="0" dirty="0">
                <a:latin typeface="Times New Roman" pitchFamily="18" charset="0"/>
                <a:cs typeface="Times New Roman" pitchFamily="18" charset="0"/>
              </a:rPr>
              <a:t>Структура певної національної економіки постійно змінюється і трансформується. Великий вплив на це дає науково-технічний прогрес, який змінює характер виробництва, сприяє виникненню нових галузей і сфер економіки.</a:t>
            </a:r>
          </a:p>
        </p:txBody>
      </p:sp>
    </p:spTree>
    <p:extLst>
      <p:ext uri="{BB962C8B-B14F-4D97-AF65-F5344CB8AC3E}">
        <p14:creationId xmlns:p14="http://schemas.microsoft.com/office/powerpoint/2010/main" val="159581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853440"/>
            <a:ext cx="5776383"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 y="1798320"/>
            <a:ext cx="4693091" cy="210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2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760" y="609546"/>
            <a:ext cx="6737836" cy="464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37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3" y="865188"/>
            <a:ext cx="7505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87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500" b="1" i="1" u="sng" dirty="0" smtClean="0">
                <a:latin typeface="Times New Roman" pitchFamily="18" charset="0"/>
                <a:cs typeface="Times New Roman" pitchFamily="18" charset="0"/>
              </a:rPr>
              <a:t>Основні показники стану національної економіки</a:t>
            </a:r>
            <a:endParaRPr lang="uk-UA" sz="2500" b="1" i="1" u="sng" dirty="0">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358140" y="944880"/>
            <a:ext cx="11498898" cy="4825683"/>
          </a:xfrm>
        </p:spPr>
        <p:txBody>
          <a:bodyPr/>
          <a:lstStyle/>
          <a:p>
            <a:pPr algn="ctr"/>
            <a:r>
              <a:rPr lang="ru-RU" i="1" u="sng" dirty="0">
                <a:latin typeface="Times New Roman" pitchFamily="18" charset="0"/>
                <a:cs typeface="Times New Roman" pitchFamily="18" charset="0"/>
              </a:rPr>
              <a:t>ВВП та темп </a:t>
            </a:r>
            <a:r>
              <a:rPr lang="ru-RU" i="1" u="sng" dirty="0" err="1">
                <a:latin typeface="Times New Roman" pitchFamily="18" charset="0"/>
                <a:cs typeface="Times New Roman" pitchFamily="18" charset="0"/>
              </a:rPr>
              <a:t>його</a:t>
            </a:r>
            <a:r>
              <a:rPr lang="ru-RU" i="1" u="sng" dirty="0">
                <a:latin typeface="Times New Roman" pitchFamily="18" charset="0"/>
                <a:cs typeface="Times New Roman" pitchFamily="18" charset="0"/>
              </a:rPr>
              <a:t> </a:t>
            </a:r>
            <a:r>
              <a:rPr lang="ru-RU" i="1" u="sng" dirty="0" err="1">
                <a:latin typeface="Times New Roman" pitchFamily="18" charset="0"/>
                <a:cs typeface="Times New Roman" pitchFamily="18" charset="0"/>
              </a:rPr>
              <a:t>зростання</a:t>
            </a:r>
            <a:r>
              <a:rPr lang="ru-RU" i="1" u="sng" dirty="0">
                <a:latin typeface="Times New Roman" pitchFamily="18" charset="0"/>
                <a:cs typeface="Times New Roman" pitchFamily="18" charset="0"/>
              </a:rPr>
              <a:t>;</a:t>
            </a:r>
          </a:p>
          <a:p>
            <a:pPr algn="ctr"/>
            <a:r>
              <a:rPr lang="ru-RU" i="1" u="sng" dirty="0" err="1">
                <a:latin typeface="Times New Roman" pitchFamily="18" charset="0"/>
                <a:cs typeface="Times New Roman" pitchFamily="18" charset="0"/>
              </a:rPr>
              <a:t>рівень</a:t>
            </a:r>
            <a:r>
              <a:rPr lang="ru-RU" i="1" u="sng" dirty="0">
                <a:latin typeface="Times New Roman" pitchFamily="18" charset="0"/>
                <a:cs typeface="Times New Roman" pitchFamily="18" charset="0"/>
              </a:rPr>
              <a:t> </a:t>
            </a:r>
            <a:r>
              <a:rPr lang="ru-RU" i="1" u="sng" dirty="0" err="1">
                <a:latin typeface="Times New Roman" pitchFamily="18" charset="0"/>
                <a:cs typeface="Times New Roman" pitchFamily="18" charset="0"/>
              </a:rPr>
              <a:t>інфляції</a:t>
            </a:r>
            <a:r>
              <a:rPr lang="ru-RU" i="1" u="sng" dirty="0">
                <a:latin typeface="Times New Roman" pitchFamily="18" charset="0"/>
                <a:cs typeface="Times New Roman" pitchFamily="18" charset="0"/>
              </a:rPr>
              <a:t>;</a:t>
            </a:r>
          </a:p>
          <a:p>
            <a:pPr algn="ctr"/>
            <a:r>
              <a:rPr lang="ru-RU" i="1" u="sng" dirty="0" err="1">
                <a:latin typeface="Times New Roman" pitchFamily="18" charset="0"/>
                <a:cs typeface="Times New Roman" pitchFamily="18" charset="0"/>
              </a:rPr>
              <a:t>рівень</a:t>
            </a:r>
            <a:r>
              <a:rPr lang="ru-RU" i="1" u="sng" dirty="0">
                <a:latin typeface="Times New Roman" pitchFamily="18" charset="0"/>
                <a:cs typeface="Times New Roman" pitchFamily="18" charset="0"/>
              </a:rPr>
              <a:t> </a:t>
            </a:r>
            <a:r>
              <a:rPr lang="ru-RU" i="1" u="sng" dirty="0" err="1">
                <a:latin typeface="Times New Roman" pitchFamily="18" charset="0"/>
                <a:cs typeface="Times New Roman" pitchFamily="18" charset="0"/>
              </a:rPr>
              <a:t>безробіття</a:t>
            </a:r>
            <a:r>
              <a:rPr lang="ru-RU" i="1" u="sng" dirty="0">
                <a:latin typeface="Times New Roman" pitchFamily="18" charset="0"/>
                <a:cs typeface="Times New Roman" pitchFamily="18" charset="0"/>
              </a:rPr>
              <a:t>;</a:t>
            </a:r>
          </a:p>
          <a:p>
            <a:pPr algn="ctr"/>
            <a:r>
              <a:rPr lang="ru-RU" i="1" u="sng" dirty="0">
                <a:latin typeface="Times New Roman" pitchFamily="18" charset="0"/>
                <a:cs typeface="Times New Roman" pitchFamily="18" charset="0"/>
              </a:rPr>
              <a:t>стан </a:t>
            </a:r>
            <a:r>
              <a:rPr lang="ru-RU" i="1" u="sng" dirty="0" err="1">
                <a:latin typeface="Times New Roman" pitchFamily="18" charset="0"/>
                <a:cs typeface="Times New Roman" pitchFamily="18" charset="0"/>
              </a:rPr>
              <a:t>платіжного</a:t>
            </a:r>
            <a:r>
              <a:rPr lang="ru-RU" i="1" u="sng" dirty="0">
                <a:latin typeface="Times New Roman" pitchFamily="18" charset="0"/>
                <a:cs typeface="Times New Roman" pitchFamily="18" charset="0"/>
              </a:rPr>
              <a:t> балансу.</a:t>
            </a:r>
            <a:endParaRPr lang="uk-UA" i="1" u="sng"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3653155"/>
            <a:ext cx="50006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27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76200" y="190500"/>
            <a:ext cx="11887199" cy="5600700"/>
          </a:xfrm>
        </p:spPr>
        <p:txBody>
          <a:bodyPr/>
          <a:lstStyle/>
          <a:p>
            <a:pPr marL="0" indent="457200" algn="just">
              <a:lnSpc>
                <a:spcPct val="150000"/>
              </a:lnSpc>
              <a:spcBef>
                <a:spcPts val="0"/>
              </a:spcBef>
            </a:pPr>
            <a:r>
              <a:rPr lang="uk-UA" sz="1500" i="1" u="sng" dirty="0">
                <a:solidFill>
                  <a:schemeClr val="tx1">
                    <a:lumMod val="50000"/>
                  </a:schemeClr>
                </a:solidFill>
                <a:latin typeface="Times New Roman" pitchFamily="18" charset="0"/>
                <a:cs typeface="Times New Roman" pitchFamily="18" charset="0"/>
              </a:rPr>
              <a:t>Валовий внутрішній продукт (ВВП) — один із найважливіших показників розвитку економіки, який висвітлює підсумок виробничої діяльності економічних одиниць-резидентів (людей) у галузі матеріального і нематеріального виробництв. Вимірюється вартістю товарів та послуг, виготовлених цими одиницями (людьми) для кінцевого використання</a:t>
            </a:r>
            <a:r>
              <a:rPr lang="uk-UA" sz="1500" i="1" u="sng" dirty="0" smtClean="0">
                <a:solidFill>
                  <a:schemeClr val="tx1">
                    <a:lumMod val="50000"/>
                  </a:schemeClr>
                </a:solidFill>
                <a:latin typeface="Times New Roman" pitchFamily="18" charset="0"/>
                <a:cs typeface="Times New Roman" pitchFamily="18" charset="0"/>
              </a:rPr>
              <a:t>.</a:t>
            </a:r>
          </a:p>
          <a:p>
            <a:pPr marL="0" indent="457200" algn="just">
              <a:lnSpc>
                <a:spcPct val="150000"/>
              </a:lnSpc>
              <a:spcBef>
                <a:spcPts val="0"/>
              </a:spcBef>
            </a:pPr>
            <a:r>
              <a:rPr lang="uk-UA" sz="1500" dirty="0">
                <a:solidFill>
                  <a:srgbClr val="FF0000"/>
                </a:solidFill>
                <a:latin typeface="Times New Roman" pitchFamily="18" charset="0"/>
                <a:cs typeface="Times New Roman" pitchFamily="18" charset="0"/>
              </a:rPr>
              <a:t>Валовий внутрішній продукт</a:t>
            </a:r>
            <a:r>
              <a:rPr lang="uk-UA" sz="1500" b="0" dirty="0">
                <a:solidFill>
                  <a:srgbClr val="FF0000"/>
                </a:solidFill>
                <a:latin typeface="Times New Roman" pitchFamily="18" charset="0"/>
                <a:cs typeface="Times New Roman" pitchFamily="18" charset="0"/>
              </a:rPr>
              <a:t> (скор. </a:t>
            </a:r>
            <a:r>
              <a:rPr lang="uk-UA" sz="1500" dirty="0">
                <a:solidFill>
                  <a:srgbClr val="FF0000"/>
                </a:solidFill>
                <a:latin typeface="Times New Roman" pitchFamily="18" charset="0"/>
                <a:cs typeface="Times New Roman" pitchFamily="18" charset="0"/>
              </a:rPr>
              <a:t>ВВП</a:t>
            </a:r>
            <a:r>
              <a:rPr lang="uk-UA" sz="1500" b="0" dirty="0">
                <a:solidFill>
                  <a:srgbClr val="FF0000"/>
                </a:solidFill>
                <a:latin typeface="Times New Roman" pitchFamily="18" charset="0"/>
                <a:cs typeface="Times New Roman" pitchFamily="18" charset="0"/>
              </a:rPr>
              <a:t>, англ. </a:t>
            </a:r>
            <a:r>
              <a:rPr lang="en-US" sz="1500" b="0" i="1" dirty="0">
                <a:solidFill>
                  <a:srgbClr val="FF0000"/>
                </a:solidFill>
                <a:latin typeface="Times New Roman" pitchFamily="18" charset="0"/>
                <a:cs typeface="Times New Roman" pitchFamily="18" charset="0"/>
              </a:rPr>
              <a:t>Gross Domestic Product</a:t>
            </a:r>
            <a:r>
              <a:rPr lang="en-US" sz="1500" b="0" dirty="0">
                <a:solidFill>
                  <a:srgbClr val="FF0000"/>
                </a:solidFill>
                <a:latin typeface="Times New Roman" pitchFamily="18" charset="0"/>
                <a:cs typeface="Times New Roman" pitchFamily="18" charset="0"/>
              </a:rPr>
              <a:t>, GDP) — </a:t>
            </a:r>
            <a:r>
              <a:rPr lang="uk-UA" sz="1500" b="0" dirty="0">
                <a:solidFill>
                  <a:srgbClr val="FF0000"/>
                </a:solidFill>
                <a:latin typeface="Times New Roman" pitchFamily="18" charset="0"/>
                <a:cs typeface="Times New Roman" pitchFamily="18" charset="0"/>
              </a:rPr>
              <a:t>макроекономічний показник, що показує ринкову вартість усіх кінцевих товарів та послуг, вироблених за рік у всіх галузях економіки на території держави для споживання, експорту та накопичення, незалежно від національної приналежності використаних факторів виробництва.</a:t>
            </a:r>
            <a:endParaRPr lang="uk-UA" sz="1500" i="1" u="sng" dirty="0">
              <a:solidFill>
                <a:srgbClr val="FF0000"/>
              </a:solidFill>
              <a:latin typeface="Times New Roman" pitchFamily="18" charset="0"/>
              <a:cs typeface="Times New Roman" pitchFamily="18" charset="0"/>
            </a:endParaRPr>
          </a:p>
          <a:p>
            <a:pPr marL="0" indent="457200" algn="just">
              <a:lnSpc>
                <a:spcPct val="150000"/>
              </a:lnSpc>
              <a:spcBef>
                <a:spcPts val="0"/>
              </a:spcBef>
            </a:pPr>
            <a:r>
              <a:rPr lang="uk-UA" sz="1500" dirty="0" smtClean="0">
                <a:solidFill>
                  <a:schemeClr val="tx1">
                    <a:lumMod val="50000"/>
                  </a:schemeClr>
                </a:solidFill>
                <a:latin typeface="Times New Roman" pitchFamily="18" charset="0"/>
                <a:cs typeface="Times New Roman" pitchFamily="18" charset="0"/>
              </a:rPr>
              <a:t>Валовий </a:t>
            </a:r>
            <a:r>
              <a:rPr lang="uk-UA" sz="1500" dirty="0">
                <a:solidFill>
                  <a:schemeClr val="tx1">
                    <a:lumMod val="50000"/>
                  </a:schemeClr>
                </a:solidFill>
                <a:latin typeface="Times New Roman" pitchFamily="18" charset="0"/>
                <a:cs typeface="Times New Roman" pitchFamily="18" charset="0"/>
              </a:rPr>
              <a:t>внутрішній продукт (ВВП)</a:t>
            </a:r>
            <a:r>
              <a:rPr lang="uk-UA" sz="1500" b="0" dirty="0">
                <a:solidFill>
                  <a:schemeClr val="tx1">
                    <a:lumMod val="50000"/>
                  </a:schemeClr>
                </a:solidFill>
                <a:latin typeface="Times New Roman" pitchFamily="18" charset="0"/>
                <a:cs typeface="Times New Roman" pitchFamily="18" charset="0"/>
              </a:rPr>
              <a:t> -  це вартість усіх товарів і послуг у ринкових цінах, створених на економічній території країни за той чи інший період, за винятком вартості їхнього проміжного споживання.</a:t>
            </a:r>
          </a:p>
          <a:p>
            <a:pPr marL="0" indent="457200" algn="just">
              <a:lnSpc>
                <a:spcPct val="150000"/>
              </a:lnSpc>
              <a:spcBef>
                <a:spcPts val="0"/>
              </a:spcBef>
            </a:pPr>
            <a:r>
              <a:rPr lang="ru-RU" sz="1500" dirty="0" err="1">
                <a:solidFill>
                  <a:schemeClr val="tx1">
                    <a:lumMod val="50000"/>
                  </a:schemeClr>
                </a:solidFill>
                <a:latin typeface="Times New Roman" pitchFamily="18" charset="0"/>
                <a:cs typeface="Times New Roman" pitchFamily="18" charset="0"/>
              </a:rPr>
              <a:t>Розрізняють</a:t>
            </a:r>
            <a:r>
              <a:rPr lang="ru-RU" sz="1500" dirty="0">
                <a:solidFill>
                  <a:schemeClr val="tx1">
                    <a:lumMod val="50000"/>
                  </a:schemeClr>
                </a:solidFill>
                <a:latin typeface="Times New Roman" pitchFamily="18" charset="0"/>
                <a:cs typeface="Times New Roman" pitchFamily="18" charset="0"/>
              </a:rPr>
              <a:t> </a:t>
            </a:r>
            <a:r>
              <a:rPr lang="ru-RU" sz="1500" dirty="0" err="1">
                <a:solidFill>
                  <a:schemeClr val="tx1">
                    <a:lumMod val="50000"/>
                  </a:schemeClr>
                </a:solidFill>
                <a:latin typeface="Times New Roman" pitchFamily="18" charset="0"/>
                <a:cs typeface="Times New Roman" pitchFamily="18" charset="0"/>
              </a:rPr>
              <a:t>номінальний</a:t>
            </a:r>
            <a:r>
              <a:rPr lang="ru-RU" sz="1500" dirty="0">
                <a:solidFill>
                  <a:schemeClr val="tx1">
                    <a:lumMod val="50000"/>
                  </a:schemeClr>
                </a:solidFill>
                <a:latin typeface="Times New Roman" pitchFamily="18" charset="0"/>
                <a:cs typeface="Times New Roman" pitchFamily="18" charset="0"/>
              </a:rPr>
              <a:t> і </a:t>
            </a:r>
            <a:r>
              <a:rPr lang="ru-RU" sz="1500" dirty="0" err="1">
                <a:solidFill>
                  <a:schemeClr val="tx1">
                    <a:lumMod val="50000"/>
                  </a:schemeClr>
                </a:solidFill>
                <a:latin typeface="Times New Roman" pitchFamily="18" charset="0"/>
                <a:cs typeface="Times New Roman" pitchFamily="18" charset="0"/>
              </a:rPr>
              <a:t>реальний</a:t>
            </a:r>
            <a:r>
              <a:rPr lang="ru-RU" sz="1500" dirty="0">
                <a:solidFill>
                  <a:schemeClr val="tx1">
                    <a:lumMod val="50000"/>
                  </a:schemeClr>
                </a:solidFill>
                <a:latin typeface="Times New Roman" pitchFamily="18" charset="0"/>
                <a:cs typeface="Times New Roman" pitchFamily="18" charset="0"/>
              </a:rPr>
              <a:t> ВВП. </a:t>
            </a:r>
            <a:r>
              <a:rPr lang="ru-RU" sz="1500" b="0" dirty="0" err="1">
                <a:solidFill>
                  <a:schemeClr val="tx1">
                    <a:lumMod val="50000"/>
                  </a:schemeClr>
                </a:solidFill>
                <a:latin typeface="Times New Roman" pitchFamily="18" charset="0"/>
                <a:cs typeface="Times New Roman" pitchFamily="18" charset="0"/>
              </a:rPr>
              <a:t>Номінальний</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або</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абсолютний</a:t>
            </a:r>
            <a:r>
              <a:rPr lang="ru-RU" sz="1500" b="0" dirty="0">
                <a:solidFill>
                  <a:schemeClr val="tx1">
                    <a:lumMod val="50000"/>
                  </a:schemeClr>
                </a:solidFill>
                <a:latin typeface="Times New Roman" pitchFamily="18" charset="0"/>
                <a:cs typeface="Times New Roman" pitchFamily="18" charset="0"/>
              </a:rPr>
              <a:t> ВВП </a:t>
            </a:r>
            <a:r>
              <a:rPr lang="ru-RU" sz="1500" b="0" dirty="0" err="1">
                <a:solidFill>
                  <a:schemeClr val="tx1">
                    <a:lumMod val="50000"/>
                  </a:schemeClr>
                </a:solidFill>
                <a:latin typeface="Times New Roman" pitchFamily="18" charset="0"/>
                <a:cs typeface="Times New Roman" pitchFamily="18" charset="0"/>
              </a:rPr>
              <a:t>визначається</a:t>
            </a:r>
            <a:r>
              <a:rPr lang="ru-RU" sz="1500" b="0" dirty="0">
                <a:solidFill>
                  <a:schemeClr val="tx1">
                    <a:lumMod val="50000"/>
                  </a:schemeClr>
                </a:solidFill>
                <a:latin typeface="Times New Roman" pitchFamily="18" charset="0"/>
                <a:cs typeface="Times New Roman" pitchFamily="18" charset="0"/>
              </a:rPr>
              <a:t> в </a:t>
            </a:r>
            <a:r>
              <a:rPr lang="ru-RU" sz="1500" b="0" dirty="0" err="1">
                <a:solidFill>
                  <a:schemeClr val="tx1">
                    <a:lumMod val="50000"/>
                  </a:schemeClr>
                </a:solidFill>
                <a:latin typeface="Times New Roman" pitchFamily="18" charset="0"/>
                <a:cs typeface="Times New Roman" pitchFamily="18" charset="0"/>
              </a:rPr>
              <a:t>поточних</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фактичних</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цінах</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даного</a:t>
            </a:r>
            <a:r>
              <a:rPr lang="ru-RU" sz="1500" b="0" dirty="0">
                <a:solidFill>
                  <a:schemeClr val="tx1">
                    <a:lumMod val="50000"/>
                  </a:schemeClr>
                </a:solidFill>
                <a:latin typeface="Times New Roman" pitchFamily="18" charset="0"/>
                <a:cs typeface="Times New Roman" pitchFamily="18" charset="0"/>
              </a:rPr>
              <a:t> року. </a:t>
            </a:r>
            <a:r>
              <a:rPr lang="ru-RU" sz="1500" b="0" dirty="0" err="1">
                <a:solidFill>
                  <a:schemeClr val="tx1">
                    <a:lumMod val="50000"/>
                  </a:schemeClr>
                </a:solidFill>
                <a:latin typeface="Times New Roman" pitchFamily="18" charset="0"/>
                <a:cs typeface="Times New Roman" pitchFamily="18" charset="0"/>
              </a:rPr>
              <a:t>Реальний</a:t>
            </a:r>
            <a:r>
              <a:rPr lang="ru-RU" sz="1500" b="0" dirty="0">
                <a:solidFill>
                  <a:schemeClr val="tx1">
                    <a:lumMod val="50000"/>
                  </a:schemeClr>
                </a:solidFill>
                <a:latin typeface="Times New Roman" pitchFamily="18" charset="0"/>
                <a:cs typeface="Times New Roman" pitchFamily="18" charset="0"/>
              </a:rPr>
              <a:t> ВВП (з </a:t>
            </a:r>
            <a:r>
              <a:rPr lang="ru-RU" sz="1500" b="0" dirty="0" err="1">
                <a:solidFill>
                  <a:schemeClr val="tx1">
                    <a:lumMod val="50000"/>
                  </a:schemeClr>
                </a:solidFill>
                <a:latin typeface="Times New Roman" pitchFamily="18" charset="0"/>
                <a:cs typeface="Times New Roman" pitchFamily="18" charset="0"/>
              </a:rPr>
              <a:t>поправкою</a:t>
            </a:r>
            <a:r>
              <a:rPr lang="ru-RU" sz="1500" b="0" dirty="0">
                <a:solidFill>
                  <a:schemeClr val="tx1">
                    <a:lumMod val="50000"/>
                  </a:schemeClr>
                </a:solidFill>
                <a:latin typeface="Times New Roman" pitchFamily="18" charset="0"/>
                <a:cs typeface="Times New Roman" pitchFamily="18" charset="0"/>
              </a:rPr>
              <a:t> на </a:t>
            </a:r>
            <a:r>
              <a:rPr lang="ru-RU" sz="1500" b="0" dirty="0" err="1">
                <a:solidFill>
                  <a:schemeClr val="tx1">
                    <a:lumMod val="50000"/>
                  </a:schemeClr>
                </a:solidFill>
                <a:latin typeface="Times New Roman" pitchFamily="18" charset="0"/>
                <a:cs typeface="Times New Roman" pitchFamily="18" charset="0"/>
              </a:rPr>
              <a:t>інфляцію</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визначається</a:t>
            </a:r>
            <a:r>
              <a:rPr lang="ru-RU" sz="1500" b="0" dirty="0">
                <a:solidFill>
                  <a:schemeClr val="tx1">
                    <a:lumMod val="50000"/>
                  </a:schemeClr>
                </a:solidFill>
                <a:latin typeface="Times New Roman" pitchFamily="18" charset="0"/>
                <a:cs typeface="Times New Roman" pitchFamily="18" charset="0"/>
              </a:rPr>
              <a:t> в </a:t>
            </a:r>
            <a:r>
              <a:rPr lang="ru-RU" sz="1500" b="0" dirty="0" err="1">
                <a:solidFill>
                  <a:schemeClr val="tx1">
                    <a:lumMod val="50000"/>
                  </a:schemeClr>
                </a:solidFill>
                <a:latin typeface="Times New Roman" pitchFamily="18" charset="0"/>
                <a:cs typeface="Times New Roman" pitchFamily="18" charset="0"/>
              </a:rPr>
              <a:t>цінах</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попереднього</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або</a:t>
            </a:r>
            <a:r>
              <a:rPr lang="ru-RU" sz="1500" b="0" dirty="0">
                <a:solidFill>
                  <a:schemeClr val="tx1">
                    <a:lumMod val="50000"/>
                  </a:schemeClr>
                </a:solidFill>
                <a:latin typeface="Times New Roman" pitchFamily="18" charset="0"/>
                <a:cs typeface="Times New Roman" pitchFamily="18" charset="0"/>
              </a:rPr>
              <a:t> будь-</a:t>
            </a:r>
            <a:r>
              <a:rPr lang="ru-RU" sz="1500" b="0" dirty="0" err="1">
                <a:solidFill>
                  <a:schemeClr val="tx1">
                    <a:lumMod val="50000"/>
                  </a:schemeClr>
                </a:solidFill>
                <a:latin typeface="Times New Roman" pitchFamily="18" charset="0"/>
                <a:cs typeface="Times New Roman" pitchFamily="18" charset="0"/>
              </a:rPr>
              <a:t>якого</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іншого</a:t>
            </a:r>
            <a:r>
              <a:rPr lang="ru-RU" sz="1500" b="0" dirty="0">
                <a:solidFill>
                  <a:schemeClr val="tx1">
                    <a:lumMod val="50000"/>
                  </a:schemeClr>
                </a:solidFill>
                <a:latin typeface="Times New Roman" pitchFamily="18" charset="0"/>
                <a:cs typeface="Times New Roman" pitchFamily="18" charset="0"/>
              </a:rPr>
              <a:t> базового) року. У реальному ВВП, таким чином, </a:t>
            </a:r>
            <a:r>
              <a:rPr lang="ru-RU" sz="1500" b="0" dirty="0" err="1">
                <a:solidFill>
                  <a:schemeClr val="tx1">
                    <a:lumMod val="50000"/>
                  </a:schemeClr>
                </a:solidFill>
                <a:latin typeface="Times New Roman" pitchFamily="18" charset="0"/>
                <a:cs typeface="Times New Roman" pitchFamily="18" charset="0"/>
              </a:rPr>
              <a:t>враховується</a:t>
            </a:r>
            <a:r>
              <a:rPr lang="ru-RU" sz="1500" b="0" dirty="0">
                <a:solidFill>
                  <a:schemeClr val="tx1">
                    <a:lumMod val="50000"/>
                  </a:schemeClr>
                </a:solidFill>
                <a:latin typeface="Times New Roman" pitchFamily="18" charset="0"/>
                <a:cs typeface="Times New Roman" pitchFamily="18" charset="0"/>
              </a:rPr>
              <a:t>, в </a:t>
            </a:r>
            <a:r>
              <a:rPr lang="ru-RU" sz="1500" b="0" dirty="0" err="1">
                <a:solidFill>
                  <a:schemeClr val="tx1">
                    <a:lumMod val="50000"/>
                  </a:schemeClr>
                </a:solidFill>
                <a:latin typeface="Times New Roman" pitchFamily="18" charset="0"/>
                <a:cs typeface="Times New Roman" pitchFamily="18" charset="0"/>
              </a:rPr>
              <a:t>якій</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мірі</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зростання</a:t>
            </a:r>
            <a:r>
              <a:rPr lang="ru-RU" sz="1500" b="0" dirty="0">
                <a:solidFill>
                  <a:schemeClr val="tx1">
                    <a:lumMod val="50000"/>
                  </a:schemeClr>
                </a:solidFill>
                <a:latin typeface="Times New Roman" pitchFamily="18" charset="0"/>
                <a:cs typeface="Times New Roman" pitchFamily="18" charset="0"/>
              </a:rPr>
              <a:t> ВВП </a:t>
            </a:r>
            <a:r>
              <a:rPr lang="ru-RU" sz="1500" b="0" dirty="0" err="1">
                <a:solidFill>
                  <a:schemeClr val="tx1">
                    <a:lumMod val="50000"/>
                  </a:schemeClr>
                </a:solidFill>
                <a:latin typeface="Times New Roman" pitchFamily="18" charset="0"/>
                <a:cs typeface="Times New Roman" pitchFamily="18" charset="0"/>
              </a:rPr>
              <a:t>виявляється</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реальним</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зростанням</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виробництва</a:t>
            </a:r>
            <a:r>
              <a:rPr lang="ru-RU" sz="1500" b="0" dirty="0">
                <a:solidFill>
                  <a:schemeClr val="tx1">
                    <a:lumMod val="50000"/>
                  </a:schemeClr>
                </a:solidFill>
                <a:latin typeface="Times New Roman" pitchFamily="18" charset="0"/>
                <a:cs typeface="Times New Roman" pitchFamily="18" charset="0"/>
              </a:rPr>
              <a:t>, а не </a:t>
            </a:r>
            <a:r>
              <a:rPr lang="ru-RU" sz="1500" b="0" dirty="0" err="1">
                <a:solidFill>
                  <a:schemeClr val="tx1">
                    <a:lumMod val="50000"/>
                  </a:schemeClr>
                </a:solidFill>
                <a:latin typeface="Times New Roman" pitchFamily="18" charset="0"/>
                <a:cs typeface="Times New Roman" pitchFamily="18" charset="0"/>
              </a:rPr>
              <a:t>зростанням</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цін</a:t>
            </a:r>
            <a:r>
              <a:rPr lang="ru-RU" sz="1500" b="0" dirty="0">
                <a:solidFill>
                  <a:schemeClr val="tx1">
                    <a:lumMod val="50000"/>
                  </a:schemeClr>
                </a:solidFill>
                <a:latin typeface="Times New Roman" pitchFamily="18" charset="0"/>
                <a:cs typeface="Times New Roman" pitchFamily="18" charset="0"/>
              </a:rPr>
              <a:t>. ВВП </a:t>
            </a:r>
            <a:r>
              <a:rPr lang="ru-RU" sz="1500" b="0" dirty="0" err="1">
                <a:solidFill>
                  <a:schemeClr val="tx1">
                    <a:lumMod val="50000"/>
                  </a:schemeClr>
                </a:solidFill>
                <a:latin typeface="Times New Roman" pitchFamily="18" charset="0"/>
                <a:cs typeface="Times New Roman" pitchFamily="18" charset="0"/>
              </a:rPr>
              <a:t>країни</a:t>
            </a:r>
            <a:r>
              <a:rPr lang="ru-RU" sz="1500" b="0" dirty="0">
                <a:solidFill>
                  <a:schemeClr val="tx1">
                    <a:lumMod val="50000"/>
                  </a:schemeClr>
                </a:solidFill>
                <a:latin typeface="Times New Roman" pitchFamily="18" charset="0"/>
                <a:cs typeface="Times New Roman" pitchFamily="18" charset="0"/>
              </a:rPr>
              <a:t> при </a:t>
            </a:r>
            <a:r>
              <a:rPr lang="ru-RU" sz="1500" b="0" dirty="0" err="1">
                <a:solidFill>
                  <a:schemeClr val="tx1">
                    <a:lumMod val="50000"/>
                  </a:schemeClr>
                </a:solidFill>
                <a:latin typeface="Times New Roman" pitchFamily="18" charset="0"/>
                <a:cs typeface="Times New Roman" pitchFamily="18" charset="0"/>
              </a:rPr>
              <a:t>необхідності</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може</a:t>
            </a:r>
            <a:r>
              <a:rPr lang="ru-RU" sz="1500" b="0" dirty="0">
                <a:solidFill>
                  <a:schemeClr val="tx1">
                    <a:lumMod val="50000"/>
                  </a:schemeClr>
                </a:solidFill>
                <a:latin typeface="Times New Roman" pitchFamily="18" charset="0"/>
                <a:cs typeface="Times New Roman" pitchFamily="18" charset="0"/>
              </a:rPr>
              <a:t> бути </a:t>
            </a:r>
            <a:r>
              <a:rPr lang="ru-RU" sz="1500" b="0" dirty="0" err="1">
                <a:solidFill>
                  <a:schemeClr val="tx1">
                    <a:lumMod val="50000"/>
                  </a:schemeClr>
                </a:solidFill>
                <a:latin typeface="Times New Roman" pitchFamily="18" charset="0"/>
                <a:cs typeface="Times New Roman" pitchFamily="18" charset="0"/>
              </a:rPr>
              <a:t>довідково</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перерахований</a:t>
            </a:r>
            <a:r>
              <a:rPr lang="ru-RU" sz="1500" b="0" dirty="0">
                <a:solidFill>
                  <a:schemeClr val="tx1">
                    <a:lumMod val="50000"/>
                  </a:schemeClr>
                </a:solidFill>
                <a:latin typeface="Times New Roman" pitchFamily="18" charset="0"/>
                <a:cs typeface="Times New Roman" pitchFamily="18" charset="0"/>
              </a:rPr>
              <a:t> в </a:t>
            </a:r>
            <a:r>
              <a:rPr lang="ru-RU" sz="1500" b="0" dirty="0" err="1">
                <a:solidFill>
                  <a:schemeClr val="tx1">
                    <a:lumMod val="50000"/>
                  </a:schemeClr>
                </a:solidFill>
                <a:latin typeface="Times New Roman" pitchFamily="18" charset="0"/>
                <a:cs typeface="Times New Roman" pitchFamily="18" charset="0"/>
              </a:rPr>
              <a:t>іноземну</a:t>
            </a:r>
            <a:r>
              <a:rPr lang="ru-RU" sz="1500" b="0" dirty="0">
                <a:solidFill>
                  <a:schemeClr val="tx1">
                    <a:lumMod val="50000"/>
                  </a:schemeClr>
                </a:solidFill>
                <a:latin typeface="Times New Roman" pitchFamily="18" charset="0"/>
                <a:cs typeface="Times New Roman" pitchFamily="18" charset="0"/>
              </a:rPr>
              <a:t> валюту (</a:t>
            </a:r>
            <a:r>
              <a:rPr lang="ru-RU" sz="1500" b="0" dirty="0" err="1">
                <a:solidFill>
                  <a:schemeClr val="tx1">
                    <a:lumMod val="50000"/>
                  </a:schemeClr>
                </a:solidFill>
                <a:latin typeface="Times New Roman" pitchFamily="18" charset="0"/>
                <a:cs typeface="Times New Roman" pitchFamily="18" charset="0"/>
              </a:rPr>
              <a:t>найчастіше</a:t>
            </a:r>
            <a:r>
              <a:rPr lang="ru-RU" sz="1500" b="0" dirty="0">
                <a:solidFill>
                  <a:schemeClr val="tx1">
                    <a:lumMod val="50000"/>
                  </a:schemeClr>
                </a:solidFill>
                <a:latin typeface="Times New Roman" pitchFamily="18" charset="0"/>
                <a:cs typeface="Times New Roman" pitchFamily="18" charset="0"/>
              </a:rPr>
              <a:t> в </a:t>
            </a:r>
            <a:r>
              <a:rPr lang="ru-RU" sz="1500" b="0" dirty="0" err="1">
                <a:solidFill>
                  <a:schemeClr val="tx1">
                    <a:lumMod val="50000"/>
                  </a:schemeClr>
                </a:solidFill>
                <a:latin typeface="Times New Roman" pitchFamily="18" charset="0"/>
                <a:cs typeface="Times New Roman" pitchFamily="18" charset="0"/>
              </a:rPr>
              <a:t>долари</a:t>
            </a:r>
            <a:r>
              <a:rPr lang="ru-RU" sz="1500" b="0" dirty="0">
                <a:solidFill>
                  <a:schemeClr val="tx1">
                    <a:lumMod val="50000"/>
                  </a:schemeClr>
                </a:solidFill>
                <a:latin typeface="Times New Roman" pitchFamily="18" charset="0"/>
                <a:cs typeface="Times New Roman" pitchFamily="18" charset="0"/>
              </a:rPr>
              <a:t> США</a:t>
            </a:r>
            <a:r>
              <a:rPr lang="ru-RU" sz="1500" b="0" dirty="0" smtClean="0">
                <a:solidFill>
                  <a:schemeClr val="tx1">
                    <a:lumMod val="50000"/>
                  </a:schemeClr>
                </a:solidFill>
                <a:latin typeface="Times New Roman" pitchFamily="18" charset="0"/>
                <a:cs typeface="Times New Roman" pitchFamily="18" charset="0"/>
              </a:rPr>
              <a:t>).</a:t>
            </a:r>
          </a:p>
          <a:p>
            <a:pPr marL="0" indent="457200" algn="just">
              <a:lnSpc>
                <a:spcPct val="150000"/>
              </a:lnSpc>
              <a:spcBef>
                <a:spcPts val="0"/>
              </a:spcBef>
            </a:pPr>
            <a:r>
              <a:rPr lang="uk-UA" sz="1500" dirty="0" smtClean="0">
                <a:solidFill>
                  <a:schemeClr val="tx1">
                    <a:lumMod val="50000"/>
                  </a:schemeClr>
                </a:solidFill>
                <a:latin typeface="Times New Roman" pitchFamily="18" charset="0"/>
                <a:cs typeface="Times New Roman" pitchFamily="18" charset="0"/>
              </a:rPr>
              <a:t>Валова </a:t>
            </a:r>
            <a:r>
              <a:rPr lang="uk-UA" sz="1500" dirty="0">
                <a:solidFill>
                  <a:schemeClr val="tx1">
                    <a:lumMod val="50000"/>
                  </a:schemeClr>
                </a:solidFill>
                <a:latin typeface="Times New Roman" pitchFamily="18" charset="0"/>
                <a:cs typeface="Times New Roman" pitchFamily="18" charset="0"/>
              </a:rPr>
              <a:t>додана вартість (ВДВ) </a:t>
            </a:r>
            <a:r>
              <a:rPr lang="uk-UA" sz="1500" b="0" dirty="0">
                <a:solidFill>
                  <a:schemeClr val="tx1">
                    <a:lumMod val="50000"/>
                  </a:schemeClr>
                </a:solidFill>
                <a:latin typeface="Times New Roman" pitchFamily="18" charset="0"/>
                <a:cs typeface="Times New Roman" pitchFamily="18" charset="0"/>
              </a:rPr>
              <a:t>розраховується як різниця між випуском в основних цінах (вартість товарів і послуг, що є результатом виробничої діяльності одиниць-резидентів у звітному періоді) та проміжним споживанням (витрати на товари і послуги, які використані інституційними одиницями для виробничих потреб).</a:t>
            </a:r>
          </a:p>
          <a:p>
            <a:pPr marL="0" indent="457200" algn="just">
              <a:lnSpc>
                <a:spcPct val="150000"/>
              </a:lnSpc>
              <a:spcBef>
                <a:spcPts val="0"/>
              </a:spcBef>
              <a:buNone/>
            </a:pPr>
            <a:endParaRPr lang="uk-UA" sz="1600" b="0" dirty="0">
              <a:solidFill>
                <a:schemeClr val="tx1">
                  <a:lumMod val="50000"/>
                </a:schemeClr>
              </a:solidFill>
              <a:latin typeface="Times New Roman" pitchFamily="18" charset="0"/>
              <a:cs typeface="Times New Roman" pitchFamily="18" charset="0"/>
            </a:endParaRPr>
          </a:p>
          <a:p>
            <a:pPr marL="0" indent="457200" algn="just">
              <a:lnSpc>
                <a:spcPct val="150000"/>
              </a:lnSpc>
              <a:spcBef>
                <a:spcPts val="0"/>
              </a:spcBef>
            </a:pPr>
            <a:endParaRPr lang="uk-UA" sz="16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5059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020" y="350520"/>
            <a:ext cx="11697019" cy="5420043"/>
          </a:xfrm>
        </p:spPr>
        <p:txBody>
          <a:bodyPr/>
          <a:lstStyle/>
          <a:p>
            <a:r>
              <a:rPr lang="ru-RU" sz="2000" i="1" u="sng" dirty="0" smtClean="0">
                <a:latin typeface="Times New Roman" pitchFamily="18" charset="0"/>
                <a:cs typeface="Times New Roman" pitchFamily="18" charset="0"/>
              </a:rPr>
              <a:t>«</a:t>
            </a:r>
            <a:r>
              <a:rPr lang="ru-RU" sz="2000" i="1" u="sng" dirty="0" err="1" smtClean="0">
                <a:latin typeface="Times New Roman" pitchFamily="18" charset="0"/>
                <a:cs typeface="Times New Roman" pitchFamily="18" charset="0"/>
              </a:rPr>
              <a:t>Валовий</a:t>
            </a:r>
            <a:r>
              <a:rPr lang="ru-RU" sz="2000" i="1" u="sng"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t>
            </a:r>
            <a:r>
              <a:rPr lang="ru-RU" sz="2000" b="0" dirty="0">
                <a:latin typeface="Times New Roman" pitchFamily="18" charset="0"/>
                <a:cs typeface="Times New Roman" pitchFamily="18" charset="0"/>
              </a:rPr>
              <a:t>ВВП не </a:t>
            </a:r>
            <a:r>
              <a:rPr lang="ru-RU" sz="2000" b="0" dirty="0" err="1">
                <a:latin typeface="Times New Roman" pitchFamily="18" charset="0"/>
                <a:cs typeface="Times New Roman" pitchFamily="18" charset="0"/>
              </a:rPr>
              <a:t>розділяється</a:t>
            </a:r>
            <a:r>
              <a:rPr lang="ru-RU" sz="2000" b="0" dirty="0">
                <a:latin typeface="Times New Roman" pitchFamily="18" charset="0"/>
                <a:cs typeface="Times New Roman" pitchFamily="18" charset="0"/>
              </a:rPr>
              <a:t> на </a:t>
            </a:r>
            <a:r>
              <a:rPr lang="ru-RU" sz="2000" b="0" dirty="0" err="1">
                <a:latin typeface="Times New Roman" pitchFamily="18" charset="0"/>
                <a:cs typeface="Times New Roman" pitchFamily="18" charset="0"/>
              </a:rPr>
              <a:t>частини</a:t>
            </a:r>
            <a:r>
              <a:rPr lang="ru-RU" sz="2000" b="0" dirty="0">
                <a:latin typeface="Times New Roman" pitchFamily="18" charset="0"/>
                <a:cs typeface="Times New Roman" pitchFamily="18" charset="0"/>
              </a:rPr>
              <a:t>, з </a:t>
            </a:r>
            <a:r>
              <a:rPr lang="ru-RU" sz="2000" b="0" dirty="0" err="1">
                <a:latin typeface="Times New Roman" pitchFamily="18" charset="0"/>
                <a:cs typeface="Times New Roman" pitchFamily="18" charset="0"/>
              </a:rPr>
              <a:t>нього</a:t>
            </a:r>
            <a:r>
              <a:rPr lang="ru-RU" sz="2000" b="0" dirty="0">
                <a:latin typeface="Times New Roman" pitchFamily="18" charset="0"/>
                <a:cs typeface="Times New Roman" pitchFamily="18" charset="0"/>
              </a:rPr>
              <a:t> не </a:t>
            </a:r>
            <a:r>
              <a:rPr lang="ru-RU" sz="2000" b="0" dirty="0" err="1">
                <a:latin typeface="Times New Roman" pitchFamily="18" charset="0"/>
                <a:cs typeface="Times New Roman" pitchFamily="18" charset="0"/>
              </a:rPr>
              <a:t>вираховують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витрати</a:t>
            </a:r>
            <a:r>
              <a:rPr lang="ru-RU" sz="2000" b="0" dirty="0">
                <a:latin typeface="Times New Roman" pitchFamily="18" charset="0"/>
                <a:cs typeface="Times New Roman" pitchFamily="18" charset="0"/>
              </a:rPr>
              <a:t> та </a:t>
            </a:r>
            <a:r>
              <a:rPr lang="ru-RU" sz="2000" b="0" dirty="0" err="1">
                <a:latin typeface="Times New Roman" pitchFamily="18" charset="0"/>
                <a:cs typeface="Times New Roman" pitchFamily="18" charset="0"/>
              </a:rPr>
              <a:t>собівартість</a:t>
            </a:r>
            <a:r>
              <a:rPr lang="ru-RU" sz="2000" b="0" dirty="0">
                <a:latin typeface="Times New Roman" pitchFamily="18" charset="0"/>
                <a:cs typeface="Times New Roman" pitchFamily="18" charset="0"/>
              </a:rPr>
              <a:t>. При </a:t>
            </a:r>
            <a:r>
              <a:rPr lang="ru-RU" sz="2000" b="0" dirty="0" err="1">
                <a:latin typeface="Times New Roman" pitchFamily="18" charset="0"/>
                <a:cs typeface="Times New Roman" pitchFamily="18" charset="0"/>
              </a:rPr>
              <a:t>обчисленні</a:t>
            </a:r>
            <a:r>
              <a:rPr lang="ru-RU" sz="2000" b="0" dirty="0">
                <a:latin typeface="Times New Roman" pitchFamily="18" charset="0"/>
                <a:cs typeface="Times New Roman" pitchFamily="18" charset="0"/>
              </a:rPr>
              <a:t> не </a:t>
            </a:r>
            <a:r>
              <a:rPr lang="ru-RU" sz="2000" b="0" dirty="0" err="1">
                <a:latin typeface="Times New Roman" pitchFamily="18" charset="0"/>
                <a:cs typeface="Times New Roman" pitchFamily="18" charset="0"/>
              </a:rPr>
              <a:t>списують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кошти</a:t>
            </a:r>
            <a:r>
              <a:rPr lang="ru-RU" sz="2000" b="0" dirty="0">
                <a:latin typeface="Times New Roman" pitchFamily="18" charset="0"/>
                <a:cs typeface="Times New Roman" pitchFamily="18" charset="0"/>
              </a:rPr>
              <a:t> на </a:t>
            </a:r>
            <a:r>
              <a:rPr lang="ru-RU" sz="2000" b="0" dirty="0" err="1">
                <a:latin typeface="Times New Roman" pitchFamily="18" charset="0"/>
                <a:cs typeface="Times New Roman" pitchFamily="18" charset="0"/>
              </a:rPr>
              <a:t>амортизацію</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чи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заміну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обладнання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зберігання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Навіть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призначення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продукції</a:t>
            </a:r>
            <a:r>
              <a:rPr lang="ru-RU" sz="2000" b="0" dirty="0">
                <a:latin typeface="Times New Roman" pitchFamily="18" charset="0"/>
                <a:cs typeface="Times New Roman" pitchFamily="18" charset="0"/>
              </a:rPr>
              <a:t> не </a:t>
            </a:r>
            <a:r>
              <a:rPr lang="ru-RU" sz="2000" b="0" dirty="0" err="1">
                <a:latin typeface="Times New Roman" pitchFamily="18" charset="0"/>
                <a:cs typeface="Times New Roman" pitchFamily="18" charset="0"/>
              </a:rPr>
              <a:t>враховується</a:t>
            </a:r>
            <a:r>
              <a:rPr lang="ru-RU" sz="2000" b="0" dirty="0">
                <a:latin typeface="Times New Roman" pitchFamily="18" charset="0"/>
                <a:cs typeface="Times New Roman" pitchFamily="18" charset="0"/>
              </a:rPr>
              <a:t>. Вона </a:t>
            </a:r>
            <a:r>
              <a:rPr lang="ru-RU" sz="2000" b="0" dirty="0" err="1">
                <a:latin typeface="Times New Roman" pitchFamily="18" charset="0"/>
                <a:cs typeface="Times New Roman" pitchFamily="18" charset="0"/>
              </a:rPr>
              <a:t>може</a:t>
            </a:r>
            <a:r>
              <a:rPr lang="ru-RU" sz="2000" b="0" dirty="0">
                <a:latin typeface="Times New Roman" pitchFamily="18" charset="0"/>
                <a:cs typeface="Times New Roman" pitchFamily="18" charset="0"/>
              </a:rPr>
              <a:t> бути </a:t>
            </a:r>
            <a:r>
              <a:rPr lang="ru-RU" sz="2000" b="0" dirty="0" err="1">
                <a:latin typeface="Times New Roman" pitchFamily="18" charset="0"/>
                <a:cs typeface="Times New Roman" pitchFamily="18" charset="0"/>
              </a:rPr>
              <a:t>відправлена</a:t>
            </a:r>
            <a:r>
              <a:rPr lang="ru-RU" sz="2000" b="0" dirty="0">
                <a:latin typeface="Times New Roman" pitchFamily="18" charset="0"/>
                <a:cs typeface="Times New Roman" pitchFamily="18" charset="0"/>
              </a:rPr>
              <a:t> на </a:t>
            </a:r>
            <a:r>
              <a:rPr lang="ru-RU" sz="2000" b="0" dirty="0" err="1">
                <a:latin typeface="Times New Roman" pitchFamily="18" charset="0"/>
                <a:cs typeface="Times New Roman" pitchFamily="18" charset="0"/>
              </a:rPr>
              <a:t>заміну</a:t>
            </a:r>
            <a:r>
              <a:rPr lang="ru-RU" sz="2000" b="0" dirty="0">
                <a:latin typeface="Times New Roman" pitchFamily="18" charset="0"/>
                <a:cs typeface="Times New Roman" pitchFamily="18" charset="0"/>
              </a:rPr>
              <a:t> старого </a:t>
            </a:r>
            <a:r>
              <a:rPr lang="ru-RU" sz="2000" b="0" dirty="0" err="1">
                <a:latin typeface="Times New Roman" pitchFamily="18" charset="0"/>
                <a:cs typeface="Times New Roman" pitchFamily="18" charset="0"/>
              </a:rPr>
              <a:t>обладнання</a:t>
            </a:r>
            <a:r>
              <a:rPr lang="ru-RU" sz="2000" b="0" dirty="0">
                <a:latin typeface="Times New Roman" pitchFamily="18" charset="0"/>
                <a:cs typeface="Times New Roman" pitchFamily="18" charset="0"/>
              </a:rPr>
              <a:t>, для </a:t>
            </a:r>
            <a:r>
              <a:rPr lang="ru-RU" sz="2000" b="0" dirty="0" err="1">
                <a:latin typeface="Times New Roman" pitchFamily="18" charset="0"/>
                <a:cs typeface="Times New Roman" pitchFamily="18" charset="0"/>
              </a:rPr>
              <a:t>подальшого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використання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чи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інвестування</a:t>
            </a:r>
            <a:r>
              <a:rPr lang="ru-RU" sz="2000" b="0" dirty="0">
                <a:latin typeface="Times New Roman" pitchFamily="18" charset="0"/>
                <a:cs typeface="Times New Roman" pitchFamily="18" charset="0"/>
              </a:rPr>
              <a:t>. Все одно </a:t>
            </a:r>
            <a:r>
              <a:rPr lang="ru-RU" sz="2000" b="0" dirty="0" err="1">
                <a:latin typeface="Times New Roman" pitchFamily="18" charset="0"/>
                <a:cs typeface="Times New Roman" pitchFamily="18" charset="0"/>
              </a:rPr>
              <a:t>її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вартість</a:t>
            </a:r>
            <a:r>
              <a:rPr lang="ru-RU" sz="2000" b="0" dirty="0">
                <a:latin typeface="Times New Roman" pitchFamily="18" charset="0"/>
                <a:cs typeface="Times New Roman" pitchFamily="18" charset="0"/>
              </a:rPr>
              <a:t> буде </a:t>
            </a:r>
            <a:r>
              <a:rPr lang="ru-RU" sz="2000" b="0" dirty="0" err="1">
                <a:latin typeface="Times New Roman" pitchFamily="18" charset="0"/>
                <a:cs typeface="Times New Roman" pitchFamily="18" charset="0"/>
              </a:rPr>
              <a:t>зарахована</a:t>
            </a:r>
            <a:r>
              <a:rPr lang="ru-RU" sz="2000" b="0" dirty="0">
                <a:latin typeface="Times New Roman" pitchFamily="18" charset="0"/>
                <a:cs typeface="Times New Roman" pitchFamily="18" charset="0"/>
              </a:rPr>
              <a:t> до ВВП.</a:t>
            </a:r>
          </a:p>
          <a:p>
            <a:r>
              <a:rPr lang="ru-RU" sz="2000" i="1" u="sng" dirty="0" smtClean="0">
                <a:latin typeface="Times New Roman" pitchFamily="18" charset="0"/>
                <a:cs typeface="Times New Roman" pitchFamily="18" charset="0"/>
              </a:rPr>
              <a:t>«</a:t>
            </a:r>
            <a:r>
              <a:rPr lang="ru-RU" sz="2000" i="1" u="sng" dirty="0" err="1" smtClean="0">
                <a:latin typeface="Times New Roman" pitchFamily="18" charset="0"/>
                <a:cs typeface="Times New Roman" pitchFamily="18" charset="0"/>
              </a:rPr>
              <a:t>Внутрішній</a:t>
            </a:r>
            <a:r>
              <a:rPr lang="ru-RU" sz="2000" i="1" u="sng" dirty="0" smtClean="0">
                <a:latin typeface="Times New Roman" pitchFamily="18" charset="0"/>
                <a:cs typeface="Times New Roman" pitchFamily="18" charset="0"/>
              </a:rPr>
              <a:t>»</a:t>
            </a:r>
            <a:r>
              <a:rPr lang="ru-RU" sz="2000" b="0" dirty="0" smtClean="0">
                <a:latin typeface="Times New Roman" pitchFamily="18" charset="0"/>
                <a:cs typeface="Times New Roman" pitchFamily="18" charset="0"/>
              </a:rPr>
              <a:t> </a:t>
            </a:r>
            <a:r>
              <a:rPr lang="ru-RU" sz="2000" b="0" dirty="0" err="1">
                <a:latin typeface="Times New Roman" pitchFamily="18" charset="0"/>
                <a:cs typeface="Times New Roman" pitchFamily="18" charset="0"/>
              </a:rPr>
              <a:t>означає</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що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підприємство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розташоване</a:t>
            </a:r>
            <a:r>
              <a:rPr lang="ru-RU" sz="2000" b="0" dirty="0">
                <a:latin typeface="Times New Roman" pitchFamily="18" charset="0"/>
                <a:cs typeface="Times New Roman" pitchFamily="18" charset="0"/>
              </a:rPr>
              <a:t> на </a:t>
            </a:r>
            <a:r>
              <a:rPr lang="ru-RU" sz="2000" b="0" dirty="0" err="1">
                <a:latin typeface="Times New Roman" pitchFamily="18" charset="0"/>
                <a:cs typeface="Times New Roman" pitchFamily="18" charset="0"/>
              </a:rPr>
              <a:t>українських</a:t>
            </a:r>
            <a:r>
              <a:rPr lang="ru-RU" sz="2000" b="0" dirty="0">
                <a:latin typeface="Times New Roman" pitchFamily="18" charset="0"/>
                <a:cs typeface="Times New Roman" pitchFamily="18" charset="0"/>
              </a:rPr>
              <a:t> землях, буде </a:t>
            </a:r>
            <a:r>
              <a:rPr lang="ru-RU" sz="2000" b="0" dirty="0" err="1">
                <a:latin typeface="Times New Roman" pitchFamily="18" charset="0"/>
                <a:cs typeface="Times New Roman" pitchFamily="18" charset="0"/>
              </a:rPr>
              <a:t>віднесено</a:t>
            </a:r>
            <a:r>
              <a:rPr lang="ru-RU" sz="2000" b="0" dirty="0">
                <a:latin typeface="Times New Roman" pitchFamily="18" charset="0"/>
                <a:cs typeface="Times New Roman" pitchFamily="18" charset="0"/>
              </a:rPr>
              <a:t> до ВВП. </a:t>
            </a:r>
            <a:r>
              <a:rPr lang="ru-RU" sz="2000" b="0" dirty="0" err="1">
                <a:latin typeface="Times New Roman" pitchFamily="18" charset="0"/>
                <a:cs typeface="Times New Roman" pitchFamily="18" charset="0"/>
              </a:rPr>
              <a:t>Навіть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якщо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його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побудували</a:t>
            </a:r>
            <a:r>
              <a:rPr lang="ru-RU" sz="2000" b="0" dirty="0">
                <a:latin typeface="Times New Roman" pitchFamily="18" charset="0"/>
                <a:cs typeface="Times New Roman" pitchFamily="18" charset="0"/>
              </a:rPr>
              <a:t> на </a:t>
            </a:r>
            <a:r>
              <a:rPr lang="ru-RU" sz="2000" b="0" dirty="0" err="1">
                <a:latin typeface="Times New Roman" pitchFamily="18" charset="0"/>
                <a:cs typeface="Times New Roman" pitchFamily="18" charset="0"/>
              </a:rPr>
              <a:t>гроші</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французів</a:t>
            </a:r>
            <a:r>
              <a:rPr lang="ru-RU" sz="2000" b="0" dirty="0">
                <a:latin typeface="Times New Roman" pitchFamily="18" charset="0"/>
                <a:cs typeface="Times New Roman" pitchFamily="18" charset="0"/>
              </a:rPr>
              <a:t>, а </a:t>
            </a:r>
            <a:r>
              <a:rPr lang="ru-RU" sz="2000" b="0" dirty="0" err="1">
                <a:latin typeface="Times New Roman" pitchFamily="18" charset="0"/>
                <a:cs typeface="Times New Roman" pitchFamily="18" charset="0"/>
              </a:rPr>
              <a:t>власниками</a:t>
            </a:r>
            <a:r>
              <a:rPr lang="ru-RU" sz="2000" b="0" dirty="0">
                <a:latin typeface="Times New Roman" pitchFamily="18" charset="0"/>
                <a:cs typeface="Times New Roman" pitchFamily="18" charset="0"/>
              </a:rPr>
              <a:t> є </a:t>
            </a:r>
            <a:r>
              <a:rPr lang="ru-RU" sz="2000" b="0" dirty="0" err="1">
                <a:latin typeface="Times New Roman" pitchFamily="18" charset="0"/>
                <a:cs typeface="Times New Roman" pitchFamily="18" charset="0"/>
              </a:rPr>
              <a:t>британці</a:t>
            </a:r>
            <a:r>
              <a:rPr lang="ru-RU" sz="2000" b="0" dirty="0">
                <a:latin typeface="Times New Roman" pitchFamily="18" charset="0"/>
                <a:cs typeface="Times New Roman" pitchFamily="18" charset="0"/>
              </a:rPr>
              <a:t>. При </a:t>
            </a:r>
            <a:r>
              <a:rPr lang="ru-RU" sz="2000" b="0" dirty="0" err="1">
                <a:latin typeface="Times New Roman" pitchFamily="18" charset="0"/>
                <a:cs typeface="Times New Roman" pitchFamily="18" charset="0"/>
              </a:rPr>
              <a:t>цьому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виробництво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побудоване</a:t>
            </a:r>
            <a:r>
              <a:rPr lang="ru-RU" sz="2000" b="0" dirty="0">
                <a:latin typeface="Times New Roman" pitchFamily="18" charset="0"/>
                <a:cs typeface="Times New Roman" pitchFamily="18" charset="0"/>
              </a:rPr>
              <a:t> на </a:t>
            </a:r>
            <a:r>
              <a:rPr lang="ru-RU" sz="2000" b="0" dirty="0" err="1">
                <a:latin typeface="Times New Roman" pitchFamily="18" charset="0"/>
                <a:cs typeface="Times New Roman" pitchFamily="18" charset="0"/>
              </a:rPr>
              <a:t>українські</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кошти</a:t>
            </a:r>
            <a:r>
              <a:rPr lang="ru-RU" sz="2000" b="0" dirty="0">
                <a:latin typeface="Times New Roman" pitchFamily="18" charset="0"/>
                <a:cs typeface="Times New Roman" pitchFamily="18" charset="0"/>
              </a:rPr>
              <a:t>, але на </a:t>
            </a:r>
            <a:r>
              <a:rPr lang="ru-RU" sz="2000" b="0" dirty="0" err="1">
                <a:latin typeface="Times New Roman" pitchFamily="18" charset="0"/>
                <a:cs typeface="Times New Roman" pitchFamily="18" charset="0"/>
              </a:rPr>
              <a:t>території</a:t>
            </a:r>
            <a:r>
              <a:rPr lang="ru-RU" sz="2000" b="0" dirty="0">
                <a:latin typeface="Times New Roman" pitchFamily="18" charset="0"/>
                <a:cs typeface="Times New Roman" pitchFamily="18" charset="0"/>
              </a:rPr>
              <a:t> США, </a:t>
            </a:r>
            <a:r>
              <a:rPr lang="ru-RU" sz="2000" b="0" dirty="0" err="1">
                <a:latin typeface="Times New Roman" pitchFamily="18" charset="0"/>
                <a:cs typeface="Times New Roman" pitchFamily="18" charset="0"/>
              </a:rPr>
              <a:t>вже</a:t>
            </a:r>
            <a:r>
              <a:rPr lang="ru-RU" sz="2000" b="0" dirty="0">
                <a:latin typeface="Times New Roman" pitchFamily="18" charset="0"/>
                <a:cs typeface="Times New Roman" pitchFamily="18" charset="0"/>
              </a:rPr>
              <a:t> не буде </a:t>
            </a:r>
            <a:r>
              <a:rPr lang="ru-RU" sz="2000" b="0" dirty="0" err="1">
                <a:latin typeface="Times New Roman" pitchFamily="18" charset="0"/>
                <a:cs typeface="Times New Roman" pitchFamily="18" charset="0"/>
              </a:rPr>
              <a:t>належати</a:t>
            </a:r>
            <a:r>
              <a:rPr lang="ru-RU" sz="2000" b="0" dirty="0">
                <a:latin typeface="Times New Roman" pitchFamily="18" charset="0"/>
                <a:cs typeface="Times New Roman" pitchFamily="18" charset="0"/>
              </a:rPr>
              <a:t> до ВВП.</a:t>
            </a:r>
          </a:p>
          <a:p>
            <a:r>
              <a:rPr lang="ru-RU" sz="2000" b="0" dirty="0" err="1">
                <a:latin typeface="Times New Roman" pitchFamily="18" charset="0"/>
                <a:cs typeface="Times New Roman" pitchFamily="18" charset="0"/>
              </a:rPr>
              <a:t>Під</a:t>
            </a:r>
            <a:r>
              <a:rPr lang="ru-RU" sz="2000" b="0" dirty="0">
                <a:latin typeface="Times New Roman" pitchFamily="18" charset="0"/>
                <a:cs typeface="Times New Roman" pitchFamily="18" charset="0"/>
              </a:rPr>
              <a:t> словом «</a:t>
            </a:r>
            <a:r>
              <a:rPr lang="ru-RU" sz="2000" i="1" u="sng" dirty="0">
                <a:latin typeface="Times New Roman" pitchFamily="18" charset="0"/>
                <a:cs typeface="Times New Roman" pitchFamily="18" charset="0"/>
              </a:rPr>
              <a:t>продукт</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розуміють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товари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які</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виготовлені</a:t>
            </a:r>
            <a:r>
              <a:rPr lang="ru-RU" sz="2000" b="0" dirty="0">
                <a:latin typeface="Times New Roman" pitchFamily="18" charset="0"/>
                <a:cs typeface="Times New Roman" pitchFamily="18" charset="0"/>
              </a:rPr>
              <a:t> з метою </a:t>
            </a:r>
            <a:r>
              <a:rPr lang="ru-RU" sz="2000" b="0" dirty="0" err="1">
                <a:latin typeface="Times New Roman" pitchFamily="18" charset="0"/>
                <a:cs typeface="Times New Roman" pitchFamily="18" charset="0"/>
              </a:rPr>
              <a:t>подальшого</a:t>
            </a:r>
            <a:r>
              <a:rPr lang="ru-RU" sz="2000" b="0" dirty="0">
                <a:latin typeface="Times New Roman" pitchFamily="18" charset="0"/>
                <a:cs typeface="Times New Roman" pitchFamily="18" charset="0"/>
              </a:rPr>
              <a:t> продажу. </a:t>
            </a:r>
            <a:r>
              <a:rPr lang="ru-RU" sz="2000" b="0" dirty="0" err="1">
                <a:latin typeface="Times New Roman" pitchFamily="18" charset="0"/>
                <a:cs typeface="Times New Roman" pitchFamily="18" charset="0"/>
              </a:rPr>
              <a:t>Наприклад</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вартість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продукції</a:t>
            </a:r>
            <a:r>
              <a:rPr lang="ru-RU" sz="2000" b="0" dirty="0">
                <a:latin typeface="Times New Roman" pitchFamily="18" charset="0"/>
                <a:cs typeface="Times New Roman" pitchFamily="18" charset="0"/>
              </a:rPr>
              <a:t>, яка </a:t>
            </a:r>
            <a:r>
              <a:rPr lang="ru-RU" sz="2000" b="0" dirty="0" err="1">
                <a:latin typeface="Times New Roman" pitchFamily="18" charset="0"/>
                <a:cs typeface="Times New Roman" pitchFamily="18" charset="0"/>
              </a:rPr>
              <a:t>призначена</a:t>
            </a:r>
            <a:r>
              <a:rPr lang="ru-RU" sz="2000" b="0" dirty="0">
                <a:latin typeface="Times New Roman" pitchFamily="18" charset="0"/>
                <a:cs typeface="Times New Roman" pitchFamily="18" charset="0"/>
              </a:rPr>
              <a:t> для </a:t>
            </a:r>
            <a:r>
              <a:rPr lang="ru-RU" sz="2000" b="0" dirty="0" err="1">
                <a:latin typeface="Times New Roman" pitchFamily="18" charset="0"/>
                <a:cs typeface="Times New Roman" pitchFamily="18" charset="0"/>
              </a:rPr>
              <a:t>обміну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або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виготовлення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інших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товарів</a:t>
            </a:r>
            <a:r>
              <a:rPr lang="ru-RU" sz="2000" b="0" dirty="0">
                <a:latin typeface="Times New Roman" pitchFamily="18" charset="0"/>
                <a:cs typeface="Times New Roman" pitchFamily="18" charset="0"/>
              </a:rPr>
              <a:t>, не </a:t>
            </a:r>
            <a:r>
              <a:rPr lang="ru-RU" sz="2000" b="0" dirty="0" err="1">
                <a:latin typeface="Times New Roman" pitchFamily="18" charset="0"/>
                <a:cs typeface="Times New Roman" pitchFamily="18" charset="0"/>
              </a:rPr>
              <a:t>враховують</a:t>
            </a:r>
            <a:r>
              <a:rPr lang="ru-RU" sz="2000" b="0" dirty="0">
                <a:latin typeface="Times New Roman" pitchFamily="18" charset="0"/>
                <a:cs typeface="Times New Roman" pitchFamily="18" charset="0"/>
              </a:rPr>
              <a:t> у ВВП</a:t>
            </a:r>
            <a:r>
              <a:rPr lang="ru-RU" sz="2000" b="0" dirty="0" smtClean="0">
                <a:latin typeface="Times New Roman" pitchFamily="18" charset="0"/>
                <a:cs typeface="Times New Roman" pitchFamily="18" charset="0"/>
              </a:rPr>
              <a:t>.</a:t>
            </a:r>
          </a:p>
          <a:p>
            <a:pPr marL="0" indent="0">
              <a:buNone/>
            </a:pPr>
            <a:endParaRPr lang="ru-RU" sz="2000" b="0" dirty="0">
              <a:latin typeface="Times New Roman" pitchFamily="18" charset="0"/>
              <a:cs typeface="Times New Roman" pitchFamily="18" charset="0"/>
            </a:endParaRPr>
          </a:p>
          <a:p>
            <a:pPr marL="0" indent="0" algn="ctr">
              <a:buNone/>
            </a:pPr>
            <a:r>
              <a:rPr lang="uk-UA" sz="2000" b="0" dirty="0">
                <a:solidFill>
                  <a:srgbClr val="000000"/>
                </a:solidFill>
                <a:latin typeface="NovaPoshta"/>
              </a:rPr>
              <a:t>ВВП України є одним з основних показників економічного розвитку країни. Він впливає на прийняття рішень у сфері макроекономічної політики та може бути індикатором успішності економічних реформ. Номінальний ВВП показує поточну вартість товарів та послуг у поточних цінах, тоді як реальний ВВП враховує інфляцію чи дефляцію. Розрахунок ВВП за доходами, витратами та доданою вартістю надає комплексну інформацію про стан економіки та її структуру.</a:t>
            </a:r>
            <a:endParaRPr lang="ru-RU" sz="2000" b="0" dirty="0">
              <a:latin typeface="Times New Roman" pitchFamily="18" charset="0"/>
              <a:cs typeface="Times New Roman" pitchFamily="18" charset="0"/>
            </a:endParaRPr>
          </a:p>
          <a:p>
            <a:pPr marL="0" indent="0">
              <a:buNone/>
            </a:pP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2533960216"/>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TotalTime>
  <Words>3107</Words>
  <Application>Microsoft Office PowerPoint</Application>
  <PresentationFormat>Довільний</PresentationFormat>
  <Paragraphs>182</Paragraphs>
  <Slides>29</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29</vt:i4>
      </vt:variant>
    </vt:vector>
  </HeadingPairs>
  <TitlesOfParts>
    <vt:vector size="30" baseType="lpstr">
      <vt:lpstr>Тема Office</vt:lpstr>
      <vt:lpstr>Тема 3. Макроекономічна рівновага. Національна економіка   1. Ознаки, структура та показники національної економіки. 2. Економічне зростання. 3. Економічний цикл.</vt:lpstr>
      <vt:lpstr>1. Ознаки, структура та показники національної економіки.</vt:lpstr>
      <vt:lpstr>Презентація PowerPoint</vt:lpstr>
      <vt:lpstr>Презентація PowerPoint</vt:lpstr>
      <vt:lpstr>Презентація PowerPoint</vt:lpstr>
      <vt:lpstr>Презентація PowerPoint</vt:lpstr>
      <vt:lpstr>Основні показники стану національної економіки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161</cp:revision>
  <dcterms:created xsi:type="dcterms:W3CDTF">2023-01-12T09:20:21Z</dcterms:created>
  <dcterms:modified xsi:type="dcterms:W3CDTF">2024-11-05T18:07:22Z</dcterms:modified>
</cp:coreProperties>
</file>