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8" r:id="rId3"/>
    <p:sldId id="270" r:id="rId4"/>
    <p:sldId id="269" r:id="rId5"/>
    <p:sldId id="257" r:id="rId6"/>
    <p:sldId id="258" r:id="rId7"/>
    <p:sldId id="259" r:id="rId8"/>
    <p:sldId id="262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1AFC4-61BF-4661-B55C-CF53631886CC}" type="datetimeFigureOut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DCF37-9DEB-4049-B96F-B8630FFE4C6E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B71B9-DCAE-4E22-80E6-9D57962180E1}" type="datetimeFigureOut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94C06-2092-49E7-8ECF-67C73E88C3A1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B69D8-1B74-47D2-AD1D-50C849FA17ED}" type="datetimeFigureOut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B5872-6C82-40B8-816F-B5DEA3E97311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3F172-A89B-482B-963A-6CFE5C2557A9}" type="datetimeFigureOut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EB9E6-AC4F-42A0-B3EC-00CBCBE138BF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5AE1C-DC52-4A41-A0B8-E1744CF79F5B}" type="datetimeFigureOut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A086A-2CA1-45FA-A758-6AC17BACA2C4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A40DD-3771-49AA-B448-5F298A3B9357}" type="datetimeFigureOut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EF41F-DB89-436B-A706-D371589EE60B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291DA-46D1-4B48-94FE-09EF593D83F1}" type="datetimeFigureOut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1EF6B-2D82-4102-B5E0-D56FE4FF066B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87A56-A783-43C1-821A-A713CCDD684C}" type="datetimeFigureOut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A00CB-E564-4F39-B800-5F50AC5AEC70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64957-9996-466C-BC13-B578DC832C23}" type="datetimeFigureOut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D43D6-E94A-4292-9D36-BAD2B84711D4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B3BFB-1C6A-4B39-8579-BDBD09EEA24B}" type="datetimeFigureOut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84C2D-36ED-4A3C-B468-95745458F982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D82DD-8DDD-42C9-BD15-D7F7B0327562}" type="datetimeFigureOut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BD0D8-D82D-4C11-BA6A-7E4314FB968B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F78EA6-D72C-4CD3-81C4-B26A15118053}" type="datetimeFigureOut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232479D-5A3B-44B7-8AD1-8E4751A2023D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7" r:id="rId2"/>
    <p:sldLayoutId id="2147483706" r:id="rId3"/>
    <p:sldLayoutId id="2147483705" r:id="rId4"/>
    <p:sldLayoutId id="2147483704" r:id="rId5"/>
    <p:sldLayoutId id="2147483703" r:id="rId6"/>
    <p:sldLayoutId id="2147483702" r:id="rId7"/>
    <p:sldLayoutId id="2147483701" r:id="rId8"/>
    <p:sldLayoutId id="2147483700" r:id="rId9"/>
    <p:sldLayoutId id="2147483699" r:id="rId10"/>
    <p:sldLayoutId id="214748369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03648" y="2204864"/>
            <a:ext cx="6480720" cy="2160240"/>
          </a:xfrm>
          <a:prstGeom prst="round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6" name="Заголовок 1"/>
          <p:cNvSpPr>
            <a:spLocks noGrp="1"/>
          </p:cNvSpPr>
          <p:nvPr>
            <p:ph type="ctrTitle"/>
          </p:nvPr>
        </p:nvSpPr>
        <p:spPr>
          <a:xfrm>
            <a:off x="900113" y="2133600"/>
            <a:ext cx="7343775" cy="2143125"/>
          </a:xfrm>
        </p:spPr>
        <p:txBody>
          <a:bodyPr/>
          <a:lstStyle/>
          <a:p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ПОЛІТИКО-ЕКОНОМІЧНІ</a:t>
            </a:r>
            <a:br>
              <a:rPr lang="uk-UA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 ПАРАМЕТРИ ОПТИМІЗАЦІЇ </a:t>
            </a:r>
            <a:br>
              <a:rPr lang="uk-UA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АДАПТИВНОГО СПОРТУ ТА СПОРТУ ВЕТЕРАНІВ ВІЙНИ ЯК СОЦІОПРИРОДНОЇ СИСТЕМИ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uk-UA" sz="3600" b="1">
                <a:latin typeface="Times New Roman" pitchFamily="18" charset="0"/>
                <a:cs typeface="Times New Roman" pitchFamily="18" charset="0"/>
              </a:rPr>
              <a:t>Параметри оптимізації </a:t>
            </a:r>
            <a:r>
              <a:rPr lang="uk-UA" sz="3600">
                <a:latin typeface="Times New Roman" pitchFamily="18" charset="0"/>
                <a:cs typeface="Times New Roman" pitchFamily="18" charset="0"/>
              </a:rPr>
              <a:t>управління окремою галуззю в цілісній структурі державної системи управління:</a:t>
            </a:r>
            <a:endParaRPr lang="ru-RU" sz="3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642938" y="1785938"/>
            <a:ext cx="7886700" cy="4714875"/>
          </a:xfrm>
        </p:spPr>
        <p:txBody>
          <a:bodyPr/>
          <a:lstStyle/>
          <a:p>
            <a:r>
              <a:rPr lang="uk-UA" sz="3200">
                <a:latin typeface="Times New Roman" pitchFamily="18" charset="0"/>
                <a:cs typeface="Times New Roman" pitchFamily="18" charset="0"/>
              </a:rPr>
              <a:t>неперервна синхронізація</a:t>
            </a:r>
            <a:r>
              <a:rPr lang="uk-UA" sz="32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>
                <a:latin typeface="Times New Roman" pitchFamily="18" charset="0"/>
                <a:cs typeface="Times New Roman" pitchFamily="18" charset="0"/>
              </a:rPr>
              <a:t>взаємообумовлених відносин, якими виступають </a:t>
            </a:r>
            <a:r>
              <a:rPr lang="uk-UA" sz="3200" i="1">
                <a:latin typeface="Times New Roman" pitchFamily="18" charset="0"/>
                <a:cs typeface="Times New Roman" pitchFamily="18" charset="0"/>
              </a:rPr>
              <a:t>потреби</a:t>
            </a:r>
            <a:r>
              <a:rPr lang="uk-UA" sz="3200">
                <a:latin typeface="Times New Roman" pitchFamily="18" charset="0"/>
                <a:cs typeface="Times New Roman" pitchFamily="18" charset="0"/>
              </a:rPr>
              <a:t> та необхідність їх задоволення;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>
                <a:latin typeface="Times New Roman" pitchFamily="18" charset="0"/>
                <a:cs typeface="Times New Roman" pitchFamily="18" charset="0"/>
              </a:rPr>
              <a:t>дотримання необхідного рівня спостереження за ходом розвитку галузі;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>
                <a:latin typeface="Times New Roman" pitchFamily="18" charset="0"/>
                <a:cs typeface="Times New Roman" pitchFamily="18" charset="0"/>
              </a:rPr>
              <a:t>достатня керованість галуззю;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3200">
                <a:latin typeface="Times New Roman" pitchFamily="18" charset="0"/>
                <a:cs typeface="Times New Roman" pitchFamily="18" charset="0"/>
              </a:rPr>
              <a:t>забезпечення сталості та надійності її функціонування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узел 1"/>
          <p:cNvSpPr/>
          <p:nvPr/>
        </p:nvSpPr>
        <p:spPr>
          <a:xfrm>
            <a:off x="3162300" y="2060575"/>
            <a:ext cx="2819400" cy="2736850"/>
          </a:xfrm>
          <a:prstGeom prst="flowChartConnec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3671888" y="2708275"/>
            <a:ext cx="18002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 dirty="0">
                <a:latin typeface="Times New Roman" pitchFamily="18" charset="0"/>
              </a:rPr>
              <a:t>Розвиток </a:t>
            </a:r>
            <a:r>
              <a:rPr lang="uk-UA" sz="2800" dirty="0" err="1">
                <a:latin typeface="Times New Roman" pitchFamily="18" charset="0"/>
              </a:rPr>
              <a:t>АСтаСВВ</a:t>
            </a:r>
            <a:endParaRPr lang="ru-RU" sz="2800" dirty="0">
              <a:latin typeface="Times New Roman" pitchFamily="18" charset="0"/>
            </a:endParaRPr>
          </a:p>
        </p:txBody>
      </p:sp>
      <p:sp>
        <p:nvSpPr>
          <p:cNvPr id="5" name="Блок-схема: узел 4"/>
          <p:cNvSpPr/>
          <p:nvPr/>
        </p:nvSpPr>
        <p:spPr>
          <a:xfrm>
            <a:off x="6516688" y="981075"/>
            <a:ext cx="1368425" cy="1368425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uk-UA" sz="1600">
                <a:solidFill>
                  <a:schemeClr val="tx1"/>
                </a:solidFill>
                <a:latin typeface="Times New Roman" pitchFamily="18" charset="0"/>
              </a:rPr>
              <a:t>науковий супровід</a:t>
            </a:r>
            <a:r>
              <a:rPr lang="uk-UA">
                <a:solidFill>
                  <a:schemeClr val="tx1"/>
                </a:solidFill>
                <a:latin typeface="Arial" charset="0"/>
              </a:rPr>
              <a:t> </a:t>
            </a:r>
            <a:endParaRPr lang="ru-RU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4716463" y="115888"/>
            <a:ext cx="1439862" cy="1441450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2484438" y="188913"/>
            <a:ext cx="1582737" cy="1584325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900113" y="692150"/>
            <a:ext cx="1368425" cy="1368425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ru-RU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Блок-схема: узел 8"/>
          <p:cNvSpPr/>
          <p:nvPr/>
        </p:nvSpPr>
        <p:spPr>
          <a:xfrm>
            <a:off x="6443663" y="3068638"/>
            <a:ext cx="1657350" cy="1655762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1331913" y="2420938"/>
            <a:ext cx="1439862" cy="1439862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uk-UA" sz="1400">
                <a:solidFill>
                  <a:schemeClr val="tx1"/>
                </a:solidFill>
                <a:latin typeface="Times New Roman" pitchFamily="18" charset="0"/>
              </a:rPr>
              <a:t>система контролю якості послуг</a:t>
            </a:r>
            <a:r>
              <a:rPr lang="ru-RU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11" name="Блок-схема: узел 10"/>
          <p:cNvSpPr/>
          <p:nvPr/>
        </p:nvSpPr>
        <p:spPr>
          <a:xfrm>
            <a:off x="900113" y="4437063"/>
            <a:ext cx="1871662" cy="1871662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708400" y="5300663"/>
            <a:ext cx="1368425" cy="1368425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6084888" y="5084763"/>
            <a:ext cx="1582737" cy="1584325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uk-UA" sz="1200">
                <a:solidFill>
                  <a:schemeClr val="tx1"/>
                </a:solidFill>
                <a:latin typeface="Times New Roman" pitchFamily="18" charset="0"/>
              </a:rPr>
              <a:t>розробка юридичних норм та адміністративного правового регулювання</a:t>
            </a:r>
            <a:r>
              <a:rPr lang="ru-RU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15373" name="TextBox 14"/>
          <p:cNvSpPr txBox="1">
            <a:spLocks noChangeArrowheads="1"/>
          </p:cNvSpPr>
          <p:nvPr/>
        </p:nvSpPr>
        <p:spPr bwMode="auto">
          <a:xfrm>
            <a:off x="971550" y="908050"/>
            <a:ext cx="1223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400">
                <a:latin typeface="Times New Roman" pitchFamily="18" charset="0"/>
              </a:rPr>
              <a:t>кадрове забезпечення</a:t>
            </a:r>
            <a:r>
              <a:rPr lang="ru-RU"/>
              <a:t> </a:t>
            </a:r>
          </a:p>
        </p:txBody>
      </p:sp>
      <p:sp>
        <p:nvSpPr>
          <p:cNvPr id="15374" name="TextBox 15"/>
          <p:cNvSpPr txBox="1">
            <a:spLocks noChangeArrowheads="1"/>
          </p:cNvSpPr>
          <p:nvPr/>
        </p:nvSpPr>
        <p:spPr bwMode="auto">
          <a:xfrm>
            <a:off x="2555875" y="188913"/>
            <a:ext cx="14398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200">
                <a:latin typeface="Times New Roman" pitchFamily="18" charset="0"/>
              </a:rPr>
              <a:t>умови виробництва для матеріально-технічного та цільового тренажерного, апаратурного забезпечення</a:t>
            </a:r>
            <a:r>
              <a:rPr lang="ru-RU" sz="1200">
                <a:latin typeface="Times New Roman" pitchFamily="18" charset="0"/>
              </a:rPr>
              <a:t> </a:t>
            </a:r>
          </a:p>
        </p:txBody>
      </p:sp>
      <p:sp>
        <p:nvSpPr>
          <p:cNvPr id="15375" name="TextBox 16"/>
          <p:cNvSpPr txBox="1">
            <a:spLocks noChangeArrowheads="1"/>
          </p:cNvSpPr>
          <p:nvPr/>
        </p:nvSpPr>
        <p:spPr bwMode="auto">
          <a:xfrm>
            <a:off x="4716463" y="188913"/>
            <a:ext cx="1439862" cy="121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uk-UA" sz="1400">
              <a:latin typeface="Times New Roman" pitchFamily="18" charset="0"/>
            </a:endParaRPr>
          </a:p>
          <a:p>
            <a:pPr algn="ctr"/>
            <a:r>
              <a:rPr lang="uk-UA" sz="1400">
                <a:latin typeface="Times New Roman" pitchFamily="18" charset="0"/>
              </a:rPr>
              <a:t>будівництво необхідних спортивних споруд</a:t>
            </a:r>
            <a:r>
              <a:rPr lang="ru-RU"/>
              <a:t> </a:t>
            </a:r>
          </a:p>
        </p:txBody>
      </p:sp>
      <p:sp>
        <p:nvSpPr>
          <p:cNvPr id="15377" name="TextBox 18"/>
          <p:cNvSpPr txBox="1">
            <a:spLocks noChangeArrowheads="1"/>
          </p:cNvSpPr>
          <p:nvPr/>
        </p:nvSpPr>
        <p:spPr bwMode="auto">
          <a:xfrm>
            <a:off x="1116013" y="4652963"/>
            <a:ext cx="1439862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000">
                <a:latin typeface="Times New Roman" pitchFamily="18" charset="0"/>
              </a:rPr>
              <a:t>індивідуальний фізичний розвиток, рівень фізичної підготовленості, фізичного стану, біологічного віку та статі контингенту</a:t>
            </a:r>
            <a:r>
              <a:rPr lang="ru-RU"/>
              <a:t> </a:t>
            </a:r>
          </a:p>
        </p:txBody>
      </p:sp>
      <p:sp>
        <p:nvSpPr>
          <p:cNvPr id="15378" name="TextBox 19"/>
          <p:cNvSpPr txBox="1">
            <a:spLocks noChangeArrowheads="1"/>
          </p:cNvSpPr>
          <p:nvPr/>
        </p:nvSpPr>
        <p:spPr bwMode="auto">
          <a:xfrm>
            <a:off x="3779838" y="5734050"/>
            <a:ext cx="12239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200" u="sng">
                <a:latin typeface="Times New Roman" pitchFamily="18" charset="0"/>
              </a:rPr>
              <a:t>стандартизація</a:t>
            </a:r>
            <a:r>
              <a:rPr lang="uk-UA" sz="1200" u="sng">
                <a:latin typeface="Calibri" pitchFamily="34" charset="0"/>
              </a:rPr>
              <a:t> </a:t>
            </a:r>
            <a:endParaRPr lang="ru-RU" sz="1200" u="sng">
              <a:latin typeface="Calibri" pitchFamily="34" charset="0"/>
            </a:endParaRP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6588125" y="3716338"/>
            <a:ext cx="1439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/>
              <a:t>фахівці</a:t>
            </a:r>
            <a:r>
              <a:rPr lang="ru-RU"/>
              <a:t> </a:t>
            </a: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3635375" y="1700213"/>
            <a:ext cx="288925" cy="5048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8" idx="5"/>
          </p:cNvCxnSpPr>
          <p:nvPr/>
        </p:nvCxnSpPr>
        <p:spPr>
          <a:xfrm>
            <a:off x="2066925" y="1860550"/>
            <a:ext cx="1425575" cy="7762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2700338" y="3500438"/>
            <a:ext cx="503237" cy="730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6" idx="4"/>
          </p:cNvCxnSpPr>
          <p:nvPr/>
        </p:nvCxnSpPr>
        <p:spPr>
          <a:xfrm flipH="1">
            <a:off x="5149850" y="1557338"/>
            <a:ext cx="287338" cy="6477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5795963" y="2349500"/>
            <a:ext cx="1223962" cy="3603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 flipV="1">
            <a:off x="5867400" y="3933825"/>
            <a:ext cx="649288" cy="2873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2700338" y="4581525"/>
            <a:ext cx="1150937" cy="431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2" idx="4"/>
          </p:cNvCxnSpPr>
          <p:nvPr/>
        </p:nvCxnSpPr>
        <p:spPr>
          <a:xfrm flipV="1">
            <a:off x="4572000" y="4797425"/>
            <a:ext cx="0" cy="5032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endCxn id="2" idx="5"/>
          </p:cNvCxnSpPr>
          <p:nvPr/>
        </p:nvCxnSpPr>
        <p:spPr>
          <a:xfrm flipH="1" flipV="1">
            <a:off x="5568950" y="4395788"/>
            <a:ext cx="947738" cy="762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Основні положення перспективних розробок</a:t>
            </a:r>
            <a:br>
              <a:rPr lang="uk-UA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/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5600" dirty="0"/>
              <a:t>1. </a:t>
            </a: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Оцінка якісної та кількісної характеристики біологічного віку, що дозволяє визначити </a:t>
            </a:r>
            <a:r>
              <a:rPr lang="uk-UA" sz="5600" dirty="0" err="1">
                <a:latin typeface="Times New Roman" pitchFamily="18" charset="0"/>
                <a:cs typeface="Times New Roman" pitchFamily="18" charset="0"/>
              </a:rPr>
              <a:t>донозологічні</a:t>
            </a: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 конституційні захворювання; фізіологічну схильність до підвищеної адаптації до різних чинників середовища.</a:t>
            </a:r>
            <a:endParaRPr lang="ru-RU" sz="56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2. Загальні методи побудови </a:t>
            </a:r>
            <a:r>
              <a:rPr lang="uk-UA" sz="5600" dirty="0" err="1">
                <a:latin typeface="Times New Roman" pitchFamily="18" charset="0"/>
                <a:cs typeface="Times New Roman" pitchFamily="18" charset="0"/>
              </a:rPr>
              <a:t>ознакових</a:t>
            </a: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 семантичних просторів з єдиною мірою співставлення </a:t>
            </a:r>
            <a:r>
              <a:rPr lang="uk-UA" sz="5600" dirty="0" err="1">
                <a:latin typeface="Times New Roman" pitchFamily="18" charset="0"/>
                <a:cs typeface="Times New Roman" pitchFamily="18" charset="0"/>
              </a:rPr>
              <a:t>багатопараметричних</a:t>
            </a: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 об'єктів, що забезпечує їх порівняння та класифікацію.</a:t>
            </a:r>
            <a:endParaRPr lang="ru-RU" sz="56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3. Розробка методів визначення індивідуальної норми і зони функціонального оптимуму, що дозволяє проводити моніторинг динаміки їх зміни і оцінювати міру допустимості для конкретного індивіда умов перебування в певному середовищі і складності виконуваної роботи.</a:t>
            </a:r>
            <a:endParaRPr lang="ru-RU" sz="56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uk-UA" sz="5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На базі сучасної комп'ютерної анімації та відеозйомки руху людини, розробка методів дистанційної оцінки поточного фізичного стану в реальному масштабі часу, що дозволяє координувати режим його діяльності з метою оптимізації виконуваної роботи.</a:t>
            </a:r>
            <a:endParaRPr lang="ru-RU" sz="56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5. Встановлення методів контролю за емоційним станом людини в особливих і екстремальних умовах протікання його професійної діяльності.</a:t>
            </a:r>
            <a:endParaRPr lang="ru-RU" sz="56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uk-UA" sz="5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Розробка методів побудови індивідуальних оптимальних алгоритмів навчання, які дозволяють вести паспортизацію індивідуальних можливостей людини, оцінювати його міру обдарованості, рівень навченості і формувати оптимальний режим навчання, який забезпечує найбільш ефективне освоєння відповідного алгоритмізованого матеріалу навчання.</a:t>
            </a:r>
            <a:endParaRPr lang="ru-RU" sz="56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7. Визначення закономірності побудови і вибору методів дослідження з достатнім вирішенням для відповідних завдань дослідження, з подальшим вибором засобів обробки інформації та її подання.</a:t>
            </a:r>
            <a:endParaRPr lang="ru-RU" sz="56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5600" dirty="0">
                <a:latin typeface="Times New Roman" pitchFamily="18" charset="0"/>
                <a:cs typeface="Times New Roman" pitchFamily="18" charset="0"/>
              </a:rPr>
              <a:t>8. Обґрунтування теорії розвитку галузі спортивного права та дипломатії в спорті в загальній структурі побудови і організації правової діяльності в державі і міжнародному співтоваристві на сучасному етапі її формування.</a:t>
            </a:r>
            <a:endParaRPr lang="ru-RU" sz="56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628650" y="5532438"/>
            <a:ext cx="7886700" cy="1111250"/>
          </a:xfrm>
        </p:spPr>
        <p:txBody>
          <a:bodyPr/>
          <a:lstStyle/>
          <a:p>
            <a:pPr algn="ctr"/>
            <a:r>
              <a:rPr lang="uk-UA" sz="3200">
                <a:latin typeface="Times New Roman" pitchFamily="18" charset="0"/>
                <a:cs typeface="Times New Roman" pitchFamily="18" charset="0"/>
              </a:rPr>
              <a:t>Рис. 1 Матриця взаємодії в системі </a:t>
            </a:r>
            <a:r>
              <a:rPr lang="en-GB" sz="320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uk-UA" sz="3200">
                <a:latin typeface="Times New Roman" pitchFamily="18" charset="0"/>
                <a:cs typeface="Times New Roman" pitchFamily="18" charset="0"/>
              </a:rPr>
              <a:t>середовище - об'єкт – суб'єкт</a:t>
            </a:r>
            <a:r>
              <a:rPr lang="uk-UA" sz="3200">
                <a:latin typeface="Calibri" pitchFamily="34" charset="0"/>
              </a:rPr>
              <a:t>"</a:t>
            </a:r>
            <a:r>
              <a:rPr lang="uk-UA" sz="32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5525" y="836613"/>
            <a:ext cx="7092950" cy="4351337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628650" y="5572125"/>
            <a:ext cx="7886700" cy="1071563"/>
          </a:xfrm>
        </p:spPr>
        <p:txBody>
          <a:bodyPr/>
          <a:lstStyle/>
          <a:p>
            <a:pPr algn="ctr"/>
            <a:r>
              <a:rPr lang="uk-UA" sz="2800">
                <a:latin typeface="Times New Roman" pitchFamily="18" charset="0"/>
                <a:cs typeface="Times New Roman" pitchFamily="18" charset="0"/>
              </a:rPr>
              <a:t>Рис. 2 Рівні побудови взаємообумовлених відносин в системі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sz="2800">
                <a:latin typeface="Times New Roman" pitchFamily="18" charset="0"/>
                <a:cs typeface="Times New Roman" pitchFamily="18" charset="0"/>
              </a:rPr>
              <a:t>середовище - об'єкт - суб'єкт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”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38" y="285750"/>
            <a:ext cx="6572250" cy="521493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628650" y="5929313"/>
            <a:ext cx="7886700" cy="714375"/>
          </a:xfrm>
        </p:spPr>
        <p:txBody>
          <a:bodyPr/>
          <a:lstStyle/>
          <a:p>
            <a:pPr algn="ctr"/>
            <a:r>
              <a:rPr lang="uk-UA" sz="2800">
                <a:latin typeface="Times New Roman" pitchFamily="18" charset="0"/>
                <a:cs typeface="Times New Roman" pitchFamily="18" charset="0"/>
              </a:rPr>
              <a:t>Рис. 3 Спеціальний семантичний простір </a:t>
            </a:r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333375"/>
            <a:ext cx="8286750" cy="5595938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3"/>
          <p:cNvSpPr>
            <a:spLocks noGrp="1"/>
          </p:cNvSpPr>
          <p:nvPr>
            <p:ph type="title"/>
          </p:nvPr>
        </p:nvSpPr>
        <p:spPr>
          <a:xfrm>
            <a:off x="628650" y="860425"/>
            <a:ext cx="7886700" cy="5137150"/>
          </a:xfrm>
        </p:spPr>
        <p:txBody>
          <a:bodyPr/>
          <a:lstStyle/>
          <a:p>
            <a:pPr algn="ctr"/>
            <a:r>
              <a:rPr lang="uk-UA" sz="6000" b="1">
                <a:latin typeface="Times New Roman" pitchFamily="18" charset="0"/>
                <a:cs typeface="Times New Roman" pitchFamily="18" charset="0"/>
              </a:rPr>
              <a:t>ДЯКУЮ</a:t>
            </a:r>
            <a:br>
              <a:rPr lang="uk-UA" sz="6000" b="1">
                <a:latin typeface="Times New Roman" pitchFamily="18" charset="0"/>
                <a:cs typeface="Times New Roman" pitchFamily="18" charset="0"/>
              </a:rPr>
            </a:br>
            <a:r>
              <a:rPr lang="uk-UA" sz="6000" b="1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6000" b="1">
                <a:latin typeface="Times New Roman" pitchFamily="18" charset="0"/>
                <a:cs typeface="Times New Roman" pitchFamily="18" charset="0"/>
              </a:rPr>
            </a:br>
            <a:r>
              <a:rPr lang="uk-UA" sz="6000" b="1">
                <a:latin typeface="Times New Roman" pitchFamily="18" charset="0"/>
                <a:cs typeface="Times New Roman" pitchFamily="18" charset="0"/>
              </a:rPr>
              <a:t> ЗА УВАГУ</a:t>
            </a:r>
            <a:r>
              <a:rPr lang="en-US" b="1" dirty="0"/>
              <a:t>!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powerpointbase.com-842</Template>
  <TotalTime>158</TotalTime>
  <Words>374</Words>
  <Application>Microsoft Office PowerPoint</Application>
  <PresentationFormat>Екран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ПОЛІТИКО-ЕКОНОМІЧНІ  ПАРАМЕТРИ ОПТИМІЗАЦІЇ  АДАПТИВНОГО СПОРТУ ТА СПОРТУ ВЕТЕРАНІВ ВІЙНИ ЯК СОЦІОПРИРОДНОЇ СИСТЕМИ</vt:lpstr>
      <vt:lpstr>Параметри оптимізації управління окремою галуззю в цілісній структурі державної системи управління:</vt:lpstr>
      <vt:lpstr>Презентація PowerPoint</vt:lpstr>
      <vt:lpstr>Основні положення перспективних розробок </vt:lpstr>
      <vt:lpstr>Рис. 1 Матриця взаємодії в системі "середовище - об'єкт – суб'єкт" </vt:lpstr>
      <vt:lpstr>Рис. 2 Рівні побудови взаємообумовлених відносин в системі “середовище - об'єкт - суб'єкт”</vt:lpstr>
      <vt:lpstr>Рис. 3 Спеціальний семантичний простір </vt:lpstr>
      <vt:lpstr>ДЯКУЮ  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Никита Бондаренко</dc:creator>
  <cp:lastModifiedBy>Обліковий запис Microsoft</cp:lastModifiedBy>
  <cp:revision>17</cp:revision>
  <dcterms:created xsi:type="dcterms:W3CDTF">2018-11-19T16:59:36Z</dcterms:created>
  <dcterms:modified xsi:type="dcterms:W3CDTF">2026-10-15T11:49:23Z</dcterms:modified>
</cp:coreProperties>
</file>