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5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4756F-5393-4BBD-8E56-660176838191}" v="1" dt="2026-09-22T18:47:25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09-22T18:47:56.995" v="57" actId="208"/>
      <pc:docMkLst>
        <pc:docMk/>
      </pc:docMkLst>
      <pc:sldChg chg="addSp delSp modSp mod setBg">
        <pc:chgData name="Yana Hladyshchuk" userId="76f89f3d3a5d35e1" providerId="LiveId" clId="{57AFC747-19C7-44B3-8C4B-E513CF6FC1C7}" dt="2026-09-22T18:47:56.995" v="57" actId="208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09-22T18:47:37.106" v="54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09-22T18:47:37.106" v="54" actId="207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Yana Hladyshchuk" userId="76f89f3d3a5d35e1" providerId="LiveId" clId="{57AFC747-19C7-44B3-8C4B-E513CF6FC1C7}" dt="2026-09-22T18:47:56.995" v="57" actId="208"/>
          <ac:spMkLst>
            <pc:docMk/>
            <pc:sldMk cId="0" sldId="25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22T18:47:37.106" v="54" actId="20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1:57.587" v="28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09-17T08:20:58.349" v="14" actId="123"/>
          <ac:spMkLst>
            <pc:docMk/>
            <pc:sldMk cId="0" sldId="25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1:57.587" v="28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0:58.349" v="14" actId="123"/>
          <ac:spMkLst>
            <pc:docMk/>
            <pc:sldMk cId="0" sldId="25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0:58.349" v="14" actId="123"/>
          <ac:spMkLst>
            <pc:docMk/>
            <pc:sldMk cId="0" sldId="257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0:58.349" v="14" actId="123"/>
          <ac:spMkLst>
            <pc:docMk/>
            <pc:sldMk cId="0" sldId="257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1:06.042" v="19" actId="20577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1:51.109" v="24" actId="20577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09-17T08:21:51.109" v="24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2:19.790" v="29" actId="20577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09-17T08:22:19.790" v="29" actId="20577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2:43.002" v="30" actId="2711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09-17T08:22:43.002" v="30" actId="2711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3:04.329" v="35" actId="20577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09-17T08:22:57.048" v="34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09-17T08:23:04.329" v="35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3:24.281" v="36" actId="2711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09-17T08:23:24.281" v="36" actId="2711"/>
          <ac:spMkLst>
            <pc:docMk/>
            <pc:sldMk cId="0" sldId="270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3:37.294" v="37" actId="2711"/>
        <pc:sldMkLst>
          <pc:docMk/>
          <pc:sldMk cId="0" sldId="273"/>
        </pc:sldMkLst>
        <pc:spChg chg="mod">
          <ac:chgData name="Yana Hladyshchuk" userId="76f89f3d3a5d35e1" providerId="LiveId" clId="{57AFC747-19C7-44B3-8C4B-E513CF6FC1C7}" dt="2026-09-17T08:23:37.294" v="37" actId="2711"/>
          <ac:spMkLst>
            <pc:docMk/>
            <pc:sldMk cId="0" sldId="273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3:49.946" v="39" actId="6549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09-17T08:23:49.946" v="39" actId="6549"/>
          <ac:spMkLst>
            <pc:docMk/>
            <pc:sldMk cId="0" sldId="27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4:06.744" v="43" actId="2711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09-17T08:24:06.744" v="43" actId="2711"/>
          <ac:spMkLst>
            <pc:docMk/>
            <pc:sldMk cId="0" sldId="277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09-17T08:24:47.105" v="52" actId="14100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09-17T08:24:47.105" v="52" actId="14100"/>
          <ac:spMkLst>
            <pc:docMk/>
            <pc:sldMk cId="0" sldId="280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1200" y="365760"/>
            <a:ext cx="18288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rPr>
                <a:solidFill>
                  <a:schemeClr val="bg1">
                    <a:lumMod val="95000"/>
                  </a:schemeClr>
                </a:solidFill>
              </a:rPr>
              <a:t>1 /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286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066CC"/>
                </a:solidFill>
                <a:latin typeface="Montserrat"/>
              </a:defRPr>
            </a:pPr>
            <a:r>
              <a:rPr>
                <a:solidFill>
                  <a:schemeClr val="bg1">
                    <a:lumMod val="95000"/>
                  </a:schemeClr>
                </a:solidFill>
              </a:rPr>
              <a:t>МАРКЕТИНГ У ВИРОБНИЧІЙ І НЕВИРОБНИЧІЙ СФЕРАХ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2926080"/>
          </a:xfrm>
          <a:prstGeom prst="roundRect">
            <a:avLst/>
          </a:prstGeom>
          <a:solidFill>
            <a:srgbClr val="0A254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bIns="457200" rtlCol="0" anchor="ctr"/>
          <a:lstStyle/>
          <a:p>
            <a:pPr algn="ctr">
              <a:spcAft>
                <a:spcPts val="1400"/>
              </a:spcAft>
              <a:defRPr sz="2400" b="1">
                <a:solidFill>
                  <a:srgbClr val="FFFFFF"/>
                </a:solidFill>
                <a:latin typeface="Montserrat"/>
              </a:defRPr>
            </a:pPr>
            <a:r>
              <a:rPr dirty="0">
                <a:solidFill>
                  <a:schemeClr val="bg1">
                    <a:lumMod val="95000"/>
                  </a:schemeClr>
                </a:solidFill>
              </a:rPr>
              <a:t>ТЕМА 3. СЕГМЕНТУВАННЯ ПРОМИСЛОВОГО РИНКУ ТА ПОВЕДІНКА ОРГАНІЗАЦІЙ-СПОЖИВАЧІВ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846320"/>
            <a:ext cx="10728655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  <a:latin typeface="Montserrat"/>
              </a:defRPr>
            </a:pPr>
            <a:r>
              <a:rPr dirty="0">
                <a:solidFill>
                  <a:schemeClr val="bg1">
                    <a:lumMod val="95000"/>
                  </a:schemeClr>
                </a:solidFill>
              </a:rPr>
              <a:t>РОЗРОБНИК: PHD (ДОКТОР ФІЛОСОФІЇ), СТАРШИЙ ВИКЛАДАЧ ГЛАДИЩУК ЯНА АНДРІЇВНА</a:t>
            </a:r>
          </a:p>
          <a:p>
            <a:pPr>
              <a:defRPr sz="1100">
                <a:solidFill>
                  <a:srgbClr val="475569"/>
                </a:solidFill>
                <a:latin typeface="Montserrat"/>
              </a:defRPr>
            </a:pPr>
            <a:r>
              <a:rPr dirty="0">
                <a:solidFill>
                  <a:schemeClr val="bg1">
                    <a:lumMod val="95000"/>
                  </a:schemeClr>
                </a:solidFill>
              </a:rPr>
              <a:t>ДЕРЖАВНИЙ УНІВЕРСИТЕТ «ЖИТОМИРСЬКА ПОЛІТЕХНІКА»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СТРУКТУРА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ПЛАН ЛЕКЦІЙНОГО ЗАНЯТТЯ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>
                <a:solidFill>
                  <a:srgbClr val="0066CC"/>
                </a:solidFill>
                <a:latin typeface="Montserrat"/>
              </a:rPr>
              <a:t>ПУНКТ 3.1   |   </a:t>
            </a:r>
            <a:r>
              <a:rPr sz="1200" b="1">
                <a:solidFill>
                  <a:srgbClr val="0A2540"/>
                </a:solidFill>
                <a:latin typeface="Montserrat"/>
              </a:rPr>
              <a:t>МОДЕЛЬ ОРГАНІЗАЦІЙНОЇ КУПІВЕЛЬНОЇ ПОВЕДІНКИ ВЕБСТЕРА І УЇНДА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3172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 dirty="0">
                <a:solidFill>
                  <a:srgbClr val="0066CC"/>
                </a:solidFill>
                <a:latin typeface="Montserrat"/>
              </a:rPr>
              <a:t>ПУНКТ 3.2   |   </a:t>
            </a:r>
            <a:r>
              <a:rPr sz="1200" b="1" dirty="0">
                <a:solidFill>
                  <a:srgbClr val="0A2540"/>
                </a:solidFill>
                <a:latin typeface="Montserrat"/>
              </a:rPr>
              <a:t>ЗАКУПІВЕЛЬНИЙ ЦЕНТР: СКЛАД, РОЛІ ТА ВПЛИВ НА РІШЕННЯ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10896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>
                <a:solidFill>
                  <a:srgbClr val="0066CC"/>
                </a:solidFill>
                <a:latin typeface="Montserrat"/>
              </a:rPr>
              <a:t>ПУНКТ 3.3   |   </a:t>
            </a:r>
            <a:r>
              <a:rPr sz="1200" b="1">
                <a:solidFill>
                  <a:srgbClr val="0A2540"/>
                </a:solidFill>
                <a:latin typeface="Montserrat"/>
              </a:rPr>
              <a:t>«ВКЛАДЕНА» МОДЕЛЬ СЕГМЕНТУВАННЯ ПРОМИСЛОВОГО РИНКУ БОНОМИ І ШАПІРО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8620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>
                <a:solidFill>
                  <a:srgbClr val="0066CC"/>
                </a:solidFill>
                <a:latin typeface="Montserrat"/>
              </a:rPr>
              <a:t>ПУНКТ 3.4   |   </a:t>
            </a:r>
            <a:r>
              <a:rPr sz="1200" b="1">
                <a:solidFill>
                  <a:srgbClr val="0A2540"/>
                </a:solidFill>
                <a:latin typeface="Montserrat"/>
              </a:rPr>
              <a:t>КРИТЕРІЇ МАКРО- І МІКРОСЕГМЕНТУВАННЯ ПРОМИСЛОВОГО РИНКУ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66344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>
                <a:solidFill>
                  <a:srgbClr val="0066CC"/>
                </a:solidFill>
                <a:latin typeface="Montserrat"/>
              </a:rPr>
              <a:t>ПУНКТ 3.5   |   </a:t>
            </a:r>
            <a:r>
              <a:rPr sz="1200" b="1">
                <a:solidFill>
                  <a:srgbClr val="0A2540"/>
                </a:solidFill>
                <a:latin typeface="Montserrat"/>
              </a:rPr>
              <a:t>ПОЗИЦІЮВАННЯ ТОВАРІВ ПРОМИСЛОВОГО ПРИЗНАЧЕННЯ ТА КАРТА ПОЗИЦІЮВАННЯ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440680"/>
            <a:ext cx="10728655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64592" rtlCol="0" anchor="ctr"/>
          <a:lstStyle/>
          <a:p>
            <a:pPr algn="just"/>
            <a:r>
              <a:rPr sz="1300" b="1" dirty="0">
                <a:solidFill>
                  <a:srgbClr val="0066CC"/>
                </a:solidFill>
                <a:latin typeface="Montserrat"/>
              </a:rPr>
              <a:t>ПУНКТ 3.6   |   </a:t>
            </a:r>
            <a:r>
              <a:rPr sz="1200" b="1" dirty="0">
                <a:solidFill>
                  <a:srgbClr val="0A2540"/>
                </a:solidFill>
                <a:latin typeface="Montserrat"/>
              </a:rPr>
              <a:t>СУЧАСНЕ ЗАСТОСУВАННЯ NESTED-ПІДХОДУ В ТЕХНОЛОГІЧНИХ ГАЛУЗЯ</a:t>
            </a:r>
            <a:r>
              <a:rPr lang="uk-UA" sz="1200" b="1" dirty="0">
                <a:solidFill>
                  <a:srgbClr val="0A2540"/>
                </a:solidFill>
                <a:latin typeface="Montserrat"/>
              </a:rPr>
              <a:t>Х</a:t>
            </a:r>
            <a:endParaRPr sz="1200" b="1" dirty="0">
              <a:solidFill>
                <a:srgbClr val="0A254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3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t>РОЗДІЛ 1</a:t>
            </a:r>
          </a:p>
          <a:p>
            <a:pPr>
              <a:defRPr sz="2400" b="1">
                <a:solidFill>
                  <a:srgbClr val="FFFFFF"/>
                </a:solidFill>
                <a:latin typeface="Montserrat"/>
              </a:defRPr>
            </a:pPr>
            <a:r>
              <a:t>МОДЕЛЬ ОРГАНІЗАЦІЙНОЇ КУПІВЕЛЬНОЇ ПОВЕДІНКИ ВЕБСТЕРА І УЇНДА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СУТНІСТЬ МОДЕЛІ ВЕБСТЕРА І УЇНДА (1972)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КОНЦЕПТУАЛЬНЕ ПІДҐРУНТЯ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ВІДХІД ВІД ЕКОНОМІЧНОГО ДОГМАТИЗМУ: </a:t>
            </a:r>
            <a:r>
              <a:t>Купівля організацією розглядається не як одноосібний раціональний акт максимізації корисності, а як складний мультиагентний процес.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СОЦІО-ТЕХНІЧНА СИСТЕМА: </a:t>
            </a:r>
            <a:r>
              <a:t>Організаційна купівельна поведінка є результатом взаємодії чотирьох класів змінних.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УЧАСНИКИ ПРОЦЕСУ: </a:t>
            </a:r>
            <a:r>
              <a:t>Рішення приймаються закупівельним центром у межах конкретних організаційних процедур та обмежень.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4 КЛАСИ ЗМІННИХ МОДЕЛІ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1. СЕРЕДОВИЩНІ (ENVIRONMENTAL): </a:t>
            </a:r>
            <a:r>
              <a:t>Макроекономічні, технологічні, політико-правові, ресурсно-фізичні та культурні чинники.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2. ОРГАНІЗАЦІЙНІ (ORGANIZATIONAL): </a:t>
            </a:r>
            <a:r>
              <a:t>Стратегічні цілі, виробничі технології, структура закупівель, персональний склад.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3. МІЖОСОБИСТІСНІ (INTERPERSONAL): </a:t>
            </a:r>
            <a:r>
              <a:t>Динаміка взаємодії, влада, статус та конфлікти всередині закупівельного центру.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4. ІНДИВІДУАЛЬНІ (INDIVIDUAL): </a:t>
            </a:r>
            <a:r>
              <a:t>Особисті характеристики, освіта, тип особистості та схильність до ризику ОПР.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Webster F.E., Wind Y. A General Model for Understanding Organizational Buying Behavior (1972).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СЕРЕДОВИЩНІ ЧИННИКИ ОРГАНІЗАЦІЙНОГО ПОПИТУ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34290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ФІЗИЧНЕ СЕРЕДОВИЩЕ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Географічна дисперсія постачальників, логістична доступність, наявність та вартість сировинно-ресурсної бази.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70832" y="1554480"/>
            <a:ext cx="34290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ТЕХНОЛОГІЧНЕ СЕРЕДОВИЩЕ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Темп інновацій у галузі, швидкість морального старіння обладнання та технологічний цикл ТПП.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10144" y="1554480"/>
            <a:ext cx="34290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ЕКОНОМІЧНЕ СЕРЕДОВИЩЕ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Загальна ринкова кон'юнктура, вартість залучення капіталу, інфляція та фаза ділового циклу.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794760"/>
            <a:ext cx="34290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ПОЛІТИКО-ПРАВОВЕ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Галузеве регулювання, митні та тарифні бар'єри, технічні стандарти й вимоги до сертифікації ТПП.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3794760"/>
            <a:ext cx="34290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КУЛЬТУРНЕ СЕРЕДОВИЩЕ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Усталені ділові звичаї, традиції ділової етики та специфіка міжнародних промислових контрактів.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ОРГАНІЗАЦІЙНІ ТА ІНДИВІДУАЛЬНІ ЧИННИКИ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ОРГАНІЗАЦІЙНІ ЧИННИКИ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СТРАТЕГІЧНІ ЦІЛІ: </a:t>
            </a:r>
            <a:r>
              <a:t>Визначають пріоритети під час вибору постачальників (мінімізація витрат vs технологічне лідерство).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ВИРОБНИЧА ТЕХНОЛОГІЯ: </a:t>
            </a:r>
            <a:r>
              <a:t>Жорстко обмежує коло технічно сумісних компонентів та обладнання.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СТРУКТУРА ЗАКУПІВЕЛЬ: </a:t>
            </a:r>
            <a:r>
              <a:t>Централізована служба забезпечує масштабування й знижки; децентралізована — гнучкість на місцях.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КВАЛІФІКАЦІЯ ПЕРСОНАЛУ: </a:t>
            </a:r>
            <a:r>
              <a:t>Рівень компетенції фахівців визначає складність вимог до технічних специфікацій.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ІНДИВІДУАЛЬНІ ЧИННИКИ ОПР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ПЕРСОНАЛЬНИЙ ПРОФІЛЬ: </a:t>
            </a:r>
            <a:r>
              <a:t>Вік, освіта, професійний досвід та інституційний статус учасника закупівельного центру.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СТАВЛЕННЯ ДО РИЗИКУ: </a:t>
            </a:r>
            <a:r>
              <a:t>Схильність до випробування інновацій або прагнення обирати перевірених роками постачальників.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ОСОБИСТІ МОТИВИ: </a:t>
            </a:r>
            <a:r>
              <a:t>Прагнення кар'єрного зростання, збереження посади, зниження особистої відповідальності.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ПРАКТИЧНИЙ ВИСНОВОК: </a:t>
            </a:r>
            <a:r>
              <a:t>Маркетолог має будувати комунікацію не з «абстрактним підприємством», а з конкретними носіями персональних мотивів.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7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rPr dirty="0"/>
              <a:t>РОЗДІЛ 2</a:t>
            </a:r>
          </a:p>
          <a:p>
            <a:pPr>
              <a:defRPr sz="2400" b="1">
                <a:solidFill>
                  <a:srgbClr val="FFFFFF"/>
                </a:solidFill>
                <a:latin typeface="Montserrat"/>
              </a:defRPr>
            </a:pPr>
            <a:r>
              <a:rPr dirty="0"/>
              <a:t>ЗАКУПІВЕЛЬНИЙ ЦЕНТР: СКЛАД </a:t>
            </a:r>
            <a:r>
              <a:rPr lang="uk-UA" dirty="0"/>
              <a:t>І</a:t>
            </a:r>
            <a:r>
              <a:rPr dirty="0"/>
              <a:t> РОЛІ УЧАСНИКІВ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8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П'ЯТЬ ФУНДАМЕНТАЛЬНИХ РОЛЕЙ ЗАКУПІВЕЛЬНОГО ЦЕНТРУ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554480"/>
          <a:ext cx="1072865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2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t>РОЛЬ (ROLE)</a:t>
                      </a:r>
                    </a:p>
                  </a:txBody>
                  <a:tcPr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t>ФУНКЦІЯ В ЗАКУПІВЕЛЬНОМУ ЦЕНТРІ</a:t>
                      </a:r>
                    </a:p>
                  </a:txBody>
                  <a:tcPr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t>ПРИКЛАД ПОСАДИ / СУБ'ЄКТА</a:t>
                      </a:r>
                    </a:p>
                  </a:txBody>
                  <a:tcPr>
                    <a:solidFill>
                      <a:srgbClr val="0A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КОРИСТУВАЧІ (USERS)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Використовують ТПП у роботі; ініціюють закупівлю та формулюють вимоги до функціоналу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Виробничий персонал, оператори обладнання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ВПЛИВОВІ ОСОБИ (INFLUENCERS)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Формують критерії оцінювання альтернатив за допомогою експертних знань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Головний технолог, інженер-конструктор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ПОКУПЦІ (BUYERS)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Мають формальні повноваження обирати постачальника й узгоджувати умови контракту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Менеджер відділу постачання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ОСОБИ, ЩО ПРИЙМАЮТЬ РІШЕННЯ (DECIDERS)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Затверджують остаточний вибір постачальника (формально або неформально)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Директор з виробництва, топ-менеджмент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«ВОРОТАРІ» (GATEKEEPERS)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Контролюють потік інформації всередину закупівельного центру, фільтрують пропозиції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Montserrat"/>
                        </a:defRPr>
                      </a:pPr>
                      <a:r>
                        <a:t>Секретаріат, служба безпеки, ІТ-адміністратор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Webster &amp; Wind (1972); Зозульов &amp; Царьова (2026).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9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СПЕЦИФІКА ПАРАЛЕЛЬНИХ ПЕРЕГОВОРІВ У B2B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МУЛЬТИМОДАТИВНІСТЬ КОМУНІКАЦІЙ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 КОРИСТУВАЧАМИ: </a:t>
            </a:r>
            <a:r>
              <a:t>Мова технічної придатності, зручності експлуатації та ергономіки.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 ВПЛИВОВИМИ ОСОБАМИ: </a:t>
            </a:r>
            <a:r>
              <a:t>Мова технічних характеристик, специфікацій та порівняльних випробувань.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 ПОКУПЦЯМИ / АГЕНТАМИ: </a:t>
            </a:r>
            <a:r>
              <a:t>Мова комерційних умов, знижок, термінів постачання та графіків оплати.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 ОПР (DECIDERS): </a:t>
            </a:r>
            <a:r>
              <a:t>Мова стратегічної вигоди, ROI, сукупної вартості володіння (TCO) та надійності.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НЕБЕЗПЕКА ІГНОРУВАННЯ «ВОРОТАРІВ»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ФІЛЬТРАЦІЯ ПРОПОЗИЦІЙ: </a:t>
            </a:r>
            <a:r>
              <a:t>«Воротарі» (секретарі, ІТ-адміністратори, служба безпеки) блокують до 80% неініційованих вхідних пропозицій.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ПРИЧИНА ПРОВАЛУ: </a:t>
            </a:r>
            <a:r>
              <a:t>Навіть ідеальна комерційна та технічна пропозиція залишається нерозглянутою, якщо її заблоковано на вході.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ПРАКТИЧНА СТРАТЕГІЯ: </a:t>
            </a:r>
            <a:r>
              <a:t>B2B-маркетолог повинен готувати спеціалізований контент для «воротарів» (briefs, запевнення в безпеці, відповідність регламентам).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КЕЙС ЗАКУПІВЕЛЬНОГО ЦЕНТРУ «УКРАГРОМАШ»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rPr dirty="0"/>
              <a:t>ОПИС</a:t>
            </a:r>
            <a:r>
              <a:rPr lang="uk-UA" dirty="0"/>
              <a:t> </a:t>
            </a:r>
            <a:r>
              <a:rPr dirty="0"/>
              <a:t>ПРОЄКТУ ЗАКУПІВЛІ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КОМПАНІЯ: </a:t>
            </a:r>
            <a:r>
              <a:rPr dirty="0"/>
              <a:t>ПАТ «</a:t>
            </a:r>
            <a:r>
              <a:rPr dirty="0" err="1"/>
              <a:t>УкрАгроМаш</a:t>
            </a:r>
            <a:r>
              <a:rPr dirty="0"/>
              <a:t>» (</a:t>
            </a:r>
            <a:r>
              <a:rPr dirty="0" err="1"/>
              <a:t>виробництво</a:t>
            </a:r>
            <a:r>
              <a:rPr dirty="0"/>
              <a:t> </a:t>
            </a:r>
            <a:r>
              <a:rPr dirty="0" err="1"/>
              <a:t>сільськогосподарської</a:t>
            </a:r>
            <a:r>
              <a:rPr dirty="0"/>
              <a:t> </a:t>
            </a:r>
            <a:r>
              <a:rPr dirty="0" err="1"/>
              <a:t>техніки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ОБ'ЄКТ ЗАКУПІВЛІ: </a:t>
            </a:r>
            <a:r>
              <a:rPr dirty="0" err="1"/>
              <a:t>Модернізація</a:t>
            </a:r>
            <a:r>
              <a:rPr dirty="0"/>
              <a:t> </a:t>
            </a:r>
            <a:r>
              <a:rPr dirty="0" err="1"/>
              <a:t>гідравлічного</a:t>
            </a:r>
            <a:r>
              <a:rPr dirty="0"/>
              <a:t> </a:t>
            </a:r>
            <a:r>
              <a:rPr dirty="0" err="1"/>
              <a:t>преса</a:t>
            </a:r>
            <a:r>
              <a:rPr dirty="0"/>
              <a:t> (</a:t>
            </a:r>
            <a:r>
              <a:rPr dirty="0" err="1"/>
              <a:t>вибір</a:t>
            </a:r>
            <a:r>
              <a:rPr dirty="0"/>
              <a:t> </a:t>
            </a:r>
            <a:r>
              <a:rPr dirty="0" err="1"/>
              <a:t>між</a:t>
            </a:r>
            <a:r>
              <a:rPr dirty="0"/>
              <a:t> </a:t>
            </a:r>
            <a:r>
              <a:rPr dirty="0" err="1"/>
              <a:t>постачальниками</a:t>
            </a:r>
            <a:r>
              <a:rPr dirty="0"/>
              <a:t> з </a:t>
            </a:r>
            <a:r>
              <a:rPr dirty="0" err="1"/>
              <a:t>Німеччини</a:t>
            </a:r>
            <a:r>
              <a:rPr dirty="0"/>
              <a:t>, </a:t>
            </a:r>
            <a:r>
              <a:rPr dirty="0" err="1"/>
              <a:t>Туреччини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Польщі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СКЛАД ЗАКУПІВЕЛЬНОГО ЦЕНТРУ: </a:t>
            </a:r>
            <a:r>
              <a:rPr dirty="0"/>
              <a:t>1. </a:t>
            </a:r>
            <a:r>
              <a:rPr dirty="0" err="1"/>
              <a:t>Генеральний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виробничий</a:t>
            </a:r>
            <a:r>
              <a:rPr dirty="0"/>
              <a:t> </a:t>
            </a:r>
            <a:r>
              <a:rPr dirty="0" err="1"/>
              <a:t>директори</a:t>
            </a:r>
            <a:r>
              <a:rPr dirty="0"/>
              <a:t> (</a:t>
            </a:r>
            <a:r>
              <a:rPr dirty="0" err="1"/>
              <a:t>ініціатори</a:t>
            </a:r>
            <a:r>
              <a:rPr dirty="0"/>
              <a:t>).
2. </a:t>
            </a:r>
            <a:r>
              <a:rPr dirty="0" err="1"/>
              <a:t>Начальник</a:t>
            </a:r>
            <a:r>
              <a:rPr dirty="0"/>
              <a:t> </a:t>
            </a:r>
            <a:r>
              <a:rPr dirty="0" err="1"/>
              <a:t>виробництва</a:t>
            </a:r>
            <a:r>
              <a:rPr dirty="0"/>
              <a:t> (</a:t>
            </a:r>
            <a:r>
              <a:rPr dirty="0" err="1"/>
              <a:t>користувач</a:t>
            </a:r>
            <a:r>
              <a:rPr dirty="0"/>
              <a:t>).
3. </a:t>
            </a:r>
            <a:r>
              <a:rPr dirty="0" err="1"/>
              <a:t>Фінансовий</a:t>
            </a:r>
            <a:r>
              <a:rPr dirty="0"/>
              <a:t> </a:t>
            </a:r>
            <a:r>
              <a:rPr dirty="0" err="1"/>
              <a:t>директор</a:t>
            </a:r>
            <a:r>
              <a:rPr dirty="0"/>
              <a:t> (</a:t>
            </a:r>
            <a:r>
              <a:rPr dirty="0" err="1"/>
              <a:t>оцінка</a:t>
            </a:r>
            <a:r>
              <a:rPr dirty="0"/>
              <a:t> </a:t>
            </a:r>
            <a:r>
              <a:rPr dirty="0" err="1"/>
              <a:t>бюджету</a:t>
            </a:r>
            <a:r>
              <a:rPr dirty="0"/>
              <a:t> й </a:t>
            </a:r>
            <a:r>
              <a:rPr dirty="0" err="1"/>
              <a:t>кредиту</a:t>
            </a:r>
            <a:r>
              <a:rPr dirty="0"/>
              <a:t>).
4. </a:t>
            </a:r>
            <a:r>
              <a:rPr dirty="0" err="1"/>
              <a:t>Відділ</a:t>
            </a:r>
            <a:r>
              <a:rPr dirty="0"/>
              <a:t> </a:t>
            </a:r>
            <a:r>
              <a:rPr dirty="0" err="1"/>
              <a:t>постачання</a:t>
            </a:r>
            <a:r>
              <a:rPr dirty="0"/>
              <a:t> (</a:t>
            </a:r>
            <a:r>
              <a:rPr dirty="0" err="1"/>
              <a:t>технічний</a:t>
            </a:r>
            <a:r>
              <a:rPr dirty="0"/>
              <a:t> </a:t>
            </a:r>
            <a:r>
              <a:rPr dirty="0" err="1"/>
              <a:t>моніторинг</a:t>
            </a:r>
            <a:r>
              <a:rPr dirty="0"/>
              <a:t>).
5. </a:t>
            </a:r>
            <a:r>
              <a:rPr dirty="0" err="1"/>
              <a:t>Представник</a:t>
            </a:r>
            <a:r>
              <a:rPr dirty="0"/>
              <a:t> </a:t>
            </a:r>
            <a:r>
              <a:rPr dirty="0" err="1"/>
              <a:t>профспілки</a:t>
            </a:r>
            <a:r>
              <a:rPr dirty="0"/>
              <a:t> (</a:t>
            </a:r>
            <a:r>
              <a:rPr dirty="0" err="1"/>
              <a:t>соціальні</a:t>
            </a:r>
            <a:r>
              <a:rPr dirty="0"/>
              <a:t> </a:t>
            </a:r>
            <a:r>
              <a:rPr dirty="0" err="1"/>
              <a:t>ризики</a:t>
            </a:r>
            <a:r>
              <a:rPr dirty="0"/>
              <a:t>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КЛЮЧОВІ ВИСНОВКИ КЕЙСУ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НЕФОРМАЛЬНІ КРИТЕРІЇ: </a:t>
            </a:r>
            <a:r>
              <a:t>Фінальний вибір залежить не лише від ціни й характеристик преса, а й від наявності сервісу в Україні.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СОЦІАЛЬНО-ПОЛІТИЧНИЙ ФАКТОР: </a:t>
            </a:r>
            <a:r>
              <a:t>Позиція профспілки щодо ризиків автоматизації потребувала гарантій збереження робочих місць.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МАРКЕТИНГОВИЙ УРОК: </a:t>
            </a:r>
            <a:r>
              <a:t>Перемагає той постачальник, який адаптує аргументи під кожен сегмент внутрішнього закупівельного центру.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Практикум «Промисловий маркетинг» (Зозульов &amp; Царьова, 2026, с. 14–21).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11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rPr dirty="0"/>
              <a:t>РОЗДІЛ 3</a:t>
            </a:r>
          </a:p>
          <a:p>
            <a:pPr>
              <a:defRPr sz="2400" b="1">
                <a:solidFill>
                  <a:srgbClr val="FFFFFF"/>
                </a:solidFill>
              </a:defRPr>
            </a:pPr>
            <a:r>
              <a:rPr dirty="0">
                <a:latin typeface="Montserrat" panose="00000500000000000000" pitchFamily="2" charset="-52"/>
              </a:rPr>
              <a:t>«ВКЛАДЕНА» МОДЕЛЬ СЕГМЕНТУВАННЯ ПРОМИСЛОВОГО РИНКУ БОНОМИ І ШАПІРО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12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rPr dirty="0"/>
              <a:t>КОНЦЕПЦІЯ «ВКЛАДЕНИХ ГНІЗД»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rPr dirty="0"/>
              <a:t>СУТНІСТЬ МЕТОДОЛОГІЇ (1983/1984)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МЕТА МОДЕЛІ: </a:t>
            </a:r>
            <a:r>
              <a:rPr dirty="0" err="1"/>
              <a:t>Об'єднання</a:t>
            </a:r>
            <a:r>
              <a:rPr dirty="0"/>
              <a:t> </a:t>
            </a:r>
            <a:r>
              <a:rPr dirty="0" err="1"/>
              <a:t>підприємств-покупців</a:t>
            </a:r>
            <a:r>
              <a:rPr dirty="0"/>
              <a:t> у </a:t>
            </a:r>
            <a:r>
              <a:rPr dirty="0" err="1"/>
              <a:t>однорідні</a:t>
            </a:r>
            <a:r>
              <a:rPr dirty="0"/>
              <a:t> </a:t>
            </a:r>
            <a:r>
              <a:rPr dirty="0" err="1"/>
              <a:t>сегменти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розробки</a:t>
            </a:r>
            <a:r>
              <a:rPr dirty="0"/>
              <a:t> </a:t>
            </a:r>
            <a:r>
              <a:rPr dirty="0" err="1"/>
              <a:t>диференційованих</a:t>
            </a:r>
            <a:r>
              <a:rPr dirty="0"/>
              <a:t> </a:t>
            </a:r>
            <a:r>
              <a:rPr dirty="0" err="1"/>
              <a:t>маркетингових</a:t>
            </a:r>
            <a:r>
              <a:rPr dirty="0"/>
              <a:t> </a:t>
            </a:r>
            <a:r>
              <a:rPr dirty="0" err="1"/>
              <a:t>пропозицій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ІЄРАРХІЯ ЗМІННИХ: </a:t>
            </a:r>
            <a:r>
              <a:rPr dirty="0" err="1"/>
              <a:t>Сегментаційні</a:t>
            </a:r>
            <a:r>
              <a:rPr dirty="0"/>
              <a:t> </a:t>
            </a:r>
            <a:r>
              <a:rPr dirty="0" err="1"/>
              <a:t>ознаки</a:t>
            </a:r>
            <a:r>
              <a:rPr dirty="0"/>
              <a:t> </a:t>
            </a:r>
            <a:r>
              <a:rPr dirty="0" err="1"/>
              <a:t>розміщені</a:t>
            </a:r>
            <a:r>
              <a:rPr dirty="0"/>
              <a:t> у </a:t>
            </a:r>
            <a:r>
              <a:rPr dirty="0" err="1"/>
              <a:t>вигляді</a:t>
            </a:r>
            <a:r>
              <a:rPr dirty="0"/>
              <a:t> </a:t>
            </a:r>
            <a:r>
              <a:rPr dirty="0" err="1"/>
              <a:t>вкладених</a:t>
            </a:r>
            <a:r>
              <a:rPr dirty="0"/>
              <a:t> </a:t>
            </a:r>
            <a:r>
              <a:rPr dirty="0" err="1"/>
              <a:t>рівнів</a:t>
            </a:r>
            <a:r>
              <a:rPr dirty="0"/>
              <a:t> — </a:t>
            </a:r>
            <a:r>
              <a:rPr dirty="0" err="1"/>
              <a:t>від</a:t>
            </a:r>
            <a:r>
              <a:rPr dirty="0"/>
              <a:t> </a:t>
            </a:r>
            <a:r>
              <a:rPr dirty="0" err="1"/>
              <a:t>доступних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об'єктивних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суб'єктивних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важкодоступних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 dirty="0">
                <a:solidFill>
                  <a:srgbClr val="0A2540"/>
                </a:solidFill>
              </a:rPr>
              <a:t>• МЕТАФОРА «ЦИБУЛИНИ»: </a:t>
            </a:r>
            <a:r>
              <a:rPr dirty="0"/>
              <a:t>Зовнішні </a:t>
            </a:r>
            <a:r>
              <a:rPr dirty="0" err="1"/>
              <a:t>шари</a:t>
            </a:r>
            <a:r>
              <a:rPr dirty="0"/>
              <a:t> </a:t>
            </a:r>
            <a:r>
              <a:rPr dirty="0" err="1"/>
              <a:t>розкрити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й </a:t>
            </a:r>
            <a:r>
              <a:rPr dirty="0" err="1"/>
              <a:t>дешево</a:t>
            </a:r>
            <a:r>
              <a:rPr dirty="0"/>
              <a:t>, </a:t>
            </a:r>
            <a:r>
              <a:rPr dirty="0" err="1"/>
              <a:t>внутрішні</a:t>
            </a:r>
            <a:r>
              <a:rPr dirty="0"/>
              <a:t> — </a:t>
            </a:r>
            <a:r>
              <a:rPr dirty="0" err="1"/>
              <a:t>вимагають</a:t>
            </a:r>
            <a:r>
              <a:rPr dirty="0"/>
              <a:t> </a:t>
            </a:r>
            <a:r>
              <a:rPr dirty="0" err="1"/>
              <a:t>глибокого</a:t>
            </a:r>
            <a:r>
              <a:rPr dirty="0"/>
              <a:t> </a:t>
            </a:r>
            <a:r>
              <a:rPr dirty="0" err="1"/>
              <a:t>контакту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високих</a:t>
            </a:r>
            <a:r>
              <a:rPr dirty="0"/>
              <a:t> </a:t>
            </a:r>
            <a:r>
              <a:rPr dirty="0" err="1"/>
              <a:t>витрат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ПРИНЦИПИ ПРАКТИЧНОГО ЗАСТОСУВАННЯ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ПОСЛІДОВНЕ ЗАНУРЕННЯ: </a:t>
            </a:r>
            <a:r>
              <a:t>Маркетолог рухається від зовнішніх рівнів до внутрішніх доти, доки сегмент не стане достатньо однорідним.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УПРАВЛІНСЬКЕ СУДЖЕННЯ: </a:t>
            </a:r>
            <a:r>
              <a:t>Між сусідніми рівнями немає жорсткого алгоритмічного кордону — глибина аналізу визначається доцільністю.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ЕКОНОМІЯ РЕСУРСІВ: </a:t>
            </a:r>
            <a:r>
              <a:t>Запобігає передчасним дорогим польовим дослідженням до проведення якісного макросегментування.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Bonoma T.V., Shapiro B.P. Industrial Market Segmentation: A Nested Approach (1983).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13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П'ЯТЬ РІВНІВ МОДЕЛІ БОНОМИ І ШАПІРО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10728655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A2540"/>
                </a:solidFill>
                <a:latin typeface="Montserrat"/>
              </a:defRPr>
            </a:pPr>
            <a:r>
              <a:t>1. ДЕМОГРАФІЯ (DEMOGRAPHICS)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Зовнішній рівень: Галузь (SIC/NAICS), розмір підприємства (обсяг продажів, персонал), географічне розташування.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50591"/>
            <a:ext cx="10728655" cy="804672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A2540"/>
                </a:solidFill>
                <a:latin typeface="Montserrat"/>
              </a:defRPr>
            </a:pPr>
            <a:r>
              <a:t>2. ОПЕРАЦІЙНІ ЗМІННІ (OPERATING)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Технологія виробництва, статус користувача (діючий/потенційний/конкурент), фінансова й технічна спроможність.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346704"/>
            <a:ext cx="10728655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A2540"/>
                </a:solidFill>
                <a:latin typeface="Montserrat"/>
              </a:defRPr>
            </a:pPr>
            <a:r>
              <a:t>3. ПІДХОДИ ДО ЗАКУПІВЕЛЬ (PURCHASING)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Організація закупівель (централізована/децентралізована), структура влади, критерії вибору постачальника.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242816"/>
            <a:ext cx="10728655" cy="804672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A2540"/>
                </a:solidFill>
                <a:latin typeface="Montserrat"/>
              </a:defRPr>
            </a:pPr>
            <a:r>
              <a:t>4. СИТУАЦІЙНІ ФАКТОРИ (SITUATIONAL)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Терміновість виконання замовлення, специфіка застосування ТПП, розмір конкретної партії товару.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138928"/>
            <a:ext cx="10728655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A2540"/>
                </a:solidFill>
                <a:latin typeface="Montserrat"/>
              </a:defRPr>
            </a:pPr>
            <a:r>
              <a:t>5. ОСОБИСТІ ХАРАКТЕРИСТИКИ (PERSONAL)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Внутрішній рівень: Ставлення ОПР до ризику, лояльність до наявних постачальників, особистісна подібність.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ПРАКТИКУМ «ВКЛАДЕНОГО» СЕГМЕНТУВАННЯ: «ТЕХНОПОКРИТТЯ»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УМОВИ КЕЙСУ ТА ВІДБІР КЛІЄНТІВ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ПІДПРИЄМСТВО: </a:t>
            </a:r>
            <a:r>
              <a:t>ТОВ «ТехноПокриття» (виробник захисних промислових покриттів).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ЗАВДАННЯ: </a:t>
            </a:r>
            <a:r>
              <a:t>Розподіл 6 потенційних підприємств-клієнтів (від металургійного гіганта до ремонтної майстерні) на сегменти.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КРИТЕРІЇ АНАЛІЗУ: </a:t>
            </a:r>
            <a:r>
              <a:t>Аналіз за операційними змінними (технологія) та підходами до закупівель (формальність процедур, критерії вибору).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РЕЗУЛЬТАТИ ТА МАРКЕТИНГОВИЙ ЕФЕКТ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СЕГМЕНТ А (ВЕЛИКИЙ БІЗНЕС): </a:t>
            </a:r>
            <a:r>
              <a:t>Формальні тендери, вимога сертифікації ISO, орієнтація на низьку ціну за великого обсягу.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СЕГМЕНТ Б (СЕРЕДНІЙ/ДРІБНИЙ): </a:t>
            </a:r>
            <a:r>
              <a:t>Гнучкі закупівельні процедури, ключовий критерій — швидкість постачання та технічна консультація.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РЕЗУЛЬТАТ: </a:t>
            </a:r>
            <a:r>
              <a:t>Розробка двох окремих комплексу маркетингу (продуктові характеристики, супровід, канали просування).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Практикум «Промисловий маркетинг» (Зозульов &amp; Царьова, 2026, с. 84–86).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15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rPr dirty="0"/>
              <a:t>РОЗДІЛ 4</a:t>
            </a:r>
          </a:p>
          <a:p>
            <a:pPr>
              <a:defRPr sz="2400" b="1">
                <a:solidFill>
                  <a:srgbClr val="FFFFFF"/>
                </a:solidFill>
              </a:defRPr>
            </a:pPr>
            <a:r>
              <a:rPr dirty="0">
                <a:latin typeface="Montserrat" panose="00000500000000000000" pitchFamily="2" charset="-52"/>
              </a:rPr>
              <a:t>КРИТЕРІЇ МАКРО- І МІКРОСЕГМЕНТУВАННЯ ПРОМИСЛОВОГО РИНКУ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16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ДВОСТУПЕНЕВИЙ ПІДХІД: МАКРО- VS МІКРОСЕГМЕНТУВАННЯ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МАКРОСЕГМЕНТУВАННЯ (РІВНІ 1–3)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ОБ'ЄКТ АНАЛІЗУ: </a:t>
            </a:r>
            <a:r>
              <a:t>Характеристики підприємства-покупця в цілому та його закупівельної функції.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ЗМІННІ: </a:t>
            </a:r>
            <a:r>
              <a:t>Демографія, операційні змінні, підходи до закупівель.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ДЖЕРЕЛА ДАНИХ: </a:t>
            </a:r>
            <a:r>
              <a:t>Відкриті реєстри, галузева статистика, бази CRM, фірмографічні бази даних.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ВАРТІСТЬ ТА ДОСТУПНІСТЬ: </a:t>
            </a:r>
            <a:r>
              <a:t>Низька вартість збору даних, висока масштабованість, не вимагає прямого контакту.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МІКРОСЕГМЕНТУВАННЯ (РІВНІ 4–5)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ОБ'ЄКТ АНАЛІЗУ: </a:t>
            </a:r>
            <a:r>
              <a:t>Характеристики конкретної закупівельної ситуації та персональні мотиви ОПР.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ЗМІННІ: </a:t>
            </a:r>
            <a:r>
              <a:t>Ситуаційні фактори, особисті характеристики покупців.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ДЖЕРЕЛА ДАНИХ: </a:t>
            </a:r>
            <a:r>
              <a:t>Глибинні інтерв'ю, польові дослідження, переговори через менеджерів з продажів.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ВАРТІСТЬ ТА ДОСТУПНІСТЬ: </a:t>
            </a:r>
            <a:r>
              <a:t>Висока вартість отримання, вимагає безпосередньої взаємодії, застосовується вибірково.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17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АЛГОРИТМ ТА ЕКОНОМІЧНА ЕФЕКТИВНІСТЬ СЕГМЕНТУВАННЯ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ПРАКТИЧНИЙ АЛГОРИТМ ПРОВЕДЕННЯ СЕГМЕНТАЦІЙНОГО АНАЛІЗУ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КРОК 1. МАКРОСЕГМЕНТУВАННЯ РИНКУ: </a:t>
            </a:r>
            <a:r>
              <a:t>Первинна фільтрація всієї сукупності підприємств за фірмографічними та галузевими критеріями. Визначення потенційно привабливих груп.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КРОК 2. ОЦІНКА ОДНОРІДНОСТІ МАКРОСЕГМЕНТІВ: </a:t>
            </a:r>
            <a:r>
              <a:t>Перевірка, чи достатньо макрохарактеристик для розробки єдиної маркетингової пропозиції. Якщо сегмент неоднорідний — перехід до Кроку 3.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КРОК 3. ВИБІРКОВЕ МІКРОСЕГМЕНТУВАННЯ: </a:t>
            </a:r>
            <a:r>
              <a:t>Проведення польових досліджень та інтерв'ю лише для найважливіших макросегментів з метою уточнення специфіки ситуаційних факторів та осіб ОПР.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ЕКОНОМІЧНЕ ОБҐРУНТУВАННЯ: </a:t>
            </a:r>
            <a:r>
              <a:t>Такий двоступеневий підхід гарантує оптимізацію бюджету: кошти витрачаються лише на поглиблений аналіз пріоритетних цільових акаунтів.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18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rPr dirty="0"/>
              <a:t>РОЗДІЛ 5</a:t>
            </a:r>
          </a:p>
          <a:p>
            <a:pPr>
              <a:defRPr sz="2400" b="1">
                <a:solidFill>
                  <a:srgbClr val="FFFFFF"/>
                </a:solidFill>
              </a:defRPr>
            </a:pPr>
            <a:r>
              <a:rPr dirty="0">
                <a:latin typeface="Montserrat" panose="00000500000000000000" pitchFamily="2" charset="-52"/>
              </a:rPr>
              <a:t>ПОЗИЦІЮВАННЯ ТОВАРІВ ПРОМИСЛОВОГО ПРИЗНАЧЕННЯ ТА КАРТА ПОЗИЦІЮВАННЯ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19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ПОЗИЦІЮВАННЯ ТПП У ЛОГІЦІ ТРІАДИ STP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СУТНІСТЬ ПОЗИЦІЮВАННЯ В B2B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ВИЗНАЧЕННЯ: </a:t>
            </a:r>
            <a:r>
              <a:t>Забезпечення ТПП чітко відмінного, бажаного місця на ринку та у свідомості осіб ОПР цільових організацій-покупців.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МЕТА: </a:t>
            </a:r>
            <a:r>
              <a:t>Формування чіткого сприйняття пропозиції за ключовими критеріями вибору постачальника.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ОСНОВИ ДИФЕРЕНЦІАЦІЇ: </a:t>
            </a:r>
            <a:r>
              <a:t>1. Надійність постачання та безвідмовність.
2. Технологічна досконалість та інноваційність.
3. Сукупна вартість володіння (TCO).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4 КЛЮЧОВІ ЗАПИТАННЯ РОЗРОБКИ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1. ВЛАСТИВОСТІ ТА ВИГОДИ: </a:t>
            </a:r>
            <a:r>
              <a:t>Які саме властивості ТПП найбільше цінують покупці цільового сегмента?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2. СПРИЙНЯТТЯ КОНКУРЕНТІВ: </a:t>
            </a:r>
            <a:r>
              <a:t>Як споживачі оцінюють наявні альтернативи конкуруючих фірм?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3. ВИБІР ОПТИМАЛЬНОЇ ПОЗИЦІЇ: </a:t>
            </a:r>
            <a:r>
              <a:t>Яку незайняту або вигідну позицію доцільно зайняти?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4. МАРКЕТИНГОВИЙ КОМПЛЕКС: </a:t>
            </a:r>
            <a:r>
              <a:t>Які інструменти 4P/7P найкраще захистять обрану позицію?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20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rPr dirty="0"/>
              <a:t>КАРТА ПОЗИЦІЮВАННЯ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МЕТОДОЛОГІЯ ПОБУДОВИ КАРТИ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ВІЗУАЛІЗАЦІЯ РИНКУ: </a:t>
            </a:r>
            <a:r>
              <a:t>Розміщення бренду та конкурентів у двовимірному просторі за двома найважливішими атрибутами.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БАГАТОВИМІРНЕ ШКАЛЮВАННЯ: </a:t>
            </a:r>
            <a:r>
              <a:t>Методично коректна процедура обчислення відносного розташування марок на основі опитувань.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АНАЛІЗ ЗОН: </a:t>
            </a:r>
            <a:r>
              <a:t>Дозволяє виявити зони прямої конкуренції («червоний океан») та незайняті ринкові ніші.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ПРИНЦИПОВА ОСОБЛИВІСТЬ B2B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ЗВ'ЯЗОК З NESTED-МОДЕЛЛЮ: </a:t>
            </a:r>
            <a:r>
              <a:t>Осі для карти позиціювання не обираються довільно — вони мають відповідати критеріям вибору постачальника з 3-го рівня моделі Бономи-Шапіро («Підходи до закупівель»).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СИСТЕМНІСТЬ: </a:t>
            </a:r>
            <a:r>
              <a:t>Позиціювання є не ізольованим рішенням, а логічним продовженням глибокого сегментування ринку.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21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КЕЙСИ ПОЗИЦІЮВАННЯ ПРОМИСЛОВИХ ГІГАНТІВ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HILTI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Прямі продажі, безоплатний сервіс та гарантія максимальної продуктивності на будівельному майданчику.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55448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ABB / ROCKWELL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Складні високотехнологічні рішення автоматизації, наголос на безвідмовності та енергоефективності.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7947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ATLAS COPCO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Лідерство в компресорному обладнанні через найнижчу сукупну вартість володіння (TCO) та екологічність.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379476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SSAB (HARDOX)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t>• Брендинг промислових матеріалів: зносостійка сталь як знак якості для кінцевої техніки замовника.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Практикум «Промисловий маркетинг» (Зозульов &amp; Царьова, 2026, с. 88–92).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РОЗДІЛ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22 / 25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0362895" cy="292608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0" tIns="54864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93C5FD"/>
                </a:solidFill>
                <a:latin typeface="Montserrat"/>
              </a:defRPr>
            </a:pPr>
            <a:r>
              <a:rPr dirty="0"/>
              <a:t>РОЗДІЛ 6</a:t>
            </a:r>
          </a:p>
          <a:p>
            <a:pPr>
              <a:defRPr sz="2200" b="1">
                <a:solidFill>
                  <a:srgbClr val="FFFFFF"/>
                </a:solidFill>
              </a:defRPr>
            </a:pPr>
            <a:r>
              <a:rPr dirty="0">
                <a:latin typeface="Montserrat" panose="00000500000000000000" pitchFamily="2" charset="-52"/>
              </a:rPr>
              <a:t>СУЧАСНЕ ЗАСТОСУВАННЯ NESTED-ПІДХОДУ В ТЕХНОЛОГІЧНИХ ГАЛУЗЯХ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23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ЕМПІРИЧНЕ ДОСЛІДЖЕННЯ CITRIX SYSTEMS (WEINSTEIN, 2011)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ПАРАМЕТРИ ДОСЛІДЖЕННЯ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ОБ'ЄКТ АНАЛІЗУ: </a:t>
            </a:r>
            <a:r>
              <a:t>База з 98 275 потенційних корпоративних клієнтів компанії Citrix Systems у США.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ПРОДУКТ: </a:t>
            </a:r>
            <a:r>
              <a:t>Citrix Streaming Server (програмне забезпечення для корпоративного стрімінгу даних).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МЕТА: </a:t>
            </a:r>
            <a:r>
              <a:t>Практична операціоналізація 5 рівнів моделі Бономи-Шапіро за допомогою CRM-даних.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300" b="1">
                <a:solidFill>
                  <a:srgbClr val="0A2540"/>
                </a:solidFill>
                <a:latin typeface="Montserrat"/>
              </a:defRPr>
            </a:pPr>
            <a:r>
              <a:t>РЕЗУЛЬТАТИ СЕГМЕНТУВАННЯ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СЕГМЕНТАЦІЯ БАЗИ: </a:t>
            </a:r>
            <a:r>
              <a:t>Виокремлено 4 пріоритетні сегменти з найвищою геоконцентрацією у штатах Каліфорнія, Техас та Нью-Йорк.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ПЛАН ТАРГЕТУВАННЯ: </a:t>
            </a:r>
            <a:r>
              <a:t>Розроблено 4-етапний план роботи відділу продажів та маркетингових комунікацій.</a:t>
            </a:r>
          </a:p>
          <a:p>
            <a:pPr>
              <a:spcAft>
                <a:spcPts val="400"/>
              </a:spcAft>
              <a:defRPr sz="11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ДОВАДЖЕННЯ ЖИТТЄЗДАТНОСТІ: </a:t>
            </a:r>
            <a:r>
              <a:t>Емпіричне підтвердження ефективності моделі через 28 років після її створення.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i="1">
                <a:solidFill>
                  <a:srgbClr val="475569"/>
                </a:solidFill>
                <a:latin typeface="Montserrat"/>
              </a:defRPr>
            </a:pPr>
            <a:r>
              <a:t>Джерело: Weinstein A. Segmenting technology markets: applying the nested approach (2011).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ПУНКТ 3.6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24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ОПЕРАЦІОНАЛІЗАЦІЯ РІВНІВ ТА ЗВ'ЯЗОК З ABM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ОПЕРАЦІОНАЛІЗАЦІЯ В CRM (WEINSTEIN)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1. ДЕМОГРАФІЯ: </a:t>
            </a:r>
            <a:r>
              <a:t>Фірмографічні поля бази (код SIC/NAICS, штат, розмір компанії).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2. ОПЕРАЦІЙНІ ЗМІННІ: </a:t>
            </a:r>
            <a:r>
              <a:t>Наявна ІТ-інфраструктура, платформи, використання аналогів.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3. ПІДХОДИ ДО ЗАКУПІВЕЛЬ: </a:t>
            </a:r>
            <a:r>
              <a:t>Канал звернення, роль контактної особи в CRM, історія угод.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4. СИТУАЦІЙНІ ФАКТОРИ: </a:t>
            </a:r>
            <a:r>
              <a:t>Очікуваний обсяг ліцензій, терміновість впровадження.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5. ОСОБИСТІ ХАРАКТЕРИСТИКИ: </a:t>
            </a:r>
            <a:r>
              <a:t>Поведінкові дані контактної особи в маркетингових кампаніях.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554480"/>
            <a:ext cx="5212080" cy="438912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200" b="1">
                <a:solidFill>
                  <a:srgbClr val="0A2540"/>
                </a:solidFill>
                <a:latin typeface="Montserrat"/>
              </a:defRPr>
            </a:pPr>
            <a:r>
              <a:t>ДИДАКТИЧНИЙ МІСТОК ДО ABM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МЕТОДОЛОГІЧНЕ УТОЧНЕННЯ: </a:t>
            </a:r>
            <a:r>
              <a:t>Стаття Вайнштейна (2011) не згадує ABM — це класичний приклад макросегментування на основі фірмографії.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ЕВОЛЮЦІЙНИЙ ЗВ'ЯЗОК: </a:t>
            </a:r>
            <a:r>
              <a:t>Nested-підхід є концептуальним попередником сучасного Account-Based Marketing (платформи 6sense, Demandbase).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  <a:latin typeface="Montserrat"/>
              </a:defRPr>
            </a:pPr>
            <a:r>
              <a:rPr b="1">
                <a:solidFill>
                  <a:srgbClr val="0A2540"/>
                </a:solidFill>
              </a:rPr>
              <a:t>• КІНЦЕВА МЕТА В B2B: </a:t>
            </a:r>
            <a:r>
              <a:t>Послідовне звуження мікросегмента до рівня одного конкретного цільового акаунта (ключового клієнта).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066CC"/>
                </a:solidFill>
                <a:latin typeface="Montserrat"/>
              </a:defRPr>
            </a:pPr>
            <a:r>
              <a:t>ПИТАННЯ ДЛЯ САМОКОНТРОЛЮ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01200" y="3657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1100" b="1">
                <a:solidFill>
                  <a:srgbClr val="475569"/>
                </a:solidFill>
                <a:latin typeface="Montserrat"/>
              </a:defRPr>
            </a:pPr>
            <a:r>
              <a:t>25 /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A2540"/>
                </a:solidFill>
                <a:latin typeface="Montserrat"/>
              </a:defRPr>
            </a:pPr>
            <a:r>
              <a:t>ПИТАННЯ ДЛЯ САМОКОНТРОЛЮ СТУДЕНТІВ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10728655" cy="519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1. У </a:t>
            </a:r>
            <a:r>
              <a:rPr sz="1400" dirty="0" err="1"/>
              <a:t>чому</a:t>
            </a:r>
            <a:r>
              <a:rPr sz="1400" dirty="0"/>
              <a:t> </a:t>
            </a:r>
            <a:r>
              <a:rPr sz="1400" dirty="0" err="1"/>
              <a:t>принципова</a:t>
            </a:r>
            <a:r>
              <a:rPr sz="1400" dirty="0"/>
              <a:t> </a:t>
            </a:r>
            <a:r>
              <a:rPr sz="1400" dirty="0" err="1"/>
              <a:t>відмінність</a:t>
            </a:r>
            <a:r>
              <a:rPr sz="1400" dirty="0"/>
              <a:t> </a:t>
            </a:r>
            <a:r>
              <a:rPr sz="1400" dirty="0" err="1"/>
              <a:t>моделі</a:t>
            </a:r>
            <a:r>
              <a:rPr sz="1400" dirty="0"/>
              <a:t> </a:t>
            </a:r>
            <a:r>
              <a:rPr sz="1400" dirty="0" err="1"/>
              <a:t>Вебстера-Уїнда</a:t>
            </a:r>
            <a:r>
              <a:rPr sz="1400" dirty="0"/>
              <a:t> </a:t>
            </a:r>
            <a:r>
              <a:rPr sz="1400" dirty="0" err="1"/>
              <a:t>від</a:t>
            </a:r>
            <a:r>
              <a:rPr sz="1400" dirty="0"/>
              <a:t> </a:t>
            </a:r>
            <a:r>
              <a:rPr sz="1400" dirty="0" err="1"/>
              <a:t>класичних</a:t>
            </a:r>
            <a:r>
              <a:rPr sz="1400" dirty="0"/>
              <a:t> </a:t>
            </a:r>
            <a:r>
              <a:rPr sz="1400" dirty="0" err="1"/>
              <a:t>економічних</a:t>
            </a:r>
            <a:r>
              <a:rPr sz="1400" dirty="0"/>
              <a:t> </a:t>
            </a:r>
            <a:r>
              <a:rPr sz="1400" dirty="0" err="1"/>
              <a:t>моделей</a:t>
            </a:r>
            <a:r>
              <a:rPr sz="1400" dirty="0"/>
              <a:t> </a:t>
            </a:r>
            <a:r>
              <a:rPr sz="1400" dirty="0" err="1"/>
              <a:t>раціонального</a:t>
            </a:r>
            <a:r>
              <a:rPr sz="1400" dirty="0"/>
              <a:t> </a:t>
            </a:r>
            <a:r>
              <a:rPr sz="1400" dirty="0" err="1"/>
              <a:t>покупця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2. </a:t>
            </a:r>
            <a:r>
              <a:rPr sz="1400" dirty="0" err="1"/>
              <a:t>Охарактеризуйте</a:t>
            </a:r>
            <a:r>
              <a:rPr sz="1400" dirty="0"/>
              <a:t> </a:t>
            </a:r>
            <a:r>
              <a:rPr sz="1400" dirty="0" err="1"/>
              <a:t>чотири</a:t>
            </a:r>
            <a:r>
              <a:rPr sz="1400" dirty="0"/>
              <a:t> </a:t>
            </a:r>
            <a:r>
              <a:rPr sz="1400" dirty="0" err="1"/>
              <a:t>класи</a:t>
            </a:r>
            <a:r>
              <a:rPr sz="1400" dirty="0"/>
              <a:t> </a:t>
            </a:r>
            <a:r>
              <a:rPr sz="1400" dirty="0" err="1"/>
              <a:t>змінних</a:t>
            </a:r>
            <a:r>
              <a:rPr sz="1400" dirty="0"/>
              <a:t> </a:t>
            </a:r>
            <a:r>
              <a:rPr sz="1400" dirty="0" err="1"/>
              <a:t>моделі</a:t>
            </a:r>
            <a:r>
              <a:rPr sz="1400" dirty="0"/>
              <a:t> </a:t>
            </a:r>
            <a:r>
              <a:rPr sz="1400" dirty="0" err="1"/>
              <a:t>Вебстера-Уїнда</a:t>
            </a:r>
            <a:r>
              <a:rPr sz="1400" dirty="0"/>
              <a:t>. </a:t>
            </a:r>
            <a:r>
              <a:rPr sz="1400" dirty="0" err="1"/>
              <a:t>Наведіть</a:t>
            </a:r>
            <a:r>
              <a:rPr sz="1400" dirty="0"/>
              <a:t> </a:t>
            </a:r>
            <a:r>
              <a:rPr sz="1400" dirty="0" err="1"/>
              <a:t>приклад</a:t>
            </a:r>
            <a:r>
              <a:rPr sz="1400" dirty="0"/>
              <a:t> </a:t>
            </a:r>
            <a:r>
              <a:rPr sz="1400" dirty="0" err="1"/>
              <a:t>впливу</a:t>
            </a:r>
            <a:r>
              <a:rPr sz="1400" dirty="0"/>
              <a:t> </a:t>
            </a:r>
            <a:r>
              <a:rPr sz="1400" dirty="0" err="1"/>
              <a:t>середовищного</a:t>
            </a:r>
            <a:r>
              <a:rPr sz="1400" dirty="0"/>
              <a:t> </a:t>
            </a:r>
            <a:r>
              <a:rPr sz="1400" dirty="0" err="1"/>
              <a:t>чинника</a:t>
            </a:r>
            <a:r>
              <a:rPr sz="1400" dirty="0"/>
              <a:t>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3. </a:t>
            </a:r>
            <a:r>
              <a:rPr sz="1400" dirty="0" err="1"/>
              <a:t>Опишіть</a:t>
            </a:r>
            <a:r>
              <a:rPr sz="1400" dirty="0"/>
              <a:t> </a:t>
            </a:r>
            <a:r>
              <a:rPr sz="1400" dirty="0" err="1"/>
              <a:t>п'ять</a:t>
            </a:r>
            <a:r>
              <a:rPr sz="1400" dirty="0"/>
              <a:t> </a:t>
            </a:r>
            <a:r>
              <a:rPr sz="1400" dirty="0" err="1"/>
              <a:t>ролей</a:t>
            </a:r>
            <a:r>
              <a:rPr sz="1400" dirty="0"/>
              <a:t> </a:t>
            </a:r>
            <a:r>
              <a:rPr sz="1400" dirty="0" err="1"/>
              <a:t>учасників</a:t>
            </a:r>
            <a:r>
              <a:rPr sz="1400" dirty="0"/>
              <a:t> </a:t>
            </a:r>
            <a:r>
              <a:rPr sz="1400" dirty="0" err="1"/>
              <a:t>закупівельного</a:t>
            </a:r>
            <a:r>
              <a:rPr sz="1400" dirty="0"/>
              <a:t> </a:t>
            </a:r>
            <a:r>
              <a:rPr sz="1400" dirty="0" err="1"/>
              <a:t>центру</a:t>
            </a:r>
            <a:r>
              <a:rPr sz="1400" dirty="0"/>
              <a:t>. </a:t>
            </a:r>
            <a:r>
              <a:rPr sz="1400" dirty="0" err="1"/>
              <a:t>Чому</a:t>
            </a:r>
            <a:r>
              <a:rPr sz="1400" dirty="0"/>
              <a:t> </a:t>
            </a:r>
            <a:r>
              <a:rPr sz="1400" dirty="0" err="1"/>
              <a:t>одна</a:t>
            </a:r>
            <a:r>
              <a:rPr sz="1400" dirty="0"/>
              <a:t> </a:t>
            </a:r>
            <a:r>
              <a:rPr sz="1400" dirty="0" err="1"/>
              <a:t>особа</a:t>
            </a:r>
            <a:r>
              <a:rPr sz="1400" dirty="0"/>
              <a:t> </a:t>
            </a:r>
            <a:r>
              <a:rPr sz="1400" dirty="0" err="1"/>
              <a:t>може</a:t>
            </a:r>
            <a:r>
              <a:rPr sz="1400" dirty="0"/>
              <a:t> </a:t>
            </a:r>
            <a:r>
              <a:rPr sz="1400" dirty="0" err="1"/>
              <a:t>виконувати</a:t>
            </a:r>
            <a:r>
              <a:rPr sz="1400" dirty="0"/>
              <a:t> </a:t>
            </a:r>
            <a:r>
              <a:rPr sz="1400" dirty="0" err="1"/>
              <a:t>кілька</a:t>
            </a:r>
            <a:r>
              <a:rPr sz="1400" dirty="0"/>
              <a:t> </a:t>
            </a:r>
            <a:r>
              <a:rPr sz="1400" dirty="0" err="1"/>
              <a:t>ролей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3а. </a:t>
            </a:r>
            <a:r>
              <a:rPr sz="1400" dirty="0" err="1"/>
              <a:t>На</a:t>
            </a:r>
            <a:r>
              <a:rPr sz="1400" dirty="0"/>
              <a:t> </a:t>
            </a:r>
            <a:r>
              <a:rPr sz="1400" dirty="0" err="1"/>
              <a:t>прикладі</a:t>
            </a:r>
            <a:r>
              <a:rPr sz="1400" dirty="0"/>
              <a:t> </a:t>
            </a:r>
            <a:r>
              <a:rPr sz="1400" dirty="0" err="1"/>
              <a:t>кейсу</a:t>
            </a:r>
            <a:r>
              <a:rPr sz="1400" dirty="0"/>
              <a:t> «</a:t>
            </a:r>
            <a:r>
              <a:rPr sz="1400" dirty="0" err="1"/>
              <a:t>УкрАгроМаш</a:t>
            </a:r>
            <a:r>
              <a:rPr sz="1400" dirty="0"/>
              <a:t>» </a:t>
            </a:r>
            <a:r>
              <a:rPr sz="1400" dirty="0" err="1"/>
              <a:t>визначте</a:t>
            </a:r>
            <a:r>
              <a:rPr sz="1400" dirty="0"/>
              <a:t> </a:t>
            </a:r>
            <a:r>
              <a:rPr sz="1400" dirty="0" err="1"/>
              <a:t>склад</a:t>
            </a:r>
            <a:r>
              <a:rPr sz="1400" dirty="0"/>
              <a:t> </a:t>
            </a:r>
            <a:r>
              <a:rPr sz="1400" dirty="0" err="1"/>
              <a:t>закупівельного</a:t>
            </a:r>
            <a:r>
              <a:rPr sz="1400" dirty="0"/>
              <a:t> </a:t>
            </a:r>
            <a:r>
              <a:rPr sz="1400" dirty="0" err="1"/>
              <a:t>центру</a:t>
            </a:r>
            <a:r>
              <a:rPr sz="1400" dirty="0"/>
              <a:t>. </a:t>
            </a:r>
            <a:r>
              <a:rPr sz="1400" dirty="0" err="1"/>
              <a:t>Хто</a:t>
            </a:r>
            <a:r>
              <a:rPr sz="1400" dirty="0"/>
              <a:t> </a:t>
            </a:r>
            <a:r>
              <a:rPr sz="1400" dirty="0" err="1"/>
              <a:t>мав</a:t>
            </a:r>
            <a:r>
              <a:rPr sz="1400" dirty="0"/>
              <a:t> </a:t>
            </a:r>
            <a:r>
              <a:rPr sz="1400" dirty="0" err="1"/>
              <a:t>найбільший</a:t>
            </a:r>
            <a:r>
              <a:rPr sz="1400" dirty="0"/>
              <a:t> </a:t>
            </a:r>
            <a:r>
              <a:rPr sz="1400" dirty="0" err="1"/>
              <a:t>вплив</a:t>
            </a:r>
            <a:r>
              <a:rPr sz="1400" dirty="0"/>
              <a:t> </a:t>
            </a:r>
            <a:r>
              <a:rPr sz="1400" dirty="0" err="1"/>
              <a:t>на</a:t>
            </a:r>
            <a:r>
              <a:rPr sz="1400" dirty="0"/>
              <a:t> </a:t>
            </a:r>
            <a:r>
              <a:rPr sz="1400" dirty="0" err="1"/>
              <a:t>рішення</a:t>
            </a:r>
            <a:r>
              <a:rPr sz="1400" dirty="0"/>
              <a:t> і </a:t>
            </a:r>
            <a:r>
              <a:rPr sz="1400" dirty="0" err="1"/>
              <a:t>чому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4. У </a:t>
            </a:r>
            <a:r>
              <a:rPr sz="1400" dirty="0" err="1"/>
              <a:t>чому</a:t>
            </a:r>
            <a:r>
              <a:rPr sz="1400" dirty="0"/>
              <a:t> </a:t>
            </a:r>
            <a:r>
              <a:rPr sz="1400" dirty="0" err="1"/>
              <a:t>полягає</a:t>
            </a:r>
            <a:r>
              <a:rPr sz="1400" dirty="0"/>
              <a:t> </a:t>
            </a:r>
            <a:r>
              <a:rPr sz="1400" dirty="0" err="1"/>
              <a:t>принцип</a:t>
            </a:r>
            <a:r>
              <a:rPr sz="1400" dirty="0"/>
              <a:t> «</a:t>
            </a:r>
            <a:r>
              <a:rPr sz="1400" dirty="0" err="1"/>
              <a:t>вкладеності</a:t>
            </a:r>
            <a:r>
              <a:rPr sz="1400" dirty="0"/>
              <a:t>» </a:t>
            </a:r>
            <a:r>
              <a:rPr sz="1400" dirty="0" err="1"/>
              <a:t>моделі</a:t>
            </a:r>
            <a:r>
              <a:rPr sz="1400" dirty="0"/>
              <a:t> </a:t>
            </a:r>
            <a:r>
              <a:rPr sz="1400" dirty="0" err="1"/>
              <a:t>Бономи-Шапіро</a:t>
            </a:r>
            <a:r>
              <a:rPr sz="1400" dirty="0"/>
              <a:t>? </a:t>
            </a:r>
            <a:r>
              <a:rPr sz="1400" dirty="0" err="1"/>
              <a:t>Чому</a:t>
            </a:r>
            <a:r>
              <a:rPr sz="1400" dirty="0"/>
              <a:t> </a:t>
            </a:r>
            <a:r>
              <a:rPr sz="1400" dirty="0" err="1"/>
              <a:t>автори</a:t>
            </a:r>
            <a:r>
              <a:rPr sz="1400" dirty="0"/>
              <a:t> </a:t>
            </a:r>
            <a:r>
              <a:rPr sz="1400" dirty="0" err="1"/>
              <a:t>не</a:t>
            </a:r>
            <a:r>
              <a:rPr sz="1400" dirty="0"/>
              <a:t> </a:t>
            </a:r>
            <a:r>
              <a:rPr sz="1400" dirty="0" err="1"/>
              <a:t>встановлюють</a:t>
            </a:r>
            <a:r>
              <a:rPr sz="1400" dirty="0"/>
              <a:t> </a:t>
            </a:r>
            <a:r>
              <a:rPr sz="1400" dirty="0" err="1"/>
              <a:t>жорсткої</a:t>
            </a:r>
            <a:r>
              <a:rPr sz="1400" dirty="0"/>
              <a:t> </a:t>
            </a:r>
            <a:r>
              <a:rPr sz="1400" dirty="0" err="1"/>
              <a:t>межі</a:t>
            </a:r>
            <a:r>
              <a:rPr sz="1400" dirty="0"/>
              <a:t> </a:t>
            </a:r>
            <a:r>
              <a:rPr sz="1400" dirty="0" err="1"/>
              <a:t>між</a:t>
            </a:r>
            <a:r>
              <a:rPr sz="1400" dirty="0"/>
              <a:t> </a:t>
            </a:r>
            <a:r>
              <a:rPr sz="1400" dirty="0" err="1"/>
              <a:t>рівнями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5. </a:t>
            </a:r>
            <a:r>
              <a:rPr sz="1400" dirty="0" err="1"/>
              <a:t>Поясніть</a:t>
            </a:r>
            <a:r>
              <a:rPr sz="1400" dirty="0"/>
              <a:t> </a:t>
            </a:r>
            <a:r>
              <a:rPr sz="1400" dirty="0" err="1"/>
              <a:t>різницю</a:t>
            </a:r>
            <a:r>
              <a:rPr sz="1400" dirty="0"/>
              <a:t> </a:t>
            </a:r>
            <a:r>
              <a:rPr sz="1400" dirty="0" err="1"/>
              <a:t>між</a:t>
            </a:r>
            <a:r>
              <a:rPr sz="1400" dirty="0"/>
              <a:t> макро- і </a:t>
            </a:r>
            <a:r>
              <a:rPr sz="1400" dirty="0" err="1"/>
              <a:t>мікросегментуванням</a:t>
            </a:r>
            <a:r>
              <a:rPr sz="1400" dirty="0"/>
              <a:t> з </a:t>
            </a:r>
            <a:r>
              <a:rPr sz="1400" dirty="0" err="1"/>
              <a:t>погляду</a:t>
            </a:r>
            <a:r>
              <a:rPr sz="1400" dirty="0"/>
              <a:t> </a:t>
            </a:r>
            <a:r>
              <a:rPr sz="1400" dirty="0" err="1"/>
              <a:t>вартості</a:t>
            </a:r>
            <a:r>
              <a:rPr sz="1400" dirty="0"/>
              <a:t> й </a:t>
            </a:r>
            <a:r>
              <a:rPr sz="1400" dirty="0" err="1"/>
              <a:t>доступності</a:t>
            </a:r>
            <a:r>
              <a:rPr sz="1400" dirty="0"/>
              <a:t> </a:t>
            </a:r>
            <a:r>
              <a:rPr sz="1400" dirty="0" err="1"/>
              <a:t>вихідних</a:t>
            </a:r>
            <a:r>
              <a:rPr sz="1400" dirty="0"/>
              <a:t> </a:t>
            </a:r>
            <a:r>
              <a:rPr sz="1400" dirty="0" err="1"/>
              <a:t>даних</a:t>
            </a:r>
            <a:r>
              <a:rPr sz="1400" dirty="0"/>
              <a:t>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6. </a:t>
            </a:r>
            <a:r>
              <a:rPr sz="1400" dirty="0" err="1"/>
              <a:t>Як</a:t>
            </a:r>
            <a:r>
              <a:rPr sz="1400" dirty="0"/>
              <a:t> </a:t>
            </a:r>
            <a:r>
              <a:rPr sz="1400" dirty="0" err="1"/>
              <a:t>критерії</a:t>
            </a:r>
            <a:r>
              <a:rPr sz="1400" dirty="0"/>
              <a:t> </a:t>
            </a:r>
            <a:r>
              <a:rPr sz="1400" dirty="0" err="1"/>
              <a:t>вибору</a:t>
            </a:r>
            <a:r>
              <a:rPr sz="1400" dirty="0"/>
              <a:t> </a:t>
            </a:r>
            <a:r>
              <a:rPr sz="1400" dirty="0" err="1"/>
              <a:t>постачальника</a:t>
            </a:r>
            <a:r>
              <a:rPr sz="1400" dirty="0"/>
              <a:t> з </a:t>
            </a:r>
            <a:r>
              <a:rPr sz="1400" dirty="0" err="1"/>
              <a:t>рівня</a:t>
            </a:r>
            <a:r>
              <a:rPr sz="1400" dirty="0"/>
              <a:t> «</a:t>
            </a:r>
            <a:r>
              <a:rPr sz="1400" dirty="0" err="1"/>
              <a:t>підходи</a:t>
            </a:r>
            <a:r>
              <a:rPr sz="1400" dirty="0"/>
              <a:t> </a:t>
            </a:r>
            <a:r>
              <a:rPr sz="1400" dirty="0" err="1"/>
              <a:t>до</a:t>
            </a:r>
            <a:r>
              <a:rPr sz="1400" dirty="0"/>
              <a:t> </a:t>
            </a:r>
            <a:r>
              <a:rPr sz="1400" dirty="0" err="1"/>
              <a:t>закупівель</a:t>
            </a:r>
            <a:r>
              <a:rPr sz="1400" dirty="0"/>
              <a:t>» </a:t>
            </a:r>
            <a:r>
              <a:rPr sz="1400" dirty="0" err="1"/>
              <a:t>використовуються</a:t>
            </a:r>
            <a:r>
              <a:rPr sz="1400" dirty="0"/>
              <a:t> </a:t>
            </a:r>
            <a:r>
              <a:rPr sz="1400" dirty="0" err="1"/>
              <a:t>під</a:t>
            </a:r>
            <a:r>
              <a:rPr sz="1400" dirty="0"/>
              <a:t> </a:t>
            </a:r>
            <a:r>
              <a:rPr sz="1400" dirty="0" err="1"/>
              <a:t>час</a:t>
            </a:r>
            <a:r>
              <a:rPr sz="1400" dirty="0"/>
              <a:t> </a:t>
            </a:r>
            <a:r>
              <a:rPr sz="1400" dirty="0" err="1"/>
              <a:t>побудови</a:t>
            </a:r>
            <a:r>
              <a:rPr sz="1400" dirty="0"/>
              <a:t> </a:t>
            </a:r>
            <a:r>
              <a:rPr sz="1400" dirty="0" err="1"/>
              <a:t>карти</a:t>
            </a:r>
            <a:r>
              <a:rPr sz="1400" dirty="0"/>
              <a:t> </a:t>
            </a:r>
            <a:r>
              <a:rPr sz="1400" dirty="0" err="1"/>
              <a:t>позиціювання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7. </a:t>
            </a:r>
            <a:r>
              <a:rPr sz="1400" dirty="0" err="1"/>
              <a:t>Проаналізуйте</a:t>
            </a:r>
            <a:r>
              <a:rPr sz="1400" dirty="0"/>
              <a:t> </a:t>
            </a:r>
            <a:r>
              <a:rPr sz="1400" dirty="0" err="1"/>
              <a:t>кейс</a:t>
            </a:r>
            <a:r>
              <a:rPr sz="1400" dirty="0"/>
              <a:t> Citrix Systems: </a:t>
            </a:r>
            <a:r>
              <a:rPr sz="1400" dirty="0" err="1"/>
              <a:t>яким</a:t>
            </a:r>
            <a:r>
              <a:rPr sz="1400" dirty="0"/>
              <a:t> </a:t>
            </a:r>
            <a:r>
              <a:rPr sz="1400" dirty="0" err="1"/>
              <a:t>реальним</a:t>
            </a:r>
            <a:r>
              <a:rPr sz="1400" dirty="0"/>
              <a:t> </a:t>
            </a:r>
            <a:r>
              <a:rPr sz="1400" dirty="0" err="1"/>
              <a:t>даним</a:t>
            </a:r>
            <a:r>
              <a:rPr sz="1400" dirty="0"/>
              <a:t> CRM-системи </a:t>
            </a:r>
            <a:r>
              <a:rPr sz="1400" dirty="0" err="1"/>
              <a:t>відповідає</a:t>
            </a:r>
            <a:r>
              <a:rPr sz="1400" dirty="0"/>
              <a:t> </a:t>
            </a:r>
            <a:r>
              <a:rPr sz="1400" dirty="0" err="1"/>
              <a:t>кожен</a:t>
            </a:r>
            <a:r>
              <a:rPr sz="1400" dirty="0"/>
              <a:t> </a:t>
            </a:r>
            <a:r>
              <a:rPr sz="1400" dirty="0" err="1"/>
              <a:t>теоретичний</a:t>
            </a:r>
            <a:r>
              <a:rPr sz="1400" dirty="0"/>
              <a:t> </a:t>
            </a:r>
            <a:r>
              <a:rPr sz="1400" dirty="0" err="1"/>
              <a:t>рівень</a:t>
            </a:r>
            <a:r>
              <a:rPr sz="1400" dirty="0"/>
              <a:t> </a:t>
            </a:r>
            <a:r>
              <a:rPr sz="1400" dirty="0" err="1"/>
              <a:t>моделі</a:t>
            </a:r>
            <a:r>
              <a:rPr sz="1400" dirty="0"/>
              <a:t>?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Montserrat"/>
              </a:defRPr>
            </a:pPr>
            <a:r>
              <a:rPr sz="1400" dirty="0"/>
              <a:t>8. </a:t>
            </a:r>
            <a:r>
              <a:rPr sz="1400" dirty="0" err="1"/>
              <a:t>Чому</a:t>
            </a:r>
            <a:r>
              <a:rPr sz="1400" dirty="0"/>
              <a:t> </a:t>
            </a:r>
            <a:r>
              <a:rPr sz="1400" dirty="0" err="1"/>
              <a:t>розуміння</a:t>
            </a:r>
            <a:r>
              <a:rPr sz="1400" dirty="0"/>
              <a:t> </a:t>
            </a:r>
            <a:r>
              <a:rPr sz="1400" dirty="0" err="1"/>
              <a:t>того</a:t>
            </a:r>
            <a:r>
              <a:rPr sz="1400" dirty="0"/>
              <a:t>, </a:t>
            </a:r>
            <a:r>
              <a:rPr sz="1400" dirty="0" err="1"/>
              <a:t>що</a:t>
            </a:r>
            <a:r>
              <a:rPr sz="1400" dirty="0"/>
              <a:t> </a:t>
            </a:r>
            <a:r>
              <a:rPr sz="1400" dirty="0" err="1"/>
              <a:t>стаття</a:t>
            </a:r>
            <a:r>
              <a:rPr sz="1400" dirty="0"/>
              <a:t> </a:t>
            </a:r>
            <a:r>
              <a:rPr sz="1400" dirty="0" err="1"/>
              <a:t>Вайнштейна</a:t>
            </a:r>
            <a:r>
              <a:rPr sz="1400" dirty="0"/>
              <a:t> (2011) </a:t>
            </a:r>
            <a:r>
              <a:rPr sz="1400" dirty="0" err="1"/>
              <a:t>передує</a:t>
            </a:r>
            <a:r>
              <a:rPr sz="1400" dirty="0"/>
              <a:t> ABM, є </a:t>
            </a:r>
            <a:r>
              <a:rPr sz="1400" dirty="0" err="1"/>
              <a:t>важливим</a:t>
            </a:r>
            <a:r>
              <a:rPr sz="1400" dirty="0"/>
              <a:t> </a:t>
            </a:r>
            <a:r>
              <a:rPr sz="1400" dirty="0" err="1"/>
              <a:t>для</a:t>
            </a:r>
            <a:r>
              <a:rPr sz="1400" dirty="0"/>
              <a:t> </a:t>
            </a:r>
            <a:r>
              <a:rPr sz="1400" dirty="0" err="1"/>
              <a:t>аналізу</a:t>
            </a:r>
            <a:r>
              <a:rPr sz="1400" dirty="0"/>
              <a:t> </a:t>
            </a:r>
            <a:r>
              <a:rPr sz="1400" dirty="0" err="1"/>
              <a:t>еволюції</a:t>
            </a:r>
            <a:r>
              <a:rPr sz="1400" dirty="0"/>
              <a:t> </a:t>
            </a:r>
            <a:r>
              <a:rPr sz="1400" dirty="0" err="1"/>
              <a:t>сегментування</a:t>
            </a:r>
            <a:r>
              <a:rPr sz="1400" dirty="0"/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2536</Words>
  <Application>Microsoft Office PowerPoint</Application>
  <PresentationFormat>Широкий екран</PresentationFormat>
  <Paragraphs>252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9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2026-09-22T18:48:00Z</dcterms:modified>
  <cp:category/>
</cp:coreProperties>
</file>