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2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6434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1828800"/>
            <a:ext cx="10972800" cy="365760"/>
          </a:xfrm>
          <a:prstGeom prst="rect">
            <a:avLst/>
          </a:prstGeom>
          <a:noFill/>
          <a:ln/>
        </p:spPr>
        <p:txBody>
          <a:bodyPr wrap="square" lIns="0" tIns="0" rIns="0" bIns="0" rtlCol="0" anchor="ctr"/>
          <a:lstStyle/>
          <a:p>
            <a:pPr marL="0" indent="0">
              <a:buNone/>
            </a:pPr>
            <a:r>
              <a:rPr lang="en-US" sz="1400" kern="0" spc="300" dirty="0">
                <a:solidFill>
                  <a:srgbClr val="C9A227"/>
                </a:solidFill>
                <a:latin typeface="Consolas" pitchFamily="34" charset="0"/>
                <a:ea typeface="Consolas" pitchFamily="34" charset="-122"/>
                <a:cs typeface="Consolas" pitchFamily="34" charset="-120"/>
              </a:rPr>
              <a:t>ТЕМА 9  ·  ЗАВДАННЯ ТА ПИТАННЯ</a:t>
            </a:r>
            <a:endParaRPr lang="en-US" sz="1400" dirty="0"/>
          </a:p>
        </p:txBody>
      </p:sp>
      <p:sp>
        <p:nvSpPr>
          <p:cNvPr id="5" name="Text 3"/>
          <p:cNvSpPr/>
          <p:nvPr/>
        </p:nvSpPr>
        <p:spPr>
          <a:xfrm>
            <a:off x="640080" y="246888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Планування як функція ризик-менеджменту</a:t>
            </a:r>
            <a:endParaRPr lang="en-US" sz="3200" dirty="0"/>
          </a:p>
        </p:txBody>
      </p:sp>
      <p:sp>
        <p:nvSpPr>
          <p:cNvPr id="6" name="Text 4"/>
          <p:cNvSpPr/>
          <p:nvPr/>
        </p:nvSpPr>
        <p:spPr>
          <a:xfrm>
            <a:off x="640080" y="365760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Практичні ситуації  ·  Задачі  ·  Питання для самоперевірки</a:t>
            </a:r>
            <a:endParaRPr lang="en-US" sz="16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ТЕМА 9  ·  ЗАВДАННЯ</a:t>
            </a:r>
            <a:endParaRPr lang="en-US" sz="1100" dirty="0"/>
          </a:p>
        </p:txBody>
      </p:sp>
      <p:sp>
        <p:nvSpPr>
          <p:cNvPr id="5" name="Text 3"/>
          <p:cNvSpPr/>
          <p:nvPr/>
        </p:nvSpPr>
        <p:spPr>
          <a:xfrm>
            <a:off x="457200" y="594360"/>
            <a:ext cx="10972800" cy="36576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Структура блоку завдань</a:t>
            </a:r>
            <a:endParaRPr lang="en-US" sz="2400" dirty="0"/>
          </a:p>
        </p:txBody>
      </p:sp>
      <p:sp>
        <p:nvSpPr>
          <p:cNvPr id="6" name="Shape 4"/>
          <p:cNvSpPr/>
          <p:nvPr/>
        </p:nvSpPr>
        <p:spPr>
          <a:xfrm>
            <a:off x="411480" y="1280160"/>
            <a:ext cx="3749040" cy="4114800"/>
          </a:xfrm>
          <a:prstGeom prst="roundRect">
            <a:avLst>
              <a:gd name="adj" fmla="val 1951"/>
            </a:avLst>
          </a:prstGeom>
          <a:solidFill>
            <a:srgbClr val="FFFFFF"/>
          </a:solidFill>
          <a:ln/>
        </p:spPr>
      </p:sp>
      <p:sp>
        <p:nvSpPr>
          <p:cNvPr id="7" name="Shape 5"/>
          <p:cNvSpPr/>
          <p:nvPr/>
        </p:nvSpPr>
        <p:spPr>
          <a:xfrm>
            <a:off x="411480" y="1280160"/>
            <a:ext cx="3749040" cy="91440"/>
          </a:xfrm>
          <a:prstGeom prst="rect">
            <a:avLst/>
          </a:prstGeom>
          <a:solidFill>
            <a:srgbClr val="C9A227"/>
          </a:solidFill>
          <a:ln w="12700">
            <a:solidFill>
              <a:srgbClr val="333333"/>
            </a:solidFill>
            <a:prstDash val="solid"/>
          </a:ln>
        </p:spPr>
      </p:sp>
      <p:sp>
        <p:nvSpPr>
          <p:cNvPr id="8" name="Text 6"/>
          <p:cNvSpPr/>
          <p:nvPr/>
        </p:nvSpPr>
        <p:spPr>
          <a:xfrm>
            <a:off x="6400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01</a:t>
            </a:r>
            <a:endParaRPr lang="en-US" sz="1800" dirty="0"/>
          </a:p>
        </p:txBody>
      </p:sp>
      <p:sp>
        <p:nvSpPr>
          <p:cNvPr id="9" name="Text 7"/>
          <p:cNvSpPr/>
          <p:nvPr/>
        </p:nvSpPr>
        <p:spPr>
          <a:xfrm>
            <a:off x="6400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Практичні ситуації</a:t>
            </a:r>
            <a:endParaRPr lang="en-US" sz="1600" dirty="0"/>
          </a:p>
        </p:txBody>
      </p:sp>
      <p:sp>
        <p:nvSpPr>
          <p:cNvPr id="10" name="Text 8"/>
          <p:cNvSpPr/>
          <p:nvPr/>
        </p:nvSpPr>
        <p:spPr>
          <a:xfrm>
            <a:off x="6400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ситуацій на стратегію РМ, плани реагування та моніторинг</a:t>
            </a:r>
            <a:endParaRPr lang="en-US" sz="1400" dirty="0"/>
          </a:p>
        </p:txBody>
      </p:sp>
      <p:sp>
        <p:nvSpPr>
          <p:cNvPr id="11" name="Shape 9"/>
          <p:cNvSpPr/>
          <p:nvPr/>
        </p:nvSpPr>
        <p:spPr>
          <a:xfrm>
            <a:off x="4297680" y="1280160"/>
            <a:ext cx="3749040" cy="4114800"/>
          </a:xfrm>
          <a:prstGeom prst="roundRect">
            <a:avLst>
              <a:gd name="adj" fmla="val 1951"/>
            </a:avLst>
          </a:prstGeom>
          <a:solidFill>
            <a:srgbClr val="FFFFFF"/>
          </a:solidFill>
          <a:ln/>
        </p:spPr>
      </p:sp>
      <p:sp>
        <p:nvSpPr>
          <p:cNvPr id="12" name="Shape 10"/>
          <p:cNvSpPr/>
          <p:nvPr/>
        </p:nvSpPr>
        <p:spPr>
          <a:xfrm>
            <a:off x="4297680" y="1280160"/>
            <a:ext cx="3749040" cy="91440"/>
          </a:xfrm>
          <a:prstGeom prst="rect">
            <a:avLst/>
          </a:prstGeom>
          <a:solidFill>
            <a:srgbClr val="C9A227"/>
          </a:solidFill>
          <a:ln w="12700">
            <a:solidFill>
              <a:srgbClr val="333333"/>
            </a:solidFill>
            <a:prstDash val="solid"/>
          </a:ln>
        </p:spPr>
      </p:sp>
      <p:sp>
        <p:nvSpPr>
          <p:cNvPr id="13" name="Text 11"/>
          <p:cNvSpPr/>
          <p:nvPr/>
        </p:nvSpPr>
        <p:spPr>
          <a:xfrm>
            <a:off x="45262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02</a:t>
            </a:r>
            <a:endParaRPr lang="en-US" sz="1800" dirty="0"/>
          </a:p>
        </p:txBody>
      </p:sp>
      <p:sp>
        <p:nvSpPr>
          <p:cNvPr id="14" name="Text 12"/>
          <p:cNvSpPr/>
          <p:nvPr/>
        </p:nvSpPr>
        <p:spPr>
          <a:xfrm>
            <a:off x="45262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Задачі</a:t>
            </a:r>
            <a:endParaRPr lang="en-US" sz="1600" dirty="0"/>
          </a:p>
        </p:txBody>
      </p:sp>
      <p:sp>
        <p:nvSpPr>
          <p:cNvPr id="15" name="Text 13"/>
          <p:cNvSpPr/>
          <p:nvPr/>
        </p:nvSpPr>
        <p:spPr>
          <a:xfrm>
            <a:off x="45262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задач: стратегія РМ, план реагування, заходи, моніторинг наслідків</a:t>
            </a:r>
            <a:endParaRPr lang="en-US" sz="1400" dirty="0"/>
          </a:p>
        </p:txBody>
      </p:sp>
      <p:sp>
        <p:nvSpPr>
          <p:cNvPr id="16" name="Shape 14"/>
          <p:cNvSpPr/>
          <p:nvPr/>
        </p:nvSpPr>
        <p:spPr>
          <a:xfrm>
            <a:off x="8183880" y="1280160"/>
            <a:ext cx="3749040" cy="4114800"/>
          </a:xfrm>
          <a:prstGeom prst="roundRect">
            <a:avLst>
              <a:gd name="adj" fmla="val 1951"/>
            </a:avLst>
          </a:prstGeom>
          <a:solidFill>
            <a:srgbClr val="FFFFFF"/>
          </a:solidFill>
          <a:ln/>
        </p:spPr>
      </p:sp>
      <p:sp>
        <p:nvSpPr>
          <p:cNvPr id="17" name="Shape 15"/>
          <p:cNvSpPr/>
          <p:nvPr/>
        </p:nvSpPr>
        <p:spPr>
          <a:xfrm>
            <a:off x="8183880" y="1280160"/>
            <a:ext cx="3749040" cy="91440"/>
          </a:xfrm>
          <a:prstGeom prst="rect">
            <a:avLst/>
          </a:prstGeom>
          <a:solidFill>
            <a:srgbClr val="C9A227"/>
          </a:solidFill>
          <a:ln w="12700">
            <a:solidFill>
              <a:srgbClr val="333333"/>
            </a:solidFill>
            <a:prstDash val="solid"/>
          </a:ln>
        </p:spPr>
      </p:sp>
      <p:sp>
        <p:nvSpPr>
          <p:cNvPr id="18" name="Text 16"/>
          <p:cNvSpPr/>
          <p:nvPr/>
        </p:nvSpPr>
        <p:spPr>
          <a:xfrm>
            <a:off x="84124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03</a:t>
            </a:r>
            <a:endParaRPr lang="en-US" sz="1800" dirty="0"/>
          </a:p>
        </p:txBody>
      </p:sp>
      <p:sp>
        <p:nvSpPr>
          <p:cNvPr id="19" name="Text 17"/>
          <p:cNvSpPr/>
          <p:nvPr/>
        </p:nvSpPr>
        <p:spPr>
          <a:xfrm>
            <a:off x="84124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Питання</a:t>
            </a:r>
            <a:endParaRPr lang="en-US" sz="1600" dirty="0"/>
          </a:p>
        </p:txBody>
      </p:sp>
      <p:sp>
        <p:nvSpPr>
          <p:cNvPr id="20" name="Text 18"/>
          <p:cNvSpPr/>
          <p:nvPr/>
        </p:nvSpPr>
        <p:spPr>
          <a:xfrm>
            <a:off x="84124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8 питань для самоперевірки та семінару</a:t>
            </a:r>
            <a:endParaRPr lang="en-US" sz="1400" dirty="0"/>
          </a:p>
        </p:txBody>
      </p:sp>
      <p:sp>
        <p:nvSpPr>
          <p:cNvPr id="21" name="Text 19"/>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22" name="Text 20"/>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02 / 12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1. Стратегія ризик-менеджменту</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Компанія має стратегію розвитку на 3 роки, але окремої стратегії ризик-менеджменту немає. Ризики згадуються лише в розділі «загрози» SWOT. Після серії інцидентів рада директорів вимагає «стратегічний підхід до ризиків».</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яку роль має відігравати стратегія РМ у господарській діяльності? Які елементи вона повинна містити (апетит, пріоритетні ризики, принципи реагування, зв’язок зі стратегією бізнесу)? Хто має її затверджувати?</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2. План реагування на ризики</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У реєстрі ризиків є 15 пріоритетних ризиків, але для більшості вказано лише «моніторити» або «страхувати». Немає чітких планів дій, відповідальних, термінів і тригерів. При реалізації одного з ризиків команда діяла хаотично.</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що має містити план реагування на ризик (для одного пріоритетного ризику)? Яка різниця між планом реагування і загальною програмою РМ? Як зробити план «робочим», а не формальним?</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03 / 12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3–4</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3. Розробка планових заходів</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Ризик-менеджер підготував перелік заходів реагування на топ-ризики. Лінійні керівники кажуть, що заходи «нереалістичні» (немає бюджету, людей, часу). Частина заходів дублює вже існуючі процедури, частина — занадто загальна («покращити контроль»).</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 розробляти планові заходи, щоб вони були конкретними, забезпеченими ресурсами і прийнятними для виконавців? Які атрибути має мати кожен захід (відповідальний, термін, ресурс, індикатор виконання)?</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4. Моніторинг наслідків планових рішень</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Компанія впровадила план реагування на ризик зриву логістики (альтернативні маршрути, запас, новий перевізник). Через півроку ніхто не перевірив, чи спрацювали заходи, чи зменшилась експозиція, чи не з’явилися нові ризики через самі заходи.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 організувати моніторинг наслідків планових рішень? Які індикатори (KRI, виконання заходів, зміна оцінки ризику) використовувати? Як часто переглядати і хто відповідає за «закриття» заходів?</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04 / 12</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Ситуація 5</a:t>
            </a:r>
            <a:endParaRPr lang="en-US" sz="20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Ситуація 5. Від стратегії до моніторингу — повний цикл</a:t>
            </a:r>
            <a:endParaRPr lang="en-US" sz="1500" dirty="0"/>
          </a:p>
        </p:txBody>
      </p:sp>
      <p:sp>
        <p:nvSpPr>
          <p:cNvPr id="8" name="Text 6"/>
          <p:cNvSpPr/>
          <p:nvPr/>
        </p:nvSpPr>
        <p:spPr>
          <a:xfrm>
            <a:off x="594360" y="1828800"/>
            <a:ext cx="10972800" cy="3840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Наглядова рада затвердила стратегію РМ і апетит до ризику. Далі процес «застряг»: плани реагування розробляються повільно, заходи виконуються частково, звіти перед радою — загальні («ризики під контролем»). Виникає розрив між стратегічним рівнем і операційною практикою.</a:t>
            </a:r>
            <a:endParaRPr lang="en-US" sz="1400" dirty="0"/>
          </a:p>
          <a:p>
            <a:pPr marL="0" indent="0">
              <a:buNone/>
            </a:pP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Завдання:</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1. Як забезпечити зв’язок: стратегія РМ → плани реагування → конкретні заходи → моніторинг?</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2. Які типові «розриви» виникають між рівнями планування і як їх усувати?</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3. Яку звітність рада має отримувати, щоб контролювати виконання стратегії РМ?</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4. Як уникнути формалізму, коли документи є, а управління ризиками — ні?</a:t>
            </a:r>
            <a:endParaRPr lang="en-US" sz="14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05 / 12</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1. Стратегія ризик-менеджменту</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Складіть орієнтовну структуру Стратегії ризик-менеджменту підприємства (6–8 ключових розділів).</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Зв’язок зі стратегією бізнесу та апетит до ризику.</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Пріоритетні категорії ризиків і принципи реагування.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Ролі, відповідальність, перегляд і звітність.</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2. План реагування на ризик</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Оберіть один пріоритетний ризик (наприклад, зрив ключового постачання) і розробіть план реагування.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Опис ризику, тригери, поточна оцінка.</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Стратегія реагування (уникнення/зниження/передача/прийняття).</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Конкретні заходи, відповідальні, терміни, ресурси.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Індикатори виконання та залишковий ризик.</a:t>
            </a:r>
            <a:endParaRPr lang="en-US" sz="1300" dirty="0"/>
          </a:p>
          <a:p>
            <a:pPr marL="0" indent="0">
              <a:buNone/>
            </a:pP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06 / 12</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3–4</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3. Планові заходи реагування</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Для ризику «кібератака на облікові системи» сформулюйте 4–5 планових заходів реагування.</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Превентивні заходи (до події).</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Захисні / реактивні заходи (під час і після).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Для кожного заходу вкажіть: відповідального, термін, ресурс, індикатор виконання.</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4. Моніторинг наслідків</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Після впровадження заходів щодо ризику «зрив логістики» потрібно налаштувати моніторинг.</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Які KRI / індикатори покажуть, що ризик зменшився?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Як перевірити виконання самих заходів (не лише «зроблено на папері»)?</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Як часто переглядати оцінку ризику і план?</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Хто звітує і перед ким про наслідки планових рішень?</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07 / 12</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1800" b="1" dirty="0">
                <a:solidFill>
                  <a:srgbClr val="1A2B4A"/>
                </a:solidFill>
                <a:latin typeface="Georgia" pitchFamily="34" charset="0"/>
                <a:ea typeface="Georgia" pitchFamily="34" charset="-122"/>
                <a:cs typeface="Georgia" pitchFamily="34" charset="-120"/>
              </a:rPr>
              <a:t>Задача 5. Повний цикл планування РМ</a:t>
            </a:r>
            <a:endParaRPr lang="en-US" sz="18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Задача 5. Від стратегії до моніторингу</a:t>
            </a:r>
            <a:endParaRPr lang="en-US" sz="1500" dirty="0"/>
          </a:p>
        </p:txBody>
      </p:sp>
      <p:sp>
        <p:nvSpPr>
          <p:cNvPr id="8" name="Text 6"/>
          <p:cNvSpPr/>
          <p:nvPr/>
        </p:nvSpPr>
        <p:spPr>
          <a:xfrm>
            <a:off x="594360" y="1783080"/>
            <a:ext cx="10972800" cy="3931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Оберіть підприємство (галузь на ваш вибір) і коротко опишіть повний цикл планування в РМ.</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Ключові положення стратегії РМ (апетит, пріоритети).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Один план реагування на пріоритетний ризик.</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3–4 конкретні заходи з атрибутами.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Система моніторингу наслідків (індикатори + періодичність).</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5. Як рада / керівництво контролює виконання всього циклу?</a:t>
            </a:r>
            <a:endParaRPr lang="en-US" sz="1300" dirty="0"/>
          </a:p>
          <a:p>
            <a:pPr marL="0" indent="0">
              <a:buNone/>
            </a:pPr>
            <a:endParaRPr lang="en-US" sz="1300" dirty="0"/>
          </a:p>
          <a:p>
            <a:pPr marL="0" indent="0">
              <a:buNone/>
            </a:pPr>
            <a:endParaRPr lang="en-US" sz="1300" dirty="0"/>
          </a:p>
          <a:p>
            <a:pPr marL="0" indent="0">
              <a:buNone/>
            </a:pPr>
            <a:endParaRPr lang="en-US" sz="13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08 / 12</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1–4</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Яку роль відіграє стратегія ризик-менеджменту в господарській діяльності підприємства?</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Що таке план реагування на ризики і чим він відрізняється від програми / політики РМ?</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обов’язкові елементи має містити план реагування на конкретний ризик?</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4</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розробляти планові заходи, щоб вони були реалістичними і забезпеченими ресурсами?</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09 / 12</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5–8</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5</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Навіщо потрібен моніторинг наслідків планових рішень і які індикатори використовувати?</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6</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забезпечити зв’язок між стратегією РМ, планами реагування та операційними заходами?</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7</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типові причини, через які плани реагування залишаються невиконаними?</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8</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організувати звітність перед керівництвом / радою щодо виконання планів РМ?</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10 / 12</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ДЛЯ ОБГОВОРЕННЯ НА СЕМІНАРІ</a:t>
            </a:r>
            <a:endParaRPr lang="en-US" sz="1100" dirty="0"/>
          </a:p>
        </p:txBody>
      </p:sp>
      <p:sp>
        <p:nvSpPr>
          <p:cNvPr id="5" name="Text 3"/>
          <p:cNvSpPr/>
          <p:nvPr/>
        </p:nvSpPr>
        <p:spPr>
          <a:xfrm>
            <a:off x="457200" y="548640"/>
            <a:ext cx="10972800" cy="36576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Теми для дискусії</a:t>
            </a:r>
            <a:endParaRPr lang="en-US" sz="2200" dirty="0"/>
          </a:p>
        </p:txBody>
      </p:sp>
      <p:sp>
        <p:nvSpPr>
          <p:cNvPr id="6" name="Shape 4"/>
          <p:cNvSpPr/>
          <p:nvPr/>
        </p:nvSpPr>
        <p:spPr>
          <a:xfrm>
            <a:off x="411480" y="1097280"/>
            <a:ext cx="11338560" cy="1554480"/>
          </a:xfrm>
          <a:prstGeom prst="roundRect">
            <a:avLst>
              <a:gd name="adj" fmla="val 4706"/>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Стратегія на папері vs у діях</a:t>
            </a:r>
            <a:endParaRPr lang="en-US" sz="1500" dirty="0"/>
          </a:p>
        </p:txBody>
      </p:sp>
      <p:sp>
        <p:nvSpPr>
          <p:cNvPr id="8" name="Text 6"/>
          <p:cNvSpPr/>
          <p:nvPr/>
        </p:nvSpPr>
        <p:spPr>
          <a:xfrm>
            <a:off x="594360" y="173736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Чому стратегія ризик-менеджменту часто залишається декларацією? Як зробити її керівним документом для рішень?</a:t>
            </a:r>
            <a:endParaRPr lang="en-US" sz="1300" dirty="0"/>
          </a:p>
        </p:txBody>
      </p:sp>
      <p:sp>
        <p:nvSpPr>
          <p:cNvPr id="9" name="Shape 7"/>
          <p:cNvSpPr/>
          <p:nvPr/>
        </p:nvSpPr>
        <p:spPr>
          <a:xfrm>
            <a:off x="411480" y="2788920"/>
            <a:ext cx="11338560" cy="1554480"/>
          </a:xfrm>
          <a:prstGeom prst="roundRect">
            <a:avLst>
              <a:gd name="adj" fmla="val 4706"/>
            </a:avLst>
          </a:prstGeom>
          <a:solidFill>
            <a:srgbClr val="FFFFFF"/>
          </a:solidFill>
          <a:ln/>
        </p:spPr>
      </p:sp>
      <p:sp>
        <p:nvSpPr>
          <p:cNvPr id="10" name="Text 8"/>
          <p:cNvSpPr/>
          <p:nvPr/>
        </p:nvSpPr>
        <p:spPr>
          <a:xfrm>
            <a:off x="594360" y="297180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Плани і відповідальність</a:t>
            </a:r>
            <a:endParaRPr lang="en-US" sz="1500" dirty="0"/>
          </a:p>
        </p:txBody>
      </p:sp>
      <p:sp>
        <p:nvSpPr>
          <p:cNvPr id="11" name="Text 9"/>
          <p:cNvSpPr/>
          <p:nvPr/>
        </p:nvSpPr>
        <p:spPr>
          <a:xfrm>
            <a:off x="594360" y="342900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Хто має «володіти» планом реагування — ризик-менеджер чи власник ризику (лінійний керівник)?</a:t>
            </a:r>
            <a:endParaRPr lang="en-US" sz="1300" dirty="0"/>
          </a:p>
        </p:txBody>
      </p:sp>
      <p:sp>
        <p:nvSpPr>
          <p:cNvPr id="12" name="Shape 10"/>
          <p:cNvSpPr/>
          <p:nvPr/>
        </p:nvSpPr>
        <p:spPr>
          <a:xfrm>
            <a:off x="411480" y="4480560"/>
            <a:ext cx="11338560" cy="1554480"/>
          </a:xfrm>
          <a:prstGeom prst="roundRect">
            <a:avLst>
              <a:gd name="adj" fmla="val 4706"/>
            </a:avLst>
          </a:prstGeom>
          <a:solidFill>
            <a:srgbClr val="FFFFFF"/>
          </a:solidFill>
          <a:ln/>
        </p:spPr>
      </p:sp>
      <p:sp>
        <p:nvSpPr>
          <p:cNvPr id="13" name="Text 11"/>
          <p:cNvSpPr/>
          <p:nvPr/>
        </p:nvSpPr>
        <p:spPr>
          <a:xfrm>
            <a:off x="594360" y="466344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Моніторинг без формалізму</a:t>
            </a:r>
            <a:endParaRPr lang="en-US" sz="1500" dirty="0"/>
          </a:p>
        </p:txBody>
      </p:sp>
      <p:sp>
        <p:nvSpPr>
          <p:cNvPr id="14" name="Text 12"/>
          <p:cNvSpPr/>
          <p:nvPr/>
        </p:nvSpPr>
        <p:spPr>
          <a:xfrm>
            <a:off x="594360" y="512064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Як налаштувати моніторинг наслідків так, щоб він давав управлінську цінність, а не лише «галочки»?</a:t>
            </a:r>
            <a:endParaRPr lang="en-US" sz="1300" dirty="0"/>
          </a:p>
        </p:txBody>
      </p:sp>
      <p:sp>
        <p:nvSpPr>
          <p:cNvPr id="15" name="Text 13"/>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9  ·  ЗАВДАННЯ</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11 / 12</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2103120"/>
            <a:ext cx="10972800" cy="54864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Тема 9. Завдання</a:t>
            </a:r>
            <a:endParaRPr lang="en-US" sz="2800" dirty="0"/>
          </a:p>
        </p:txBody>
      </p:sp>
      <p:sp>
        <p:nvSpPr>
          <p:cNvPr id="5" name="Text 3"/>
          <p:cNvSpPr/>
          <p:nvPr/>
        </p:nvSpPr>
        <p:spPr>
          <a:xfrm>
            <a:off x="640080" y="292608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5 ситуацій  ·  5 задач  ·  8 питань  ·  теми для дискусії</a:t>
            </a:r>
            <a:endParaRPr lang="en-US" sz="1600" dirty="0"/>
          </a:p>
        </p:txBody>
      </p:sp>
      <p:sp>
        <p:nvSpPr>
          <p:cNvPr id="6" name="Text 4"/>
          <p:cNvSpPr/>
          <p:nvPr/>
        </p:nvSpPr>
        <p:spPr>
          <a:xfrm>
            <a:off x="640080" y="3657600"/>
            <a:ext cx="10972800" cy="365760"/>
          </a:xfrm>
          <a:prstGeom prst="rect">
            <a:avLst/>
          </a:prstGeom>
          <a:noFill/>
          <a:ln/>
        </p:spPr>
        <p:txBody>
          <a:bodyPr wrap="square" lIns="0" tIns="0" rIns="0" bIns="0" rtlCol="0" anchor="ctr"/>
          <a:lstStyle/>
          <a:p>
            <a:pPr marL="0" indent="0">
              <a:buNone/>
            </a:pPr>
            <a:r>
              <a:rPr lang="en-US" sz="1400" dirty="0">
                <a:solidFill>
                  <a:srgbClr val="8A8278"/>
                </a:solidFill>
                <a:latin typeface="Calibri" pitchFamily="34" charset="0"/>
                <a:ea typeface="Calibri" pitchFamily="34" charset="-122"/>
                <a:cs typeface="Calibri" pitchFamily="34" charset="-120"/>
              </a:rPr>
              <a:t>Стратегія РМ, план реагування, заходи, моніторинг наслідків</a:t>
            </a:r>
            <a:endParaRPr lang="en-US" sz="14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1195</Words>
  <Application>Microsoft Macintosh PowerPoint</Application>
  <PresentationFormat>Широкоэкранный</PresentationFormat>
  <Paragraphs>152</Paragraphs>
  <Slides>12</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Consolas</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Завдання та питання для закріплення</dc:title>
  <dc:subject>PptxGenJS Presentation</dc:subject>
  <dc:creator>Курс «Управління ризиками»</dc:creator>
  <cp:lastModifiedBy>Александр Ткачук</cp:lastModifiedBy>
  <cp:revision>1</cp:revision>
  <dcterms:created xsi:type="dcterms:W3CDTF">2026-09-03T10:59:11Z</dcterms:created>
  <dcterms:modified xsi:type="dcterms:W3CDTF">2026-09-07T08:34:11Z</dcterms:modified>
</cp:coreProperties>
</file>