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59" r:id="rId3"/>
    <p:sldId id="260" r:id="rId4"/>
    <p:sldId id="261" r:id="rId5"/>
    <p:sldId id="265" r:id="rId6"/>
    <p:sldId id="262" r:id="rId7"/>
    <p:sldId id="263" r:id="rId8"/>
    <p:sldId id="308" r:id="rId9"/>
    <p:sldId id="303" r:id="rId10"/>
    <p:sldId id="305" r:id="rId11"/>
    <p:sldId id="306" r:id="rId12"/>
    <p:sldId id="307" r:id="rId13"/>
    <p:sldId id="275" r:id="rId14"/>
    <p:sldId id="266" r:id="rId15"/>
    <p:sldId id="267" r:id="rId16"/>
    <p:sldId id="272" r:id="rId17"/>
    <p:sldId id="276" r:id="rId18"/>
    <p:sldId id="273" r:id="rId19"/>
    <p:sldId id="298" r:id="rId20"/>
    <p:sldId id="299" r:id="rId21"/>
    <p:sldId id="302" r:id="rId22"/>
    <p:sldId id="274" r:id="rId23"/>
    <p:sldId id="312" r:id="rId24"/>
    <p:sldId id="313" r:id="rId25"/>
    <p:sldId id="314" r:id="rId26"/>
    <p:sldId id="315" r:id="rId27"/>
    <p:sldId id="325" r:id="rId28"/>
    <p:sldId id="301" r:id="rId29"/>
    <p:sldId id="316" r:id="rId30"/>
    <p:sldId id="317" r:id="rId31"/>
    <p:sldId id="318" r:id="rId32"/>
    <p:sldId id="319" r:id="rId33"/>
    <p:sldId id="321" r:id="rId34"/>
    <p:sldId id="322" r:id="rId35"/>
    <p:sldId id="309" r:id="rId36"/>
    <p:sldId id="311" r:id="rId37"/>
    <p:sldId id="310" r:id="rId38"/>
    <p:sldId id="323" r:id="rId39"/>
    <p:sldId id="324" r:id="rId40"/>
    <p:sldId id="282" r:id="rId4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FFF"/>
    <a:srgbClr val="F4D4F0"/>
    <a:srgbClr val="EAB0E3"/>
    <a:srgbClr val="EBC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5700" autoAdjust="0"/>
  </p:normalViewPr>
  <p:slideViewPr>
    <p:cSldViewPr snapToGrid="0">
      <p:cViewPr varScale="1">
        <p:scale>
          <a:sx n="54" d="100"/>
          <a:sy n="54" d="100"/>
        </p:scale>
        <p:origin x="1887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01:11:41.31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0,'4'4,"1"0,-1 0,1-1,-1 0,1 0,0 0,1 0,-1-1,0 0,1 0,-1 0,1-1,0 0,-1 0,1 0,7-1,130 0,-93-2,57 5,-96-1,1 0,-1 1,1 1,11 4,-12-3,1-1,-1-1,23 5,25-5,70-3,-40-2,383 2,-452 1,-1 1,24 5,-22-3,34 2,35-7,36 2,-108 1,-1 2,32 9,-31-7,0-1,21 2,-24-5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01:46:32.521"/>
    </inkml:context>
    <inkml:brush xml:id="br0">
      <inkml:brushProperty name="width" value="0.35" units="cm"/>
      <inkml:brushProperty name="height" value="0.35" units="cm"/>
      <inkml:brushProperty name="ignorePressure" value="1"/>
    </inkml:brush>
  </inkml:definitions>
  <inkml:trace contextRef="#ctx0" brushRef="#br0">362 1,'0'13,"2"0,0 0,0 0,1 0,1-1,0 1,1-1,0 0,10 18,1-4,1-1,39 46,33 20,5 5,-78-77,-1 0,-1 0,17 33,24 42,-48-85,1 1,0-1,0-1,0 0,1 0,1 0,15 9,10 9,10 12,65 73,-89-91,0 0,1-2,31 20,22 19,-62-47,0-1,1-1,0 0,16 7,19 9,-33-15,32 11,-31-14,32 17,-26-11,1-1,43 14,-45-18,0 1,0 1,35 20,-54-26,0-1,0 1,0 0,0 0,0 0,-1 1,0-1,0 1,0-1,0 1,0 0,0-1,-1 1,0 0,0 0,1 4,-2-4,1 0,-1-1,1 1,-1 0,0-1,-1 1,1 0,-1-1,1 1,-1 0,0-1,0 1,-1-1,1 0,-1 1,1-1,-1 0,-3 3,-1 1,0-1,-1 0,0 0,0-1,-1 0,-14 7,-53 19,53-23,1 0,-26 15,-80 64,91-60,17-14,-34 16,35-20,0 1,-27 19,-9 19,-58 66,98-101,-1-1,0 0,-18 11,-25 20,-11 20,-48 38,107-93,-8 4,1 1,0 1,1 0,-27 32,-10 12,44-48,0-2,0 1,-1-1,0 0,-1-1,-17 10,-25 18,28-16,-31 16,33-21,0 0,-23 21,-73 58,35-25,53-44,27-21,1 0,-1 0,1 0,-1 1,1-1,0 1,1 0,-1 0,1 0,-1 0,-2 8,5-10,-1 1,1 0,-1-1,1 1,0 0,0 0,0 0,0-1,0 1,1 0,0 0,-1-1,1 1,0-1,0 1,0 0,0-1,1 0,-1 1,1-1,2 3,7 6,0 0,1-1,0 0,0-1,1 0,1-1,22 10,10 8,108 57,-89-57,-21-10,-7-1,0 2,0 1,41 29,-69-41,153 115,-148-111,0-1,1 0,29 12,-26-13,-1 0,24 17,2 6,121 80,63 24,-197-119,1-1,63 21,-29-19,-45-13,33 12,136 72,-183-86,26 15,39 14,-67-29,-1-1,0 0,0 1,0 0,0 0,0 0,0 0,0 0,0 1,-1-1,1 1,-1 0,0 0,0 0,0 0,0 0,0 0,-1 0,0 1,1-1,-1 0,1 8,0 3,-1 1,0 0,-1 0,-3 19,1-2,2-24,-1 1,0 0,-1-1,0 1,0-1,-1 0,0 0,0 0,-1 0,0 0,-1-1,1 1,-1-1,-1 0,0-1,1 0,-10 8,-3 3,11-9,-1 0,0 0,0-1,-1 0,0-1,0 0,0 0,-1-1,-16 6,2-4,0 1,1 1,0 1,-42 25,36-19,0-2,-56 20,-13 6,-116 51,199-85,0 0,1 2,0-1,1 2,-23 18,-5 13,-12 13,43-43,-1 0,2 1,-14 19,-10 11,-185 192,186-198,-33 48,62-79,-1 1,0-1,0 0,0 0,-1-1,1 1,-1-1,-6 3,-22 18,25-17,-1-1,0 0,0 0,-19 8,17-9,1 0,-1 1,-15 12,19-12,-1-1,1-1,-1 1,0-2,0 1,0-1,0 0,-1 0,-16 2,-9 3,23-4,0 0,0 0,1 1,-1 1,-13 9,-44 38,60-46,-9 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23:56.560"/>
    </inkml:context>
    <inkml:brush xml:id="br0">
      <inkml:brushProperty name="width" value="0.2" units="cm"/>
      <inkml:brushProperty name="height" value="0.2" units="cm"/>
      <inkml:brushProperty name="color" value="#339966"/>
      <inkml:brushProperty name="ignorePressure" value="1"/>
    </inkml:brush>
  </inkml:definitions>
  <inkml:trace contextRef="#ctx0" brushRef="#br0">1 1887,'1060'0,"-1047"1,-1 0,16 4,21 1,11 1,-39-4,25 0,909-3,-441 0,-503-1,1 0,15-4,-15 3,1 0,13-1,7 4,-17-1,0 1,0-2,1 0,-1-1,-1-1,31-9,-30 6,8-3,35-18,-52 23,0 0,-1 0,0-1,0 0,0 0,0 0,-1-1,0 0,7-10,-3 2,7-12,26-56,9-17,-7 15,-17 13,-18 54,-1 0,-1-1,0 0,-2 0,6-32,3-34,20-145,-31 19,-4 116,1-368,-2 451,0 1,0 0,-1-1,0 1,-1 0,0 0,-1 1,-7-13,7 13,-5-8,-1 0,-18-21,29 38,0 0,0 0,-1 0,1-1,0 1,0 0,0 0,0 0,-1 0,1-1,0 1,0 0,0 0,-1 0,1 0,0 0,0 0,-1 0,1 0,0 0,0 0,-1 0,1 0,0 0,0 0,0 0,-1 0,1 0,0 0,0 0,-1 0,1 0,-8 8,-7 21,10-17,-8 10,5-9,1 0,0 0,-9 28,-16 47,32-87,-4 8,0 0,-1-1,1 0,-1 0,-1 0,0-1,0 0,-9 9,-23 31,32-40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23:58.775"/>
    </inkml:context>
    <inkml:brush xml:id="br0">
      <inkml:brushProperty name="width" value="0.2" units="cm"/>
      <inkml:brushProperty name="height" value="0.2" units="cm"/>
      <inkml:brushProperty name="color" value="#339966"/>
      <inkml:brushProperty name="ignorePressure" value="1"/>
    </inkml:brush>
  </inkml:definitions>
  <inkml:trace contextRef="#ctx0" brushRef="#br0">0 1,'3'1,"0"0,1 0,-1 0,-1 0,1 1,0 0,0-1,0 1,-1 0,5 4,3 2,31 19,46 33,-51-30,-17-14,0 0,1-2,26 15,-38-25,1 1,-1 0,0 0,0 1,0 0,-1 1,0-1,0 1,8 12,-11-12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3T14:15:35.52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20,'1674'0,"-1554"-10,3 1,-104 9,559 12,-483-7,124 25,-24 13,-176-39,8 3,2-2,-1 0,30-1,1534-5,-1575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3T14:15:44.349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0,'591'12,"-368"-7,-41-2,-84 6,17 1,17-11,91 2,-201 1,0 1,34 10,-31-6,35 4,36-9,-70-3,1 2,49 6,-24 1,0-3,1-3,61-4,-23 1,429 1,-491-1,0-2,52-10,54-22,-125 32,8-3,0 1,1 1,0 1,30-2,614 5,-291 1,394-1,-757 1,0 0,0 0,0 1,0 0,0 0,12 5,50 27,-45-21,-7-4,0 0,31 20,-37-19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32:19.379"/>
    </inkml:context>
    <inkml:brush xml:id="br0">
      <inkml:brushProperty name="width" value="0.35" units="cm"/>
      <inkml:brushProperty name="height" value="0.35" units="cm"/>
      <inkml:brushProperty name="color" value="#339966"/>
      <inkml:brushProperty name="ignorePressure" value="1"/>
    </inkml:brush>
  </inkml:definitions>
  <inkml:trace contextRef="#ctx0" brushRef="#br0">0 651,'26'23,"49"35,-27-23,49 27,-67-44,50 38,-62-43,1 0,0-1,0-1,36 13,-8-2,-28-12,-9-5,0 1,1-2,-1 1,16 3,-23-8,0 1,-1-1,1 1,0-1,0 0,-1 0,1 0,0-1,-1 1,1 0,0-1,-1 0,1 0,-1 0,1 0,-1 0,1 0,-1-1,0 1,1-1,-1 0,0 1,3-5,5-8,0 0,-1-1,-1 0,-1 0,9-23,3-7,3-3,51-100,-65 135,74-133,-65 112,-2-1,16-51,0-8,2-9,-28 84,-1 0,-1 1,1-34,-4 28,0 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32:21.773"/>
    </inkml:context>
    <inkml:brush xml:id="br0">
      <inkml:brushProperty name="width" value="0.35" units="cm"/>
      <inkml:brushProperty name="height" value="0.35" units="cm"/>
      <inkml:brushProperty name="color" value="#339966"/>
      <inkml:brushProperty name="ignorePressure" value="1"/>
    </inkml:brush>
  </inkml:definitions>
  <inkml:trace contextRef="#ctx0" brushRef="#br0">0 1061,'1'1,"1"-1,-1 0,0 1,1-1,-1 1,0 0,0-1,0 1,0 0,0 0,0 0,0 0,0 0,0 0,2 2,1 2,20 20,27 29,106 86,-98-89,2 1,-29-35,-26-14,0-1,0 1,-1 1,10 6,-7-4,0 1,0-1,1 0,-1-1,2 0,-1 0,0-1,15 4,-19-7,-1 0,1 0,-1-1,1 1,-1-1,1 0,0-1,-1 1,1-1,-1 0,1 0,-1 0,1-1,-1 1,0-1,0 0,0 0,0-1,0 1,0-1,3-3,1-1,-1-1,0 0,-1 0,0 0,0-1,-1 0,7-15,24-72,-15 36,161-390,-26 66,-108 240,-42 127,0 0,2 0,0 1,1 0,12-17,-11 19,-1 0,-1 0,0-1,-1 0,9-30,-12 24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32:24.968"/>
    </inkml:context>
    <inkml:brush xml:id="br0">
      <inkml:brushProperty name="width" value="0.35" units="cm"/>
      <inkml:brushProperty name="height" value="0.35" units="cm"/>
      <inkml:brushProperty name="color" value="#339966"/>
      <inkml:brushProperty name="ignorePressure" value="1"/>
    </inkml:brush>
  </inkml:definitions>
  <inkml:trace contextRef="#ctx0" brushRef="#br0">0 749,'12'13,"17"25,-1 0,62 58,-78-84,1-2,0 1,0-2,1 0,29 14,-20-11,0 0,31 24,-13-9,-37-25,1 1,-1-1,1 0,-1 0,1 0,0-1,-1 0,1 1,0-2,0 1,0-1,0 1,0-2,0 1,0 0,6-2,-5 0,0 0,0 0,0 0,0-1,0 0,-1 0,1 0,-1-1,0 0,0 0,0 0,4-6,54-66,105-167,-122 166,67-153,2 2,-105 210,-1-1,-1 0,0 0,-2-1,0 0,-1 0,4-35,-8 35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5:32:27.170"/>
    </inkml:context>
    <inkml:brush xml:id="br0">
      <inkml:brushProperty name="width" value="0.35" units="cm"/>
      <inkml:brushProperty name="height" value="0.35" units="cm"/>
      <inkml:brushProperty name="color" value="#339966"/>
      <inkml:brushProperty name="ignorePressure" value="1"/>
    </inkml:brush>
  </inkml:definitions>
  <inkml:trace contextRef="#ctx0" brushRef="#br0">0 288,'2'29,"1"-1,2 1,1-1,1 0,16 43,-9-40,0 0,2 0,2-2,0 0,37 43,92 82,-127-135,-12-11,0-1,1 0,0 0,0-1,0-1,1 1,0-2,0 1,21 5,-25-8,-1-1,1 0,-1-1,1 1,0-1,0 0,-1 0,1-1,0 0,-1 0,1 0,-1-1,1 0,-1 0,0 0,0 0,0-1,0 0,0 0,8-7,-1-1,-1-1,1 0,-2 0,0-1,0-1,-1 0,-1 0,9-21,40-97,60-152,-104 251,2-5,-1-1,10-52,-20 77,0-1,9-19,-8 21,0 0,-1 1,4-23,-6 12,-1 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3:39.903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0 149,'1520'0,"-1494"-2,-1 0,27-7,-24 4,40-2,-18 6,96-7,100-9,2 18,-85 1,-127-2,-7 1,0-2,0 0,36-8,79-22,-89 20,0 1,92-3,-40 14,-24 0,92-11,83-7,2 17,-89 2,673-2,-831 1,1 1,0 0,0 1,-1 0,23 10,-20-7,1-1,-1-1,21 4,1-6,-23-1,-1 0,1 1,16 4,-13-2,0 0,29 0,-30-3,0 1,34 8,-35-5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3:44.544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0 244,'714'0,"-690"-1,0-1,-1-1,37-8,65-27,19-5,-27 22,164-8,-127 8,-38 5,-11 2,-39 5,95-2,1559 13,-955-3,-584-11,-18 0,421 11,-278 2,90-1,-360 2,50 8,15 2,46-12,18 1,-81 11,-56-7,41 2,35-8,-59 0,-1 1,74 11,-74-5,1-1,62-1,-83-3,0 1,29 7,-26-4,38 2,-8-7,-30-1,0 2,0 0,29 7,13 1,-50-7,1 1,31 8,-35-6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3:48.907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1,'526'0,"-482"2,50 8,26 3,59-11,95 6,268 7,-494-14,49 10,34 1,323-11,-212-3,-78 15,-13-1,-110-10,0 3,-1 1,0 1,42 15,-32-7,0-3,1-2,1-2,73 2,-25-11,-36-1,0 2,72 11,-65-1,78-1,73-10,-79-1,94 11,69 21,-180-20,142-9,-119-3,398 2,-526-1,-1-1,30-7,-25 4,27-2,225 5,-142 4,-120-3,1-1,-1 0,18-5,-15 3,29-4,-27 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3:55.88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0 243,'24'-1,"-1"-2,44-9,-1-1,129-10,275 1,968 25,-836-4,-553-1,-1-3,79-17,136-14,-254 35,107-7,75-12,109-19,-256 34,32-3,245-17,267 26,-552 1,48 8,23 2,-41-11,-39-2,0 1,0 1,0 2,0 1,28 7,30 10,8 3,-40-10,1-1,78 7,-115-18,67 11,-26-4,78 3,601-12,-339-1,265 1,-643 1,0 1,27 6,19 3,-3-10,-44-1,-1 1,1 0,0 1,19 5,-15-2,0 0,1-2,26 1,74-5,-46-1,91 2,-148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3:58.810"/>
    </inkml:context>
    <inkml:brush xml:id="br0">
      <inkml:brushProperty name="width" value="0.4" units="cm"/>
      <inkml:brushProperty name="height" value="0.8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0 147,'1298'0,"-1264"-2,0-2,-1-1,36-9,-34 6,0 1,57-3,-36 10,-19 0,72-8,-47 0,76-1,65 10,-71 1,-88-4,68-11,-36 5,1 4,77 5,-48 1,-88-2,13 1,0-2,-1-1,1-1,48-11,-40 4,0 2,0 2,49-1,120 7,-96 2,468-2,-576 0,0 0,0 0,1 1,-1-1,0 1,0 0,0 0,0 1,0-1,0 1,0 0,3 3,-1-1,0 1,-1 0,0 0,0 0,0 1,4 7,1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4:03.442"/>
    </inkml:context>
    <inkml:brush xml:id="br0">
      <inkml:brushProperty name="width" value="0.4" units="cm"/>
      <inkml:brushProperty name="height" value="0.8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516 1188,'21'20,"0"-1,2 0,37 22,78 36,-86-50,75 40,84 45,-154-79,168 90,-170-97,1-2,69 20,-62-29,65 7,-27-5,-43-9,0-3,68-2,-22-1,-67 2,72 15,-70-11,59 6,36-2,68 3,-178-15,15-1,70 10,25 10,210 2,623-21,-363-1,-86-38,-441 30,125-20,54-5,-81 21,134-12,-3-18,290-108,-85-41,-280 104,-156 61,-60 22,-1 0,-1-2,1 0,-1 0,0-1,16-14,-23 17,0 0,-1-1,0 0,0 0,0 0,-1-1,0 0,0 0,-1 0,0 0,0 0,0-1,-1 1,1-9,1-5,-2 0,-1 0,0 1,-1-1,-2 0,-4-30,2 37,1-1,-2 1,0 0,0 0,-2 0,1 1,-2 0,0 0,-17-20,-88-89,90 102,0 0,-2 1,-38-22,-359-182,343 187,-1 4,-2 3,-1 4,-134-24,-497-57,-6 28,703 77,-1429-58,1134 59,-166 3,343 2,0 6,1 5,-133 35,78 0,-30 8,82-25,-100 22,178-46,2 3,-1 3,2 1,-83 40,22-4,-69 38,147-69,-175 111,156-94,14-9,-73 62,110-86,-1 0,1-1,-1 0,0-1,0 0,0 0,-1 0,-13 3,-23 10,32-12,-1 0,0-1,0 0,-1-1,1 0,-28 0,113-27,-23 7,0 2,0 2,2 2,-1 3,69-3,168 10,-151 3,22 11,4 0,920-14,-759-25,-17 1,-224 24,157-7,95-8,4 16,-123 2,117-2,-272-3,-1-2,76-18,38-4,195 8,4 21,-159 0,552-1,-741 1,0 0,-1 2,1 1,21 7,-35-9,41 16,-40-14,1-1,-1 0,1 0,19 3,58-3,-67-5,0 2,0 0,0 2,21 5,-33-6,0 0,0 2,-1-1,1 1,11 7,-17-9,0 0,0 1,0-1,-1 1,1-1,-1 1,0 0,1 0,-1 0,-1 0,1 0,0 1,-1-1,1 1,-1-1,1 7,-1-5,0 1,-1-1,0 1,0-1,-1 1,1-1,-1 0,0 1,0-1,-1 0,0 0,0 0,0 0,0 0,-1 0,0-1,0 1,0-1,-1 0,1 0,-1 0,0 0,0-1,0 1,-1-1,1 0,-1 0,0-1,1 1,-1-1,0 0,-1-1,1 1,0-1,-7 1,-24 2,0-2,-54-3,38 0,-262 1,-126-3,189-9,-83-2,-354 16,670-3,-1-1,-29-7,-13-1,-22-2,47 5,-40 0,-21 0,-140-26,108-1,83 20,-58-10,47 18,1 2,-66 3,95 1,0-2,-33-6,-21-2,6 5,0-3,-76-18,18-3,-2 6,0 5,-216 1,-214 20,361 9,43-1,136-9,0 1,1 1,-1 1,1 2,0 0,0 1,-41 21,-136 49,158-63,19-6,-43 15,61-21,0 0,0 0,0 1,0 0,0 0,1 0,-9 9,13-11,0-1,0 0,0 0,0 0,0 0,0 1,0-1,1 0,-1 1,0-1,1 1,-1-1,1 1,0-1,-1 1,1-1,0 1,0-1,0 1,0-1,0 1,0 0,1-1,-1 1,1 2,0-3,1 1,-1 0,0-1,1 1,-1-1,1 0,0 1,-1-1,1 0,0 0,0 0,-1 0,1 0,0-1,0 1,0-1,0 1,0-1,3 1,34 3,1-2,66-5,-22 1,448 2,-508 1,1 2,-1 1,1 1,24 8,48 10,0-4,-58-9,48 4,228 12,-110-7,160 21,-302-30,14 4,0-4,85 0,1177-13,-844 4,-465-3,-1-1,1-2,40-11,-37 8,0 1,44-3,47 10,-122-1,0 1,0 0,0-1,1 1,-1-1,0 0,0 1,0-1,0 0,0 0,0 0,0-1,-1 1,1 0,0-1,-1 1,1-1,-1 0,1 0,-1 1,0-1,0 0,0 0,0 0,0 0,0 0,0 0,-1 0,1-1,0-1,0-8,1 0,-2 0,1 0,-3-18,1 11,-3-192,3 204,0-1,-1 1,1 0,-1 0,-1 0,1 0,-1 0,0 0,-1 1,0-1,0 1,0 0,-1 0,0 1,-9-9,-6-3,-1 1,0 1,-26-14,38 24,-54-30,-2 2,-127-43,90 44,-135-23,174 45,-1 2,1 4,-1 2,-80 8,131-4,0 1,0 0,0 1,-18 8,17-6,0-1,-1-1,-19 5,-18-5,0-1,-53-6,13 1,-111 1,-236 3,356 3,-115 23,-80 32,86-17,-206 51,199-37,148-39,-86 45,69-21,51-30,-1-1,-1-1,0 0,0-1,-22 7,-143 40,176-54,-49 17,53-17,0 0,1 0,-1 0,0 0,1 1,-1-1,1 1,0 0,-1 0,-4 7,8-10,-1 1,1 0,-1 0,1 0,-1 0,1 0,0 0,-1-1,1 1,0 0,0 0,0 0,0 0,0 0,0 0,0 0,0 0,0 0,0 0,0 0,1 0,-1 0,1 1,0 0,0 0,0-1,0 1,1-1,-1 1,1-1,-1 0,1 1,-1-1,1 0,2 1,6 2,-1 0,1 0,16 3,-20-6,15 5,-1 0,1-1,-1-1,32 2,107-7,33 2,-170 1,-1 2,0 0,33 12,21 5,376 71,-145-32,-151-21,-125-29,-1 1,0 1,29 18,-6-4,-39-21,-1 0,0 1,-1 1,20 13,-28-17,-1 0,1 0,-1-1,0 1,0 0,0 1,0-1,-1 0,1 1,-1-1,0 1,0-1,0 1,0-1,-1 1,1 3,-1-5,0 0,0 0,0 0,0 0,-1 0,1-1,0 1,-1 0,0 0,1-1,-1 1,0 0,0-1,0 1,0 0,0-1,0 0,0 1,0-1,-1 1,1-1,-1 0,1 0,-1 0,1 0,-1 0,0 0,1-1,-1 1,0 0,0-1,1 1,-1-1,-3 1,-11 0,0 0,0 0,0-2,-19-2,-70-14,74 11,-148-32,-57-11,-176-18,106 18,-46 1,235 40,-121 5,199 5,-155-2,177-2,0-2,0 0,-26-10,27 9,0 0,-1 0,1 2,-19-3,-36 3,-36-4,-9-9,-83-7,-29-2,124 11,-49-18,90 16,3 8,49 7,-1 0,0-1,0 0,1-1,-1 0,-12-6,-5-7,-45-30,-5-5,69 46,1-1,-1 0,-14-14,20 17,1-1,-1 0,1 0,0 0,0 0,0 0,1-1,-1 0,1 1,-2-7,-1-11,1 0,0-1,2 1,0-1,2 0,0 0,2 1,5-29,-4 38,1 1,0-1,0 1,1 0,1 0,0 1,10-15,8-5,29-32,-11 16,-22 24,1 1,1 1,28-21,79-47,-124 86,55-41,12-8,-62 46,1 0,-1 1,1 1,0 0,20-5,-10 5,-1 2,24 0,-22 1,39-5,0-3,1 4,0 2,63 5,-23-1,407-1,-366-11,-42 1,35-4,39-1,444 14,-289 3,-262-4,76 4,-142-2,0 0,0 1,0-1,0 0,0 1,-1-1,1 1,0-1,0 1,-1 0,1 0,0 0,-1 0,1 0,-1 0,1 0,-1 1,1-1,-1 0,0 1,0-1,0 1,0 0,0-1,0 1,0 0,0 1,0 0,-1 0,1 0,-1 0,0 0,0 0,-1 0,1-1,0 1,-1 0,0 0,0 0,1-1,-2 1,1 0,0-1,0 1,-4 3,-2 3,0-1,-1 1,0-2,0 1,-1-1,0 0,0-1,-1 0,-14 7,-4-1,0 0,-38 10,13-10,0-2,-73 3,-50 10,157-19,-222 38,134-19,74-15,-63 9,-68 5,-28 3,-58-7,34-8,8-1,-61 7,234-12,-59 15,56-10,-42 4,52-9,0 1,-30 11,-26 4,51-17,27-3,-1 1,0 0,0 0,0 0,-11 4,16-4,0 0,0 0,1 0,-1 1,0-1,0 0,1 1,-1-1,0 1,1 0,0 0,-1-1,1 1,0 0,0 0,0 0,0 0,0 0,1 1,-1-1,0 4,-2 9,2-1,0 0,0 1,1-1,1 1,1-1,0 0,4 15,-4-24,0 0,1 0,0-1,0 0,0 1,0-1,1 0,0-1,-1 1,1-1,1 1,-1-1,0 0,1-1,0 1,-1-1,1 0,0 0,0-1,0 1,8 0,6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4:15.152"/>
    </inkml:context>
    <inkml:brush xml:id="br0">
      <inkml:brushProperty name="width" value="0.4" units="cm"/>
      <inkml:brushProperty name="height" value="0.8" units="cm"/>
      <inkml:brushProperty name="color" value="#FFACD5"/>
      <inkml:brushProperty name="tip" value="rectangle"/>
      <inkml:brushProperty name="rasterOp" value="maskPen"/>
      <inkml:brushProperty name="ignorePressure" value="1"/>
    </inkml:brush>
  </inkml:definitions>
  <inkml:trace contextRef="#ctx0" brushRef="#br0">8514 318,'-1128'0,"472"-41,406-3,-3 1,242 41,-153-19,-196 1,322 17,-1-1,1-1,-1-2,-45-16,-62-11,25 21,-148 3,179 8,32-1,-71-15,-23-2,-260 15,235 7,-1633-2,1757 2,-91 13,-47 24,92-20,-108 8,182-24,0 2,-45 14,-11 3,-291 73,296-74,-23 1,-23 7,-187 57,288-82,8-2,-1 1,1 0,0 1,0 1,-16 7,3 1,17-10,1 1,0-1,0 2,-14 9,21-12,-1-1,0 1,1-1,-1 1,1 0,0 0,0 0,-1 0,1-1,0 2,1-1,-1 0,0 0,0 0,1 0,0 0,-1 1,1-1,0 0,0 0,0 0,0 1,0-1,2 4,-1-3,0 0,0 0,0 0,1 1,0-1,-1-1,1 1,0 0,1 0,-1-1,0 1,1-1,-1 0,1 0,3 3,7 3,0-1,18 7,-5-2,126 70,-10-16,45 24,-142-66,1-2,1-3,52 16,154 46,-229-72,38 17,-46-19,-1 0,1-1,1-1,-1 0,29 4,163 22,-134-22,147 1,-49-6,-163-3,104 6,117 22,-170-17,2-3,95 2,-31-12,207 9,-11 12,-119-10,397-1,-203-8,-101 27,-235-20,183 8,2-17,-73-2,-146 3,77 0,172 20,-229-12,310 35,190-39,-284-7,497 4,-725-3,0-1,55-12,-82 13,-1 0,1-1,0 0,-1 0,0 0,0-1,10-7,43-40,-17 13,138-97,81-67,-252 194,-1-1,1-1,8-11,-15 18,-1-1,1 0,-1 0,0 0,0 0,-1 0,1-1,-1 1,0 0,0-1,-1 1,1-8,-6-128,4 134,0 1,0-1,-1 1,0-1,0 1,0 0,0 0,-1-1,0 2,0-1,0 0,-7-7,-2 0,0 1,-27-19,3 3,18 12,-1 1,-1 1,0 0,-25-10,29 16,0 1,-1 1,0 0,1 1,-2 1,-22-1,-287 2,172 4,-1389-1,792-1,397 24,20 1,-157-25,191-1,248 3,0 2,-1 3,-69 18,44-10,0-4,-111 2,30 7,45-3,-192 29,280-42,-77 18,52-11,-89 10,-149-20,145-3,-431 2,563 0,0 0,1-1,-1 0,0-1,1 0,-1-1,1-1,0 0,0-1,0 0,-13-8,12 5,-1 0,1 1,-1 1,-1 0,1 1,-1 0,0 1,0 1,0 1,-20-2,22 4,1-2,0 1,0-2,-23-7,28 8,1-1,-1 0,1 0,0-1,0 1,0-1,1-1,0 1,-1-1,-4-6,9 10,1 0,-1 0,0 1,1-1,-1 0,1 0,-1 0,1 0,-1 0,1-1,0 1,-1 0,1 0,0 0,0 0,0 0,0 0,0 0,0 0,0-1,1 0,0 0,-1 0,1 0,0 0,0 1,1-1,-1 0,0 1,0-1,1 0,2-2,5-2,0-1,1 2,15-9,-18 11,25-14,0 2,1 1,0 1,1 2,42-8,-11 11,69 1,-33 3,388 5,-441 1,131 8,300 54,-95 7,31 14,-320-63,170 48,-81-19,-31-5,0 0,-18-18,175 13,-256-35,88 16,44 3,317-19,-287-9,406 3,-596-1,1-2,0-1,44-13,-42 9,1 1,48-3,45 11,22-2,-74-9,9-1,-11 8,-35 3,0-2,0-2,38-8,-33 2,2 2,-1 2,77-1,-112 7,0 0,0 0,0-1,0 1,0-1,0 0,7-3,-11 3,0 1,1-1,-1 0,0 0,1 0,-1 0,0 0,0 0,0 0,0 0,0-1,0 1,0 0,-1 0,1-1,0 1,-1-1,1 1,-1-1,1 1,-1-1,0 1,1-1,-1 1,0-1,0 1,0-1,-1-2,-2-17,-2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4:26.174"/>
    </inkml:context>
    <inkml:brush xml:id="br0">
      <inkml:brushProperty name="width" value="0.4" units="cm"/>
      <inkml:brushProperty name="height" value="0.8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7845 583,'-8'-1,"0"1,1-2,-1 1,0-1,-11-4,0 0,-687-211,675 206,-6-1,-1 0,-63-9,66 14,-63-19,36 9,13 4,-13-5,-1 4,-100-11,-66 21,129 5,-104-12,-278-25,440 33,0-1,1-2,-45-13,-65-9,-346-10,339 29,-89-4,-690 12,481 2,422-1,1 2,-36 6,-66 7,34-5,-321 30,58 7,355-46,-45 8,1 1,-76 26,84-21,-63 11,7-1,26-3,-122 31,168-44,0 2,0 0,-50 29,36-18,27-15,-2-1,1 0,-20 4,-5 1,-27 7,42-12,1 1,-50 21,31-11,30-12,-24 11,36-14,-1 0,0 0,1 1,0-1,0 1,-1-1,1 1,1 0,-1 0,0 1,-2 3,5-6,-1 0,1-1,-1 1,1 0,-1 0,1 0,-1 0,1 0,0 0,0 0,0 0,-1 0,1 0,0 1,0-1,0 0,0 0,1 0,-1 0,0 0,0 0,1 0,-1 0,1 2,1-2,-1 0,0 1,0-1,1 0,-1 0,1 0,-1 0,1 0,0 0,-1-1,1 1,0 0,2 0,7 1,1 0,-1-1,19 0,-25-1,60 4,110 22,-87-10,-19-5,34 6,128 5,237-22,-209-1,63-12,-85 2,-165 11,-41 1,1-2,-1 0,1-2,58-14,-64 9,11-4,0 2,1 1,62-7,96-6,17-2,-178 23,110-8,118-20,-128 20,12-1,-53 1,133 4,-191 5,110-11,-36 0,397 7,-282 6,1399-2,-1609 1,0 0,0 2,18 4,-15-3,31 3,-17-5,-14-2,0 1,35 8,161 29,-108-16,-75-13,53 6,-74-15,-1 2,1-1,-1 1,0 1,0 0,0 0,0 1,14 8,-16-8,-1 0,0 1,-1 0,1 1,-1-1,0 1,0 0,0 0,-1 0,0 1,4 9,-3-4,0 0,0 0,-1 0,-1 1,0-1,-1 1,0 0,-1 0,0 0,-3 23,2-33,-1 0,0-1,0 1,0 0,0 0,0 0,0-1,-1 1,0-1,1 1,-1-1,0 0,0 0,0 1,0-1,-1-1,1 1,-1 0,1-1,-1 1,1-1,-1 1,0-1,-3 1,-6 2,0-1,0 0,-1-1,-19 2,-281 0,169-6,49 3,-111-3,107-9,-28-1,-432 11,265 2,-4731-1,5005 1,0 2,1 0,-1 1,-29 10,28-8,0 0,-1-1,-28 2,-140-6,89-3,92 2,-1-1,1 0,0-1,-1 0,1 0,0-1,0 0,0-1,1 1,-1-2,1 1,0-2,-15-11,11 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4:31.546"/>
    </inkml:context>
    <inkml:brush xml:id="br0">
      <inkml:brushProperty name="width" value="0.4" units="cm"/>
      <inkml:brushProperty name="height" value="0.8" units="cm"/>
      <inkml:brushProperty name="color" value="#D9AEFF"/>
      <inkml:brushProperty name="tip" value="rectangle"/>
      <inkml:brushProperty name="rasterOp" value="maskPen"/>
      <inkml:brushProperty name="ignorePressure" value="1"/>
    </inkml:brush>
  </inkml:definitions>
  <inkml:trace contextRef="#ctx0" brushRef="#br0">337 0,'-3'1,"1"-1,-1 1,0 0,1 0,-1 0,0 0,1 0,-1 1,1-1,-5 4,-7 4,-40 13,40-18,1 1,0 1,0 0,-19 13,-4 5,16-10,-27 21,42-31,1 0,-1 1,1 0,0-1,0 1,1 1,-1-1,1 0,1 1,-5 9,7-12,-1 0,0 0,1 1,-1-1,1 0,0 0,0 1,0-1,1 0,-1 1,1-1,0 0,0 0,2 5,2 1,0 0,0 0,9 11,-7-11,0 0,8 16,-10-14,1 1,1-1,0-1,1 1,0-1,16 16,-7-8,0 2,15 23,-15-20,28 31,22 23,-50-55,1-1,1-1,1-1,39 31,-23-27,65 33,-82-48,-1-1,1 0,0-1,1-2,36 6,215-8,-139-5,-40 4,214-11,-150 0,-5 0,-29-11,-82 12,0 2,51-2,311 9,-168 2,-191-5,0-1,59-14,-55 9,76-6,-54 14,-26 1,62-8,11-4,8-1,12 1,-7 0,104-17,-135 21,134 6,-115 4,163-17,-169 6,152 7,-141 4,2567-2,-2680-1,1 0,0 0,0-1,-1 0,1-1,-1 0,0 0,1-1,-2-1,1 1,0-1,-1-1,0 1,0-2,-1 1,0-1,0 0,0 0,-1-1,0 0,-1 0,1 0,-1-1,-1 0,0 0,0 0,-1 0,0 0,-1-1,0 0,0 1,0-17,-1-14,-4-40,2 76,0 0,0-1,0 1,0 0,-1 0,0 0,0 0,0 0,0 0,-1 0,1 1,-1-1,0 1,-6-6,-2-1,-2 1,-25-15,21 14,10 6,0 0,0 1,-1 0,1 0,-1 1,1 0,-9-1,-4 0,-28 1,7 0,32 1,0-1,0 0,0-1,0 0,0 0,1-1,0 0,0-1,0 0,-13-10,12 9,0-1,0 2,0-1,-1 1,1 1,-1 0,-13-4,2 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7:19.892"/>
    </inkml:context>
    <inkml:brush xml:id="br0">
      <inkml:brushProperty name="width" value="0.35" units="cm"/>
      <inkml:brushProperty name="height" value="0.35" units="cm"/>
      <inkml:brushProperty name="color" value="#CC0066"/>
      <inkml:brushProperty name="ignorePressure" value="1"/>
    </inkml:brush>
  </inkml:definitions>
  <inkml:trace contextRef="#ctx0" brushRef="#br0">1895 1,'-11'12,"1"1,-9 14,3-4,-360 569,220-316,101-191,-73 87,79-116,-36 47,4 7,-57 92,15 47,36-65,53-123,-50 65,54-88,-2-1,-52 46,-10 11,-28 32,64-68,55-55,0 0,0 0,1 1,-1-1,-3 7,6-10,0 1,-1 0,1-1,0 1,0 0,-1-1,1 1,0 0,0-1,0 1,0 0,0 0,0-1,0 1,0 0,0 0,0-1,0 1,1 0,-1-1,0 1,0 0,1-1,-1 1,0 0,1-1,-1 1,1-1,-1 1,1-1,-1 1,1-1,-1 1,1-1,0 1,-1-1,1 0,-1 1,1-1,0 0,1 1,10 2,0 0,1-1,0-1,-1 0,1-1,23-2,-4 1,988-2,-954 3,122 13,-17-1,-137-10,41 8,-43-5,49 2,-33-8,-29 0,-1 1,1 0,-1 1,1 1,24 6,61 13,-84-15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7:21.851"/>
    </inkml:context>
    <inkml:brush xml:id="br0">
      <inkml:brushProperty name="width" value="0.35" units="cm"/>
      <inkml:brushProperty name="height" value="0.35" units="cm"/>
      <inkml:brushProperty name="color" value="#CC0066"/>
      <inkml:brushProperty name="ignorePressure" value="1"/>
    </inkml:brush>
  </inkml:definitions>
  <inkml:trace contextRef="#ctx0" brushRef="#br0">2 1,'0'82,"-1"46,22 185,-21-308,55 404,-30 4,-14-268,0-12,-12-5,2 67,3-159,1-1,1 0,13 38,12 9,-19-53,-1 0,8 36,-12-12,-1 1,-3-1,-5 67,1-72,3-20,0 0,2 0,13 51,-9-50,-2 0,-1 1,2 33,-7-42,2 0,1 0,5 21,-5-23,2 31,-4-34,0-1,1 0,6 19,-3-18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7:24.723"/>
    </inkml:context>
    <inkml:brush xml:id="br0">
      <inkml:brushProperty name="width" value="0.35" units="cm"/>
      <inkml:brushProperty name="height" value="0.35" units="cm"/>
      <inkml:brushProperty name="color" value="#CC0066"/>
      <inkml:brushProperty name="ignorePressure" value="1"/>
    </inkml:brush>
  </inkml:definitions>
  <inkml:trace contextRef="#ctx0" brushRef="#br0">0 1,'5'61,"0"-16,12 457,-18 7,-1-170,2-325,10 283,4 212,-14-412,2-71,0 0,2-1,12 42,-9-38,0 2,2 30,-6 18,-3-48,1 1,2-1,10 49,-3-37,-1 1,3 87,-12 92,-2-94,3-114,1 0,0 0,5 18,-3-15,4 31,-7-20,-1-14,1 1,1-1,4 20,-1-12,-2 0,0-1,-1 43,0 6,10-1,-7-48,2 31,-5 154,-3-108,1-89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47:27.933"/>
    </inkml:context>
    <inkml:brush xml:id="br0">
      <inkml:brushProperty name="width" value="0.35" units="cm"/>
      <inkml:brushProperty name="height" value="0.35" units="cm"/>
      <inkml:brushProperty name="color" value="#CC0066"/>
      <inkml:brushProperty name="ignorePressure" value="1"/>
    </inkml:brush>
  </inkml:definitions>
  <inkml:trace contextRef="#ctx0" brushRef="#br0">167 197,'1'0,"0"0,0-1,1 1,-1 0,0 0,0-1,0 1,0-1,0 1,0-1,0 1,-1-1,1 0,0 1,1-2,6-4,22-12,1 2,40-16,71-19,-128 46,36-10,0 2,1 3,103-9,156 16,-238 4,-32-1,0 1,0 3,-1 1,0 2,65 19,66 31,-130-42,68 36,-90-40,0 0,-1 1,-1 1,0 0,26 30,-9-1,52 88,-12-15,-57-92,1-1,38 36,-43-46,0 1,-1 1,-1-1,0 2,-1-1,0 1,-1 0,-1 1,-1 0,0 0,-1 1,0 0,2 21,0 22,-3-1,-4 91,-2-65,2 416,0-494,-1 1,0-1,0 1,-1-1,0 1,0-1,0 0,-7 12,-2 1,-21 29,12-20,5-9,-1-1,0-1,-1 0,-1-1,-1-1,0-1,-28 17,20-16,-55 22,61-29,-16 4,0-1,0-2,-2-2,-46 5,-25-5,-141-6,114-4,-512 2,600-3,1-1,0-3,0-2,0-1,-51-20,67 18,-38-21,22 10,43 21,0 0,-1-1,1 0,1 0,-1-1,0 1,1-1,0 0,-1 0,-4-7,-1-5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6A408-0415-4657-9F4E-621258CE92ED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D81A8-B593-412A-8B0B-F36D19609E8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964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D81A8-B593-412A-8B0B-F36D19609E8E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6542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D81A8-B593-412A-8B0B-F36D19609E8E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1506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 Mac </a:t>
            </a:r>
            <a:r>
              <a:rPr lang="uk-UA" dirty="0"/>
              <a:t>у всьому світі асоціюється з яловичими котлетами, але в Індії корова є священною твариною в індуїзмі, який сповідує більшість населення. Тому яловичину з меню </a:t>
            </a:r>
            <a:r>
              <a:rPr lang="en-US" dirty="0"/>
              <a:t>McDonald's </a:t>
            </a:r>
            <a:r>
              <a:rPr lang="uk-UA" dirty="0"/>
              <a:t>в Індії вилучено повністю. Свинину також не використовують, зважаючи на значну мусульманську громаду.</a:t>
            </a:r>
          </a:p>
          <a:p>
            <a:endParaRPr lang="uk-UA" dirty="0"/>
          </a:p>
          <a:p>
            <a:r>
              <a:rPr lang="uk-UA" dirty="0"/>
              <a:t>Значна частка індійців дотримується вегетаріанства з релігійних і культурних причин. Замість м'яса використано котлети з кукурудзи та сиру (</a:t>
            </a:r>
            <a:r>
              <a:rPr lang="en-US" dirty="0"/>
              <a:t>corn-and-cheese patty). </a:t>
            </a:r>
            <a:r>
              <a:rPr lang="uk-UA" dirty="0"/>
              <a:t>Існує й курячий варіант </a:t>
            </a:r>
            <a:r>
              <a:rPr lang="en-US" dirty="0"/>
              <a:t>Maharaja Mac, </a:t>
            </a:r>
            <a:r>
              <a:rPr lang="uk-UA" dirty="0"/>
              <a:t>але вегетаріанський виділено як окремий продукт.</a:t>
            </a:r>
          </a:p>
          <a:p>
            <a:endParaRPr lang="uk-UA" dirty="0"/>
          </a:p>
          <a:p>
            <a:r>
              <a:rPr lang="uk-UA" dirty="0"/>
              <a:t>Звичний для </a:t>
            </a:r>
            <a:r>
              <a:rPr lang="en-US" dirty="0"/>
              <a:t>Big Mac </a:t>
            </a:r>
            <a:r>
              <a:rPr lang="uk-UA" dirty="0"/>
              <a:t>маринований огірок замінено перцем </a:t>
            </a:r>
            <a:r>
              <a:rPr lang="uk-UA" dirty="0" err="1"/>
              <a:t>халапеньо</a:t>
            </a:r>
            <a:r>
              <a:rPr lang="uk-UA" dirty="0"/>
              <a:t>, додано соус </a:t>
            </a:r>
            <a:r>
              <a:rPr lang="en-US" dirty="0"/>
              <a:t>cocktail sauce </a:t>
            </a:r>
            <a:r>
              <a:rPr lang="uk-UA" dirty="0"/>
              <a:t>і шматочки цибулі. Індійські споживачі віддають перевагу гострішим і яскравішим смакам, ніж європейські чи американські.</a:t>
            </a:r>
          </a:p>
          <a:p>
            <a:endParaRPr lang="uk-UA" dirty="0"/>
          </a:p>
          <a:p>
            <a:r>
              <a:rPr lang="uk-UA" dirty="0"/>
              <a:t>Слово «</a:t>
            </a:r>
            <a:r>
              <a:rPr lang="uk-UA" dirty="0" err="1"/>
              <a:t>махараджа</a:t>
            </a:r>
            <a:r>
              <a:rPr lang="uk-UA" dirty="0"/>
              <a:t>» (великий правитель) зрозуміле кожному індійцю, викликає асоціації з розкішшю та величчю і водночас передає ідею «великого» </a:t>
            </a:r>
            <a:r>
              <a:rPr lang="uk-UA" dirty="0" err="1"/>
              <a:t>бургера</a:t>
            </a:r>
            <a:r>
              <a:rPr lang="uk-UA" dirty="0"/>
              <a:t>, як і оригінальна назва.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D81A8-B593-412A-8B0B-F36D19609E8E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938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dirty="0"/>
              <a:t>Японська мережа </a:t>
            </a:r>
            <a:r>
              <a:rPr lang="en-US" dirty="0"/>
              <a:t>Uniqlo </a:t>
            </a:r>
            <a:r>
              <a:rPr lang="uk-UA" dirty="0"/>
              <a:t>працює на багатьох зарубіжних ринках, і її каси самообслуговування в Брюсселі добре показують, як глобальна технологія пристосовується до соціально-культурного середовища конкретної країни.</a:t>
            </a:r>
          </a:p>
          <a:p>
            <a:pPr rtl="0"/>
            <a:r>
              <a:rPr lang="uk-UA" b="1" dirty="0"/>
              <a:t>1. </a:t>
            </a:r>
            <a:r>
              <a:rPr lang="uk-UA" b="1" dirty="0" err="1"/>
              <a:t>Мовне</a:t>
            </a:r>
            <a:r>
              <a:rPr lang="uk-UA" b="1" dirty="0"/>
              <a:t> середовище.</a:t>
            </a:r>
            <a:r>
              <a:rPr lang="uk-UA" dirty="0"/>
              <a:t> Бельгія має три офіційні мови, а Брюссель офіційно двомовний. Тому інструкція над кошиком для товарів подана одночасно нідерландською («</a:t>
            </a:r>
            <a:r>
              <a:rPr lang="en-US" dirty="0" err="1"/>
              <a:t>Plaats</a:t>
            </a:r>
            <a:r>
              <a:rPr lang="en-US" dirty="0"/>
              <a:t> de </a:t>
            </a:r>
            <a:r>
              <a:rPr lang="en-US" dirty="0" err="1"/>
              <a:t>artikelen</a:t>
            </a:r>
            <a:r>
              <a:rPr lang="en-US" dirty="0"/>
              <a:t> of mand </a:t>
            </a:r>
            <a:r>
              <a:rPr lang="en-US" dirty="0" err="1"/>
              <a:t>hier</a:t>
            </a:r>
            <a:r>
              <a:rPr lang="en-US" dirty="0"/>
              <a:t>») </a:t>
            </a:r>
            <a:r>
              <a:rPr lang="uk-UA" dirty="0"/>
              <a:t>і французькою («</a:t>
            </a:r>
            <a:r>
              <a:rPr lang="en-US" dirty="0"/>
              <a:t>Merci de placer </a:t>
            </a:r>
            <a:r>
              <a:rPr lang="en-US" dirty="0" err="1"/>
              <a:t>vos</a:t>
            </a:r>
            <a:r>
              <a:rPr lang="en-US" dirty="0"/>
              <a:t> articles </a:t>
            </a:r>
            <a:r>
              <a:rPr lang="en-US" dirty="0" err="1"/>
              <a:t>ou</a:t>
            </a:r>
            <a:r>
              <a:rPr lang="en-US" dirty="0"/>
              <a:t> panier </a:t>
            </a:r>
            <a:r>
              <a:rPr lang="en-US" dirty="0" err="1"/>
              <a:t>ici</a:t>
            </a:r>
            <a:r>
              <a:rPr lang="en-US" dirty="0"/>
              <a:t>»). </a:t>
            </a:r>
            <a:r>
              <a:rPr lang="uk-UA" dirty="0"/>
              <a:t>Основні вказівки (</a:t>
            </a:r>
            <a:r>
              <a:rPr lang="en-US" dirty="0"/>
              <a:t>Self checkout, Card payment only, Gift card payments) </a:t>
            </a:r>
            <a:r>
              <a:rPr lang="uk-UA" dirty="0"/>
              <a:t>написані англійською, яку в міжнародній столиці ЄС розуміють і місцеві мешканці, і туристи, і працівники європейських інституцій. Замість великого обсягу тексту використано піктограми з чотирма кроками (</a:t>
            </a:r>
            <a:r>
              <a:rPr lang="en-US" dirty="0"/>
              <a:t>Place, Touch, Pay, Bag). </a:t>
            </a:r>
            <a:r>
              <a:rPr lang="uk-UA" dirty="0"/>
              <a:t>Візуальна мова знімає </a:t>
            </a:r>
            <a:r>
              <a:rPr lang="uk-UA" dirty="0" err="1"/>
              <a:t>мовний</a:t>
            </a:r>
            <a:r>
              <a:rPr lang="uk-UA" dirty="0"/>
              <a:t> бар'єр для будь-якого покупця.</a:t>
            </a:r>
          </a:p>
          <a:p>
            <a:pPr rtl="0"/>
            <a:r>
              <a:rPr lang="uk-UA" b="1" dirty="0"/>
              <a:t>2. Технологічна культура і довіра.</a:t>
            </a:r>
            <a:r>
              <a:rPr lang="uk-UA" dirty="0"/>
              <a:t> Покупець просто кладе речі в кошик, і система зчитує їх автоматично за допомогою </a:t>
            </a:r>
            <a:r>
              <a:rPr lang="en-US" dirty="0"/>
              <a:t>RFID-</a:t>
            </a:r>
            <a:r>
              <a:rPr lang="uk-UA" dirty="0"/>
              <a:t>міток, без сканування кожного </a:t>
            </a:r>
            <a:r>
              <a:rPr lang="uk-UA" dirty="0" err="1"/>
              <a:t>штрихкоду</a:t>
            </a:r>
            <a:r>
              <a:rPr lang="uk-UA" dirty="0"/>
              <a:t>. Такий формат можливий у суспільстві з високим рівнем довіри між бізнесом і споживачем та звичкою до самообслуговування.</a:t>
            </a:r>
          </a:p>
          <a:p>
            <a:pPr rtl="0"/>
            <a:r>
              <a:rPr lang="uk-UA" b="1" dirty="0"/>
              <a:t>3. Платіжна поведінка.</a:t>
            </a:r>
            <a:r>
              <a:rPr lang="uk-UA" dirty="0"/>
              <a:t> На касі приймають лише банківські картки, а оплата подарунковими картками можлива тільки на касі з персоналом. Це відображає високий рівень безготівкових розрахунків у Бельгії та загалом у Західній Європі.</a:t>
            </a:r>
          </a:p>
          <a:p>
            <a:pPr rtl="0"/>
            <a:r>
              <a:rPr lang="uk-UA" b="1" dirty="0"/>
              <a:t>4. Екологічні цінності.</a:t>
            </a:r>
            <a:r>
              <a:rPr lang="uk-UA" dirty="0"/>
              <a:t> Екран пропонує паперовий пакет за 0,20 € або варіант «використаю власну сумку». Платний пакет і відсутність пластику відповідають європейським нормам щодо одноразового пластику та екологічній свідомості споживачів.</a:t>
            </a:r>
          </a:p>
          <a:p>
            <a:pPr rtl="0"/>
            <a:r>
              <a:rPr lang="uk-UA" b="1" dirty="0"/>
              <a:t>5. Цифрові сервіси.</a:t>
            </a:r>
            <a:r>
              <a:rPr lang="uk-UA" dirty="0"/>
              <a:t> Біля каси розміщено інформацію про застосунок </a:t>
            </a:r>
            <a:r>
              <a:rPr lang="en-US" dirty="0"/>
              <a:t>Uniqlo, </a:t>
            </a:r>
            <a:r>
              <a:rPr lang="uk-UA" dirty="0"/>
              <a:t>електронні чеки замість паперових, купони для учасників програми лояльності та послугу </a:t>
            </a:r>
            <a:r>
              <a:rPr lang="en-US" dirty="0"/>
              <a:t>Pick up today (</a:t>
            </a:r>
            <a:r>
              <a:rPr lang="uk-UA" dirty="0"/>
              <a:t>замовлення онлайн і отримання в магазині). Мережа враховує звичку європейських покупців до </a:t>
            </a:r>
            <a:r>
              <a:rPr lang="uk-UA" dirty="0" err="1"/>
              <a:t>омніканальних</a:t>
            </a:r>
            <a:r>
              <a:rPr lang="uk-UA" dirty="0"/>
              <a:t> покупок і їхню увагу до екологічності (відмова від паперових чеків).</a:t>
            </a:r>
          </a:p>
          <a:p>
            <a:pPr rtl="0"/>
            <a:r>
              <a:rPr lang="uk-UA" b="1" dirty="0"/>
              <a:t>6. Соціальна відповідальність.</a:t>
            </a:r>
            <a:r>
              <a:rPr lang="uk-UA" dirty="0"/>
              <a:t> Поруч із терміналом розміщено листівку благодійної ініціативи. Це поширена в Європі практика, коли покупець може долучитися до соціального проєкту безпосередньо під час покупки.</a:t>
            </a:r>
          </a:p>
          <a:p>
            <a:pPr rtl="0"/>
            <a:r>
              <a:rPr lang="uk-UA" b="1" dirty="0"/>
              <a:t>Висновок для міжнародного маркетингу.</a:t>
            </a:r>
            <a:r>
              <a:rPr lang="uk-UA" dirty="0"/>
              <a:t> </a:t>
            </a:r>
            <a:r>
              <a:rPr lang="en-US" dirty="0"/>
              <a:t>Uniqlo </a:t>
            </a:r>
            <a:r>
              <a:rPr lang="uk-UA" dirty="0"/>
              <a:t>зберігає єдиний глобальний стандарт обслуговування (дизайн каси, </a:t>
            </a:r>
            <a:r>
              <a:rPr lang="en-US" dirty="0"/>
              <a:t>RFID-</a:t>
            </a:r>
            <a:r>
              <a:rPr lang="uk-UA" dirty="0"/>
              <a:t>технологія, фірмовий стиль), але адаптує мову, способи оплати, екологічні опції та комунікацію до місцевого соціально-культурного середовища. Це приклад стратегії глокалізації: думати </a:t>
            </a:r>
            <a:r>
              <a:rPr lang="uk-UA" dirty="0" err="1"/>
              <a:t>глобально</a:t>
            </a:r>
            <a:r>
              <a:rPr lang="uk-UA" dirty="0"/>
              <a:t>, діяти локально.</a:t>
            </a:r>
          </a:p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D81A8-B593-412A-8B0B-F36D19609E8E}" type="slidenum">
              <a:rPr lang="uk-UA" smtClean="0"/>
              <a:t>39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433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04EB8-377A-4AF3-8E8E-3D4E89337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49FA6E6-A168-40CE-9D4A-3C470477F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896DBB8-7D2C-4622-9C1F-F634C9B5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71668BA-5D8B-4192-A1AA-24FFC64D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5B905B4-F848-44D2-AA1F-8CDBBE29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97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2630C-5D02-4A6B-A797-9EC84FFD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104FC4A-5E98-4E01-926D-A6561666B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B2E5FC4-F794-4CC5-AE47-A9D24CBDA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B0FD4BF-0D52-4A54-B4BE-D2EB04BF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FFE2319-786B-4CCB-BDBA-B4B50C1A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867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8D089-96BD-488C-9A25-D8A9B2F2D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50FCFC8-3108-4956-8768-2FE72704F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A7AC5C9-3874-4808-81AF-51D62059F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9729E16-6AC3-4AEE-ACC2-308E695A9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DD3BD6C-924A-42A3-8AC4-B6C1D11B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159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686B8-F3A6-4BCF-AA88-CE287E84D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FC5277B-165E-455F-BC58-A774971A6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B0B116D-6844-45F6-9AA3-4CDE4B1B8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13844C7-2ED2-497B-8928-EF9AA6F2F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29E20BA-5435-4CF3-8B45-2AC9982A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B438FF3-AF2A-4052-928B-3CEA9D75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777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9F608A-BBB9-45AE-9DF3-49DBADF01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725B6D6-55E2-4B4F-B974-4C3FA1833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F4B2F33-0AB0-43A4-ADAC-18F0172E4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28F7840-3198-4DAB-99CF-2D92607873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CEFDD60-33D9-45FE-8BFC-2203E204DE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242A0BF8-7CEE-4CB9-8219-D4E7CE34B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7755583-358C-4239-9913-649BAC5A8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838663D6-347C-486E-BB94-CEDEEDB3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688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DA431-F906-4BF5-A47F-563A8EF04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B55C736A-9FCB-401B-BDEE-548B949E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85ECA6D-545A-4E15-92D0-36E04BBAA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8379D6B-CECC-43A1-BF1E-E27C1CA44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772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85861E0-A21E-4D2D-84F2-DACB90A3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9625E22E-36D8-4DC1-B872-058D35B42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0CAAD8D9-0CB1-445E-9538-3D68F5B84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611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074AB1-A613-4ED0-8D12-7331C9BA9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51E20A-85CB-4CD0-B84B-9F82BDD26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96CBD60-462E-427D-A10B-147C2D790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56B73886-CCD1-4F52-88AA-E9B453A76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D429CEF-AD9D-4A57-BD8D-4CE5B047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9B3F150-9D30-4BCF-A2AB-419E26A96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127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5A72F0-F3A9-463B-8040-ECE22B844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AF553FC-7EA7-4B6E-AF9E-F906FF3718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3D5BC8A6-E432-452A-A72F-78A6F3181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14E30CD-9282-45A4-948C-38326010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C1A9F4B6-0482-4853-A073-BEF285253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BB5B7BF-0CB3-4124-B946-50F380C9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556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E71F9-F99B-4F13-8638-F4455101D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82E40AA-67E0-4516-9A02-FACB666F9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4A0110-4124-4B3B-8601-F84F156AD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793EA0F-9B8C-4F49-85E6-85581970F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B7DBD6E-C42C-4FF0-860A-D902DEE86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6773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82FD0CA-F38F-4457-9AD9-1908A5965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1BBC030-C24E-48D7-A143-B5C04CDC0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FB11F42-9DE6-4934-81D7-E2B14DFC9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A166C5F-909C-4C9C-906B-1E68BD9D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8F4BE35-0F29-4FB1-AAB4-928B9077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278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6DEB1EB-A2CF-436A-A666-F2863F11F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72AE9D6-BE43-471C-9294-98D121AD0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8570034-6948-4A2F-8375-5187443C91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FF59C-F015-4CDE-BED3-4AF679CB410E}" type="datetimeFigureOut">
              <a:rPr lang="uk-UA" smtClean="0"/>
              <a:t>27.09.2026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AEAC2F7-D52F-4C69-B24D-23A4C05682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27BEBCD-D6E8-4C1B-938E-940ECC7BD9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17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19.png"/><Relationship Id="rId4" Type="http://schemas.openxmlformats.org/officeDocument/2006/relationships/image" Target="../media/image15.jpeg"/><Relationship Id="rId9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customXml" Target="../ink/ink6.xml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35.png"/><Relationship Id="rId7" Type="http://schemas.openxmlformats.org/officeDocument/2006/relationships/image" Target="../media/image3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8.xml"/><Relationship Id="rId11" Type="http://schemas.openxmlformats.org/officeDocument/2006/relationships/image" Target="../media/image340.png"/><Relationship Id="rId5" Type="http://schemas.openxmlformats.org/officeDocument/2006/relationships/image" Target="../media/image310.png"/><Relationship Id="rId10" Type="http://schemas.openxmlformats.org/officeDocument/2006/relationships/customXml" Target="../ink/ink10.xml"/><Relationship Id="rId4" Type="http://schemas.openxmlformats.org/officeDocument/2006/relationships/customXml" Target="../ink/ink7.xml"/><Relationship Id="rId9" Type="http://schemas.openxmlformats.org/officeDocument/2006/relationships/image" Target="../media/image3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12" Type="http://schemas.openxmlformats.org/officeDocument/2006/relationships/customXml" Target="../ink/ink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2.xml"/><Relationship Id="rId11" Type="http://schemas.openxmlformats.org/officeDocument/2006/relationships/image" Target="../media/image46.png"/><Relationship Id="rId5" Type="http://schemas.openxmlformats.org/officeDocument/2006/relationships/image" Target="../media/image430.png"/><Relationship Id="rId10" Type="http://schemas.openxmlformats.org/officeDocument/2006/relationships/customXml" Target="../ink/ink14.xml"/><Relationship Id="rId4" Type="http://schemas.openxmlformats.org/officeDocument/2006/relationships/customXml" Target="../ink/ink11.xml"/><Relationship Id="rId9" Type="http://schemas.openxmlformats.org/officeDocument/2006/relationships/image" Target="../media/image45.png"/><Relationship Id="rId1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55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openxmlformats.org/officeDocument/2006/relationships/customXml" Target="../ink/ink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6.xml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0" Type="http://schemas.openxmlformats.org/officeDocument/2006/relationships/customXml" Target="../ink/ink18.xml"/><Relationship Id="rId4" Type="http://schemas.openxmlformats.org/officeDocument/2006/relationships/image" Target="../media/image50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customXml" Target="../ink/ink23.xml"/><Relationship Id="rId3" Type="http://schemas.openxmlformats.org/officeDocument/2006/relationships/image" Target="../media/image56.png"/><Relationship Id="rId7" Type="http://schemas.openxmlformats.org/officeDocument/2006/relationships/customXml" Target="../ink/ink20.xml"/><Relationship Id="rId12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customXml" Target="../ink/ink22.xml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customXml" Target="../ink/ink21.xml"/><Relationship Id="rId1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245D5B45-C21B-43B0-B254-48E1A3F7DBFC}"/>
              </a:ext>
            </a:extLst>
          </p:cNvPr>
          <p:cNvSpPr txBox="1">
            <a:spLocks/>
          </p:cNvSpPr>
          <p:nvPr/>
        </p:nvSpPr>
        <p:spPr>
          <a:xfrm>
            <a:off x="3597639" y="1013210"/>
            <a:ext cx="7852173" cy="96029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Лектор курсу  -  </a:t>
            </a:r>
            <a:r>
              <a:rPr lang="en-US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PhD </a:t>
            </a:r>
            <a:r>
              <a:rPr lang="uk-UA" b="1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Тетяна Завалій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маркетингу</a:t>
            </a:r>
            <a:endParaRPr lang="ru-RU" i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66BC8DED-865F-45BD-9B14-18EA5CA69D77}"/>
              </a:ext>
            </a:extLst>
          </p:cNvPr>
          <p:cNvSpPr txBox="1">
            <a:spLocks/>
          </p:cNvSpPr>
          <p:nvPr/>
        </p:nvSpPr>
        <p:spPr>
          <a:xfrm>
            <a:off x="2058595" y="2435001"/>
            <a:ext cx="7852173" cy="23350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48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2.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48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Міжнародне маркетингове середовище</a:t>
            </a:r>
            <a:endParaRPr lang="ru-RU" sz="48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1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177DF92C-09FF-4289-8F0B-92B8FC123D5B}"/>
              </a:ext>
            </a:extLst>
          </p:cNvPr>
          <p:cNvSpPr txBox="1">
            <a:spLocks/>
          </p:cNvSpPr>
          <p:nvPr/>
        </p:nvSpPr>
        <p:spPr>
          <a:xfrm>
            <a:off x="1648042" y="1493355"/>
            <a:ext cx="9477153" cy="41510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лекції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6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Поняття та загальна характеристика міжнародного маркетингового середовища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6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Економічне середовище міжнародного маркетингу та його складові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6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Політико-правове середовище та політичні ризики в міжнародному маркетингу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6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Соціально-культурне середовище міжнародного 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125524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82E2CC-DAB1-4707-9E54-60049F5C90AF}"/>
              </a:ext>
            </a:extLst>
          </p:cNvPr>
          <p:cNvSpPr txBox="1">
            <a:spLocks/>
          </p:cNvSpPr>
          <p:nvPr/>
        </p:nvSpPr>
        <p:spPr>
          <a:xfrm>
            <a:off x="1588827" y="2556637"/>
            <a:ext cx="9014345" cy="174472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6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Поняття та загальна характеристика міжнародного маркетингового середовища</a:t>
            </a:r>
          </a:p>
        </p:txBody>
      </p:sp>
    </p:spTree>
    <p:extLst>
      <p:ext uri="{BB962C8B-B14F-4D97-AF65-F5344CB8AC3E}">
        <p14:creationId xmlns:p14="http://schemas.microsoft.com/office/powerpoint/2010/main" val="1945873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6605C7-83ED-4C91-B96C-01CB4D58F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78" y="1160059"/>
            <a:ext cx="10584088" cy="55291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DC3AE6-7DBE-4CFE-B979-82CBBDE4B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585" y="1528549"/>
            <a:ext cx="4298681" cy="26018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AFE740-E580-4CEF-BC06-BDFEE81F7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584" y="4351246"/>
            <a:ext cx="4304465" cy="122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36A3FD-AEB3-4E99-8989-BE696CDC3B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568"/>
          <a:stretch/>
        </p:blipFill>
        <p:spPr>
          <a:xfrm>
            <a:off x="1535084" y="1201565"/>
            <a:ext cx="9231013" cy="11646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0E13F3-9026-4861-998D-F7F7F1F65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216" b="6829"/>
          <a:stretch/>
        </p:blipFill>
        <p:spPr>
          <a:xfrm>
            <a:off x="1535084" y="2866413"/>
            <a:ext cx="9231013" cy="2541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8405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C40F30B5-2DC4-4930-83CE-CF51AB1B488D}"/>
              </a:ext>
            </a:extLst>
          </p:cNvPr>
          <p:cNvSpPr txBox="1">
            <a:spLocks/>
          </p:cNvSpPr>
          <p:nvPr/>
        </p:nvSpPr>
        <p:spPr>
          <a:xfrm>
            <a:off x="1588827" y="1131667"/>
            <a:ext cx="9014345" cy="1244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Основні характеристики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міжнародного маркетингового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AC46ED57-5619-4938-A7E5-524343BA5507}"/>
              </a:ext>
            </a:extLst>
          </p:cNvPr>
          <p:cNvSpPr txBox="1">
            <a:spLocks/>
          </p:cNvSpPr>
          <p:nvPr/>
        </p:nvSpPr>
        <p:spPr>
          <a:xfrm>
            <a:off x="1863567" y="2456041"/>
            <a:ext cx="3895549" cy="16927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Складність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Множина взаємопов'язаних факторів, які впливають на маркетингові рішення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90EF3E63-2EF3-4A71-80A1-3B8E88B85D15}"/>
              </a:ext>
            </a:extLst>
          </p:cNvPr>
          <p:cNvSpPr txBox="1">
            <a:spLocks/>
          </p:cNvSpPr>
          <p:nvPr/>
        </p:nvSpPr>
        <p:spPr>
          <a:xfrm>
            <a:off x="1927557" y="4404167"/>
            <a:ext cx="3895549" cy="16927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Невизначеність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Складність прогнозування майбутніх змін та їх впливу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553B40BF-5A04-4A82-B5BC-931EC59B6B05}"/>
              </a:ext>
            </a:extLst>
          </p:cNvPr>
          <p:cNvSpPr txBox="1">
            <a:spLocks/>
          </p:cNvSpPr>
          <p:nvPr/>
        </p:nvSpPr>
        <p:spPr>
          <a:xfrm>
            <a:off x="6370739" y="2456041"/>
            <a:ext cx="3895549" cy="16927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Динамічність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Постійні зміни в економічній, політичній та соціальній сферах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86DC623A-96E0-4841-94AC-BF9CB85CAEC3}"/>
              </a:ext>
            </a:extLst>
          </p:cNvPr>
          <p:cNvSpPr txBox="1">
            <a:spLocks/>
          </p:cNvSpPr>
          <p:nvPr/>
        </p:nvSpPr>
        <p:spPr>
          <a:xfrm>
            <a:off x="6370738" y="4404167"/>
            <a:ext cx="3895549" cy="169273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Взаємозалежність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Зміни в одному факторі впливають на інші елементи середовища</a:t>
            </a:r>
          </a:p>
        </p:txBody>
      </p:sp>
    </p:spTree>
    <p:extLst>
      <p:ext uri="{BB962C8B-B14F-4D97-AF65-F5344CB8AC3E}">
        <p14:creationId xmlns:p14="http://schemas.microsoft.com/office/powerpoint/2010/main" val="3599713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D7AB3EF-AA75-40FC-8F95-AF3443D15427}"/>
              </a:ext>
            </a:extLst>
          </p:cNvPr>
          <p:cNvSpPr txBox="1">
            <a:spLocks/>
          </p:cNvSpPr>
          <p:nvPr/>
        </p:nvSpPr>
        <p:spPr>
          <a:xfrm>
            <a:off x="2499951" y="656957"/>
            <a:ext cx="7368430" cy="5608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2081254" y="1322113"/>
            <a:ext cx="3895549" cy="12095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Глобальний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CD6BE576-F789-42D6-8D61-33C557EAD8A9}"/>
              </a:ext>
            </a:extLst>
          </p:cNvPr>
          <p:cNvSpPr txBox="1">
            <a:spLocks/>
          </p:cNvSpPr>
          <p:nvPr/>
        </p:nvSpPr>
        <p:spPr>
          <a:xfrm>
            <a:off x="6130338" y="1321051"/>
            <a:ext cx="4126534" cy="12095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Світові тенденції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Міжнародні організації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Глобальні кризи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658D5974-DD8E-4A6F-9144-49F12129925C}"/>
              </a:ext>
            </a:extLst>
          </p:cNvPr>
          <p:cNvSpPr txBox="1">
            <a:spLocks/>
          </p:cNvSpPr>
          <p:nvPr/>
        </p:nvSpPr>
        <p:spPr>
          <a:xfrm>
            <a:off x="2081254" y="2617351"/>
            <a:ext cx="3895549" cy="1209580"/>
          </a:xfrm>
          <a:prstGeom prst="rect">
            <a:avLst/>
          </a:prstGeom>
          <a:solidFill>
            <a:srgbClr val="EAB0E3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Регіональний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87014DDE-5C7D-413B-89A4-CAB3879782A9}"/>
              </a:ext>
            </a:extLst>
          </p:cNvPr>
          <p:cNvSpPr txBox="1">
            <a:spLocks/>
          </p:cNvSpPr>
          <p:nvPr/>
        </p:nvSpPr>
        <p:spPr>
          <a:xfrm>
            <a:off x="6130339" y="2615962"/>
            <a:ext cx="4126534" cy="1228899"/>
          </a:xfrm>
          <a:prstGeom prst="rect">
            <a:avLst/>
          </a:prstGeom>
          <a:solidFill>
            <a:srgbClr val="F4D4F0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endParaRPr lang="uk-UA" sz="12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Регіональні торговельні угоди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Економічні блоки</a:t>
            </a: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77CFD1B5-89CE-4087-AFD4-E084A07450A6}"/>
              </a:ext>
            </a:extLst>
          </p:cNvPr>
          <p:cNvSpPr txBox="1">
            <a:spLocks/>
          </p:cNvSpPr>
          <p:nvPr/>
        </p:nvSpPr>
        <p:spPr>
          <a:xfrm>
            <a:off x="2081251" y="3930194"/>
            <a:ext cx="3895549" cy="11484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Національний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D70F3A44-87BA-4D8F-807A-EA88713FD631}"/>
              </a:ext>
            </a:extLst>
          </p:cNvPr>
          <p:cNvSpPr txBox="1">
            <a:spLocks/>
          </p:cNvSpPr>
          <p:nvPr/>
        </p:nvSpPr>
        <p:spPr>
          <a:xfrm>
            <a:off x="6130340" y="3930193"/>
            <a:ext cx="4126534" cy="1148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Законодавство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Економічна політика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Культурні особливості</a:t>
            </a: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615D4558-FEAA-4D17-B9A0-EEFA600C7A55}"/>
              </a:ext>
            </a:extLst>
          </p:cNvPr>
          <p:cNvSpPr txBox="1">
            <a:spLocks/>
          </p:cNvSpPr>
          <p:nvPr/>
        </p:nvSpPr>
        <p:spPr>
          <a:xfrm>
            <a:off x="2081251" y="5163993"/>
            <a:ext cx="3895549" cy="12095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Місцевий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3431C9F-2702-48B7-BFC4-0959C125F392}"/>
              </a:ext>
            </a:extLst>
          </p:cNvPr>
          <p:cNvSpPr txBox="1">
            <a:spLocks/>
          </p:cNvSpPr>
          <p:nvPr/>
        </p:nvSpPr>
        <p:spPr>
          <a:xfrm>
            <a:off x="6130340" y="5194549"/>
            <a:ext cx="4126534" cy="12095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Локальні умови ведення бізнесу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Регіональні преференції споживачів</a:t>
            </a:r>
          </a:p>
        </p:txBody>
      </p:sp>
    </p:spTree>
    <p:extLst>
      <p:ext uri="{BB962C8B-B14F-4D97-AF65-F5344CB8AC3E}">
        <p14:creationId xmlns:p14="http://schemas.microsoft.com/office/powerpoint/2010/main" val="145300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D7AB3EF-AA75-40FC-8F95-AF3443D15427}"/>
              </a:ext>
            </a:extLst>
          </p:cNvPr>
          <p:cNvSpPr txBox="1">
            <a:spLocks/>
          </p:cNvSpPr>
          <p:nvPr/>
        </p:nvSpPr>
        <p:spPr>
          <a:xfrm>
            <a:off x="2782119" y="453871"/>
            <a:ext cx="9014345" cy="761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834342" y="1424258"/>
            <a:ext cx="3895549" cy="12095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Глобальний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4BEF380-2F2E-42E7-B38D-1A9BCF180D3E}"/>
              </a:ext>
            </a:extLst>
          </p:cNvPr>
          <p:cNvSpPr txBox="1">
            <a:spLocks/>
          </p:cNvSpPr>
          <p:nvPr/>
        </p:nvSpPr>
        <p:spPr>
          <a:xfrm>
            <a:off x="5266603" y="1424258"/>
            <a:ext cx="5999402" cy="2155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COVID-19 </a:t>
            </a:r>
            <a:r>
              <a:rPr lang="uk-UA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туризм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Глобальне закриття кордонів → зміна маркетингових стратегій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 на віртуальний туризм, цифровізація досвіду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Зміна споживчої поведінки: безпека </a:t>
            </a:r>
            <a:r>
              <a:rPr kumimoji="0" lang="uk-UA" altLang="uk-UA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kumimoji="0" lang="uk-UA" altLang="uk-UA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ціна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BF0D3A-E5ED-4659-9F3E-09B1A78AA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59" y="3782516"/>
            <a:ext cx="7024530" cy="28459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CD6BE576-F789-42D6-8D61-33C557EAD8A9}"/>
              </a:ext>
            </a:extLst>
          </p:cNvPr>
          <p:cNvSpPr txBox="1">
            <a:spLocks/>
          </p:cNvSpPr>
          <p:nvPr/>
        </p:nvSpPr>
        <p:spPr>
          <a:xfrm>
            <a:off x="1251227" y="2652333"/>
            <a:ext cx="3061777" cy="114846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Світові тенденції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Міжнародні організації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Глобальні кризи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F2E12E-6913-41C4-ADFE-91F41E46B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757" y="4564625"/>
            <a:ext cx="4777327" cy="1066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019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D7AB3EF-AA75-40FC-8F95-AF3443D15427}"/>
              </a:ext>
            </a:extLst>
          </p:cNvPr>
          <p:cNvSpPr txBox="1">
            <a:spLocks/>
          </p:cNvSpPr>
          <p:nvPr/>
        </p:nvSpPr>
        <p:spPr>
          <a:xfrm>
            <a:off x="1428406" y="1348235"/>
            <a:ext cx="9014345" cy="761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599785" y="2219420"/>
            <a:ext cx="3895549" cy="1209580"/>
          </a:xfrm>
          <a:prstGeom prst="rect">
            <a:avLst/>
          </a:prstGeom>
          <a:solidFill>
            <a:srgbClr val="EAB0E3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Регіональний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4BEF380-2F2E-42E7-B38D-1A9BCF180D3E}"/>
              </a:ext>
            </a:extLst>
          </p:cNvPr>
          <p:cNvSpPr txBox="1">
            <a:spLocks/>
          </p:cNvSpPr>
          <p:nvPr/>
        </p:nvSpPr>
        <p:spPr>
          <a:xfrm>
            <a:off x="5351663" y="2178184"/>
            <a:ext cx="6372503" cy="15329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Association of Southeast Asian Nations (ASEAN)</a:t>
            </a:r>
            <a:endParaRPr lang="uk-UA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 союз 10 країн Південно-Східної Азії Сінгапур, Малайзія, Таїланд, Індонезія, В’єтнам, Філіппіни, М’янма, Камбоджа, Лаос, Бруней</a:t>
            </a:r>
            <a:r>
              <a:rPr lang="uk-UA" alt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7CBEFB2-8FDF-43A8-A918-CF1A8D918B75}"/>
              </a:ext>
            </a:extLst>
          </p:cNvPr>
          <p:cNvSpPr txBox="1">
            <a:spLocks/>
          </p:cNvSpPr>
          <p:nvPr/>
        </p:nvSpPr>
        <p:spPr>
          <a:xfrm>
            <a:off x="1606766" y="3429000"/>
            <a:ext cx="3895549" cy="84375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Регіональні торговельні угоди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Економічні блоки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8CE726-3F0D-4D77-8A47-2F6484E9B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254" y="3711172"/>
            <a:ext cx="4019984" cy="269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C774AB-B9F9-4785-844C-52D09943855A}"/>
              </a:ext>
            </a:extLst>
          </p:cNvPr>
          <p:cNvSpPr txBox="1"/>
          <p:nvPr/>
        </p:nvSpPr>
        <p:spPr>
          <a:xfrm>
            <a:off x="395536" y="4272759"/>
            <a:ext cx="7328088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 можливості</a:t>
            </a:r>
            <a:endParaRPr lang="uk-UA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Стандартизація підходів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компанії можуть розробляти єдині маркетингові стратегії для всього регіону</a:t>
            </a: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 масштабу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зниження витрат на адаптацію продукції та просування</a:t>
            </a: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Спрощення дистрибуції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єдині канали збуту для всіх країн-учасниць</a:t>
            </a:r>
          </a:p>
          <a:p>
            <a:pPr>
              <a:buFont typeface="+mj-lt"/>
              <a:buAutoNum type="arabicPeriod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логістики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скорочення бар’єрів для переміщення товарів</a:t>
            </a:r>
          </a:p>
        </p:txBody>
      </p:sp>
    </p:spTree>
    <p:extLst>
      <p:ext uri="{BB962C8B-B14F-4D97-AF65-F5344CB8AC3E}">
        <p14:creationId xmlns:p14="http://schemas.microsoft.com/office/powerpoint/2010/main" val="296940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395536" y="1307341"/>
            <a:ext cx="4645603" cy="6111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Національний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4BEF380-2F2E-42E7-B38D-1A9BCF180D3E}"/>
              </a:ext>
            </a:extLst>
          </p:cNvPr>
          <p:cNvSpPr txBox="1">
            <a:spLocks/>
          </p:cNvSpPr>
          <p:nvPr/>
        </p:nvSpPr>
        <p:spPr>
          <a:xfrm>
            <a:off x="5153188" y="1307341"/>
            <a:ext cx="6436299" cy="28246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0"/>
              </a:spcBef>
              <a:spcAft>
                <a:spcPts val="0"/>
              </a:spcAft>
            </a:pPr>
            <a:r>
              <a:rPr lang="uk-UA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Китайський закон про кібербезпеку</a:t>
            </a:r>
          </a:p>
          <a:p>
            <a:pPr algn="ctr" fontAlgn="base">
              <a:spcBef>
                <a:spcPts val="0"/>
              </a:spcBef>
              <a:spcAft>
                <a:spcPts val="0"/>
              </a:spcAft>
            </a:pPr>
            <a:r>
              <a:rPr lang="uk-UA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(2017 рік)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Заборона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Google, Facebook, Instagram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 локальних платформ: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WeChat, Weibo, Baidu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Заборонені пошукові запити (наприклад, Далай-лама як духовний лідер і символ незалежності Тибету)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1831B9-9A83-4B3F-B373-42972269474D}"/>
              </a:ext>
            </a:extLst>
          </p:cNvPr>
          <p:cNvSpPr txBox="1">
            <a:spLocks/>
          </p:cNvSpPr>
          <p:nvPr/>
        </p:nvSpPr>
        <p:spPr>
          <a:xfrm>
            <a:off x="2782119" y="453871"/>
            <a:ext cx="9014345" cy="761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FAE026-596C-4A46-B76E-5619C43019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937"/>
          <a:stretch/>
        </p:blipFill>
        <p:spPr>
          <a:xfrm>
            <a:off x="501916" y="2810496"/>
            <a:ext cx="4560405" cy="2883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7E6FD5-2EEC-4766-99D0-A5DD1737A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673" y="5837403"/>
            <a:ext cx="3841295" cy="863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C0EB01-6B5A-4FFA-8D84-4ECA3B2BC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666" y="3977239"/>
            <a:ext cx="4867088" cy="2014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Рукописні дані 13">
                <a:extLst>
                  <a:ext uri="{FF2B5EF4-FFF2-40B4-BE49-F238E27FC236}">
                    <a16:creationId xmlns:a16="http://schemas.microsoft.com/office/drawing/2014/main" id="{73969625-FE8E-4B77-B5C3-DA730FDB04B4}"/>
                  </a:ext>
                </a:extLst>
              </p14:cNvPr>
              <p14:cNvContentPartPr/>
              <p14:nvPr/>
            </p14:nvContentPartPr>
            <p14:xfrm>
              <a:off x="6648860" y="4061445"/>
              <a:ext cx="658800" cy="50040"/>
            </p14:xfrm>
          </p:contentPart>
        </mc:Choice>
        <mc:Fallback xmlns="">
          <p:pic>
            <p:nvPicPr>
              <p:cNvPr id="14" name="Рукописні дані 13">
                <a:extLst>
                  <a:ext uri="{FF2B5EF4-FFF2-40B4-BE49-F238E27FC236}">
                    <a16:creationId xmlns:a16="http://schemas.microsoft.com/office/drawing/2014/main" id="{73969625-FE8E-4B77-B5C3-DA730FDB04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76860" y="3917445"/>
                <a:ext cx="802440" cy="33768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3CBACA-E000-4105-9FD5-3B00F3C301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81" t="93230" r="75038" b="-719"/>
          <a:stretch/>
        </p:blipFill>
        <p:spPr>
          <a:xfrm>
            <a:off x="2863970" y="4849900"/>
            <a:ext cx="1731377" cy="419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15D322F-E72B-4619-BFEB-FE3FE6F325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162" t="93406"/>
          <a:stretch/>
        </p:blipFill>
        <p:spPr>
          <a:xfrm>
            <a:off x="694233" y="5492620"/>
            <a:ext cx="4175771" cy="341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A463F2F-70C3-4AC2-9D4B-81B2465ED2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51" t="93136" r="54624" b="-2703"/>
          <a:stretch/>
        </p:blipFill>
        <p:spPr>
          <a:xfrm>
            <a:off x="540080" y="3936691"/>
            <a:ext cx="1759790" cy="536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68A7F4C-00C0-4573-91E6-1F8886B99783}"/>
              </a:ext>
            </a:extLst>
          </p:cNvPr>
          <p:cNvSpPr txBox="1">
            <a:spLocks/>
          </p:cNvSpPr>
          <p:nvPr/>
        </p:nvSpPr>
        <p:spPr>
          <a:xfrm>
            <a:off x="1559911" y="1940904"/>
            <a:ext cx="2444414" cy="8635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6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Законодавство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6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Економічна політика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6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Культурні особливості</a:t>
            </a:r>
          </a:p>
        </p:txBody>
      </p:sp>
    </p:spTree>
    <p:extLst>
      <p:ext uri="{BB962C8B-B14F-4D97-AF65-F5344CB8AC3E}">
        <p14:creationId xmlns:p14="http://schemas.microsoft.com/office/powerpoint/2010/main" val="292891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1109680" y="1265471"/>
            <a:ext cx="3272788" cy="11200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Національний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F4BEF380-2F2E-42E7-B38D-1A9BCF180D3E}"/>
              </a:ext>
            </a:extLst>
          </p:cNvPr>
          <p:cNvSpPr txBox="1">
            <a:spLocks/>
          </p:cNvSpPr>
          <p:nvPr/>
        </p:nvSpPr>
        <p:spPr>
          <a:xfrm>
            <a:off x="375841" y="2498314"/>
            <a:ext cx="11481855" cy="4133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2018-2019: Податкові проблеми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штрафує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2.8 млн лір за нечесну конкуренцію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вимагає від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 турецьку туристичну ліцензію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відмовляється, каже що працює під європейським правом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2020-2021: Борги та ліцензії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нараховує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борг 50+ млн євро за неплачені податки з 2015 по 2019 рік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платить, каже що це подвійне оподаткування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Новий турецький закон вимагає від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 турецьку дочірню компанію за 90 днів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знову відмовляється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2022: Кіпрський ультиматум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Березень 2022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вимагає від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видалити з платформи всі готелі Північного Кіпру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Травень 2022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відмовляється видаляти готелі, каже що дотримується міжнародного права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Липень 2022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дає останнє попередження - 30 днів на видалення готелів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жовтня 2022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Туреччина повністю блокує </a:t>
            </a:r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Booking.com - 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 та додатки недоступні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2023-2024: Наслідки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Турецький туризм втрачає 2+ млрд євро 25% менше європейських туристів бронюють готелі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рік</a:t>
            </a:r>
            <a:r>
              <a:rPr lang="uk-UA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Спроби переговорів не дають результату Блокування продовжується досі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Booking 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втратив турецький ринок, Туреччина втратила частину туристів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41831B9-9A83-4B3F-B373-42972269474D}"/>
              </a:ext>
            </a:extLst>
          </p:cNvPr>
          <p:cNvSpPr txBox="1">
            <a:spLocks/>
          </p:cNvSpPr>
          <p:nvPr/>
        </p:nvSpPr>
        <p:spPr>
          <a:xfrm>
            <a:off x="2782119" y="453871"/>
            <a:ext cx="9014345" cy="761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FA0E1F12-0E8D-4CBF-BEA3-208CB1951662}"/>
              </a:ext>
            </a:extLst>
          </p:cNvPr>
          <p:cNvSpPr txBox="1">
            <a:spLocks/>
          </p:cNvSpPr>
          <p:nvPr/>
        </p:nvSpPr>
        <p:spPr>
          <a:xfrm>
            <a:off x="6440787" y="1523604"/>
            <a:ext cx="5147977" cy="8472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ts val="0"/>
              </a:spcBef>
              <a:spcAft>
                <a:spcPts val="0"/>
              </a:spcAft>
            </a:pPr>
            <a:r>
              <a:rPr lang="uk-UA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Чому в Туреччині недоступний Booking.com</a:t>
            </a:r>
          </a:p>
          <a:p>
            <a:pPr algn="ctr" fontAlgn="base">
              <a:spcBef>
                <a:spcPts val="0"/>
              </a:spcBef>
              <a:spcAft>
                <a:spcPts val="0"/>
              </a:spcAft>
            </a:pPr>
            <a:endParaRPr lang="uk-UA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A9629F8-6376-49E3-B2C0-1ED24BE174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404" y="5063535"/>
            <a:ext cx="1034144" cy="70394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7549FED-3259-4997-B010-EF5A05E2A4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1336" y="5063535"/>
            <a:ext cx="2781688" cy="67636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Рукописні дані 20">
                <a:extLst>
                  <a:ext uri="{FF2B5EF4-FFF2-40B4-BE49-F238E27FC236}">
                    <a16:creationId xmlns:a16="http://schemas.microsoft.com/office/drawing/2014/main" id="{ABA09846-35DE-4A02-BD68-A3BCC0222F70}"/>
                  </a:ext>
                </a:extLst>
              </p14:cNvPr>
              <p14:cNvContentPartPr/>
              <p14:nvPr/>
            </p14:nvContentPartPr>
            <p14:xfrm>
              <a:off x="8379276" y="4331008"/>
              <a:ext cx="739440" cy="1987560"/>
            </p14:xfrm>
          </p:contentPart>
        </mc:Choice>
        <mc:Fallback xmlns="">
          <p:pic>
            <p:nvPicPr>
              <p:cNvPr id="21" name="Рукописні дані 20">
                <a:extLst>
                  <a:ext uri="{FF2B5EF4-FFF2-40B4-BE49-F238E27FC236}">
                    <a16:creationId xmlns:a16="http://schemas.microsoft.com/office/drawing/2014/main" id="{ABA09846-35DE-4A02-BD68-A3BCC0222F7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16636" y="4268368"/>
                <a:ext cx="865080" cy="21132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6424C266-A081-4673-B9D6-753632A907A7}"/>
              </a:ext>
            </a:extLst>
          </p:cNvPr>
          <p:cNvSpPr txBox="1">
            <a:spLocks/>
          </p:cNvSpPr>
          <p:nvPr/>
        </p:nvSpPr>
        <p:spPr>
          <a:xfrm>
            <a:off x="4382468" y="1538450"/>
            <a:ext cx="2058319" cy="7613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4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Законодавство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4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Економічна політика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1400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Культурні особливості</a:t>
            </a:r>
          </a:p>
        </p:txBody>
      </p:sp>
    </p:spTree>
    <p:extLst>
      <p:ext uri="{BB962C8B-B14F-4D97-AF65-F5344CB8AC3E}">
        <p14:creationId xmlns:p14="http://schemas.microsoft.com/office/powerpoint/2010/main" val="44434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BD7AB3EF-AA75-40FC-8F95-AF3443D15427}"/>
              </a:ext>
            </a:extLst>
          </p:cNvPr>
          <p:cNvSpPr txBox="1">
            <a:spLocks/>
          </p:cNvSpPr>
          <p:nvPr/>
        </p:nvSpPr>
        <p:spPr>
          <a:xfrm>
            <a:off x="2980759" y="562231"/>
            <a:ext cx="7013845" cy="7613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 впливу середовища</a:t>
            </a:r>
            <a:endParaRPr lang="uk-UA" sz="34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F05F2C71-BDBA-48AF-83DE-A9C91D3FCF17}"/>
              </a:ext>
            </a:extLst>
          </p:cNvPr>
          <p:cNvSpPr txBox="1">
            <a:spLocks/>
          </p:cNvSpPr>
          <p:nvPr/>
        </p:nvSpPr>
        <p:spPr>
          <a:xfrm>
            <a:off x="941354" y="1423147"/>
            <a:ext cx="3895549" cy="7065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Місцевий рівень</a:t>
            </a:r>
            <a:endParaRPr lang="uk-UA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E7CBEFB2-8FDF-43A8-A918-CF1A8D918B75}"/>
              </a:ext>
            </a:extLst>
          </p:cNvPr>
          <p:cNvSpPr txBox="1">
            <a:spLocks/>
          </p:cNvSpPr>
          <p:nvPr/>
        </p:nvSpPr>
        <p:spPr>
          <a:xfrm>
            <a:off x="4816491" y="1334758"/>
            <a:ext cx="4746577" cy="7065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Локальні умови ведення бізнесу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kern="0" dirty="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Регіональні преференції споживачів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560C34-4C09-4E0B-B333-4E8C57512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45" y="2129696"/>
            <a:ext cx="8397949" cy="452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Бургер «МакАлу Тіккі»">
            <a:extLst>
              <a:ext uri="{FF2B5EF4-FFF2-40B4-BE49-F238E27FC236}">
                <a16:creationId xmlns:a16="http://schemas.microsoft.com/office/drawing/2014/main" id="{E3AD51C4-39C4-4E8B-B97C-0EE80F631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339" y="2844224"/>
            <a:ext cx="4070607" cy="2193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8D3B17-AB64-4095-A5E7-07970D42E2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0643" y="562231"/>
            <a:ext cx="1785190" cy="11940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76CFB0-7364-40E4-80CD-44FAD99F568D}"/>
              </a:ext>
            </a:extLst>
          </p:cNvPr>
          <p:cNvSpPr txBox="1"/>
          <p:nvPr/>
        </p:nvSpPr>
        <p:spPr>
          <a:xfrm>
            <a:off x="9042293" y="5126218"/>
            <a:ext cx="311625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McAloo Tikki - </a:t>
            </a: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успішної локалізації меню</a:t>
            </a:r>
          </a:p>
          <a:p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Запуск: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1998 рік, Індія</a:t>
            </a:r>
            <a:b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Концепція: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Вегетаріанський бургер на основі картопляної котлети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увати 21">
            <a:extLst>
              <a:ext uri="{FF2B5EF4-FFF2-40B4-BE49-F238E27FC236}">
                <a16:creationId xmlns:a16="http://schemas.microsoft.com/office/drawing/2014/main" id="{77D2C278-0D1C-498F-947D-73DC8418EFAE}"/>
              </a:ext>
            </a:extLst>
          </p:cNvPr>
          <p:cNvGrpSpPr/>
          <p:nvPr/>
        </p:nvGrpSpPr>
        <p:grpSpPr>
          <a:xfrm>
            <a:off x="9083909" y="4709529"/>
            <a:ext cx="1354320" cy="703800"/>
            <a:chOff x="9083909" y="4709529"/>
            <a:chExt cx="1354320" cy="70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0" name="Рукописні дані 19">
                  <a:extLst>
                    <a:ext uri="{FF2B5EF4-FFF2-40B4-BE49-F238E27FC236}">
                      <a16:creationId xmlns:a16="http://schemas.microsoft.com/office/drawing/2014/main" id="{22EDB4F4-C257-4997-8623-DD54786D24BC}"/>
                    </a:ext>
                  </a:extLst>
                </p14:cNvPr>
                <p14:cNvContentPartPr/>
                <p14:nvPr/>
              </p14:nvContentPartPr>
              <p14:xfrm>
                <a:off x="9083909" y="4724289"/>
                <a:ext cx="1255320" cy="689040"/>
              </p14:xfrm>
            </p:contentPart>
          </mc:Choice>
          <mc:Fallback xmlns="">
            <p:pic>
              <p:nvPicPr>
                <p:cNvPr id="20" name="Рукописні дані 19">
                  <a:extLst>
                    <a:ext uri="{FF2B5EF4-FFF2-40B4-BE49-F238E27FC236}">
                      <a16:creationId xmlns:a16="http://schemas.microsoft.com/office/drawing/2014/main" id="{22EDB4F4-C257-4997-8623-DD54786D24B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048269" y="4688649"/>
                  <a:ext cx="1326960" cy="7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1" name="Рукописні дані 20">
                  <a:extLst>
                    <a:ext uri="{FF2B5EF4-FFF2-40B4-BE49-F238E27FC236}">
                      <a16:creationId xmlns:a16="http://schemas.microsoft.com/office/drawing/2014/main" id="{EAF01A12-6219-4DA1-88EC-654C0A56A9E6}"/>
                    </a:ext>
                  </a:extLst>
                </p14:cNvPr>
                <p14:cNvContentPartPr/>
                <p14:nvPr/>
              </p14:nvContentPartPr>
              <p14:xfrm>
                <a:off x="10292789" y="4709529"/>
                <a:ext cx="145440" cy="107280"/>
              </p14:xfrm>
            </p:contentPart>
          </mc:Choice>
          <mc:Fallback xmlns="">
            <p:pic>
              <p:nvPicPr>
                <p:cNvPr id="21" name="Рукописні дані 20">
                  <a:extLst>
                    <a:ext uri="{FF2B5EF4-FFF2-40B4-BE49-F238E27FC236}">
                      <a16:creationId xmlns:a16="http://schemas.microsoft.com/office/drawing/2014/main" id="{EAF01A12-6219-4DA1-88EC-654C0A56A9E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256789" y="4673889"/>
                  <a:ext cx="217080" cy="178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49358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F529A56E-36E1-4BF1-8904-4B79CAC508FA}"/>
              </a:ext>
            </a:extLst>
          </p:cNvPr>
          <p:cNvSpPr txBox="1">
            <a:spLocks/>
          </p:cNvSpPr>
          <p:nvPr/>
        </p:nvSpPr>
        <p:spPr>
          <a:xfrm>
            <a:off x="1588827" y="2820343"/>
            <a:ext cx="9014345" cy="12173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6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Економічне середовище міжнародного маркетингу та його складові</a:t>
            </a:r>
          </a:p>
        </p:txBody>
      </p:sp>
    </p:spTree>
    <p:extLst>
      <p:ext uri="{BB962C8B-B14F-4D97-AF65-F5344CB8AC3E}">
        <p14:creationId xmlns:p14="http://schemas.microsoft.com/office/powerpoint/2010/main" val="1927384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DA140E-EC0D-4561-956A-BE1F9977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128" y="1214684"/>
            <a:ext cx="7964011" cy="33056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E98F36-ECAF-4674-A213-6DD0037F5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45" y="4682267"/>
            <a:ext cx="7159824" cy="130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AC32B2-C966-441B-887B-ED4424075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499" y="639378"/>
            <a:ext cx="8021169" cy="18290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E2CDC3-4DB8-4E77-BCDD-F5009D920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419" y="2083899"/>
            <a:ext cx="5921328" cy="26902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28633A-BA70-4DE9-AD29-E7F1C79D31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201" y="1665027"/>
            <a:ext cx="4500685" cy="39287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92E31B-EA85-4C1E-B134-58DCC5C49C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9419" y="4984844"/>
            <a:ext cx="3124076" cy="986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4AC92A-3C99-42C6-8D2A-953B433C2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9203" y="4984844"/>
            <a:ext cx="3663158" cy="986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Рукописні дані 10">
                <a:extLst>
                  <a:ext uri="{FF2B5EF4-FFF2-40B4-BE49-F238E27FC236}">
                    <a16:creationId xmlns:a16="http://schemas.microsoft.com/office/drawing/2014/main" id="{A9C7650F-AA9D-41A9-976D-733A724EC49A}"/>
                  </a:ext>
                </a:extLst>
              </p14:cNvPr>
              <p14:cNvContentPartPr/>
              <p14:nvPr/>
            </p14:nvContentPartPr>
            <p14:xfrm>
              <a:off x="4933795" y="5042289"/>
              <a:ext cx="1725840" cy="42120"/>
            </p14:xfrm>
          </p:contentPart>
        </mc:Choice>
        <mc:Fallback xmlns="">
          <p:pic>
            <p:nvPicPr>
              <p:cNvPr id="11" name="Рукописні дані 10">
                <a:extLst>
                  <a:ext uri="{FF2B5EF4-FFF2-40B4-BE49-F238E27FC236}">
                    <a16:creationId xmlns:a16="http://schemas.microsoft.com/office/drawing/2014/main" id="{A9C7650F-AA9D-41A9-976D-733A724EC4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61795" y="4898649"/>
                <a:ext cx="186948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Рукописні дані 11">
                <a:extLst>
                  <a:ext uri="{FF2B5EF4-FFF2-40B4-BE49-F238E27FC236}">
                    <a16:creationId xmlns:a16="http://schemas.microsoft.com/office/drawing/2014/main" id="{ACD35132-D557-4615-9E7E-E22959CDB550}"/>
                  </a:ext>
                </a:extLst>
              </p14:cNvPr>
              <p14:cNvContentPartPr/>
              <p14:nvPr/>
            </p14:nvContentPartPr>
            <p14:xfrm>
              <a:off x="8058955" y="5035809"/>
              <a:ext cx="1921680" cy="50040"/>
            </p14:xfrm>
          </p:contentPart>
        </mc:Choice>
        <mc:Fallback xmlns="">
          <p:pic>
            <p:nvPicPr>
              <p:cNvPr id="12" name="Рукописні дані 11">
                <a:extLst>
                  <a:ext uri="{FF2B5EF4-FFF2-40B4-BE49-F238E27FC236}">
                    <a16:creationId xmlns:a16="http://schemas.microsoft.com/office/drawing/2014/main" id="{ACD35132-D557-4615-9E7E-E22959CDB55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86955" y="4891809"/>
                <a:ext cx="2065320" cy="3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0461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5F1E3F-CE9D-499F-A1F1-9877D990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524" y="821397"/>
            <a:ext cx="7821116" cy="11907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899A5D-F26F-4A79-AB44-3AB8456BF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584" y="1885098"/>
            <a:ext cx="5297805" cy="422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92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B90645-5ED9-4079-9444-5931B7230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414" y="1361856"/>
            <a:ext cx="7524833" cy="4438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84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D815F2-BEAA-4A55-8586-C5C666B2C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097" y="1052736"/>
            <a:ext cx="5344271" cy="12860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15ACD2-0CBF-462C-8025-748456498C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307" y="1901786"/>
            <a:ext cx="9107171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4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DE4D4A-8BB0-4682-9B19-1DC25ACC6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652" y="801199"/>
            <a:ext cx="7792790" cy="525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62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A80133-28D9-4D54-B722-0B3E3C4BD2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44" b="83628"/>
          <a:stretch/>
        </p:blipFill>
        <p:spPr>
          <a:xfrm>
            <a:off x="1998677" y="1096594"/>
            <a:ext cx="8330335" cy="10339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6CB282-8EC4-4180-AB8C-1E4C435105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00"/>
          <a:stretch/>
        </p:blipFill>
        <p:spPr>
          <a:xfrm>
            <a:off x="5126525" y="2317531"/>
            <a:ext cx="5892639" cy="4117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469E7-9CC1-4B5C-8DED-855932C40AFE}"/>
              </a:ext>
            </a:extLst>
          </p:cNvPr>
          <p:cNvSpPr txBox="1"/>
          <p:nvPr/>
        </p:nvSpPr>
        <p:spPr>
          <a:xfrm>
            <a:off x="627017" y="2804161"/>
            <a:ext cx="4004592" cy="24622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Хеджування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 стратегія управління ризиками, спрямована на зменшення або усунення потенційних фінансових втрат від несприятливих змін ринкових умов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Рукописні дані 10">
                <a:extLst>
                  <a:ext uri="{FF2B5EF4-FFF2-40B4-BE49-F238E27FC236}">
                    <a16:creationId xmlns:a16="http://schemas.microsoft.com/office/drawing/2014/main" id="{198EC30C-134E-4E5E-A4CC-317755526827}"/>
                  </a:ext>
                </a:extLst>
              </p14:cNvPr>
              <p14:cNvContentPartPr/>
              <p14:nvPr/>
            </p14:nvContentPartPr>
            <p14:xfrm>
              <a:off x="4867937" y="2273674"/>
              <a:ext cx="392760" cy="373680"/>
            </p14:xfrm>
          </p:contentPart>
        </mc:Choice>
        <mc:Fallback xmlns="">
          <p:pic>
            <p:nvPicPr>
              <p:cNvPr id="11" name="Рукописні дані 10">
                <a:extLst>
                  <a:ext uri="{FF2B5EF4-FFF2-40B4-BE49-F238E27FC236}">
                    <a16:creationId xmlns:a16="http://schemas.microsoft.com/office/drawing/2014/main" id="{198EC30C-134E-4E5E-A4CC-3177555268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04937" y="2211034"/>
                <a:ext cx="518400" cy="49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Рукописні дані 11">
                <a:extLst>
                  <a:ext uri="{FF2B5EF4-FFF2-40B4-BE49-F238E27FC236}">
                    <a16:creationId xmlns:a16="http://schemas.microsoft.com/office/drawing/2014/main" id="{98367840-37DE-4C9B-853E-987A1552AD11}"/>
                  </a:ext>
                </a:extLst>
              </p14:cNvPr>
              <p14:cNvContentPartPr/>
              <p14:nvPr/>
            </p14:nvContentPartPr>
            <p14:xfrm>
              <a:off x="4929137" y="3136234"/>
              <a:ext cx="453240" cy="538920"/>
            </p14:xfrm>
          </p:contentPart>
        </mc:Choice>
        <mc:Fallback xmlns="">
          <p:pic>
            <p:nvPicPr>
              <p:cNvPr id="12" name="Рукописні дані 11">
                <a:extLst>
                  <a:ext uri="{FF2B5EF4-FFF2-40B4-BE49-F238E27FC236}">
                    <a16:creationId xmlns:a16="http://schemas.microsoft.com/office/drawing/2014/main" id="{98367840-37DE-4C9B-853E-987A1552AD1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66137" y="3073234"/>
                <a:ext cx="578880" cy="66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Рукописні дані 12">
                <a:extLst>
                  <a:ext uri="{FF2B5EF4-FFF2-40B4-BE49-F238E27FC236}">
                    <a16:creationId xmlns:a16="http://schemas.microsoft.com/office/drawing/2014/main" id="{D3D2654B-4FE7-4250-BA75-1E8D249A2068}"/>
                  </a:ext>
                </a:extLst>
              </p14:cNvPr>
              <p14:cNvContentPartPr/>
              <p14:nvPr/>
            </p14:nvContentPartPr>
            <p14:xfrm>
              <a:off x="4929137" y="4345834"/>
              <a:ext cx="410040" cy="401040"/>
            </p14:xfrm>
          </p:contentPart>
        </mc:Choice>
        <mc:Fallback xmlns="">
          <p:pic>
            <p:nvPicPr>
              <p:cNvPr id="13" name="Рукописні дані 12">
                <a:extLst>
                  <a:ext uri="{FF2B5EF4-FFF2-40B4-BE49-F238E27FC236}">
                    <a16:creationId xmlns:a16="http://schemas.microsoft.com/office/drawing/2014/main" id="{D3D2654B-4FE7-4250-BA75-1E8D249A206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66137" y="4283194"/>
                <a:ext cx="535680" cy="52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Рукописні дані 13">
                <a:extLst>
                  <a:ext uri="{FF2B5EF4-FFF2-40B4-BE49-F238E27FC236}">
                    <a16:creationId xmlns:a16="http://schemas.microsoft.com/office/drawing/2014/main" id="{2A8DF348-8730-498B-88C2-2E6376FD706A}"/>
                  </a:ext>
                </a:extLst>
              </p14:cNvPr>
              <p14:cNvContentPartPr/>
              <p14:nvPr/>
            </p14:nvContentPartPr>
            <p14:xfrm>
              <a:off x="4920497" y="5461114"/>
              <a:ext cx="348840" cy="348120"/>
            </p14:xfrm>
          </p:contentPart>
        </mc:Choice>
        <mc:Fallback xmlns="">
          <p:pic>
            <p:nvPicPr>
              <p:cNvPr id="14" name="Рукописні дані 13">
                <a:extLst>
                  <a:ext uri="{FF2B5EF4-FFF2-40B4-BE49-F238E27FC236}">
                    <a16:creationId xmlns:a16="http://schemas.microsoft.com/office/drawing/2014/main" id="{2A8DF348-8730-498B-88C2-2E6376FD706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57497" y="5398474"/>
                <a:ext cx="474480" cy="47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5140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44BA37-158B-4846-98E3-3FAFF93BD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7551" y="482031"/>
            <a:ext cx="7183991" cy="58939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978C8A-AD89-483C-A8A4-B4FE3B481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15" y="2122501"/>
            <a:ext cx="3124636" cy="30484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DE0E9D-4B55-4A2C-A19D-EAEC4B40E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5731" y="383078"/>
            <a:ext cx="2062463" cy="326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16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9A635C2-4F0E-47FC-9701-1241CCB35F86}"/>
              </a:ext>
            </a:extLst>
          </p:cNvPr>
          <p:cNvSpPr txBox="1">
            <a:spLocks/>
          </p:cNvSpPr>
          <p:nvPr/>
        </p:nvSpPr>
        <p:spPr>
          <a:xfrm>
            <a:off x="1588827" y="2550622"/>
            <a:ext cx="9014345" cy="175675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6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Політико-правове середовище та політичні ризики в міжнародному 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2672106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EAF232-419E-4335-B340-D3269BF5FC46}"/>
              </a:ext>
            </a:extLst>
          </p:cNvPr>
          <p:cNvSpPr txBox="1"/>
          <p:nvPr/>
        </p:nvSpPr>
        <p:spPr>
          <a:xfrm>
            <a:off x="2016034" y="1376682"/>
            <a:ext cx="8312331" cy="20928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Політико-правове середовище</a:t>
            </a:r>
          </a:p>
          <a:p>
            <a:pPr algn="just"/>
            <a:r>
              <a:rPr lang="uk-UA" sz="26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– це сукупність політичних інституцій, правових норм, законодавчих актів та регуляторних механізмів, що впливають на здійснення міжнародної маркетингової діяльності</a:t>
            </a:r>
            <a:endParaRPr lang="uk-UA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6F57AD-68E7-4C20-A5CE-FC5E98D9151C}"/>
              </a:ext>
            </a:extLst>
          </p:cNvPr>
          <p:cNvSpPr txBox="1"/>
          <p:nvPr/>
        </p:nvSpPr>
        <p:spPr>
          <a:xfrm>
            <a:off x="3701142" y="3557174"/>
            <a:ext cx="609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uk-UA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Основні компоненти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Політична стабільність та форма правління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Законодавча база та правова система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Торговельна політика та митне регулювання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Податкове законодавство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Регулювання іноземних інвестицій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Антимонопольне законодавство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Екологічні та соціальні стандарти</a:t>
            </a:r>
          </a:p>
        </p:txBody>
      </p:sp>
    </p:spTree>
    <p:extLst>
      <p:ext uri="{BB962C8B-B14F-4D97-AF65-F5344CB8AC3E}">
        <p14:creationId xmlns:p14="http://schemas.microsoft.com/office/powerpoint/2010/main" val="2110507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EAF232-419E-4335-B340-D3269BF5FC46}"/>
              </a:ext>
            </a:extLst>
          </p:cNvPr>
          <p:cNvSpPr txBox="1"/>
          <p:nvPr/>
        </p:nvSpPr>
        <p:spPr>
          <a:xfrm>
            <a:off x="2801130" y="915128"/>
            <a:ext cx="636161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Класифікація політичних ризиків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C45EC8-B0D9-45A6-9E44-BA5CB629E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04" y="1627703"/>
            <a:ext cx="3720252" cy="28505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2E4ED-0E92-48A6-B482-0041E72FE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825" y="1627703"/>
            <a:ext cx="4390148" cy="26020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E2C6C8-C431-40F0-ADFA-31E57358F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554" y="4478286"/>
            <a:ext cx="3539204" cy="16273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125BDF-FFE4-4A92-8278-97C8FC0ED1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934" y="4447967"/>
            <a:ext cx="3990804" cy="168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40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EAF232-419E-4335-B340-D3269BF5FC46}"/>
              </a:ext>
            </a:extLst>
          </p:cNvPr>
          <p:cNvSpPr txBox="1"/>
          <p:nvPr/>
        </p:nvSpPr>
        <p:spPr>
          <a:xfrm>
            <a:off x="1956399" y="1081581"/>
            <a:ext cx="8449866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Оцінка та управління політичними ризиками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082869-3E0F-4D70-9876-0F42662171E5}"/>
              </a:ext>
            </a:extLst>
          </p:cNvPr>
          <p:cNvSpPr txBox="1"/>
          <p:nvPr/>
        </p:nvSpPr>
        <p:spPr>
          <a:xfrm>
            <a:off x="1345474" y="1780052"/>
            <a:ext cx="95010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Методи оцінки політичних ризиків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Якісні методи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експертні оцінки, сценарний аналіз, метод </a:t>
            </a:r>
            <a:r>
              <a:rPr lang="uk-UA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Дельфі</a:t>
            </a:r>
            <a:endParaRPr lang="uk-UA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Кількісні методи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статистичний аналіз,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econometric modeling, Political Risk Index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Комбіновані підходи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SWOT-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аналіз, матричні методи оцінки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64989-9428-4680-BDA8-BA4D2F00B16C}"/>
              </a:ext>
            </a:extLst>
          </p:cNvPr>
          <p:cNvSpPr txBox="1"/>
          <p:nvPr/>
        </p:nvSpPr>
        <p:spPr>
          <a:xfrm>
            <a:off x="1345474" y="3894295"/>
            <a:ext cx="95010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Стратегії управління ризиками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Уникнення ризику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вихід з ризикових ринків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Зниження ризику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диверсифікація, локальні партнерства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Передача ризику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страхування, державні гарантії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Прийняття ризику</a:t>
            </a:r>
            <a:r>
              <a:rPr lang="uk-UA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створення резервів, гнучка стратегія</a:t>
            </a:r>
          </a:p>
        </p:txBody>
      </p:sp>
    </p:spTree>
    <p:extLst>
      <p:ext uri="{BB962C8B-B14F-4D97-AF65-F5344CB8AC3E}">
        <p14:creationId xmlns:p14="http://schemas.microsoft.com/office/powerpoint/2010/main" val="1393931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3E51A4-AE5A-49C3-8D6C-CAE8FB06E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31" y="1224685"/>
            <a:ext cx="11303726" cy="49736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EAFF3B-5708-4D95-82CE-C8C694470AF3}"/>
              </a:ext>
            </a:extLst>
          </p:cNvPr>
          <p:cNvSpPr txBox="1"/>
          <p:nvPr/>
        </p:nvSpPr>
        <p:spPr>
          <a:xfrm>
            <a:off x="6844938" y="1583024"/>
            <a:ext cx="4598125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uk-UA" sz="1600" b="0" i="0" dirty="0">
                <a:solidFill>
                  <a:srgbClr val="1B22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Політичне насильство, таке як війна, державний переворот, повстання, революція, саботаж, страйки та заворушення, а також тероризм, що спричиняють фізичну шкоду активам чи діяльності, або їх залишення, та пов'язану з цим втрату доходів від бізнесу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0" i="0" dirty="0">
                <a:solidFill>
                  <a:srgbClr val="1B22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Експропріація урядами активів або операцій, включаючи запобігання поверненню активів кредиторами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0" i="0" dirty="0">
                <a:solidFill>
                  <a:srgbClr val="1B22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на конвертацію місцевих коштів у тверду валюту або переказ коштів за кордон у рамках перерахування дивідендів, обслуговування боргу або інших грошових потоків, що генеруються в країні, застрахованій особі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0" i="0" dirty="0">
                <a:solidFill>
                  <a:srgbClr val="1B22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Невиконання арбітражного рішення, пов'язане з порушенням договору державним органом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1600" b="0" i="0" dirty="0">
                <a:solidFill>
                  <a:srgbClr val="1B222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Кредитні ризики, такі як неплатежі суверенних боргів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і дані 4">
                <a:extLst>
                  <a:ext uri="{FF2B5EF4-FFF2-40B4-BE49-F238E27FC236}">
                    <a16:creationId xmlns:a16="http://schemas.microsoft.com/office/drawing/2014/main" id="{557EB1C2-C91D-4C39-829A-BA22423CB90F}"/>
                  </a:ext>
                </a:extLst>
              </p14:cNvPr>
              <p14:cNvContentPartPr/>
              <p14:nvPr/>
            </p14:nvContentPartPr>
            <p14:xfrm>
              <a:off x="6897257" y="1696954"/>
              <a:ext cx="1996560" cy="53640"/>
            </p14:xfrm>
          </p:contentPart>
        </mc:Choice>
        <mc:Fallback xmlns="">
          <p:pic>
            <p:nvPicPr>
              <p:cNvPr id="5" name="Рукописні дані 4">
                <a:extLst>
                  <a:ext uri="{FF2B5EF4-FFF2-40B4-BE49-F238E27FC236}">
                    <a16:creationId xmlns:a16="http://schemas.microsoft.com/office/drawing/2014/main" id="{557EB1C2-C91D-4C39-829A-BA22423CB9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25257" y="1553314"/>
                <a:ext cx="2140200" cy="34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Рукописні дані 5">
                <a:extLst>
                  <a:ext uri="{FF2B5EF4-FFF2-40B4-BE49-F238E27FC236}">
                    <a16:creationId xmlns:a16="http://schemas.microsoft.com/office/drawing/2014/main" id="{08899B71-DDF8-4EC6-A83D-FB8577E5A556}"/>
                  </a:ext>
                </a:extLst>
              </p14:cNvPr>
              <p14:cNvContentPartPr/>
              <p14:nvPr/>
            </p14:nvContentPartPr>
            <p14:xfrm>
              <a:off x="6905897" y="3134434"/>
              <a:ext cx="2885040" cy="87840"/>
            </p14:xfrm>
          </p:contentPart>
        </mc:Choice>
        <mc:Fallback xmlns="">
          <p:pic>
            <p:nvPicPr>
              <p:cNvPr id="6" name="Рукописні дані 5">
                <a:extLst>
                  <a:ext uri="{FF2B5EF4-FFF2-40B4-BE49-F238E27FC236}">
                    <a16:creationId xmlns:a16="http://schemas.microsoft.com/office/drawing/2014/main" id="{08899B71-DDF8-4EC6-A83D-FB8577E5A5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33897" y="2990794"/>
                <a:ext cx="302868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Рукописні дані 11">
                <a:extLst>
                  <a:ext uri="{FF2B5EF4-FFF2-40B4-BE49-F238E27FC236}">
                    <a16:creationId xmlns:a16="http://schemas.microsoft.com/office/drawing/2014/main" id="{CABB4098-2DF1-4941-ABED-8410752E401A}"/>
                  </a:ext>
                </a:extLst>
              </p14:cNvPr>
              <p14:cNvContentPartPr/>
              <p14:nvPr/>
            </p14:nvContentPartPr>
            <p14:xfrm>
              <a:off x="6931817" y="3987994"/>
              <a:ext cx="2507040" cy="97200"/>
            </p14:xfrm>
          </p:contentPart>
        </mc:Choice>
        <mc:Fallback xmlns="">
          <p:pic>
            <p:nvPicPr>
              <p:cNvPr id="12" name="Рукописні дані 11">
                <a:extLst>
                  <a:ext uri="{FF2B5EF4-FFF2-40B4-BE49-F238E27FC236}">
                    <a16:creationId xmlns:a16="http://schemas.microsoft.com/office/drawing/2014/main" id="{CABB4098-2DF1-4941-ABED-8410752E40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59817" y="3844354"/>
                <a:ext cx="265068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Рукописні дані 12">
                <a:extLst>
                  <a:ext uri="{FF2B5EF4-FFF2-40B4-BE49-F238E27FC236}">
                    <a16:creationId xmlns:a16="http://schemas.microsoft.com/office/drawing/2014/main" id="{CA08C222-7983-4D01-92E6-486A16BC412C}"/>
                  </a:ext>
                </a:extLst>
              </p14:cNvPr>
              <p14:cNvContentPartPr/>
              <p14:nvPr/>
            </p14:nvContentPartPr>
            <p14:xfrm>
              <a:off x="6905897" y="5102914"/>
              <a:ext cx="3186360" cy="87840"/>
            </p14:xfrm>
          </p:contentPart>
        </mc:Choice>
        <mc:Fallback xmlns="">
          <p:pic>
            <p:nvPicPr>
              <p:cNvPr id="13" name="Рукописні дані 12">
                <a:extLst>
                  <a:ext uri="{FF2B5EF4-FFF2-40B4-BE49-F238E27FC236}">
                    <a16:creationId xmlns:a16="http://schemas.microsoft.com/office/drawing/2014/main" id="{CA08C222-7983-4D01-92E6-486A16BC412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33897" y="4958914"/>
                <a:ext cx="3330000" cy="3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Рукописні дані 13">
                <a:extLst>
                  <a:ext uri="{FF2B5EF4-FFF2-40B4-BE49-F238E27FC236}">
                    <a16:creationId xmlns:a16="http://schemas.microsoft.com/office/drawing/2014/main" id="{A4D63C65-F61F-4F70-8988-78B39A9B354D}"/>
                  </a:ext>
                </a:extLst>
              </p14:cNvPr>
              <p14:cNvContentPartPr/>
              <p14:nvPr/>
            </p14:nvContentPartPr>
            <p14:xfrm>
              <a:off x="6905897" y="5607634"/>
              <a:ext cx="1572840" cy="52920"/>
            </p14:xfrm>
          </p:contentPart>
        </mc:Choice>
        <mc:Fallback xmlns="">
          <p:pic>
            <p:nvPicPr>
              <p:cNvPr id="14" name="Рукописні дані 13">
                <a:extLst>
                  <a:ext uri="{FF2B5EF4-FFF2-40B4-BE49-F238E27FC236}">
                    <a16:creationId xmlns:a16="http://schemas.microsoft.com/office/drawing/2014/main" id="{A4D63C65-F61F-4F70-8988-78B39A9B35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833897" y="5463994"/>
                <a:ext cx="1716480" cy="340560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4C5D2D5-0656-47BD-A2B4-84740D23C9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2162" y="4515008"/>
            <a:ext cx="1491519" cy="148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55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83A772-36AE-4386-8ACE-554E6CFC34DE}"/>
              </a:ext>
            </a:extLst>
          </p:cNvPr>
          <p:cNvSpPr txBox="1"/>
          <p:nvPr/>
        </p:nvSpPr>
        <p:spPr>
          <a:xfrm>
            <a:off x="2801130" y="1393301"/>
            <a:ext cx="6361612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Україні наразі обговорюють новий Цивільний кодекс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ED959B-F5F5-419D-BAD5-900289B907D9}"/>
              </a:ext>
            </a:extLst>
          </p:cNvPr>
          <p:cNvSpPr txBox="1"/>
          <p:nvPr/>
        </p:nvSpPr>
        <p:spPr>
          <a:xfrm>
            <a:off x="2801130" y="2770493"/>
            <a:ext cx="636161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Нове поняття з пропозицій від СТЕФАНЧУКА Руслана, Голови ВРУ</a:t>
            </a:r>
          </a:p>
          <a:p>
            <a:pPr algn="ctr"/>
            <a:endParaRPr lang="uk-UA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Інформаційний спокій</a:t>
            </a:r>
          </a:p>
        </p:txBody>
      </p:sp>
      <p:pic>
        <p:nvPicPr>
          <p:cNvPr id="6" name="Рисунок 11">
            <a:extLst>
              <a:ext uri="{FF2B5EF4-FFF2-40B4-BE49-F238E27FC236}">
                <a16:creationId xmlns:a16="http://schemas.microsoft.com/office/drawing/2014/main" id="{9758BE0E-014B-4275-9B9B-107389BB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0112B-F7CF-44DF-9584-C075E4E504AB}"/>
              </a:ext>
            </a:extLst>
          </p:cNvPr>
          <p:cNvSpPr txBox="1"/>
          <p:nvPr/>
        </p:nvSpPr>
        <p:spPr>
          <a:xfrm>
            <a:off x="2801130" y="5070474"/>
            <a:ext cx="636161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Чи вплине це на маркетинг?</a:t>
            </a:r>
            <a:endParaRPr lang="uk-UA" sz="2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15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CE45697-8FA0-4091-A087-1A28077126FC}"/>
              </a:ext>
            </a:extLst>
          </p:cNvPr>
          <p:cNvSpPr txBox="1">
            <a:spLocks/>
          </p:cNvSpPr>
          <p:nvPr/>
        </p:nvSpPr>
        <p:spPr>
          <a:xfrm>
            <a:off x="1588827" y="2757163"/>
            <a:ext cx="9014345" cy="13436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6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Соціально-культурне середовище міжнародного маркетингу</a:t>
            </a:r>
          </a:p>
        </p:txBody>
      </p:sp>
    </p:spTree>
    <p:extLst>
      <p:ext uri="{BB962C8B-B14F-4D97-AF65-F5344CB8AC3E}">
        <p14:creationId xmlns:p14="http://schemas.microsoft.com/office/powerpoint/2010/main" val="4143569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CE45697-8FA0-4091-A087-1A28077126FC}"/>
              </a:ext>
            </a:extLst>
          </p:cNvPr>
          <p:cNvSpPr txBox="1">
            <a:spLocks/>
          </p:cNvSpPr>
          <p:nvPr/>
        </p:nvSpPr>
        <p:spPr>
          <a:xfrm>
            <a:off x="1588827" y="2451201"/>
            <a:ext cx="9014345" cy="2294971"/>
          </a:xfrm>
          <a:prstGeom prst="rect">
            <a:avLst/>
          </a:prstGeom>
          <a:solidFill>
            <a:srgbClr val="C1FFFF"/>
          </a:solidFill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Соціально-культурне середовище </a:t>
            </a:r>
            <a:r>
              <a:rPr lang="uk-UA" sz="28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охоплює систему цінностей, норм, традицій, звичаїв, релігійних вірувань та соціальних структур, що формують споживчу поведінку та впливають на маркетингові стратегії компаній на міжнародних ринках</a:t>
            </a:r>
            <a:endParaRPr lang="uk-UA" sz="3600" b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502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4726B-FCCE-4481-BF62-CB83BA16B5FA}"/>
              </a:ext>
            </a:extLst>
          </p:cNvPr>
          <p:cNvSpPr txBox="1"/>
          <p:nvPr/>
        </p:nvSpPr>
        <p:spPr>
          <a:xfrm>
            <a:off x="1658496" y="1270450"/>
            <a:ext cx="9014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Компоненти соціально-культурного середовища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1CF8B7-37A3-47D6-97A9-3C482E358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99" y="2168068"/>
            <a:ext cx="3133029" cy="27668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5E95790-3A4C-4741-9B55-09220C587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757" y="2168068"/>
            <a:ext cx="3464244" cy="2924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485BC9F-8141-4871-A0CE-37F3C38D2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4830" y="2168068"/>
            <a:ext cx="4043215" cy="289626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Рукописні дані 11">
                <a:extLst>
                  <a:ext uri="{FF2B5EF4-FFF2-40B4-BE49-F238E27FC236}">
                    <a16:creationId xmlns:a16="http://schemas.microsoft.com/office/drawing/2014/main" id="{A31FECF4-6660-4E54-8469-53157A920B17}"/>
                  </a:ext>
                </a:extLst>
              </p14:cNvPr>
              <p14:cNvContentPartPr/>
              <p14:nvPr/>
            </p14:nvContentPartPr>
            <p14:xfrm>
              <a:off x="4020497" y="2010514"/>
              <a:ext cx="3096360" cy="724680"/>
            </p14:xfrm>
          </p:contentPart>
        </mc:Choice>
        <mc:Fallback xmlns="">
          <p:pic>
            <p:nvPicPr>
              <p:cNvPr id="12" name="Рукописні дані 11">
                <a:extLst>
                  <a:ext uri="{FF2B5EF4-FFF2-40B4-BE49-F238E27FC236}">
                    <a16:creationId xmlns:a16="http://schemas.microsoft.com/office/drawing/2014/main" id="{A31FECF4-6660-4E54-8469-53157A920B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48857" y="1866514"/>
                <a:ext cx="3240000" cy="10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Рукописні дані 12">
                <a:extLst>
                  <a:ext uri="{FF2B5EF4-FFF2-40B4-BE49-F238E27FC236}">
                    <a16:creationId xmlns:a16="http://schemas.microsoft.com/office/drawing/2014/main" id="{5E43FB99-DC95-4B7C-A633-9A50CAD431A8}"/>
                  </a:ext>
                </a:extLst>
              </p14:cNvPr>
              <p14:cNvContentPartPr/>
              <p14:nvPr/>
            </p14:nvContentPartPr>
            <p14:xfrm>
              <a:off x="7716257" y="2202394"/>
              <a:ext cx="3179880" cy="506880"/>
            </p14:xfrm>
          </p:contentPart>
        </mc:Choice>
        <mc:Fallback xmlns="">
          <p:pic>
            <p:nvPicPr>
              <p:cNvPr id="13" name="Рукописні дані 12">
                <a:extLst>
                  <a:ext uri="{FF2B5EF4-FFF2-40B4-BE49-F238E27FC236}">
                    <a16:creationId xmlns:a16="http://schemas.microsoft.com/office/drawing/2014/main" id="{5E43FB99-DC95-4B7C-A633-9A50CAD431A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644617" y="2058394"/>
                <a:ext cx="3323520" cy="79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Рукописні дані 13">
                <a:extLst>
                  <a:ext uri="{FF2B5EF4-FFF2-40B4-BE49-F238E27FC236}">
                    <a16:creationId xmlns:a16="http://schemas.microsoft.com/office/drawing/2014/main" id="{724DF48D-A08D-4265-B03A-21BFEAE644D4}"/>
                  </a:ext>
                </a:extLst>
              </p14:cNvPr>
              <p14:cNvContentPartPr/>
              <p14:nvPr/>
            </p14:nvContentPartPr>
            <p14:xfrm>
              <a:off x="815777" y="2071714"/>
              <a:ext cx="2824560" cy="349920"/>
            </p14:xfrm>
          </p:contentPart>
        </mc:Choice>
        <mc:Fallback xmlns="">
          <p:pic>
            <p:nvPicPr>
              <p:cNvPr id="14" name="Рукописні дані 13">
                <a:extLst>
                  <a:ext uri="{FF2B5EF4-FFF2-40B4-BE49-F238E27FC236}">
                    <a16:creationId xmlns:a16="http://schemas.microsoft.com/office/drawing/2014/main" id="{724DF48D-A08D-4265-B03A-21BFEAE644D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43777" y="1928074"/>
                <a:ext cx="296820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Рукописні дані 14">
                <a:extLst>
                  <a:ext uri="{FF2B5EF4-FFF2-40B4-BE49-F238E27FC236}">
                    <a16:creationId xmlns:a16="http://schemas.microsoft.com/office/drawing/2014/main" id="{717681F2-9C21-4138-B336-DE6E3AE7A951}"/>
                  </a:ext>
                </a:extLst>
              </p14:cNvPr>
              <p14:cNvContentPartPr/>
              <p14:nvPr/>
            </p14:nvContentPartPr>
            <p14:xfrm>
              <a:off x="740537" y="2203114"/>
              <a:ext cx="2962080" cy="341280"/>
            </p14:xfrm>
          </p:contentPart>
        </mc:Choice>
        <mc:Fallback xmlns="">
          <p:pic>
            <p:nvPicPr>
              <p:cNvPr id="15" name="Рукописні дані 14">
                <a:extLst>
                  <a:ext uri="{FF2B5EF4-FFF2-40B4-BE49-F238E27FC236}">
                    <a16:creationId xmlns:a16="http://schemas.microsoft.com/office/drawing/2014/main" id="{717681F2-9C21-4138-B336-DE6E3AE7A95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8537" y="2059114"/>
                <a:ext cx="3105720" cy="62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3696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4726B-FCCE-4481-BF62-CB83BA16B5FA}"/>
              </a:ext>
            </a:extLst>
          </p:cNvPr>
          <p:cNvSpPr txBox="1"/>
          <p:nvPr/>
        </p:nvSpPr>
        <p:spPr>
          <a:xfrm>
            <a:off x="1658496" y="1270450"/>
            <a:ext cx="9014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Вплив соціально-культурних факторів на маркетинг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B76073-23CA-4EE3-88AE-7FA47E17D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607" y="1925367"/>
            <a:ext cx="3912655" cy="2366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F2E5D9-4B79-4939-8333-D39C85389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318" y="2088576"/>
            <a:ext cx="3558843" cy="2465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FFD37A2-509E-4098-8A42-11A28008B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760" y="4423589"/>
            <a:ext cx="3015874" cy="200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BF329EE-E778-4ECF-8AD1-4626FF62DE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9548" y="4112397"/>
            <a:ext cx="3070450" cy="2065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5" name="Групувати 24">
            <a:extLst>
              <a:ext uri="{FF2B5EF4-FFF2-40B4-BE49-F238E27FC236}">
                <a16:creationId xmlns:a16="http://schemas.microsoft.com/office/drawing/2014/main" id="{81EEB59B-3E8E-4834-8DA7-6D7374704DA0}"/>
              </a:ext>
            </a:extLst>
          </p:cNvPr>
          <p:cNvGrpSpPr/>
          <p:nvPr/>
        </p:nvGrpSpPr>
        <p:grpSpPr>
          <a:xfrm>
            <a:off x="9550457" y="1818994"/>
            <a:ext cx="1867320" cy="1684440"/>
            <a:chOff x="9550457" y="1818994"/>
            <a:chExt cx="1867320" cy="1684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9" name="Рукописні дані 18">
                  <a:extLst>
                    <a:ext uri="{FF2B5EF4-FFF2-40B4-BE49-F238E27FC236}">
                      <a16:creationId xmlns:a16="http://schemas.microsoft.com/office/drawing/2014/main" id="{D2CD7CB9-1F60-433C-ABE2-767F4AFE9BB8}"/>
                    </a:ext>
                  </a:extLst>
                </p14:cNvPr>
                <p14:cNvContentPartPr/>
                <p14:nvPr/>
              </p14:nvContentPartPr>
              <p14:xfrm>
                <a:off x="9550457" y="1941394"/>
                <a:ext cx="767880" cy="1032480"/>
              </p14:xfrm>
            </p:contentPart>
          </mc:Choice>
          <mc:Fallback xmlns="">
            <p:pic>
              <p:nvPicPr>
                <p:cNvPr id="19" name="Рукописні дані 18">
                  <a:extLst>
                    <a:ext uri="{FF2B5EF4-FFF2-40B4-BE49-F238E27FC236}">
                      <a16:creationId xmlns:a16="http://schemas.microsoft.com/office/drawing/2014/main" id="{D2CD7CB9-1F60-433C-ABE2-767F4AFE9BB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487817" y="1878754"/>
                  <a:ext cx="893520" cy="11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Рукописні дані 19">
                  <a:extLst>
                    <a:ext uri="{FF2B5EF4-FFF2-40B4-BE49-F238E27FC236}">
                      <a16:creationId xmlns:a16="http://schemas.microsoft.com/office/drawing/2014/main" id="{28F2C850-1942-4BCE-BBE1-9AB914AD4622}"/>
                    </a:ext>
                  </a:extLst>
                </p14:cNvPr>
                <p14:cNvContentPartPr/>
                <p14:nvPr/>
              </p14:nvContentPartPr>
              <p14:xfrm>
                <a:off x="10310057" y="2333794"/>
                <a:ext cx="119880" cy="1169640"/>
              </p14:xfrm>
            </p:contentPart>
          </mc:Choice>
          <mc:Fallback xmlns="">
            <p:pic>
              <p:nvPicPr>
                <p:cNvPr id="20" name="Рукописні дані 19">
                  <a:extLst>
                    <a:ext uri="{FF2B5EF4-FFF2-40B4-BE49-F238E27FC236}">
                      <a16:creationId xmlns:a16="http://schemas.microsoft.com/office/drawing/2014/main" id="{28F2C850-1942-4BCE-BBE1-9AB914AD462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247417" y="2271154"/>
                  <a:ext cx="245520" cy="12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2" name="Рукописні дані 21">
                  <a:extLst>
                    <a:ext uri="{FF2B5EF4-FFF2-40B4-BE49-F238E27FC236}">
                      <a16:creationId xmlns:a16="http://schemas.microsoft.com/office/drawing/2014/main" id="{5546C711-68CA-4536-B223-DDA8FA1226F6}"/>
                    </a:ext>
                  </a:extLst>
                </p14:cNvPr>
                <p14:cNvContentPartPr/>
                <p14:nvPr/>
              </p14:nvContentPartPr>
              <p14:xfrm>
                <a:off x="10624697" y="1906834"/>
                <a:ext cx="79200" cy="1577520"/>
              </p14:xfrm>
            </p:contentPart>
          </mc:Choice>
          <mc:Fallback xmlns="">
            <p:pic>
              <p:nvPicPr>
                <p:cNvPr id="22" name="Рукописні дані 21">
                  <a:extLst>
                    <a:ext uri="{FF2B5EF4-FFF2-40B4-BE49-F238E27FC236}">
                      <a16:creationId xmlns:a16="http://schemas.microsoft.com/office/drawing/2014/main" id="{5546C711-68CA-4536-B223-DDA8FA1226F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561697" y="1844194"/>
                  <a:ext cx="204840" cy="170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4" name="Рукописні дані 23">
                  <a:extLst>
                    <a:ext uri="{FF2B5EF4-FFF2-40B4-BE49-F238E27FC236}">
                      <a16:creationId xmlns:a16="http://schemas.microsoft.com/office/drawing/2014/main" id="{ED6375E2-CAA7-4CB7-B4B0-1F1089F1A6F5}"/>
                    </a:ext>
                  </a:extLst>
                </p14:cNvPr>
                <p14:cNvContentPartPr/>
                <p14:nvPr/>
              </p14:nvContentPartPr>
              <p14:xfrm>
                <a:off x="10581857" y="1818994"/>
                <a:ext cx="835920" cy="794520"/>
              </p14:xfrm>
            </p:contentPart>
          </mc:Choice>
          <mc:Fallback xmlns="">
            <p:pic>
              <p:nvPicPr>
                <p:cNvPr id="24" name="Рукописні дані 23">
                  <a:extLst>
                    <a:ext uri="{FF2B5EF4-FFF2-40B4-BE49-F238E27FC236}">
                      <a16:creationId xmlns:a16="http://schemas.microsoft.com/office/drawing/2014/main" id="{ED6375E2-CAA7-4CB7-B4B0-1F1089F1A6F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518857" y="1756354"/>
                  <a:ext cx="961560" cy="920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26878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4726B-FCCE-4481-BF62-CB83BA16B5FA}"/>
              </a:ext>
            </a:extLst>
          </p:cNvPr>
          <p:cNvSpPr txBox="1"/>
          <p:nvPr/>
        </p:nvSpPr>
        <p:spPr>
          <a:xfrm>
            <a:off x="464318" y="2878485"/>
            <a:ext cx="260789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Хто такі мормони?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DA93D2-6F20-40B5-B3E0-725F73801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621" y="1162598"/>
            <a:ext cx="7720172" cy="54633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5B3EB9-1A05-46B0-BD49-A9F086352D52}"/>
              </a:ext>
            </a:extLst>
          </p:cNvPr>
          <p:cNvSpPr txBox="1"/>
          <p:nvPr/>
        </p:nvSpPr>
        <p:spPr>
          <a:xfrm>
            <a:off x="3787546" y="639378"/>
            <a:ext cx="6339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Незалежні релігійні спільноти</a:t>
            </a:r>
            <a:endParaRPr lang="uk-UA" sz="2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635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4726B-FCCE-4481-BF62-CB83BA16B5FA}"/>
              </a:ext>
            </a:extLst>
          </p:cNvPr>
          <p:cNvSpPr txBox="1"/>
          <p:nvPr/>
        </p:nvSpPr>
        <p:spPr>
          <a:xfrm>
            <a:off x="737272" y="1415934"/>
            <a:ext cx="419930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 62% жителів штату Юта є членами </a:t>
            </a:r>
            <a:r>
              <a:rPr lang="uk-UA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Церкви Ісуса Христа Святих останніх днів</a:t>
            </a:r>
            <a:r>
              <a:rPr lang="uk-UA" sz="1600" b="0" i="0" dirty="0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що робить його найбільш релігійно однорідним штатом США. Ця значна частка мормонів суттєво впливає на культуру штату та повсякденне життя, а штаб-квартира Церкви знаходиться в </a:t>
            </a:r>
            <a:r>
              <a:rPr lang="uk-UA" sz="1600" b="0" i="0" dirty="0" err="1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Солт</a:t>
            </a:r>
            <a:r>
              <a:rPr lang="uk-UA" sz="1600" b="0" i="0" dirty="0"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-Лейк-Сіті, столиці Юти</a:t>
            </a:r>
            <a:endParaRPr lang="uk-UA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5B3EB9-1A05-46B0-BD49-A9F086352D52}"/>
              </a:ext>
            </a:extLst>
          </p:cNvPr>
          <p:cNvSpPr txBox="1"/>
          <p:nvPr/>
        </p:nvSpPr>
        <p:spPr>
          <a:xfrm>
            <a:off x="3257069" y="675204"/>
            <a:ext cx="75332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Незалежні релігійні спільноти</a:t>
            </a: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-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Мормони</a:t>
            </a:r>
            <a:endParaRPr lang="uk-UA" sz="2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D9CD23-A9A0-4CCE-BFB0-AA79B3190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641" y="1471377"/>
            <a:ext cx="6526908" cy="41881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3C968F-F7C8-4434-8EB1-F28A0FD41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150" y="2307858"/>
            <a:ext cx="1324160" cy="495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599DE0-F78F-489F-8538-25A50D2DB24C}"/>
              </a:ext>
            </a:extLst>
          </p:cNvPr>
          <p:cNvSpPr txBox="1"/>
          <p:nvPr/>
        </p:nvSpPr>
        <p:spPr>
          <a:xfrm>
            <a:off x="737272" y="3555735"/>
            <a:ext cx="41242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0" dirty="0">
                <a:solidFill>
                  <a:srgbClr val="1F22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Мормони</a:t>
            </a:r>
            <a:r>
              <a:rPr lang="uk-UA" sz="1600" b="0" i="0" dirty="0">
                <a:solidFill>
                  <a:srgbClr val="1F223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ведуть надзвичайно здоровий спосіб життя: не п'ють алкоголь, не курять, не вживають наркотики та навіть уникають кави. Позашлюбні стосунки суворо засуджуються, а розваги фільмами з позначкою 18+ вважаються неприпустимими. Ці правила є частиною їхнього духовного шляху і покликані зміцнити віру та зв'язок з Богом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B58C4E-B62D-4747-A48B-E91263F0DA59}"/>
              </a:ext>
            </a:extLst>
          </p:cNvPr>
          <p:cNvSpPr txBox="1"/>
          <p:nvPr/>
        </p:nvSpPr>
        <p:spPr>
          <a:xfrm>
            <a:off x="885371" y="6019003"/>
            <a:ext cx="2371698" cy="4770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25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</a:rPr>
              <a:t>багатодітність</a:t>
            </a:r>
            <a:endParaRPr lang="uk-UA" sz="2500" b="1" i="0" dirty="0">
              <a:ln/>
              <a:solidFill>
                <a:schemeClr val="accent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52079B-BA3F-49D7-BDEB-9BF7AFF9FE93}"/>
              </a:ext>
            </a:extLst>
          </p:cNvPr>
          <p:cNvSpPr txBox="1"/>
          <p:nvPr/>
        </p:nvSpPr>
        <p:spPr>
          <a:xfrm>
            <a:off x="3412973" y="6019003"/>
            <a:ext cx="1819898" cy="4770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25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</a:rPr>
              <a:t>полігамія</a:t>
            </a:r>
            <a:endParaRPr lang="uk-UA" sz="2500" b="1" i="0" dirty="0">
              <a:ln/>
              <a:solidFill>
                <a:schemeClr val="accent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FEDF4B-FC30-4284-B17C-85A35180C946}"/>
              </a:ext>
            </a:extLst>
          </p:cNvPr>
          <p:cNvSpPr txBox="1"/>
          <p:nvPr/>
        </p:nvSpPr>
        <p:spPr>
          <a:xfrm>
            <a:off x="5388775" y="6007263"/>
            <a:ext cx="3564093" cy="4770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25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</a:rPr>
              <a:t>патріархальний устрій</a:t>
            </a:r>
            <a:endParaRPr lang="uk-UA" sz="2500" b="1" i="0" dirty="0">
              <a:ln/>
              <a:solidFill>
                <a:schemeClr val="accent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08A2E0-0997-41F9-8D9D-4FBBEC52A33D}"/>
              </a:ext>
            </a:extLst>
          </p:cNvPr>
          <p:cNvSpPr txBox="1"/>
          <p:nvPr/>
        </p:nvSpPr>
        <p:spPr>
          <a:xfrm>
            <a:off x="9108772" y="6007263"/>
            <a:ext cx="2288684" cy="4770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uk-UA" sz="2500" b="1" dirty="0">
                <a:ln/>
                <a:solidFill>
                  <a:schemeClr val="accent3"/>
                </a:solidFill>
                <a:latin typeface="Times New Roman" panose="02020603050405020304" pitchFamily="18" charset="0"/>
              </a:rPr>
              <a:t>великі родині</a:t>
            </a:r>
            <a:endParaRPr lang="uk-UA" sz="2500" b="1" i="0" dirty="0">
              <a:ln/>
              <a:solidFill>
                <a:schemeClr val="accent3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477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4726B-FCCE-4481-BF62-CB83BA16B5FA}"/>
              </a:ext>
            </a:extLst>
          </p:cNvPr>
          <p:cNvSpPr txBox="1"/>
          <p:nvPr/>
        </p:nvSpPr>
        <p:spPr>
          <a:xfrm>
            <a:off x="734705" y="1824972"/>
            <a:ext cx="260789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5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Хто такі мормони?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DA93D2-6F20-40B5-B3E0-725F73801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23" y="1162598"/>
            <a:ext cx="7720172" cy="54633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5B3EB9-1A05-46B0-BD49-A9F086352D52}"/>
              </a:ext>
            </a:extLst>
          </p:cNvPr>
          <p:cNvSpPr txBox="1"/>
          <p:nvPr/>
        </p:nvSpPr>
        <p:spPr>
          <a:xfrm>
            <a:off x="4427663" y="639378"/>
            <a:ext cx="6339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Незалежні релігійні спільноти</a:t>
            </a:r>
            <a:endParaRPr lang="uk-UA" sz="2800" b="1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BE730B-02A5-4405-BFCA-1D39354B8EEE}"/>
              </a:ext>
            </a:extLst>
          </p:cNvPr>
          <p:cNvSpPr txBox="1"/>
          <p:nvPr/>
        </p:nvSpPr>
        <p:spPr>
          <a:xfrm>
            <a:off x="488707" y="3240599"/>
            <a:ext cx="324841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Сегментація та таргетинг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Мормони становлять специфічну цільову аудиторію з чіткими цінностями та обмеженнями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62% населення Юти створює унікальний регіональний ринок з особливими потребами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 адаптації маркетингових повідомлень до релігійних цінностей</a:t>
            </a:r>
          </a:p>
        </p:txBody>
      </p:sp>
    </p:spTree>
    <p:extLst>
      <p:ext uri="{BB962C8B-B14F-4D97-AF65-F5344CB8AC3E}">
        <p14:creationId xmlns:p14="http://schemas.microsoft.com/office/powerpoint/2010/main" val="2262903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3B4342-DB4C-4289-B711-0C7FD2691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32" y="0"/>
            <a:ext cx="516493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C16E13-6AFF-4B70-B927-450AF07178A2}"/>
              </a:ext>
            </a:extLst>
          </p:cNvPr>
          <p:cNvSpPr txBox="1"/>
          <p:nvPr/>
        </p:nvSpPr>
        <p:spPr>
          <a:xfrm>
            <a:off x="1365252" y="2598594"/>
            <a:ext cx="44467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вам думка купити весільну сукню в секонд-хенді?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E184D8-1C97-45C1-B5B1-AFFAFF299962}"/>
              </a:ext>
            </a:extLst>
          </p:cNvPr>
          <p:cNvSpPr txBox="1"/>
          <p:nvPr/>
        </p:nvSpPr>
        <p:spPr>
          <a:xfrm>
            <a:off x="7704639" y="6197053"/>
            <a:ext cx="3513822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зроблено в Стамбулі, 2023 р., салон весільних суконь</a:t>
            </a:r>
          </a:p>
        </p:txBody>
      </p:sp>
    </p:spTree>
    <p:extLst>
      <p:ext uri="{BB962C8B-B14F-4D97-AF65-F5344CB8AC3E}">
        <p14:creationId xmlns:p14="http://schemas.microsoft.com/office/powerpoint/2010/main" val="33255458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7CE45697-8FA0-4091-A087-1A28077126FC}"/>
              </a:ext>
            </a:extLst>
          </p:cNvPr>
          <p:cNvSpPr txBox="1">
            <a:spLocks/>
          </p:cNvSpPr>
          <p:nvPr/>
        </p:nvSpPr>
        <p:spPr>
          <a:xfrm>
            <a:off x="1892596" y="1052736"/>
            <a:ext cx="4082902" cy="11211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Thomas, L. J., Hancock, C., &amp; Boardman, R. (2025). Theorising intention to buy second-hand wedding dresses: A ZMET study. </a:t>
            </a:r>
            <a:r>
              <a:rPr lang="en-US" sz="16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Marketing Management</a:t>
            </a:r>
            <a:endParaRPr lang="en-US" sz="16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3B4342-DB4C-4289-B711-0C7FD2691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32" y="0"/>
            <a:ext cx="5164931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5A34F2-4906-4BC5-ADAA-D2B4559EF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514" y="1343082"/>
            <a:ext cx="1070082" cy="5363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C16E13-6AFF-4B70-B927-450AF07178A2}"/>
              </a:ext>
            </a:extLst>
          </p:cNvPr>
          <p:cNvSpPr txBox="1"/>
          <p:nvPr/>
        </p:nvSpPr>
        <p:spPr>
          <a:xfrm>
            <a:off x="473508" y="2173873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Стаття досліджує чинники, що впливають на наміри британських наречених купувати секонд-хенд весільні сукні, використовуючи якісний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ZMET (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Zaltman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Metaphor Elicitation Technique)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18 учасницями. Автори виявили, що хоча екологічні переваги та нижча вартість роблять секонд-хенд привабливим, багато наречених все ще вагаються через емоційне та символічне значення весільної сукні. Ключовими факторами впливу виявились орієнтація на сталість, знання ринку секонд-хенду, ідентичність нареченої та очікування від процесу покупок, при цьому емоційні аспекти часто переважають раціональні міркування. Дослідження рекомендує роздрібним торговцям секонд-хенд весільного одягу створювати бутикові враження для підвищення привабливості своїх пропозицій</a:t>
            </a:r>
          </a:p>
        </p:txBody>
      </p:sp>
    </p:spTree>
    <p:extLst>
      <p:ext uri="{BB962C8B-B14F-4D97-AF65-F5344CB8AC3E}">
        <p14:creationId xmlns:p14="http://schemas.microsoft.com/office/powerpoint/2010/main" val="2367650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3B4342-DB4C-4289-B711-0C7FD2691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32" y="0"/>
            <a:ext cx="516493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C16E13-6AFF-4B70-B927-450AF07178A2}"/>
              </a:ext>
            </a:extLst>
          </p:cNvPr>
          <p:cNvSpPr txBox="1"/>
          <p:nvPr/>
        </p:nvSpPr>
        <p:spPr>
          <a:xfrm>
            <a:off x="1139815" y="2301464"/>
            <a:ext cx="48994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Символізм і значення весільної сукні </a:t>
            </a:r>
            <a:r>
              <a:rPr lang="uk-UA" sz="3600">
                <a:latin typeface="Times New Roman" panose="02020603050405020304" pitchFamily="18" charset="0"/>
                <a:cs typeface="Times New Roman" panose="02020603050405020304" pitchFamily="18" charset="0"/>
              </a:rPr>
              <a:t>для нареченої…</a:t>
            </a:r>
            <a:endParaRPr lang="uk-UA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307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A1DF7F-4FC7-4CDE-9A66-2193EDC90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73" y="1128900"/>
            <a:ext cx="11365653" cy="5627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922E60-AB00-4CC5-842C-02CB827199E9}"/>
              </a:ext>
            </a:extLst>
          </p:cNvPr>
          <p:cNvSpPr txBox="1"/>
          <p:nvPr/>
        </p:nvSpPr>
        <p:spPr>
          <a:xfrm>
            <a:off x="8426027" y="433493"/>
            <a:ext cx="325797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Латвія, Рига, ТЦ Галерея, жовтень, 2025 р.</a:t>
            </a:r>
          </a:p>
        </p:txBody>
      </p:sp>
    </p:spTree>
    <p:extLst>
      <p:ext uri="{BB962C8B-B14F-4D97-AF65-F5344CB8AC3E}">
        <p14:creationId xmlns:p14="http://schemas.microsoft.com/office/powerpoint/2010/main" val="3680273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3B8CC5-9243-471B-90C3-5B5632FC236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45" b="5360"/>
          <a:stretch/>
        </p:blipFill>
        <p:spPr bwMode="auto">
          <a:xfrm rot="5400000">
            <a:off x="312597" y="1863997"/>
            <a:ext cx="5175385" cy="4360580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2FF906-56BF-4A6B-BC78-028E84A0524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580" y="1456594"/>
            <a:ext cx="6425020" cy="517538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9BF05D-9F77-491E-A629-7D880F9B67AD}"/>
              </a:ext>
            </a:extLst>
          </p:cNvPr>
          <p:cNvSpPr txBox="1"/>
          <p:nvPr/>
        </p:nvSpPr>
        <p:spPr>
          <a:xfrm>
            <a:off x="2581580" y="851849"/>
            <a:ext cx="7743220" cy="4680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Каса самообслуговування торговельної мережі «Uniqlo»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9DF3C6BE-6A15-487F-B861-5C7AF1BC9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D4E582-6F7B-441E-9455-58680B668CBC}"/>
              </a:ext>
            </a:extLst>
          </p:cNvPr>
          <p:cNvSpPr txBox="1"/>
          <p:nvPr/>
        </p:nvSpPr>
        <p:spPr>
          <a:xfrm>
            <a:off x="7956001" y="364455"/>
            <a:ext cx="40464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Бельгія, Брюссель, вересень, 2026 р.</a:t>
            </a:r>
          </a:p>
        </p:txBody>
      </p:sp>
    </p:spTree>
    <p:extLst>
      <p:ext uri="{BB962C8B-B14F-4D97-AF65-F5344CB8AC3E}">
        <p14:creationId xmlns:p14="http://schemas.microsoft.com/office/powerpoint/2010/main" val="1704163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664AFC-67C7-4856-B44D-61D9B4C3AAEA}"/>
              </a:ext>
            </a:extLst>
          </p:cNvPr>
          <p:cNvSpPr txBox="1"/>
          <p:nvPr/>
        </p:nvSpPr>
        <p:spPr>
          <a:xfrm>
            <a:off x="3047432" y="3136612"/>
            <a:ext cx="6097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>
                <a:solidFill>
                  <a:srgbClr val="0000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uk-UA" b="1" dirty="0">
              <a:solidFill>
                <a:srgbClr val="00002E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0650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2860</TotalTime>
  <Words>1756</Words>
  <Application>Microsoft Office PowerPoint</Application>
  <PresentationFormat>Широкий екран</PresentationFormat>
  <Paragraphs>175</Paragraphs>
  <Slides>40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Georgia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</dc:creator>
  <cp:lastModifiedBy>User</cp:lastModifiedBy>
  <cp:revision>137</cp:revision>
  <dcterms:created xsi:type="dcterms:W3CDTF">2025-08-16T12:27:41Z</dcterms:created>
  <dcterms:modified xsi:type="dcterms:W3CDTF">2026-09-27T17:41:33Z</dcterms:modified>
</cp:coreProperties>
</file>