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307" r:id="rId4"/>
    <p:sldId id="308" r:id="rId5"/>
    <p:sldId id="309" r:id="rId6"/>
    <p:sldId id="310" r:id="rId7"/>
    <p:sldId id="358" r:id="rId8"/>
    <p:sldId id="359" r:id="rId9"/>
    <p:sldId id="311" r:id="rId10"/>
    <p:sldId id="312" r:id="rId11"/>
    <p:sldId id="313" r:id="rId12"/>
    <p:sldId id="314" r:id="rId13"/>
    <p:sldId id="315" r:id="rId14"/>
    <p:sldId id="328" r:id="rId15"/>
    <p:sldId id="329" r:id="rId16"/>
    <p:sldId id="330" r:id="rId17"/>
    <p:sldId id="331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32" r:id="rId26"/>
    <p:sldId id="333" r:id="rId27"/>
    <p:sldId id="334" r:id="rId28"/>
    <p:sldId id="335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46" r:id="rId38"/>
    <p:sldId id="347" r:id="rId39"/>
    <p:sldId id="336" r:id="rId40"/>
    <p:sldId id="337" r:id="rId41"/>
    <p:sldId id="360" r:id="rId42"/>
    <p:sldId id="323" r:id="rId43"/>
    <p:sldId id="348" r:id="rId44"/>
    <p:sldId id="349" r:id="rId45"/>
    <p:sldId id="350" r:id="rId46"/>
    <p:sldId id="354" r:id="rId47"/>
    <p:sldId id="355" r:id="rId48"/>
    <p:sldId id="356" r:id="rId49"/>
    <p:sldId id="357" r:id="rId50"/>
    <p:sldId id="351" r:id="rId51"/>
    <p:sldId id="352" r:id="rId52"/>
    <p:sldId id="353" r:id="rId53"/>
    <p:sldId id="306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6" autoAdjust="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1EA0-2147-410D-83F0-6E3555B641D8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C0BCD-4AEF-4EB8-A058-DE40B34F293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5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4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7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5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23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71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11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1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80DF1-5360-45D6-ABB8-5F483C698456}" type="datetimeFigureOut">
              <a:rPr lang="uk-UA" smtClean="0"/>
              <a:t>04.09.2026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60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Лекція 2: Представлення інформації в ЕОМ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512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Представлення інформації в ЕОМ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085214" cy="5344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Комп'ютер працює не безпосередньо з числами, текстом чи зображеннями.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На фізичному рівні інформація представлена станами електронних компонентів, які можна інтерпретувати як:</a:t>
            </a:r>
            <a:r>
              <a:rPr lang="en-US" sz="2000" dirty="0"/>
              <a:t>   </a:t>
            </a:r>
            <a:r>
              <a:rPr lang="ru-RU" sz="2000" b="1" dirty="0"/>
              <a:t>0 </a:t>
            </a:r>
            <a:r>
              <a:rPr lang="ru-RU" sz="2000" dirty="0"/>
              <a:t>або</a:t>
            </a:r>
            <a:r>
              <a:rPr lang="ru-RU" sz="2000" b="1" dirty="0"/>
              <a:t> 1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Будь-яка інформація в комп'ютері зрештою подається у вигляді </a:t>
            </a:r>
            <a:r>
              <a:rPr lang="ru-RU" sz="2000" b="1" dirty="0"/>
              <a:t>послідовності бітів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Тому для роботи з інформацією необхідно визначити:</a:t>
            </a:r>
          </a:p>
          <a:p>
            <a:r>
              <a:rPr lang="ru-RU" sz="2000" dirty="0"/>
              <a:t>одиниці її представлення; </a:t>
            </a:r>
          </a:p>
          <a:p>
            <a:r>
              <a:rPr lang="ru-RU" sz="2000" dirty="0"/>
              <a:t>спосіб кодування; </a:t>
            </a:r>
          </a:p>
          <a:p>
            <a:r>
              <a:rPr lang="ru-RU" sz="2000" dirty="0"/>
              <a:t>систему числення; </a:t>
            </a:r>
          </a:p>
          <a:p>
            <a:r>
              <a:rPr lang="ru-RU" sz="2000" dirty="0"/>
              <a:t>правила виконання операцій.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B40F6D3-0A0B-4808-A50C-B4974E217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014" y="3623234"/>
            <a:ext cx="5754986" cy="323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15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Що таке біт?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148588" cy="5724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Біт (</a:t>
            </a:r>
            <a:r>
              <a:rPr lang="en-US" sz="2000" b="1" dirty="0"/>
              <a:t>bit, binary digit)</a:t>
            </a:r>
            <a:r>
              <a:rPr lang="en-US" sz="2000" dirty="0"/>
              <a:t> – </a:t>
            </a:r>
            <a:r>
              <a:rPr lang="ru-RU" sz="2000" dirty="0"/>
              <a:t>найменша одиниця цифрової інформації.</a:t>
            </a:r>
          </a:p>
          <a:p>
            <a:pPr marL="0" indent="0">
              <a:buNone/>
            </a:pPr>
            <a:r>
              <a:rPr lang="ru-RU" sz="2000" dirty="0"/>
              <a:t>Біт може мати одне з двох значень:</a:t>
            </a:r>
          </a:p>
          <a:p>
            <a:pPr marL="0" indent="0">
              <a:buNone/>
            </a:pPr>
            <a:r>
              <a:rPr lang="ru-RU" sz="2000" b="1" dirty="0"/>
              <a:t>            0 </a:t>
            </a:r>
            <a:r>
              <a:rPr lang="ru-RU" sz="2000" dirty="0"/>
              <a:t>або</a:t>
            </a:r>
            <a:r>
              <a:rPr lang="ru-RU" sz="2000" b="1" dirty="0"/>
              <a:t> 1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Двійковий</a:t>
            </a:r>
            <a:r>
              <a:rPr lang="ru-RU" sz="2000" dirty="0"/>
              <a:t> розряд дозволяє представити два можливі стани:</a:t>
            </a:r>
          </a:p>
          <a:p>
            <a:r>
              <a:rPr lang="ru-RU" sz="2000" dirty="0"/>
              <a:t>так / ні; </a:t>
            </a:r>
          </a:p>
          <a:p>
            <a:r>
              <a:rPr lang="ru-RU" sz="2000" dirty="0"/>
              <a:t>увімкнено / вимкнено; </a:t>
            </a:r>
          </a:p>
          <a:p>
            <a:r>
              <a:rPr lang="ru-RU" sz="2000" dirty="0"/>
              <a:t>істина / хиба; </a:t>
            </a:r>
          </a:p>
          <a:p>
            <a:r>
              <a:rPr lang="ru-RU" sz="2000" dirty="0"/>
              <a:t>є сигнал / немає сигналу.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Один біт містить недостатньо інформації для представлення більшості практичних даних, тому біти об'єднуються в </a:t>
            </a:r>
            <a:r>
              <a:rPr lang="uk-UA" sz="2000" dirty="0"/>
              <a:t>групи</a:t>
            </a:r>
            <a:r>
              <a:rPr lang="ru-RU" sz="2000" dirty="0"/>
              <a:t>.</a:t>
            </a: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8E5F53-19B7-4EF3-93C5-6E34CEA96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524" y="3162082"/>
            <a:ext cx="72675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2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Байт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Байт (Byte, B)</a:t>
            </a:r>
            <a:r>
              <a:rPr lang="ru-RU" sz="2000" dirty="0"/>
              <a:t> – група з </a:t>
            </a:r>
            <a:r>
              <a:rPr lang="ru-RU" sz="2000" b="1" dirty="0"/>
              <a:t>8 бітів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b="1" dirty="0"/>
              <a:t>                        1 B = 8 bit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За допомогою 8 бітів можна представити:</a:t>
            </a:r>
          </a:p>
          <a:p>
            <a:pPr marL="0" indent="0">
              <a:buNone/>
            </a:pPr>
            <a:r>
              <a:rPr lang="ru-RU" sz="2000" b="1" dirty="0"/>
              <a:t>                          2⁸ = 256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різних комбінацій:</a:t>
            </a:r>
          </a:p>
          <a:p>
            <a:pPr marL="0" indent="0">
              <a:buNone/>
            </a:pPr>
            <a:r>
              <a:rPr lang="ru-RU" sz="2000" b="1" dirty="0"/>
              <a:t>            00000000 … 11111111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Тому один байт може представляти </a:t>
            </a:r>
            <a:r>
              <a:rPr lang="uk-UA" sz="2000" b="1" dirty="0"/>
              <a:t>256 різних значень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  </a:t>
            </a:r>
            <a:r>
              <a:rPr lang="uk-UA" sz="2000" dirty="0"/>
              <a:t>01000001₂ = 65₁₀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4" name="Rectangle 3"/>
          <p:cNvSpPr/>
          <p:nvPr/>
        </p:nvSpPr>
        <p:spPr>
          <a:xfrm>
            <a:off x="448901" y="4466552"/>
            <a:ext cx="2947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У таблиці ASCII це символ </a:t>
            </a:r>
            <a:r>
              <a:rPr lang="uk-UA" b="1" dirty="0"/>
              <a:t>A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E34E15-D08C-4805-9959-DDA7C60B2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399" y="795385"/>
            <a:ext cx="4933950" cy="54483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3D2C31-D37E-430F-8B9F-8EFFDEE36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51" y="4867548"/>
            <a:ext cx="6610350" cy="4000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EE5CC1-0535-430B-9CDB-D4B47747A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9" y="5267598"/>
            <a:ext cx="63817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2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Більші одиниці вимірювання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6178236" cy="5299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У </a:t>
            </a:r>
            <a:r>
              <a:rPr lang="uk-UA" sz="2000" u="sng" dirty="0"/>
              <a:t>практиці</a:t>
            </a:r>
            <a:r>
              <a:rPr lang="uk-UA" sz="2000" dirty="0"/>
              <a:t> використовуються (</a:t>
            </a:r>
            <a:r>
              <a:rPr lang="uk-UA" sz="2000" u="sng" dirty="0"/>
              <a:t>але це не правильно</a:t>
            </a:r>
            <a:r>
              <a:rPr lang="ru-RU" sz="2000" dirty="0"/>
              <a:t>!):</a:t>
            </a:r>
          </a:p>
          <a:p>
            <a:pPr marL="0" indent="0">
              <a:buNone/>
            </a:pPr>
            <a:r>
              <a:rPr lang="ru-RU" sz="2000" b="1" dirty="0"/>
              <a:t>1 </a:t>
            </a:r>
            <a:r>
              <a:rPr lang="en-US" sz="2000" b="1" dirty="0"/>
              <a:t>KB = 1024 B = 2¹⁰ B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sz="2000" b="1" dirty="0"/>
              <a:t>1 MB = 1024 KB = 2²⁰ B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sz="2000" b="1" dirty="0"/>
              <a:t>1 GB = 1024 MB = 2³⁰ B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sz="2000" b="1" dirty="0"/>
              <a:t>1 TB = 1024 GB = 2⁴⁰ B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Для позначення двійкових кратних стандарт </a:t>
            </a:r>
            <a:r>
              <a:rPr lang="en-US" sz="2000" dirty="0"/>
              <a:t>IEC </a:t>
            </a:r>
            <a:r>
              <a:rPr lang="uk-UA" sz="2000" dirty="0"/>
              <a:t>використовує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dirty="0"/>
              <a:t>KiB = 2¹⁰ B; </a:t>
            </a:r>
          </a:p>
          <a:p>
            <a:pPr marL="0" indent="0">
              <a:buNone/>
            </a:pPr>
            <a:r>
              <a:rPr lang="en-US" sz="2000" dirty="0"/>
              <a:t>MiB = 2²⁰ B; </a:t>
            </a:r>
          </a:p>
          <a:p>
            <a:pPr marL="0" indent="0">
              <a:buNone/>
            </a:pPr>
            <a:r>
              <a:rPr lang="en-US" sz="2000" dirty="0"/>
              <a:t>GiB = 2³⁰ B; </a:t>
            </a:r>
          </a:p>
          <a:p>
            <a:pPr marL="0" indent="0">
              <a:buNone/>
            </a:pPr>
            <a:r>
              <a:rPr lang="en-US" sz="2000" dirty="0"/>
              <a:t>TiB = 2⁴⁰ B.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DC14B9-40B1-4EE8-B9F0-F55C78DD4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061" y="3249330"/>
            <a:ext cx="50006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77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kB і </a:t>
            </a:r>
            <a:r>
              <a:rPr lang="ru-RU" sz="3200" dirty="0" err="1"/>
              <a:t>KiB</a:t>
            </a:r>
            <a:r>
              <a:rPr lang="ru-RU" sz="3200" dirty="0"/>
              <a:t> – це не одне й те саме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9"/>
            <a:ext cx="11302497" cy="56208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/>
              <a:t>Важливо розрізняти:</a:t>
            </a:r>
          </a:p>
          <a:p>
            <a:pPr marL="0" indent="0">
              <a:buNone/>
            </a:pPr>
            <a:r>
              <a:rPr lang="en-US" sz="2000" b="1" dirty="0"/>
              <a:t>kB = 1000 B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KiB = 1024 B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Аналогічно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b="1" dirty="0"/>
              <a:t>MB = 10⁶ B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MiB = 2²⁰ B = 1 048 576 B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Виробники</a:t>
            </a:r>
            <a:r>
              <a:rPr lang="ru-RU" sz="2000" dirty="0"/>
              <a:t> </a:t>
            </a:r>
            <a:r>
              <a:rPr lang="uk-UA" sz="2000" dirty="0"/>
              <a:t>накопичувачів</a:t>
            </a:r>
            <a:r>
              <a:rPr lang="ru-RU" sz="2000" dirty="0"/>
              <a:t> </a:t>
            </a:r>
            <a:r>
              <a:rPr lang="uk-UA" sz="2000" dirty="0"/>
              <a:t>зазвичай</a:t>
            </a:r>
            <a:r>
              <a:rPr lang="ru-RU" sz="2000" dirty="0"/>
              <a:t> </a:t>
            </a:r>
            <a:r>
              <a:rPr lang="uk-UA" sz="2000" dirty="0"/>
              <a:t>використовують</a:t>
            </a:r>
            <a:r>
              <a:rPr lang="ru-RU" sz="2000" dirty="0"/>
              <a:t> </a:t>
            </a:r>
            <a:r>
              <a:rPr lang="uk-UA" sz="2000" b="1" dirty="0"/>
              <a:t>десяткові одиниці</a:t>
            </a:r>
            <a:r>
              <a:rPr lang="ru-RU" sz="2000" dirty="0"/>
              <a:t>, </a:t>
            </a:r>
            <a:r>
              <a:rPr lang="uk-UA" sz="2000" dirty="0"/>
              <a:t>тоді як операційні системи можуть показувати обсяг у двійковому масштабі.</a:t>
            </a:r>
          </a:p>
          <a:p>
            <a:pPr marL="0" indent="0">
              <a:buNone/>
            </a:pPr>
            <a:r>
              <a:rPr lang="uk-UA" sz="2000" dirty="0"/>
              <a:t>Тому накопичувач із заявленими </a:t>
            </a:r>
            <a:r>
              <a:rPr lang="uk-UA" sz="2000" b="1" dirty="0"/>
              <a:t>500 </a:t>
            </a:r>
            <a:r>
              <a:rPr lang="en-US" sz="2000" b="1" dirty="0"/>
              <a:t>GB</a:t>
            </a:r>
            <a:r>
              <a:rPr lang="en-US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</a:t>
            </a:r>
            <a:r>
              <a:rPr lang="uk-UA" sz="2000" dirty="0"/>
              <a:t>відображатися системою як приблизно </a:t>
            </a:r>
            <a:r>
              <a:rPr lang="ru-RU" sz="2000" b="1" dirty="0"/>
              <a:t>4</a:t>
            </a:r>
            <a:r>
              <a:rPr lang="uk-UA" sz="2000" b="1" dirty="0"/>
              <a:t>65,7 </a:t>
            </a:r>
            <a:r>
              <a:rPr lang="en-US" sz="2000" b="1" dirty="0"/>
              <a:t>GiB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64BD6A-9D97-4A69-8D71-0BD3A22C3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003" y="1028919"/>
            <a:ext cx="6036187" cy="385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4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A2F49F-86A5-4C5B-A3F7-A2BBBD3DC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527" y="576262"/>
            <a:ext cx="89725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92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EE434BC5-5EBD-4B5A-89D1-28C666AFD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6903" y="422338"/>
            <a:ext cx="9039437" cy="5765370"/>
          </a:xfrm>
        </p:spPr>
      </p:pic>
    </p:spTree>
    <p:extLst>
      <p:ext uri="{BB962C8B-B14F-4D97-AF65-F5344CB8AC3E}">
        <p14:creationId xmlns:p14="http://schemas.microsoft.com/office/powerpoint/2010/main" val="3299800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Одиниці швидкості передавання даних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57204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dirty="0"/>
              <a:t>Для каналів зв'язку зазвичай використовують </a:t>
            </a:r>
            <a:r>
              <a:rPr lang="uk-UA" sz="2000" b="1" dirty="0"/>
              <a:t>біти за секунду</a:t>
            </a:r>
            <a:r>
              <a:rPr lang="uk-UA" sz="2000" dirty="0"/>
              <a:t>:</a:t>
            </a:r>
          </a:p>
          <a:p>
            <a:r>
              <a:rPr lang="en-US" sz="2000" dirty="0"/>
              <a:t>bit/s; </a:t>
            </a:r>
          </a:p>
          <a:p>
            <a:r>
              <a:rPr lang="en-US" sz="2000" dirty="0"/>
              <a:t>kbit/s; </a:t>
            </a:r>
          </a:p>
          <a:p>
            <a:r>
              <a:rPr lang="en-US" sz="2000" dirty="0"/>
              <a:t>Mbit/s; </a:t>
            </a:r>
          </a:p>
          <a:p>
            <a:r>
              <a:rPr lang="en-US" sz="2000" dirty="0"/>
              <a:t>Gbit/s. </a:t>
            </a:r>
          </a:p>
          <a:p>
            <a:pPr marL="0" indent="0">
              <a:buNone/>
            </a:pPr>
            <a:r>
              <a:rPr lang="uk-UA" sz="2000" dirty="0"/>
              <a:t>Для обсягу файлів використовують </a:t>
            </a:r>
            <a:r>
              <a:rPr lang="uk-UA" sz="2000" b="1" dirty="0"/>
              <a:t>байти</a:t>
            </a:r>
            <a:r>
              <a:rPr lang="ru-RU" sz="2000" dirty="0"/>
              <a:t>:</a:t>
            </a:r>
          </a:p>
          <a:p>
            <a:r>
              <a:rPr lang="en-US" sz="2000" dirty="0"/>
              <a:t>B; </a:t>
            </a:r>
          </a:p>
          <a:p>
            <a:r>
              <a:rPr lang="en-US" sz="2000" dirty="0"/>
              <a:t>KB; </a:t>
            </a:r>
          </a:p>
          <a:p>
            <a:r>
              <a:rPr lang="en-US" sz="2000" dirty="0"/>
              <a:t>MB; </a:t>
            </a:r>
          </a:p>
          <a:p>
            <a:r>
              <a:rPr lang="en-US" sz="2000" dirty="0"/>
              <a:t>GB. </a:t>
            </a:r>
          </a:p>
          <a:p>
            <a:pPr marL="0" indent="0">
              <a:buNone/>
            </a:pPr>
            <a:r>
              <a:rPr lang="ru-RU" sz="2000" dirty="0"/>
              <a:t>Наприклад:</a:t>
            </a:r>
          </a:p>
          <a:p>
            <a:pPr marL="0" indent="0">
              <a:buNone/>
            </a:pPr>
            <a:r>
              <a:rPr lang="ru-RU" sz="2000" b="1" dirty="0"/>
              <a:t>     100 </a:t>
            </a:r>
            <a:r>
              <a:rPr lang="en-US" sz="2000" b="1" dirty="0"/>
              <a:t>Mbit/s ≠ 100 MB/s</a:t>
            </a:r>
            <a:endParaRPr lang="en-US" sz="2000" dirty="0"/>
          </a:p>
          <a:p>
            <a:pPr marL="0" indent="0">
              <a:buNone/>
            </a:pPr>
            <a:r>
              <a:rPr lang="uk-UA" sz="2000" dirty="0"/>
              <a:t>Оскільки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1 </a:t>
            </a:r>
            <a:r>
              <a:rPr lang="en-US" sz="2000" b="1" dirty="0"/>
              <a:t>B = 8 bit</a:t>
            </a:r>
            <a:endParaRPr lang="en-US" sz="2000" dirty="0"/>
          </a:p>
          <a:p>
            <a:pPr marL="0" indent="0">
              <a:buNone/>
            </a:pPr>
            <a:r>
              <a:rPr lang="uk-UA" sz="2000" dirty="0"/>
              <a:t>теоретична швидкість:</a:t>
            </a:r>
          </a:p>
          <a:p>
            <a:pPr marL="0" indent="0">
              <a:buNone/>
            </a:pPr>
            <a:r>
              <a:rPr lang="ru-RU" sz="2000" b="1" dirty="0"/>
              <a:t>  100 </a:t>
            </a:r>
            <a:r>
              <a:rPr lang="en-US" sz="2000" b="1" dirty="0"/>
              <a:t>Mbit/s ÷ 8 = 12,5 MB/s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E80862F-6EAF-4B15-B6FD-E6B6DA36F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979" y="839000"/>
            <a:ext cx="3936133" cy="591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9B92AF-9722-4120-AF5A-D5E2FD117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794" y="4430284"/>
            <a:ext cx="4019740" cy="240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7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Що таке система числення?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438300" cy="5598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Система</a:t>
            </a:r>
            <a:r>
              <a:rPr lang="ru-RU" sz="2000" b="1" dirty="0"/>
              <a:t> </a:t>
            </a:r>
            <a:r>
              <a:rPr lang="uk-UA" sz="2000" b="1" dirty="0"/>
              <a:t>числення</a:t>
            </a:r>
            <a:r>
              <a:rPr lang="ru-RU" sz="2000" dirty="0"/>
              <a:t> – </a:t>
            </a:r>
            <a:r>
              <a:rPr lang="uk-UA" sz="2000" dirty="0"/>
              <a:t>спосіб запису чисел за допомогою певного набору цифр і правил їх використання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Основною характеристикою є </a:t>
            </a:r>
            <a:r>
              <a:rPr lang="uk-UA" sz="2000" b="1" dirty="0"/>
              <a:t>основа системи числення </a:t>
            </a:r>
            <a:r>
              <a:rPr lang="en-US" sz="2000" b="1" dirty="0"/>
              <a:t>q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Для позиційної системи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 algn="ctr">
              <a:buNone/>
            </a:pPr>
            <a:r>
              <a:rPr lang="en-US" sz="3200" b="1" dirty="0"/>
              <a:t>N = aₙqⁿ + aₙ₋₁qⁿ⁻¹ + … + a₁q¹ + a₀q⁰</a:t>
            </a:r>
            <a:endParaRPr lang="en-US" sz="32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де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uk-UA" sz="2000" b="1" dirty="0"/>
              <a:t>         </a:t>
            </a:r>
            <a:r>
              <a:rPr lang="en-US" sz="2000" b="1" dirty="0"/>
              <a:t>q</a:t>
            </a:r>
            <a:r>
              <a:rPr lang="en-US" sz="2000" dirty="0"/>
              <a:t> – </a:t>
            </a:r>
            <a:r>
              <a:rPr lang="uk-UA" sz="2000" dirty="0"/>
              <a:t>основа</a:t>
            </a:r>
            <a:r>
              <a:rPr lang="ru-RU" sz="2000" dirty="0"/>
              <a:t>; </a:t>
            </a:r>
          </a:p>
          <a:p>
            <a:pPr marL="0" indent="0">
              <a:buNone/>
            </a:pPr>
            <a:r>
              <a:rPr lang="uk-UA" sz="2000" b="1" dirty="0"/>
              <a:t>         </a:t>
            </a:r>
            <a:r>
              <a:rPr lang="en-US" sz="2000" b="1" dirty="0"/>
              <a:t>aᵢ</a:t>
            </a:r>
            <a:r>
              <a:rPr lang="en-US" sz="2000" dirty="0"/>
              <a:t> – </a:t>
            </a:r>
            <a:r>
              <a:rPr lang="uk-UA" sz="2000" dirty="0"/>
              <a:t>цифри числа</a:t>
            </a:r>
            <a:r>
              <a:rPr lang="ru-RU" sz="2000" dirty="0"/>
              <a:t>; </a:t>
            </a:r>
          </a:p>
          <a:p>
            <a:pPr marL="0" indent="0">
              <a:buNone/>
            </a:pPr>
            <a:r>
              <a:rPr lang="uk-UA" sz="2000" b="1" dirty="0"/>
              <a:t>         </a:t>
            </a:r>
            <a:r>
              <a:rPr lang="en-US" sz="2000" b="1" dirty="0"/>
              <a:t>i</a:t>
            </a:r>
            <a:r>
              <a:rPr lang="en-US" sz="2000" dirty="0"/>
              <a:t> – </a:t>
            </a:r>
            <a:r>
              <a:rPr lang="uk-UA" sz="2000" dirty="0"/>
              <a:t>позиція цифри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170354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Позиційні системи числення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008" y="1056080"/>
            <a:ext cx="10515600" cy="5245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У позиційній системі </a:t>
            </a:r>
            <a:r>
              <a:rPr lang="uk-UA" sz="2000" b="1" dirty="0"/>
              <a:t>значення цифри залежить від її позиції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555₁₀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uk-UA" sz="2000" dirty="0"/>
              <a:t>означає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5×10² + 5×10¹ + 5×10⁰</a:t>
            </a:r>
            <a:endParaRPr lang="ru-RU" sz="2000" dirty="0"/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uk-UA" sz="2000" dirty="0"/>
              <a:t>тобто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500 + 50 + 5 = 555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Кожен наступний розряд має вагу, яка в </a:t>
            </a:r>
            <a:r>
              <a:rPr lang="uk-UA" sz="2000" b="1" dirty="0"/>
              <a:t>q разів більша</a:t>
            </a:r>
            <a:r>
              <a:rPr lang="uk-UA" sz="2000" dirty="0"/>
              <a:t> за попередній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4661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Десяткова система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Основа:           10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Цифри:</a:t>
            </a:r>
          </a:p>
          <a:p>
            <a:pPr marL="0" indent="0">
              <a:buNone/>
            </a:pPr>
            <a:r>
              <a:rPr lang="uk-UA" sz="2000" b="1" dirty="0"/>
              <a:t>          0 1 2 3 4 5 6 7 8 9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   527₁₀ = 5×10² + 2×10¹ + 7×10⁰ = 500 + 20 + 7 = 527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Десяткова система природно використовується людиною, але цифрова техніка працює з двома стабільними станами, тому основною для ЕОМ є двійкова система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656" y="3962619"/>
            <a:ext cx="922972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7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Двійкова система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085214" cy="5652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Основа:             2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Використовуються лише дві цифри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b="1" dirty="0"/>
              <a:t>0 </a:t>
            </a:r>
            <a:r>
              <a:rPr lang="ru-RU" sz="2400" dirty="0"/>
              <a:t>і</a:t>
            </a:r>
            <a:r>
              <a:rPr lang="ru-RU" b="1" dirty="0"/>
              <a:t> 1</a:t>
            </a:r>
            <a:endParaRPr lang="ru-RU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Вага розрядів:</a:t>
            </a:r>
          </a:p>
          <a:p>
            <a:pPr marL="0" indent="0">
              <a:buNone/>
            </a:pPr>
            <a:endParaRPr lang="uk-UA" sz="2000" dirty="0"/>
          </a:p>
          <a:p>
            <a:pPr marL="0" indent="0" algn="ctr">
              <a:buNone/>
            </a:pPr>
            <a:r>
              <a:rPr lang="uk-UA" b="1" dirty="0"/>
              <a:t>… 2⁴ 2³ 2² 2¹ 2⁰</a:t>
            </a:r>
            <a:endParaRPr lang="uk-UA" dirty="0"/>
          </a:p>
          <a:p>
            <a:pPr marL="0" indent="0">
              <a:buNone/>
            </a:pPr>
            <a:r>
              <a:rPr lang="uk-UA" sz="2000" dirty="0"/>
              <a:t>тобто:</a:t>
            </a:r>
          </a:p>
          <a:p>
            <a:pPr marL="0" indent="0">
              <a:buNone/>
            </a:pPr>
            <a:endParaRPr lang="uk-UA" sz="2000" dirty="0"/>
          </a:p>
          <a:p>
            <a:pPr marL="0" indent="0" algn="ctr">
              <a:buNone/>
            </a:pPr>
            <a:r>
              <a:rPr lang="uk-UA" b="1" dirty="0"/>
              <a:t>… 16 8 4 2 1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Наприклад:</a:t>
            </a:r>
          </a:p>
          <a:p>
            <a:pPr marL="0" indent="0" algn="ctr">
              <a:buNone/>
            </a:pPr>
            <a:r>
              <a:rPr lang="ru-RU" b="1" dirty="0"/>
              <a:t>101101₂</a:t>
            </a:r>
            <a:r>
              <a:rPr lang="ru-RU" dirty="0"/>
              <a:t>= 1×2⁵ + 0×2⁴ + 1×2³ + 1×2² + 0×2¹ + 1×2⁰ = </a:t>
            </a:r>
            <a:r>
              <a:rPr lang="ru-RU" b="1" dirty="0"/>
              <a:t>45₁₀</a:t>
            </a:r>
            <a:endParaRPr lang="ru-RU" dirty="0"/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955341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Чому комп'ютери використовують двійкову систему?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976572" cy="5190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Електронним схемам зручно розрізняти </a:t>
            </a:r>
            <a:r>
              <a:rPr lang="ru-RU" sz="2000" b="1" dirty="0"/>
              <a:t>два стійкі стани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Наприклад: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низький рівень напруги → 0;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високий рівень напруги → 1.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Двійкова система забезпечує: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просту реалізацію логічних схем;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високу завадостійкість;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надійне зберігання даних;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просту реалізацію логічних операцій.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dirty="0"/>
          </a:p>
        </p:txBody>
      </p:sp>
      <p:pic>
        <p:nvPicPr>
          <p:cNvPr id="1026" name="Picture 2" descr="https://media.geeksforgeeks.org/wp-content/uploads/Difference_Line_Coding_Schemes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741" y="1416330"/>
            <a:ext cx="4463358" cy="260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574" y="4279948"/>
            <a:ext cx="7612132" cy="239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3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008" y="151021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Шістнадцяткова система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82" y="890419"/>
            <a:ext cx="5137087" cy="55891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Основа: 16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Цифри:</a:t>
            </a:r>
          </a:p>
          <a:p>
            <a:pPr marL="0" indent="0">
              <a:buNone/>
            </a:pPr>
            <a:r>
              <a:rPr lang="ru-RU" sz="2000" b="1" dirty="0"/>
              <a:t>0–9, </a:t>
            </a:r>
            <a:r>
              <a:rPr lang="en-US" sz="2000" b="1" dirty="0"/>
              <a:t>A, B, C, D, E, F</a:t>
            </a:r>
            <a:endParaRPr lang="en-US" sz="2000" dirty="0"/>
          </a:p>
          <a:p>
            <a:pPr marL="0" indent="0">
              <a:buNone/>
            </a:pPr>
            <a:r>
              <a:rPr lang="ru-RU" sz="2000" dirty="0"/>
              <a:t>де:</a:t>
            </a:r>
          </a:p>
          <a:p>
            <a:pPr marL="0" indent="0">
              <a:buNone/>
            </a:pPr>
            <a:r>
              <a:rPr lang="en-US" sz="2000" dirty="0"/>
              <a:t>A = 10</a:t>
            </a:r>
            <a:br>
              <a:rPr lang="en-US" sz="2000" dirty="0"/>
            </a:br>
            <a:r>
              <a:rPr lang="en-US" sz="2000" dirty="0"/>
              <a:t>B = 11</a:t>
            </a:r>
            <a:br>
              <a:rPr lang="en-US" sz="2000" dirty="0"/>
            </a:br>
            <a:r>
              <a:rPr lang="en-US" sz="2000" dirty="0"/>
              <a:t>C = 12</a:t>
            </a:r>
            <a:br>
              <a:rPr lang="en-US" sz="2000" dirty="0"/>
            </a:br>
            <a:r>
              <a:rPr lang="en-US" sz="2000" dirty="0"/>
              <a:t>D = 13</a:t>
            </a:r>
            <a:br>
              <a:rPr lang="en-US" sz="2000" dirty="0"/>
            </a:br>
            <a:r>
              <a:rPr lang="en-US" sz="2000" dirty="0"/>
              <a:t>E = 14</a:t>
            </a:r>
            <a:br>
              <a:rPr lang="en-US" sz="2000" dirty="0"/>
            </a:br>
            <a:r>
              <a:rPr lang="en-US" sz="2000" dirty="0"/>
              <a:t>F = 15</a:t>
            </a:r>
          </a:p>
          <a:p>
            <a:pPr marL="0" indent="0">
              <a:buNone/>
            </a:pPr>
            <a:r>
              <a:rPr lang="ru-RU" sz="2000" dirty="0"/>
              <a:t>Шістнадцяткова система зручна тим, що:</a:t>
            </a:r>
          </a:p>
          <a:p>
            <a:pPr marL="0" indent="0">
              <a:buNone/>
            </a:pPr>
            <a:r>
              <a:rPr lang="ru-RU" sz="2000" b="1" dirty="0"/>
              <a:t>1 </a:t>
            </a:r>
            <a:r>
              <a:rPr lang="en-US" sz="2000" b="1" dirty="0"/>
              <a:t>hex-</a:t>
            </a:r>
            <a:r>
              <a:rPr lang="ru-RU" sz="2000" b="1" dirty="0"/>
              <a:t>цифра = 4 біти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Наприклад:</a:t>
            </a:r>
          </a:p>
          <a:p>
            <a:pPr marL="0" indent="0">
              <a:buNone/>
            </a:pPr>
            <a:r>
              <a:rPr lang="ru-RU" sz="2000" b="1" dirty="0"/>
              <a:t>1010 1101₂ = </a:t>
            </a:r>
            <a:r>
              <a:rPr lang="en-US" sz="2000" b="1" dirty="0"/>
              <a:t>AD₁₆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050" name="Picture 2" descr="https://miro.medium.com/v2/1*PkHLh296lpvyEyJ2KPxdS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2" y="781238"/>
            <a:ext cx="5249867" cy="441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BEF0FF-7A5E-4875-90B0-541EAC7EABC4}"/>
              </a:ext>
            </a:extLst>
          </p:cNvPr>
          <p:cNvSpPr txBox="1"/>
          <p:nvPr/>
        </p:nvSpPr>
        <p:spPr>
          <a:xfrm>
            <a:off x="465120" y="5878864"/>
            <a:ext cx="11383979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Де застосовується?</a:t>
            </a:r>
          </a:p>
          <a:p>
            <a:r>
              <a:rPr lang="uk-UA" b="1" dirty="0"/>
              <a:t> Адреси пам'яті</a:t>
            </a:r>
            <a:r>
              <a:rPr lang="uk-UA" dirty="0"/>
              <a:t>, машинний код, значення регістрів, бітові маски, дампи пам'яті, налагодження програм, </a:t>
            </a:r>
            <a:r>
              <a:rPr lang="en-US" dirty="0"/>
              <a:t>MAC-</a:t>
            </a:r>
            <a:r>
              <a:rPr lang="uk-UA" dirty="0"/>
              <a:t>адреси, </a:t>
            </a:r>
            <a:r>
              <a:rPr lang="en-US" dirty="0"/>
              <a:t>RGB-</a:t>
            </a:r>
            <a:r>
              <a:rPr lang="uk-UA" dirty="0"/>
              <a:t>кольори, </a:t>
            </a:r>
            <a:r>
              <a:rPr lang="en-US" dirty="0"/>
              <a:t>UUID </a:t>
            </a:r>
            <a:r>
              <a:rPr lang="uk-UA" dirty="0"/>
              <a:t>та ін.</a:t>
            </a:r>
          </a:p>
        </p:txBody>
      </p:sp>
    </p:spTree>
    <p:extLst>
      <p:ext uri="{BB962C8B-B14F-4D97-AF65-F5344CB8AC3E}">
        <p14:creationId xmlns:p14="http://schemas.microsoft.com/office/powerpoint/2010/main" val="13285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Вісімкова система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4367543" cy="5598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Основа: 8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Цифри:</a:t>
            </a:r>
          </a:p>
          <a:p>
            <a:pPr marL="0" indent="0">
              <a:buNone/>
            </a:pPr>
            <a:r>
              <a:rPr lang="uk-UA" sz="2000" b="1" dirty="0"/>
              <a:t>0–7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Одна вісімкова цифра відповідає:</a:t>
            </a:r>
          </a:p>
          <a:p>
            <a:pPr marL="0" indent="0">
              <a:buNone/>
            </a:pPr>
            <a:r>
              <a:rPr lang="ru-RU" sz="2000" b="1" dirty="0"/>
              <a:t>3 бітам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Наприклад:</a:t>
            </a:r>
          </a:p>
          <a:p>
            <a:pPr marL="0" indent="0">
              <a:buNone/>
            </a:pPr>
            <a:r>
              <a:rPr lang="ru-RU" sz="2000" b="1" dirty="0"/>
              <a:t>101 110₂ = 56₈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3074" name="Picture 2" descr="https://www.watelectronics.com/wp-content/uploads/Decimal-and-Octal-Numbering-Syst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239" y="820894"/>
            <a:ext cx="361950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138zd1ktt9iqe.cloudfront.net/media/seo_landing_files/octal-to-decimal-conversion-16273931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196" y="2909339"/>
            <a:ext cx="3148281" cy="386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camo.githubusercontent.com/cde7efeb07eb6eefbc217ef636b1db35f4dd00c2a545d1454180a762bb112910/68747470733a2f2f7777772e6f6e6c696e656d61746834616c6c2e636f6d2f696d616765732f6f6374616c32646563696d616c2e706e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239" y="4540118"/>
            <a:ext cx="3410296" cy="223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0CBFC0-82CE-4F92-B102-494AAD0A13F3}"/>
              </a:ext>
            </a:extLst>
          </p:cNvPr>
          <p:cNvSpPr txBox="1"/>
          <p:nvPr/>
        </p:nvSpPr>
        <p:spPr>
          <a:xfrm>
            <a:off x="103881" y="4175343"/>
            <a:ext cx="4650934" cy="23083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Де застосовується?</a:t>
            </a:r>
          </a:p>
          <a:p>
            <a:r>
              <a:rPr lang="uk-UA" dirty="0"/>
              <a:t>Деякі системи Unix/Linux для прав доступу до файлів (chmod 755); окремі низькорівневі та спеціалізовані системи.</a:t>
            </a:r>
            <a:br>
              <a:rPr lang="uk-UA" dirty="0"/>
            </a:br>
            <a:r>
              <a:rPr lang="uk-UA" dirty="0"/>
              <a:t>Сьогодні вісімкова система використовується рідше, ніж шістнадцяткова, але залишається важливою для розуміння способів компактного запису двійкових даних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1644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Порівняння систем числення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4657777"/>
              </p:ext>
            </p:extLst>
          </p:nvPr>
        </p:nvGraphicFramePr>
        <p:xfrm>
          <a:off x="403996" y="1285035"/>
          <a:ext cx="10515600" cy="182880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Система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/>
                        <a:t>Основа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/>
                        <a:t>Цифри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Приклад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Двійкова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0–1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101101₂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Вісімкова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0–7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55₈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Десяткова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0–9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45₁₀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Шістнадцяткова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0–9, A–F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2D₁₆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3564" y="3685256"/>
            <a:ext cx="1044166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Те саме число може мати різний запис:</a:t>
            </a:r>
          </a:p>
          <a:p>
            <a:endParaRPr lang="en-US" b="1" dirty="0"/>
          </a:p>
          <a:p>
            <a:endParaRPr lang="en-US" b="1" dirty="0"/>
          </a:p>
          <a:p>
            <a:pPr algn="ctr"/>
            <a:r>
              <a:rPr lang="ru-RU" sz="4000" b="1" dirty="0"/>
              <a:t>45₁₀ = 101101₂ = 55₈ = 2D₁₆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37718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Переведення з двійкової в десяткову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011" y="1273361"/>
            <a:ext cx="11383978" cy="4756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Для переведення необхідно: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/>
              <a:t>Пронумерувати</a:t>
            </a:r>
            <a:r>
              <a:rPr lang="ru-RU" sz="2000" dirty="0"/>
              <a:t> </a:t>
            </a:r>
            <a:r>
              <a:rPr lang="uk-UA" sz="2000" dirty="0"/>
              <a:t>розряди</a:t>
            </a:r>
            <a:r>
              <a:rPr lang="ru-RU" sz="2000" dirty="0"/>
              <a:t> </a:t>
            </a:r>
            <a:r>
              <a:rPr lang="uk-UA" sz="2000" dirty="0"/>
              <a:t>справа наліво, починаючи з 0;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/>
              <a:t>Кожен біт помножити на відповідний степінь 2; 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/>
              <a:t>Отримані значення додати</a:t>
            </a:r>
            <a:r>
              <a:rPr lang="ru-RU" sz="2000" dirty="0"/>
              <a:t>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Приклад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 algn="ctr">
              <a:buNone/>
            </a:pPr>
            <a:r>
              <a:rPr lang="uk-UA" b="1" dirty="0"/>
              <a:t>110101₂ </a:t>
            </a:r>
            <a:r>
              <a:rPr lang="uk-UA" dirty="0"/>
              <a:t>= 1×2⁵ + 1×2⁴ + 0×2³ + 1×2² + 0×2¹ + 1×2⁰ = 32 + 16 + 4 + 1 = </a:t>
            </a:r>
            <a:r>
              <a:rPr lang="uk-UA" b="1" dirty="0"/>
              <a:t>53₁₀</a:t>
            </a:r>
            <a:endParaRPr lang="uk-UA" dirty="0"/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397786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Переведення з десяткової в двійкову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747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Для цілої частини використовується </a:t>
            </a:r>
            <a:r>
              <a:rPr lang="uk-UA" sz="2000" b="1" dirty="0"/>
              <a:t>послідовне ділення на 2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Приклад:</a:t>
            </a:r>
          </a:p>
          <a:p>
            <a:pPr marL="0" indent="0">
              <a:buNone/>
            </a:pPr>
            <a:r>
              <a:rPr lang="uk-UA" sz="2000" b="1" dirty="0"/>
              <a:t>                                   53₁₀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53 ÷ 2 = 26, остача 1</a:t>
            </a:r>
            <a:br>
              <a:rPr lang="uk-UA" sz="2000" dirty="0"/>
            </a:br>
            <a:r>
              <a:rPr lang="uk-UA" sz="2000" dirty="0"/>
              <a:t>26 ÷ 2 = 13, остача 0</a:t>
            </a:r>
            <a:br>
              <a:rPr lang="uk-UA" sz="2000" dirty="0"/>
            </a:br>
            <a:r>
              <a:rPr lang="uk-UA" sz="2000" dirty="0"/>
              <a:t>13 ÷ 2 = 6, остача 1</a:t>
            </a:r>
            <a:br>
              <a:rPr lang="uk-UA" sz="2000" dirty="0"/>
            </a:br>
            <a:r>
              <a:rPr lang="uk-UA" sz="2000" dirty="0"/>
              <a:t>6 ÷ 2 = 3, остача 0</a:t>
            </a:r>
            <a:br>
              <a:rPr lang="uk-UA" sz="2000" dirty="0"/>
            </a:br>
            <a:r>
              <a:rPr lang="uk-UA" sz="2000" dirty="0"/>
              <a:t>3 ÷ 2 = 1, остача 1</a:t>
            </a:r>
            <a:br>
              <a:rPr lang="uk-UA" sz="2000" dirty="0"/>
            </a:br>
            <a:r>
              <a:rPr lang="uk-UA" sz="2000" dirty="0"/>
              <a:t>1 ÷ 2 = 0, остача 1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Читаємо остачі </a:t>
            </a:r>
            <a:r>
              <a:rPr lang="uk-UA" sz="2000" b="1" dirty="0"/>
              <a:t>знизу вгору</a:t>
            </a:r>
            <a:r>
              <a:rPr lang="uk-UA" sz="2000" dirty="0"/>
              <a:t>:</a:t>
            </a:r>
          </a:p>
          <a:p>
            <a:pPr marL="0" indent="0">
              <a:buNone/>
            </a:pPr>
            <a:r>
              <a:rPr lang="uk-UA" sz="2000" b="1" dirty="0"/>
              <a:t>                      53₁₀ = 110101₂</a:t>
            </a:r>
            <a:endParaRPr lang="uk-UA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006" y="2609236"/>
            <a:ext cx="1571322" cy="16458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84114" y="1777672"/>
            <a:ext cx="56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27₁₀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8068006" y="4448361"/>
            <a:ext cx="1452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27₁₀ = 11011₂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916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Переведення між двійковою та шістнадцятковою системами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248176" cy="530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Оскільки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           16 = 2⁴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кожна </a:t>
            </a:r>
            <a:r>
              <a:rPr lang="en-US" sz="2000" dirty="0"/>
              <a:t>hex-</a:t>
            </a:r>
            <a:r>
              <a:rPr lang="ru-RU" sz="2000" dirty="0"/>
              <a:t>цифра безпосередньо відповідає чотирьом бітам.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Наприклад:</a:t>
            </a:r>
          </a:p>
          <a:p>
            <a:pPr marL="0" indent="0">
              <a:buNone/>
            </a:pPr>
            <a:r>
              <a:rPr lang="uk-UA" sz="2000" b="1" dirty="0"/>
              <a:t>               1011 0110 1101₂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групуємо по 4 біти:</a:t>
            </a:r>
          </a:p>
          <a:p>
            <a:pPr marL="0" indent="0">
              <a:buNone/>
            </a:pPr>
            <a:r>
              <a:rPr lang="uk-UA" sz="2000" b="1" dirty="0"/>
              <a:t>            1011 </a:t>
            </a:r>
            <a:r>
              <a:rPr lang="ru-RU" sz="2000" b="1" dirty="0"/>
              <a:t>| 0110 | 1101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і </a:t>
            </a:r>
            <a:r>
              <a:rPr lang="uk-UA" sz="2000" dirty="0"/>
              <a:t>замінюємо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b="1" dirty="0"/>
              <a:t>        </a:t>
            </a:r>
            <a:r>
              <a:rPr lang="uk-UA" sz="2000" b="1" dirty="0"/>
              <a:t>            </a:t>
            </a:r>
            <a:r>
              <a:rPr lang="en-US" sz="2000" b="1" dirty="0"/>
              <a:t> B | 6 | D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Отже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101101101101₂ = </a:t>
            </a:r>
            <a:r>
              <a:rPr lang="en-US" sz="2000" b="1" dirty="0"/>
              <a:t>B6D₁₆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4098" name="Picture 2" descr="https://mathmonks.com/wp-content/uploads/2024/04/Hexadecimal-to-Bin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077" y="2315512"/>
            <a:ext cx="5715000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093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Переведення дробової частини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Для переведення десяткового дробу в двійкову систему використовується </a:t>
            </a:r>
            <a:r>
              <a:rPr lang="uk-UA" sz="2000" b="1" dirty="0"/>
              <a:t>послідовне множення на 2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Наприклад:</a:t>
            </a:r>
          </a:p>
          <a:p>
            <a:pPr marL="0" indent="0">
              <a:buNone/>
            </a:pPr>
            <a:r>
              <a:rPr lang="uk-UA" sz="2000" b="1" dirty="0"/>
              <a:t>              0,625₁₀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   0,625 × 2 = </a:t>
            </a:r>
            <a:r>
              <a:rPr lang="uk-UA" sz="2000" b="1" dirty="0"/>
              <a:t>1,25</a:t>
            </a:r>
            <a:r>
              <a:rPr lang="uk-UA" sz="2000" dirty="0"/>
              <a:t> → 1</a:t>
            </a:r>
            <a:br>
              <a:rPr lang="uk-UA" sz="2000" dirty="0"/>
            </a:br>
            <a:r>
              <a:rPr lang="uk-UA" sz="2000" dirty="0"/>
              <a:t>     0,25 × 2 = </a:t>
            </a:r>
            <a:r>
              <a:rPr lang="uk-UA" sz="2000" b="1" dirty="0"/>
              <a:t>0,5</a:t>
            </a:r>
            <a:r>
              <a:rPr lang="uk-UA" sz="2000" dirty="0"/>
              <a:t> → 0</a:t>
            </a:r>
            <a:br>
              <a:rPr lang="uk-UA" sz="2000" dirty="0"/>
            </a:br>
            <a:r>
              <a:rPr lang="uk-UA" sz="2000" dirty="0"/>
              <a:t>       0,5 × 2 = </a:t>
            </a:r>
            <a:r>
              <a:rPr lang="uk-UA" sz="2000" b="1" dirty="0"/>
              <a:t>1,0</a:t>
            </a:r>
            <a:r>
              <a:rPr lang="uk-UA" sz="2000" dirty="0"/>
              <a:t> → 1</a:t>
            </a:r>
          </a:p>
          <a:p>
            <a:pPr marL="0" indent="0">
              <a:buNone/>
            </a:pPr>
            <a:r>
              <a:rPr lang="uk-UA" sz="2000" dirty="0"/>
              <a:t>Отже:</a:t>
            </a:r>
          </a:p>
          <a:p>
            <a:pPr marL="0" indent="0">
              <a:buNone/>
            </a:pPr>
            <a:r>
              <a:rPr lang="uk-UA" sz="2000" b="1" dirty="0"/>
              <a:t>      0,625₁₀ = 0,101₂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733" y="1587044"/>
            <a:ext cx="5145057" cy="519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69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Двійкові дроби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Позиції праворуч від двійкової крапки мають від'ємні степені</a:t>
            </a:r>
            <a:r>
              <a:rPr lang="ru-RU" sz="2000" dirty="0"/>
              <a:t> 2: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                </a:t>
            </a:r>
            <a:r>
              <a:rPr lang="uk-UA" sz="2000" b="1" dirty="0"/>
              <a:t>2⁻¹, 2⁻², 2⁻³, …</a:t>
            </a: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</a:t>
            </a:r>
            <a:r>
              <a:rPr lang="uk-UA" sz="2000" b="1" dirty="0"/>
              <a:t>0,101₂</a:t>
            </a:r>
            <a:r>
              <a:rPr lang="uk-UA" sz="2000" dirty="0"/>
              <a:t>= 1×2⁻¹ + 0×2⁻² + 1×2⁻³= 1/2 + 1/8= </a:t>
            </a:r>
            <a:r>
              <a:rPr lang="uk-UA" sz="2000" b="1" dirty="0"/>
              <a:t>0,625₁₀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146" name="Picture 2" descr="https://c-for-dummies.com/blog/wp-content/uploads/2016/07/0723_powers-of-2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16" y="1720159"/>
            <a:ext cx="3877847" cy="492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659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Арифметичні операції у двійковій системі</a:t>
            </a:r>
            <a:br>
              <a:rPr lang="uk-UA" sz="3200" dirty="0"/>
            </a:br>
            <a:r>
              <a:rPr lang="uk-UA" sz="2800" dirty="0"/>
              <a:t>Двійкове додавання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Основні правила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0 + 0 = 0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  0 + 1 = 1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  1 + 0 = 1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  1 + 1 = 10₂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Останній випадок означає:</a:t>
            </a:r>
          </a:p>
          <a:p>
            <a:pPr marL="0" indent="0">
              <a:buNone/>
            </a:pPr>
            <a:r>
              <a:rPr lang="uk-UA" sz="2000" b="1" dirty="0"/>
              <a:t>1 + 1 = 0</a:t>
            </a:r>
            <a:r>
              <a:rPr lang="uk-UA" sz="2000" dirty="0"/>
              <a:t>, переносимо </a:t>
            </a:r>
            <a:r>
              <a:rPr lang="uk-UA" sz="2000" b="1" dirty="0"/>
              <a:t>1</a:t>
            </a:r>
            <a:r>
              <a:rPr lang="uk-UA" sz="2000" dirty="0"/>
              <a:t> у наступний розряд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Приклад: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4" name="Rectangle 3"/>
          <p:cNvSpPr/>
          <p:nvPr/>
        </p:nvSpPr>
        <p:spPr>
          <a:xfrm>
            <a:off x="607143" y="4961161"/>
            <a:ext cx="1324402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dirty="0">
                <a:latin typeface="Consolas" panose="020B0609020204030204" pitchFamily="49" charset="0"/>
              </a:rPr>
              <a:t>   1011</a:t>
            </a:r>
          </a:p>
          <a:p>
            <a:r>
              <a:rPr lang="uk-UA" dirty="0">
                <a:latin typeface="Consolas" panose="020B0609020204030204" pitchFamily="49" charset="0"/>
              </a:rPr>
              <a:t> + 0110</a:t>
            </a:r>
          </a:p>
          <a:p>
            <a:r>
              <a:rPr lang="uk-UA" dirty="0">
                <a:latin typeface="Consolas" panose="020B0609020204030204" pitchFamily="49" charset="0"/>
              </a:rPr>
              <a:t> ------  </a:t>
            </a:r>
          </a:p>
          <a:p>
            <a:r>
              <a:rPr lang="uk-UA" dirty="0">
                <a:latin typeface="Consolas" panose="020B0609020204030204" pitchFamily="49" charset="0"/>
              </a:rPr>
              <a:t>  10001</a:t>
            </a:r>
          </a:p>
        </p:txBody>
      </p:sp>
      <p:sp>
        <p:nvSpPr>
          <p:cNvPr id="5" name="Rectangle 4"/>
          <p:cNvSpPr/>
          <p:nvPr/>
        </p:nvSpPr>
        <p:spPr>
          <a:xfrm>
            <a:off x="362699" y="6268191"/>
            <a:ext cx="18117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11₁₀ + 6₁₀ = 17₁₀</a:t>
            </a:r>
            <a:endParaRPr lang="uk-UA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095" y="2144869"/>
            <a:ext cx="3902558" cy="345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12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Двійкове віднімання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0515600" cy="4620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Основні правила:</a:t>
            </a:r>
          </a:p>
          <a:p>
            <a:pPr marL="0" indent="0">
              <a:buNone/>
            </a:pPr>
            <a:r>
              <a:rPr lang="ru-RU" sz="2000" b="1" dirty="0"/>
              <a:t>          </a:t>
            </a:r>
            <a:r>
              <a:rPr lang="uk-UA" sz="2000" b="1" dirty="0"/>
              <a:t>0 − 0 = 0</a:t>
            </a:r>
            <a:endParaRPr lang="uk-UA" sz="2000" dirty="0"/>
          </a:p>
          <a:p>
            <a:pPr marL="0" indent="0">
              <a:buNone/>
            </a:pPr>
            <a:r>
              <a:rPr lang="uk-UA" sz="2000" b="1" dirty="0"/>
              <a:t>          1 − 0 = 1</a:t>
            </a:r>
            <a:endParaRPr lang="uk-UA" sz="2000" dirty="0"/>
          </a:p>
          <a:p>
            <a:pPr marL="0" indent="0">
              <a:buNone/>
            </a:pPr>
            <a:r>
              <a:rPr lang="uk-UA" sz="2000" b="1" dirty="0"/>
              <a:t>          1 − 1 = 0</a:t>
            </a:r>
            <a:endParaRPr lang="uk-UA" sz="2000" dirty="0"/>
          </a:p>
          <a:p>
            <a:pPr marL="0" indent="0">
              <a:buNone/>
            </a:pPr>
            <a:r>
              <a:rPr lang="uk-UA" sz="2000" b="1" dirty="0"/>
              <a:t>          0 − 1 = 1</a:t>
            </a:r>
            <a:r>
              <a:rPr lang="ru-RU" sz="2000" dirty="0"/>
              <a:t>, </a:t>
            </a:r>
            <a:r>
              <a:rPr lang="uk-UA" sz="2000" dirty="0"/>
              <a:t>але необхідно виконати </a:t>
            </a:r>
            <a:r>
              <a:rPr lang="uk-UA" sz="2000" b="1" dirty="0"/>
              <a:t>позичання з наступного розряду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Приклад: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4" name="Rectangle 3"/>
          <p:cNvSpPr/>
          <p:nvPr/>
        </p:nvSpPr>
        <p:spPr>
          <a:xfrm>
            <a:off x="448901" y="4222108"/>
            <a:ext cx="1324402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dirty="0">
                <a:latin typeface="Consolas" panose="020B0609020204030204" pitchFamily="49" charset="0"/>
              </a:rPr>
              <a:t>  1101 </a:t>
            </a:r>
          </a:p>
          <a:p>
            <a:pPr marL="285750" indent="-285750">
              <a:buFontTx/>
              <a:buChar char="-"/>
            </a:pPr>
            <a:r>
              <a:rPr lang="uk-UA" dirty="0">
                <a:latin typeface="Consolas" panose="020B0609020204030204" pitchFamily="49" charset="0"/>
              </a:rPr>
              <a:t>0110 </a:t>
            </a:r>
          </a:p>
          <a:p>
            <a:r>
              <a:rPr lang="uk-UA" dirty="0">
                <a:latin typeface="Consolas" panose="020B0609020204030204" pitchFamily="49" charset="0"/>
              </a:rPr>
              <a:t>------   </a:t>
            </a:r>
          </a:p>
          <a:p>
            <a:r>
              <a:rPr lang="uk-UA" dirty="0">
                <a:latin typeface="Consolas" panose="020B0609020204030204" pitchFamily="49" charset="0"/>
              </a:rPr>
              <a:t>  0111</a:t>
            </a:r>
          </a:p>
        </p:txBody>
      </p:sp>
      <p:sp>
        <p:nvSpPr>
          <p:cNvPr id="5" name="Rectangle 4"/>
          <p:cNvSpPr/>
          <p:nvPr/>
        </p:nvSpPr>
        <p:spPr>
          <a:xfrm>
            <a:off x="448901" y="5649361"/>
            <a:ext cx="16818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13₁₀ − 6₁₀ = 7₁₀</a:t>
            </a:r>
            <a:endParaRPr lang="uk-UA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894" y="3621386"/>
            <a:ext cx="3437313" cy="300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59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Двійкове множення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Правила множення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0 × 0 = 0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0 × 1 = 0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1 × 0 = 0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1 × 1 = 1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Приклад: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4" name="Rectangle 3"/>
          <p:cNvSpPr/>
          <p:nvPr/>
        </p:nvSpPr>
        <p:spPr>
          <a:xfrm>
            <a:off x="566597" y="3943925"/>
            <a:ext cx="881957" cy="20313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>
                <a:latin typeface="Consolas" panose="020B0609020204030204" pitchFamily="49" charset="0"/>
              </a:rPr>
              <a:t>  101    </a:t>
            </a:r>
          </a:p>
          <a:p>
            <a:r>
              <a:rPr lang="uk-UA" dirty="0">
                <a:latin typeface="Consolas" panose="020B0609020204030204" pitchFamily="49" charset="0"/>
              </a:rPr>
              <a:t>×  11    </a:t>
            </a:r>
          </a:p>
          <a:p>
            <a:r>
              <a:rPr lang="uk-UA" dirty="0">
                <a:latin typeface="Consolas" panose="020B0609020204030204" pitchFamily="49" charset="0"/>
              </a:rPr>
              <a:t>-----       </a:t>
            </a:r>
          </a:p>
          <a:p>
            <a:r>
              <a:rPr lang="uk-UA" dirty="0">
                <a:latin typeface="Consolas" panose="020B0609020204030204" pitchFamily="49" charset="0"/>
              </a:rPr>
              <a:t>  101      </a:t>
            </a:r>
          </a:p>
          <a:p>
            <a:r>
              <a:rPr lang="uk-UA" dirty="0">
                <a:latin typeface="Consolas" panose="020B0609020204030204" pitchFamily="49" charset="0"/>
              </a:rPr>
              <a:t> 101     </a:t>
            </a:r>
          </a:p>
          <a:p>
            <a:r>
              <a:rPr lang="uk-UA" dirty="0">
                <a:latin typeface="Consolas" panose="020B0609020204030204" pitchFamily="49" charset="0"/>
              </a:rPr>
              <a:t>-----      </a:t>
            </a:r>
          </a:p>
          <a:p>
            <a:r>
              <a:rPr lang="uk-UA" dirty="0">
                <a:latin typeface="Consolas" panose="020B0609020204030204" pitchFamily="49" charset="0"/>
              </a:rPr>
              <a:t> 1111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597" y="617106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Отже: </a:t>
            </a:r>
            <a:r>
              <a:rPr lang="uk-UA" b="1" dirty="0"/>
              <a:t>5₁₀ × 3₁₀ = 15₁₀</a:t>
            </a:r>
            <a:endParaRPr lang="uk-U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100" y="1580015"/>
            <a:ext cx="730567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153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Двійкове ділення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Двійкове ділення виконується аналогічно десятковому.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                1100₂ ÷ 10₂ = 110₂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оскільки:</a:t>
            </a:r>
          </a:p>
          <a:p>
            <a:pPr marL="0" indent="0">
              <a:buNone/>
            </a:pPr>
            <a:r>
              <a:rPr lang="uk-UA" sz="2000" b="1" dirty="0"/>
              <a:t>                                 12₁₀ ÷ 2₁₀ = 6₁₀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Ділення на 2 у двійковій системі еквівалентне </a:t>
            </a:r>
            <a:r>
              <a:rPr lang="uk-UA" sz="2000" b="1" dirty="0"/>
              <a:t>зсуву вправо на один розряд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374" y="3204588"/>
            <a:ext cx="197167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57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Арифметичні зсуви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Зсув вліво на 1 біт</a:t>
            </a:r>
            <a:r>
              <a:rPr lang="uk-UA" sz="2000" dirty="0"/>
              <a:t> приблизно відповідає множенню на 2.</a:t>
            </a:r>
          </a:p>
          <a:p>
            <a:pPr marL="0" indent="0">
              <a:buNone/>
            </a:pPr>
            <a:r>
              <a:rPr lang="uk-UA" sz="2000" b="1" dirty="0"/>
              <a:t>Зсув вправо на 1 біт</a:t>
            </a:r>
            <a:r>
              <a:rPr lang="uk-UA" sz="2000" dirty="0"/>
              <a:t> для беззнакового числа відповідає цілочисельному діленню на 2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Наприклад:</a:t>
            </a:r>
          </a:p>
          <a:p>
            <a:pPr marL="0" indent="0">
              <a:buNone/>
            </a:pPr>
            <a:r>
              <a:rPr lang="uk-UA" sz="2000" b="1" dirty="0"/>
              <a:t>                        001011₂ &lt;&lt; 1 = 010110₂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                                     11 × 2 = 22</a:t>
            </a:r>
          </a:p>
          <a:p>
            <a:pPr marL="0" indent="0">
              <a:buNone/>
            </a:pPr>
            <a:r>
              <a:rPr lang="uk-UA" sz="2000" dirty="0"/>
              <a:t>Але для знакових чисел правила необхідно розглядати окремо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9218" name="Picture 2" descr="https://i.ytimg.com/vi/GjmiiLzDzHI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25" y="3782328"/>
            <a:ext cx="5331139" cy="299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9A3714-0F05-40DE-ACEC-21AD12545428}"/>
              </a:ext>
            </a:extLst>
          </p:cNvPr>
          <p:cNvSpPr txBox="1"/>
          <p:nvPr/>
        </p:nvSpPr>
        <p:spPr>
          <a:xfrm>
            <a:off x="6096000" y="4238044"/>
            <a:ext cx="58636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Зсуви двійкових чисел використовуються для </a:t>
            </a:r>
            <a:r>
              <a:rPr lang="uk-UA" b="1" dirty="0"/>
              <a:t>швидкого множення та ділення на степені двійки, роботи з окремими бітами й бітовими полями, формування та обробки адрес, регістрів і структур даних</a:t>
            </a:r>
            <a:r>
              <a:rPr lang="uk-UA" dirty="0"/>
              <a:t>. Вони є базовими операціями процесора та широко застосовуються в арифметичних, логічних і системних операціях.</a:t>
            </a:r>
          </a:p>
        </p:txBody>
      </p:sp>
    </p:spTree>
    <p:extLst>
      <p:ext uri="{BB962C8B-B14F-4D97-AF65-F5344CB8AC3E}">
        <p14:creationId xmlns:p14="http://schemas.microsoft.com/office/powerpoint/2010/main" val="2488403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Представлення цілих чисел</a:t>
            </a:r>
            <a:br>
              <a:rPr lang="ru-RU" sz="3200" dirty="0"/>
            </a:br>
            <a:r>
              <a:rPr lang="ru-RU" sz="2800" dirty="0"/>
              <a:t>Скільки чисел можна представити n бітами?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Якщо кожен біт має два стани, то:</a:t>
            </a:r>
          </a:p>
          <a:p>
            <a:pPr marL="0" indent="0">
              <a:buNone/>
            </a:pPr>
            <a:r>
              <a:rPr lang="uk-UA" sz="2000" b="1" dirty="0"/>
              <a:t>         n бітів → 2ⁿ комбінацій</a:t>
            </a: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Наприклад:</a:t>
            </a:r>
          </a:p>
          <a:p>
            <a:pPr marL="0" indent="0">
              <a:buNone/>
            </a:pPr>
            <a:endParaRPr lang="uk-UA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280056"/>
              </p:ext>
            </p:extLst>
          </p:nvPr>
        </p:nvGraphicFramePr>
        <p:xfrm>
          <a:off x="1471942" y="2749217"/>
          <a:ext cx="3371661" cy="2834640"/>
        </p:xfrm>
        <a:graphic>
          <a:graphicData uri="http://schemas.openxmlformats.org/drawingml/2006/table">
            <a:tbl>
              <a:tblPr/>
              <a:tblGrid>
                <a:gridCol w="1660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Кількість бітів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Кількість комбінацій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65 536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4 294 967 296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7902" y="6022848"/>
            <a:ext cx="5630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/>
              <a:t>Це визначає </a:t>
            </a:r>
            <a:r>
              <a:rPr lang="uk-UA" b="1"/>
              <a:t>діапазон значень</a:t>
            </a:r>
            <a:r>
              <a:rPr lang="uk-UA"/>
              <a:t>, які можна представити.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913361-E56A-49F6-A7D9-E6F780298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712" y="1078726"/>
            <a:ext cx="5553488" cy="568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59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err="1"/>
              <a:t>Беззнакові</a:t>
            </a:r>
            <a:r>
              <a:rPr lang="uk-UA" sz="3200" dirty="0"/>
              <a:t> цілі числа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2" y="1028918"/>
            <a:ext cx="4150258" cy="55982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dirty="0"/>
              <a:t>Для </a:t>
            </a:r>
            <a:r>
              <a:rPr lang="uk-UA" sz="2000" b="1" dirty="0"/>
              <a:t>n-бітного беззнакового числа</a:t>
            </a:r>
            <a:r>
              <a:rPr lang="uk-UA" sz="2000" dirty="0"/>
              <a:t> діапазон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ru-RU" sz="2000" b="1" dirty="0"/>
              <a:t>0 … 2ⁿ − 1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Наприклад, для 8 бітів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ru-RU" sz="2000" b="1" dirty="0"/>
              <a:t>0 … 255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оскільки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2⁸ − 1 = 255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Двійкове представлення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00000000₂ = 0</a:t>
            </a:r>
            <a:endParaRPr lang="ru-RU" sz="2000" dirty="0"/>
          </a:p>
          <a:p>
            <a:pPr marL="0" indent="0" algn="ctr">
              <a:buNone/>
            </a:pPr>
            <a:r>
              <a:rPr lang="ru-RU" sz="2000" b="1" dirty="0"/>
              <a:t>11111111₂ = 255</a:t>
            </a:r>
            <a:endParaRPr lang="ru-RU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986" y="1756373"/>
            <a:ext cx="8286014" cy="510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69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Знакові цілі числа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Для представлення від'ємних чисел необхідно зарезервувати частину можливих кодів.</a:t>
            </a:r>
          </a:p>
          <a:p>
            <a:pPr marL="0" indent="0">
              <a:buNone/>
            </a:pPr>
            <a:r>
              <a:rPr lang="uk-UA" sz="2000" dirty="0"/>
              <a:t>Основні способи:</a:t>
            </a:r>
          </a:p>
          <a:p>
            <a:r>
              <a:rPr lang="uk-UA" sz="2000" dirty="0"/>
              <a:t>прямий код; </a:t>
            </a:r>
          </a:p>
          <a:p>
            <a:r>
              <a:rPr lang="uk-UA" sz="2000" dirty="0"/>
              <a:t>обернений </a:t>
            </a:r>
            <a:r>
              <a:rPr lang="ru-RU" sz="2000" dirty="0"/>
              <a:t>код; </a:t>
            </a:r>
          </a:p>
          <a:p>
            <a:r>
              <a:rPr lang="uk-UA" sz="2000" b="1" dirty="0"/>
              <a:t>доповняльний код</a:t>
            </a:r>
            <a:r>
              <a:rPr lang="uk-UA" sz="2000" dirty="0"/>
              <a:t>. </a:t>
            </a:r>
          </a:p>
          <a:p>
            <a:pPr marL="0" indent="0">
              <a:buNone/>
            </a:pPr>
            <a:r>
              <a:rPr lang="uk-UA" sz="2000" dirty="0"/>
              <a:t>У сучасних комп'ютерах для цілих знакових чисел переважно використовується </a:t>
            </a:r>
            <a:r>
              <a:rPr lang="uk-UA" sz="2000" b="1" dirty="0"/>
              <a:t>доповняльний код (</a:t>
            </a:r>
            <a:r>
              <a:rPr lang="uk-UA" sz="2000" b="1" dirty="0" err="1"/>
              <a:t>two's</a:t>
            </a:r>
            <a:r>
              <a:rPr lang="uk-UA" sz="2000" b="1" dirty="0"/>
              <a:t> </a:t>
            </a:r>
            <a:r>
              <a:rPr lang="uk-UA" sz="2000" b="1" dirty="0" err="1"/>
              <a:t>complement</a:t>
            </a:r>
            <a:r>
              <a:rPr lang="uk-UA" sz="2000" b="1" dirty="0"/>
              <a:t>)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CCC9AA-DC9A-4C04-8F43-46FBA384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130" y="4102708"/>
            <a:ext cx="5178347" cy="25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70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Доповняльний код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0958465" cy="5136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Для</a:t>
            </a:r>
            <a:r>
              <a:rPr lang="ru-RU" sz="2000" dirty="0"/>
              <a:t> </a:t>
            </a:r>
            <a:r>
              <a:rPr lang="en-US" sz="2000" dirty="0"/>
              <a:t>n-</a:t>
            </a:r>
            <a:r>
              <a:rPr lang="uk-UA" sz="2000" dirty="0"/>
              <a:t>бітного</a:t>
            </a:r>
            <a:r>
              <a:rPr lang="ru-RU" sz="2000" dirty="0"/>
              <a:t> </a:t>
            </a:r>
            <a:r>
              <a:rPr lang="uk-UA" sz="2000" dirty="0"/>
              <a:t>знакового числа діапазон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−2</a:t>
            </a:r>
            <a:r>
              <a:rPr lang="en-US" sz="2000" b="1" dirty="0"/>
              <a:t>ⁿ⁻¹ … 2ⁿ⁻¹ − 1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Для 8 бітів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−128 … +127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Переваги:</a:t>
            </a:r>
          </a:p>
          <a:p>
            <a:r>
              <a:rPr lang="uk-UA" sz="2000" dirty="0"/>
              <a:t>один код для нуля; </a:t>
            </a:r>
          </a:p>
          <a:p>
            <a:r>
              <a:rPr lang="uk-UA" sz="2000" dirty="0"/>
              <a:t>зручне виконання додавання; </a:t>
            </a:r>
          </a:p>
          <a:p>
            <a:r>
              <a:rPr lang="uk-UA" sz="2000" dirty="0"/>
              <a:t>віднімання можна виконувати як додавання; </a:t>
            </a:r>
          </a:p>
          <a:p>
            <a:r>
              <a:rPr lang="uk-UA" sz="2000" dirty="0"/>
              <a:t>апаратна реалізація арифметики спрощується</a:t>
            </a:r>
            <a:r>
              <a:rPr lang="ru-RU" sz="2000" dirty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723" y="1486135"/>
            <a:ext cx="3000375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53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2221" y="289521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Отримання доповняльного коду від'ємного числа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130481" cy="53990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Для отримання представлення </a:t>
            </a:r>
            <a:r>
              <a:rPr lang="uk-UA" sz="2000" b="1" dirty="0"/>
              <a:t>−5</a:t>
            </a:r>
            <a:r>
              <a:rPr lang="uk-UA" sz="2000" dirty="0"/>
              <a:t> у 8 бітах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457200" indent="-457200">
              <a:buFont typeface="+mj-lt"/>
              <a:buAutoNum type="arabicPeriod"/>
            </a:pPr>
            <a:r>
              <a:rPr lang="uk-UA" sz="2000" dirty="0"/>
              <a:t>Представляємо +5:        </a:t>
            </a:r>
            <a:r>
              <a:rPr lang="uk-UA" sz="2000" b="1" dirty="0"/>
              <a:t>00000101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/>
              <a:t>Інвертуємо біти:             </a:t>
            </a:r>
            <a:r>
              <a:rPr lang="uk-UA" sz="2000" b="1" dirty="0"/>
              <a:t>11111010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000" dirty="0"/>
              <a:t>Додаємо 1:                       </a:t>
            </a:r>
            <a:r>
              <a:rPr lang="uk-UA" sz="2000" b="1" dirty="0"/>
              <a:t>11111011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dirty="0"/>
              <a:t>Отже:  </a:t>
            </a:r>
            <a:r>
              <a:rPr lang="ru-RU" sz="2000" dirty="0"/>
              <a:t>                               </a:t>
            </a:r>
            <a:r>
              <a:rPr lang="uk-UA" sz="2000" b="1" dirty="0"/>
              <a:t>−5 = 11111011₂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у 8-бітному доповняльному коді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67A057-3DE6-4592-826C-47E3B1ED7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004" y="3181246"/>
            <a:ext cx="5985096" cy="30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09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Додавання знакових чисел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0515600" cy="5399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Доповняльний код дозволяє використовувати той самий двійковий суматор для додавання додатних і від'ємних чисел.</a:t>
            </a:r>
          </a:p>
          <a:p>
            <a:pPr marL="0" indent="0">
              <a:buNone/>
            </a:pPr>
            <a:r>
              <a:rPr lang="uk-UA" sz="2000" dirty="0"/>
              <a:t>Приклад:</a:t>
            </a:r>
          </a:p>
          <a:p>
            <a:pPr marL="0" indent="0">
              <a:buNone/>
            </a:pPr>
            <a:r>
              <a:rPr lang="ru-RU" sz="2000" b="1" dirty="0"/>
              <a:t>                       5 + (−3)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uk-UA" sz="2000" dirty="0"/>
              <a:t>Старший перенос виходить за межі 8 бітів і відкидається.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Результат:</a:t>
            </a:r>
          </a:p>
          <a:p>
            <a:pPr marL="0" indent="0">
              <a:buNone/>
            </a:pPr>
            <a:r>
              <a:rPr lang="uk-UA" sz="2000" b="1" dirty="0"/>
              <a:t>00000010₂ = 2₁₀</a:t>
            </a:r>
            <a:endParaRPr lang="uk-UA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4" name="Rectangle 3"/>
          <p:cNvSpPr/>
          <p:nvPr/>
        </p:nvSpPr>
        <p:spPr>
          <a:xfrm>
            <a:off x="1308980" y="2528109"/>
            <a:ext cx="1577676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uk-UA" dirty="0">
                <a:latin typeface="Consolas" panose="020B0609020204030204" pitchFamily="49" charset="0"/>
              </a:rPr>
              <a:t>  00000101</a:t>
            </a:r>
          </a:p>
          <a:p>
            <a:r>
              <a:rPr lang="uk-UA" dirty="0">
                <a:latin typeface="Consolas" panose="020B0609020204030204" pitchFamily="49" charset="0"/>
              </a:rPr>
              <a:t>+ 11111101</a:t>
            </a:r>
          </a:p>
          <a:p>
            <a:r>
              <a:rPr lang="uk-UA" dirty="0">
                <a:latin typeface="Consolas" panose="020B0609020204030204" pitchFamily="49" charset="0"/>
              </a:rPr>
              <a:t>-----------</a:t>
            </a:r>
          </a:p>
          <a:p>
            <a:r>
              <a:rPr lang="uk-UA" dirty="0">
                <a:latin typeface="Consolas" panose="020B0609020204030204" pitchFamily="49" charset="0"/>
              </a:rPr>
              <a:t>1 00000010</a:t>
            </a:r>
          </a:p>
        </p:txBody>
      </p:sp>
    </p:spTree>
    <p:extLst>
      <p:ext uri="{BB962C8B-B14F-4D97-AF65-F5344CB8AC3E}">
        <p14:creationId xmlns:p14="http://schemas.microsoft.com/office/powerpoint/2010/main" val="991929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Переповнення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/>
              <a:t>Переповнення (overflow)</a:t>
            </a:r>
            <a:r>
              <a:rPr lang="uk-UA" sz="2000" dirty="0"/>
              <a:t> виникає, коли результат операції виходить за межі діапазону, який можна представити заданою кількістю бітів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Для 8-бітного знакового числа:</a:t>
            </a:r>
          </a:p>
          <a:p>
            <a:pPr marL="0" indent="0">
              <a:buNone/>
            </a:pPr>
            <a:r>
              <a:rPr lang="uk-UA" sz="2000" b="1" dirty="0"/>
              <a:t>                 127 + 1 = 128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але </a:t>
            </a:r>
            <a:r>
              <a:rPr lang="uk-UA" sz="2000" b="1" dirty="0"/>
              <a:t>+128</a:t>
            </a:r>
            <a:r>
              <a:rPr lang="uk-UA" sz="2000" dirty="0"/>
              <a:t> представити неможливо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Отримуємо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uk-UA" sz="2000" b="1" dirty="0"/>
              <a:t>  01111111 + 00000001 = 10000000</a:t>
            </a: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яке інтерпретується як </a:t>
            </a:r>
            <a:r>
              <a:rPr lang="uk-UA" sz="2000" b="1" dirty="0"/>
              <a:t>−128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D7DF289-4BA3-4BC0-8496-ED041E7AD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309" y="3347341"/>
            <a:ext cx="5019485" cy="293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AFAD9-5764-436D-8AE9-412B7D3CF73D}"/>
              </a:ext>
            </a:extLst>
          </p:cNvPr>
          <p:cNvSpPr txBox="1"/>
          <p:nvPr/>
        </p:nvSpPr>
        <p:spPr>
          <a:xfrm>
            <a:off x="5690104" y="1870013"/>
            <a:ext cx="6501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i="1" dirty="0"/>
            </a:br>
            <a:r>
              <a:rPr lang="uk-UA" i="1" dirty="0"/>
              <a:t>Приклад:</a:t>
            </a:r>
            <a:br>
              <a:rPr lang="uk-UA" i="1" dirty="0"/>
            </a:br>
            <a:r>
              <a:rPr lang="uk-UA" i="1" dirty="0"/>
              <a:t>65528</a:t>
            </a:r>
            <a:r>
              <a:rPr lang="en-US" i="1" dirty="0"/>
              <a:t> + 8  = 65 536 – </a:t>
            </a:r>
            <a:r>
              <a:rPr lang="uk-UA" i="1" dirty="0"/>
              <a:t>відбудеться переповнення. Бо </a:t>
            </a:r>
            <a:r>
              <a:rPr lang="ru-RU" i="1" dirty="0"/>
              <a:t>за </a:t>
            </a:r>
            <a:r>
              <a:rPr lang="uk-UA" i="1" dirty="0"/>
              <a:t>допомогою</a:t>
            </a:r>
            <a:r>
              <a:rPr lang="ru-RU" i="1" dirty="0"/>
              <a:t> 16-біт </a:t>
            </a:r>
            <a:r>
              <a:rPr lang="uk-UA" i="1" dirty="0"/>
              <a:t>можна</a:t>
            </a:r>
            <a:r>
              <a:rPr lang="ru-RU" i="1" dirty="0"/>
              <a:t> </a:t>
            </a:r>
            <a:r>
              <a:rPr lang="uk-UA" i="1" dirty="0"/>
              <a:t>зобразити</a:t>
            </a:r>
            <a:r>
              <a:rPr lang="ru-RU" i="1" dirty="0"/>
              <a:t> </a:t>
            </a:r>
            <a:r>
              <a:rPr lang="uk-UA" i="1" dirty="0"/>
              <a:t>цілі</a:t>
            </a:r>
            <a:r>
              <a:rPr lang="ru-RU" i="1" dirty="0"/>
              <a:t> числа </a:t>
            </a:r>
            <a:r>
              <a:rPr lang="uk-UA" i="1" dirty="0"/>
              <a:t>від</a:t>
            </a:r>
            <a:r>
              <a:rPr lang="ru-RU" i="1" dirty="0"/>
              <a:t> 0 до 65 535</a:t>
            </a:r>
            <a:br>
              <a:rPr lang="en-US" i="1" dirty="0"/>
            </a:b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36025112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Представлення дійсних чисел</a:t>
            </a:r>
            <a:br>
              <a:rPr lang="uk-UA" sz="3200" dirty="0"/>
            </a:br>
            <a:r>
              <a:rPr lang="uk-UA" sz="2800" dirty="0"/>
              <a:t>Навіщо потрібне представлення дійсних чисел?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580" y="1246201"/>
            <a:ext cx="11112374" cy="5208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Цілі числа не дозволяють ефективно представляти:</a:t>
            </a:r>
          </a:p>
          <a:p>
            <a:r>
              <a:rPr lang="uk-UA" sz="2000" dirty="0"/>
              <a:t>дроби; </a:t>
            </a:r>
          </a:p>
          <a:p>
            <a:r>
              <a:rPr lang="uk-UA" sz="2000" dirty="0"/>
              <a:t>дуже великі значення; </a:t>
            </a:r>
          </a:p>
          <a:p>
            <a:r>
              <a:rPr lang="uk-UA" sz="2000" dirty="0"/>
              <a:t>дуже малі значення; </a:t>
            </a:r>
          </a:p>
          <a:p>
            <a:r>
              <a:rPr lang="uk-UA" sz="2000" dirty="0"/>
              <a:t>результати вимірювань</a:t>
            </a:r>
            <a:r>
              <a:rPr lang="ru-RU" sz="2000" dirty="0"/>
              <a:t>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r>
              <a:rPr lang="uk-UA" sz="2000" b="1" dirty="0"/>
              <a:t>3,14159265</a:t>
            </a:r>
            <a:endParaRPr lang="uk-UA" sz="2000" dirty="0"/>
          </a:p>
          <a:p>
            <a:r>
              <a:rPr lang="uk-UA" sz="2000" b="1" dirty="0"/>
              <a:t>0,000000001</a:t>
            </a:r>
            <a:endParaRPr lang="uk-UA" sz="2000" dirty="0"/>
          </a:p>
          <a:p>
            <a:r>
              <a:rPr lang="uk-UA" sz="2000" b="1" dirty="0"/>
              <a:t>6,02 × 10²³</a:t>
            </a: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Для цього використовують представлення чисел із </a:t>
            </a:r>
            <a:r>
              <a:rPr lang="uk-UA" sz="2000" b="1" dirty="0"/>
              <a:t>плаваючою крапкою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743351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Форма числа з плаваючою крапкою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420193" cy="5829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Аналогічно науковому запису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uk-UA" sz="2000" b="1" dirty="0"/>
              <a:t>                   </a:t>
            </a:r>
            <a:r>
              <a:rPr lang="en-US" sz="2000" b="1" dirty="0"/>
              <a:t>N = ±M × Bᴱ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де:</a:t>
            </a:r>
          </a:p>
          <a:p>
            <a:r>
              <a:rPr lang="en-US" sz="2000" b="1" dirty="0"/>
              <a:t>M</a:t>
            </a:r>
            <a:r>
              <a:rPr lang="en-US" sz="2000" dirty="0"/>
              <a:t> – </a:t>
            </a:r>
            <a:r>
              <a:rPr lang="uk-UA" sz="2000" dirty="0"/>
              <a:t>мантиса</a:t>
            </a:r>
            <a:r>
              <a:rPr lang="ru-RU" sz="2000" dirty="0"/>
              <a:t> (</a:t>
            </a:r>
            <a:r>
              <a:rPr lang="en-US" sz="2000" dirty="0"/>
              <a:t>significand); </a:t>
            </a:r>
          </a:p>
          <a:p>
            <a:r>
              <a:rPr lang="en-US" sz="2000" b="1" dirty="0"/>
              <a:t>B</a:t>
            </a:r>
            <a:r>
              <a:rPr lang="en-US" sz="2000" dirty="0"/>
              <a:t> – </a:t>
            </a:r>
            <a:r>
              <a:rPr lang="uk-UA" sz="2000" dirty="0"/>
              <a:t>основа</a:t>
            </a:r>
            <a:r>
              <a:rPr lang="ru-RU" sz="2000" dirty="0"/>
              <a:t>; </a:t>
            </a:r>
          </a:p>
          <a:p>
            <a:r>
              <a:rPr lang="en-US" sz="2000" b="1" dirty="0"/>
              <a:t>E</a:t>
            </a:r>
            <a:r>
              <a:rPr lang="en-US" sz="2000" dirty="0"/>
              <a:t> – </a:t>
            </a:r>
            <a:r>
              <a:rPr lang="uk-UA" sz="2000" dirty="0"/>
              <a:t>порядок</a:t>
            </a:r>
            <a:r>
              <a:rPr lang="ru-RU" sz="2000" dirty="0"/>
              <a:t> (експонента).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У двійковій системі:</a:t>
            </a:r>
          </a:p>
          <a:p>
            <a:pPr marL="0" indent="0">
              <a:buNone/>
            </a:pPr>
            <a:r>
              <a:rPr lang="uk-UA" sz="2000" b="1" dirty="0"/>
              <a:t>         </a:t>
            </a:r>
            <a:r>
              <a:rPr lang="en-US" sz="2000" b="1" dirty="0"/>
              <a:t>N = ±M × 2ᴱ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Положення</a:t>
            </a:r>
            <a:r>
              <a:rPr lang="ru-RU" sz="2000" dirty="0"/>
              <a:t> </a:t>
            </a:r>
            <a:r>
              <a:rPr lang="uk-UA" sz="2000" dirty="0"/>
              <a:t>двійкової</a:t>
            </a:r>
            <a:r>
              <a:rPr lang="ru-RU" sz="2000" dirty="0"/>
              <a:t> </a:t>
            </a:r>
            <a:r>
              <a:rPr lang="uk-UA" sz="2000" dirty="0"/>
              <a:t>крапки визначається значенням експоненти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0B426-98CC-49A5-BF1A-68D4F0123AD5}"/>
              </a:ext>
            </a:extLst>
          </p:cNvPr>
          <p:cNvSpPr txBox="1"/>
          <p:nvPr/>
        </p:nvSpPr>
        <p:spPr>
          <a:xfrm>
            <a:off x="5094838" y="4930542"/>
            <a:ext cx="2319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1,10101</a:t>
            </a:r>
            <a:r>
              <a:rPr lang="uk-UA" sz="2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×2</a:t>
            </a:r>
            <a:r>
              <a:rPr lang="uk-UA" sz="2800" baseline="30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126923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Нормалізація двійкового числа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101101,01₂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можна записати як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1,0110101₂ × 2⁵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Двійкове число нормалізується таким чином, щоб перед крапкою залишалася одна значуща одиниця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Це дозволяє ефективніше використовувати доступну кількість бітів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B3C57-E425-47B3-B2CB-144A41EBCE8A}"/>
              </a:ext>
            </a:extLst>
          </p:cNvPr>
          <p:cNvSpPr txBox="1"/>
          <p:nvPr/>
        </p:nvSpPr>
        <p:spPr>
          <a:xfrm>
            <a:off x="707302" y="5493123"/>
            <a:ext cx="10324723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Нормалізація</a:t>
            </a:r>
            <a:r>
              <a:rPr lang="uk-UA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приведення двійкового числа до форми </a:t>
            </a:r>
            <a:r>
              <a:rPr lang="uk-UA" sz="1800" i="1" dirty="0"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1,мантиса×2</a:t>
            </a:r>
            <a:r>
              <a:rPr lang="uk-UA" sz="1800" i="1" baseline="30000" dirty="0"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що забезпечує однозначне представлення числа та дозволяє ефективно використовувати розрядну сітку.</a:t>
            </a:r>
          </a:p>
        </p:txBody>
      </p:sp>
    </p:spTree>
    <p:extLst>
      <p:ext uri="{BB962C8B-B14F-4D97-AF65-F5344CB8AC3E}">
        <p14:creationId xmlns:p14="http://schemas.microsoft.com/office/powerpoint/2010/main" val="4340539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IEEE 754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5046552" cy="55257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Для представлення чисел із плаваючою крапкою широко використовується стандарт </a:t>
            </a:r>
            <a:r>
              <a:rPr lang="en-US" sz="2000" b="1" dirty="0"/>
              <a:t>IEEE 754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Найпоширеніші формати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en-US" sz="2000" b="1" dirty="0"/>
              <a:t>float / binary32 – 32 </a:t>
            </a:r>
            <a:r>
              <a:rPr lang="ru-RU" sz="2000" b="1" dirty="0"/>
              <a:t>біти</a:t>
            </a:r>
            <a:endParaRPr lang="ru-RU" sz="2000" dirty="0"/>
          </a:p>
          <a:p>
            <a:r>
              <a:rPr lang="ru-RU" sz="2000" dirty="0"/>
              <a:t>1 </a:t>
            </a:r>
            <a:r>
              <a:rPr lang="uk-UA" sz="2000" dirty="0"/>
              <a:t>біт – знак</a:t>
            </a:r>
            <a:r>
              <a:rPr lang="ru-RU" sz="2000" dirty="0"/>
              <a:t>; </a:t>
            </a:r>
          </a:p>
          <a:p>
            <a:r>
              <a:rPr lang="ru-RU" sz="2000" dirty="0"/>
              <a:t>8 </a:t>
            </a:r>
            <a:r>
              <a:rPr lang="uk-UA" sz="2000" dirty="0"/>
              <a:t>бітів – експонента</a:t>
            </a:r>
            <a:r>
              <a:rPr lang="ru-RU" sz="2000" dirty="0"/>
              <a:t>; </a:t>
            </a:r>
          </a:p>
          <a:p>
            <a:r>
              <a:rPr lang="ru-RU" sz="2000" dirty="0"/>
              <a:t>23 </a:t>
            </a:r>
            <a:r>
              <a:rPr lang="uk-UA" sz="2000" dirty="0"/>
              <a:t>біти – дробова частина </a:t>
            </a:r>
            <a:r>
              <a:rPr lang="en-US" sz="2000" dirty="0"/>
              <a:t>significand. 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en-US" sz="2000" b="1" dirty="0"/>
              <a:t>double / binary64 – 64 </a:t>
            </a:r>
            <a:r>
              <a:rPr lang="ru-RU" sz="2000" b="1" dirty="0"/>
              <a:t>біти</a:t>
            </a:r>
            <a:endParaRPr lang="ru-RU" sz="2000" dirty="0"/>
          </a:p>
          <a:p>
            <a:r>
              <a:rPr lang="ru-RU" sz="2000" dirty="0"/>
              <a:t>1 </a:t>
            </a:r>
            <a:r>
              <a:rPr lang="uk-UA" sz="2000" dirty="0"/>
              <a:t>біт</a:t>
            </a:r>
            <a:r>
              <a:rPr lang="ru-RU" sz="2000" dirty="0"/>
              <a:t> – знак; </a:t>
            </a:r>
          </a:p>
          <a:p>
            <a:r>
              <a:rPr lang="ru-RU" sz="2000" dirty="0"/>
              <a:t>11 </a:t>
            </a:r>
            <a:r>
              <a:rPr lang="uk-UA" sz="2000" dirty="0"/>
              <a:t>бітів</a:t>
            </a:r>
            <a:r>
              <a:rPr lang="ru-RU" sz="2000" dirty="0"/>
              <a:t> – експонента; </a:t>
            </a:r>
          </a:p>
          <a:p>
            <a:r>
              <a:rPr lang="ru-RU" sz="2000" dirty="0"/>
              <a:t>52 </a:t>
            </a:r>
            <a:r>
              <a:rPr lang="uk-UA" sz="2000" dirty="0"/>
              <a:t>біти</a:t>
            </a:r>
            <a:r>
              <a:rPr lang="ru-RU" sz="2000" dirty="0"/>
              <a:t> – </a:t>
            </a:r>
            <a:r>
              <a:rPr lang="uk-UA" sz="2000" dirty="0"/>
              <a:t>дробова частина </a:t>
            </a:r>
            <a:r>
              <a:rPr lang="en-US" sz="2000" dirty="0"/>
              <a:t>significand.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ED5CA39-B56A-4C15-BD98-8706ED3A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795" y="3728811"/>
            <a:ext cx="6079119" cy="235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88BE3B-F652-4C3E-89FA-36F193EC1AFC}"/>
              </a:ext>
            </a:extLst>
          </p:cNvPr>
          <p:cNvSpPr txBox="1"/>
          <p:nvPr/>
        </p:nvSpPr>
        <p:spPr>
          <a:xfrm>
            <a:off x="5764795" y="1076023"/>
            <a:ext cx="6097508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IEEE (Institute of Electrical and Electronics Engineers)</a:t>
            </a:r>
            <a:r>
              <a:rPr lang="en-US" dirty="0"/>
              <a:t> </a:t>
            </a:r>
            <a:r>
              <a:rPr lang="ru-RU" sz="1800" dirty="0"/>
              <a:t>–</a:t>
            </a:r>
            <a:r>
              <a:rPr lang="en-US" dirty="0"/>
              <a:t> </a:t>
            </a:r>
            <a:r>
              <a:rPr lang="uk-UA" dirty="0"/>
              <a:t>міжнародна професійна організація, яка розробляє та підтримує стандарти у сфері електротехніки, електроніки, комп'ютерних технологій і телекомунікацій. </a:t>
            </a:r>
            <a:r>
              <a:rPr lang="uk-UA" b="1" dirty="0"/>
              <a:t>Стандарти </a:t>
            </a:r>
            <a:r>
              <a:rPr lang="en-US" b="1" dirty="0"/>
              <a:t>IEEE </a:t>
            </a:r>
            <a:r>
              <a:rPr lang="uk-UA" b="1" dirty="0"/>
              <a:t>забезпечують єдині правила та сумісність технологій, пристроїв і програмних систем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543475-0042-4C32-99FB-D527B98E4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528" y="2505487"/>
            <a:ext cx="2149775" cy="64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15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Приклад представлення числа IEEE 754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5281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Для нормалізованого числа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b="1" dirty="0"/>
              <a:t>                         N = (−1)ˢ × 1,F × 2ᴱ</a:t>
            </a:r>
            <a:endParaRPr lang="en-US" sz="2000" dirty="0"/>
          </a:p>
          <a:p>
            <a:pPr marL="0" indent="0">
              <a:buNone/>
            </a:pPr>
            <a:r>
              <a:rPr lang="uk-UA" sz="2000" dirty="0"/>
              <a:t>У форматі </a:t>
            </a:r>
            <a:r>
              <a:rPr lang="en-US" sz="2000" dirty="0"/>
              <a:t>binary32:</a:t>
            </a: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**[ </a:t>
            </a:r>
            <a:r>
              <a:rPr lang="ru-RU" sz="2000" dirty="0"/>
              <a:t>знак ][ експонента ][ дробова частина ]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Експонента зберігається зі зміщенням </a:t>
            </a:r>
            <a:r>
              <a:rPr lang="ru-RU" sz="2000" dirty="0"/>
              <a:t>(</a:t>
            </a:r>
            <a:r>
              <a:rPr lang="en-US" sz="2000" b="1" dirty="0"/>
              <a:t>bias</a:t>
            </a:r>
            <a:r>
              <a:rPr lang="en-US" sz="2000" dirty="0"/>
              <a:t>).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Для </a:t>
            </a:r>
            <a:r>
              <a:rPr lang="en-US" sz="2000" dirty="0"/>
              <a:t>binary32:</a:t>
            </a:r>
          </a:p>
          <a:p>
            <a:pPr marL="0" indent="0">
              <a:buNone/>
            </a:pPr>
            <a:r>
              <a:rPr lang="en-US" sz="2000" b="1" dirty="0"/>
              <a:t>                        bias = 127</a:t>
            </a:r>
            <a:endParaRPr lang="en-US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Тому збережена експонента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b="1" dirty="0"/>
              <a:t>                    </a:t>
            </a:r>
            <a:r>
              <a:rPr lang="en-US" sz="2000" b="1" dirty="0" err="1"/>
              <a:t>Estored</a:t>
            </a:r>
            <a:r>
              <a:rPr lang="en-US" sz="2000" b="1" dirty="0"/>
              <a:t> = E + 127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C8FD35-85E6-4496-AD6B-899487D28DE6}"/>
              </a:ext>
            </a:extLst>
          </p:cNvPr>
          <p:cNvSpPr txBox="1">
            <a:spLocks/>
          </p:cNvSpPr>
          <p:nvPr/>
        </p:nvSpPr>
        <p:spPr>
          <a:xfrm>
            <a:off x="6544900" y="905842"/>
            <a:ext cx="5450941" cy="5842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Представлення числа −13,25 за IEEE 754 (32 біти)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Тип: дійсне число → формат IEEE 754 single precision. 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Двійкове представлення: 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13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1101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0,25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0,01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13,25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​= 1101,01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3.   Нормалізація: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1101,01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1,10101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×2</a:t>
            </a:r>
            <a:r>
              <a:rPr lang="uk-UA" sz="1800" baseline="300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4. Знак: число додатнє → S = 0. 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5.  Експонента: 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зміщення  = 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127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E=3+127=130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130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=10000010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6.   Мантиса: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1000"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беремо біти після першої 1: 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10101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SzPts val="1000"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доповнюємо нулями до 23 біт: 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M=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10101000000000000000000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7. IEEE 754: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0 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Cambria Math" panose="02040503050406030204" pitchFamily="18" charset="0"/>
              </a:rPr>
              <a:t>∣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10000010 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Cambria Math" panose="02040503050406030204" pitchFamily="18" charset="0"/>
              </a:rPr>
              <a:t>∣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10101000000000000000000 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    У шістнадцятковому вигляді:</a:t>
            </a:r>
            <a:endParaRPr lang="uk-U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</a:rPr>
              <a:t>41540000</a:t>
            </a:r>
            <a:r>
              <a:rPr lang="uk-UA" sz="1800" baseline="-25000" dirty="0">
                <a:latin typeface="Consolas" panose="020B0609020204030204" pitchFamily="49" charset="0"/>
                <a:ea typeface="Times New Roman" panose="02020603050405020304" pitchFamily="18" charset="0"/>
              </a:rPr>
              <a:t>16</a:t>
            </a:r>
            <a:r>
              <a:rPr lang="uk-UA" sz="18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​​</a:t>
            </a:r>
            <a:endParaRPr lang="uk-UA" sz="1800" dirty="0"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2635497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Чому дійсні числа не завжди точні?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429246" cy="5408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Не кожне десяткове число має точне скінченне представлення у двійковій системі.</a:t>
            </a:r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0,1₁₀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має нескінченне двійкове представлення</a:t>
            </a:r>
            <a:r>
              <a:rPr lang="ru-RU" sz="2000" dirty="0"/>
              <a:t>:</a:t>
            </a:r>
            <a:endParaRPr lang="en-US" sz="2000" dirty="0"/>
          </a:p>
          <a:p>
            <a:pPr marL="0" indent="0">
              <a:buNone/>
            </a:pPr>
            <a:endParaRPr lang="ru-RU" sz="2000" dirty="0"/>
          </a:p>
          <a:p>
            <a:pPr marL="0" indent="0" algn="ctr">
              <a:buNone/>
            </a:pPr>
            <a:r>
              <a:rPr lang="ru-RU" sz="2000" b="1" dirty="0"/>
              <a:t>0,00011001100110011…₂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Тому комп'ютер зберігає </a:t>
            </a:r>
            <a:r>
              <a:rPr lang="uk-UA" sz="2000" b="1" dirty="0"/>
              <a:t>найближче доступне значення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Це може призводити до результатів на кшталт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0,1 + 0,2 ≠ точно 0,3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у деяких мовах програмування та форматах обчислень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19C6890-0480-48D2-8E95-D9D4877BA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47" y="4670439"/>
            <a:ext cx="33528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826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3D8E2C5-D11F-4886-AFAA-5A3284AAADC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1740" y="118730"/>
            <a:ext cx="1113953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i="1" dirty="0"/>
              <a:t>0,1 дорівнює одній десятій (1/10), і щоб отримати двійкове представлення числа 0,1, нам потрібно скористатися двійковим довгим діленням, тобто поділити двійкове число 1 на двійкове число 1010 (1/1010), як показано нижче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182E5A-8B9B-47CF-9B23-D0C29BB63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52" y="735341"/>
            <a:ext cx="2241237" cy="44656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69E2E4-BA6E-42EF-856B-835CA5201D13}"/>
              </a:ext>
            </a:extLst>
          </p:cNvPr>
          <p:cNvSpPr txBox="1"/>
          <p:nvPr/>
        </p:nvSpPr>
        <p:spPr>
          <a:xfrm>
            <a:off x="2844766" y="775113"/>
            <a:ext cx="87750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/>
              <a:t>Як бачимо, процес ділення ніколи не закінчиться і повторюватиметься нескінченно з цифрами в частці, оскільки 100 знову з’являється як ділене.</a:t>
            </a:r>
            <a:r>
              <a:rPr lang="en-US" sz="1600" i="1" dirty="0"/>
              <a:t> </a:t>
            </a:r>
            <a:r>
              <a:rPr lang="uk-UA" sz="1600" i="1" dirty="0"/>
              <a:t>Отже, двійкове представлення нашого десяткового числа 0,1 буде таким: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A1DEF-5869-45C3-A330-33E79398D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89" y="1518342"/>
            <a:ext cx="6279739" cy="27253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3A00F6-1BBA-4220-AF6B-B2B619D1CF04}"/>
              </a:ext>
            </a:extLst>
          </p:cNvPr>
          <p:cNvSpPr txBox="1"/>
          <p:nvPr/>
        </p:nvSpPr>
        <p:spPr>
          <a:xfrm>
            <a:off x="2632289" y="4094589"/>
            <a:ext cx="87750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/>
              <a:t>У системі чисел з плаваючою комою подвійної точності, яка використовує 53 біти, наближення числа 0,1 з плаваючою комою може бути більшим за 0,1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3CA92C-52E2-4943-911B-73CA808E9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015" y="4593176"/>
            <a:ext cx="6534150" cy="4286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3BD8D7-8D8A-4A4F-9718-AE0A83555EFF}"/>
              </a:ext>
            </a:extLst>
          </p:cNvPr>
          <p:cNvSpPr txBox="1"/>
          <p:nvPr/>
        </p:nvSpPr>
        <p:spPr>
          <a:xfrm>
            <a:off x="2396346" y="4688359"/>
            <a:ext cx="2241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dirty="0"/>
              <a:t>Число 0,1 буде представлено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466B84-9DF3-49F4-B1E8-F7737ECD2FBC}"/>
              </a:ext>
            </a:extLst>
          </p:cNvPr>
          <p:cNvSpPr txBox="1"/>
          <p:nvPr/>
        </p:nvSpPr>
        <p:spPr>
          <a:xfrm>
            <a:off x="2374944" y="4978105"/>
            <a:ext cx="22412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dirty="0"/>
              <a:t>Число 0,2 буде представлено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A4415A5-7E01-4B6D-A24A-EF025A5F8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134" y="5017507"/>
            <a:ext cx="6391275" cy="2190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2F8A21-6447-4DF3-A96B-04494CBA33C2}"/>
              </a:ext>
            </a:extLst>
          </p:cNvPr>
          <p:cNvSpPr txBox="1"/>
          <p:nvPr/>
        </p:nvSpPr>
        <p:spPr>
          <a:xfrm>
            <a:off x="697116" y="5294123"/>
            <a:ext cx="41501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dirty="0"/>
              <a:t>Якщо додати ці два вирази, попередньо привівши їх до однакових показників ступеня, отримаємо: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416A62B-4005-4D9C-85EF-963AF5E006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765" y="5371251"/>
            <a:ext cx="6372225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6321B1-5FBC-42B3-AF58-6A0E68F1B0F3}"/>
              </a:ext>
            </a:extLst>
          </p:cNvPr>
          <p:cNvSpPr txBox="1"/>
          <p:nvPr/>
        </p:nvSpPr>
        <p:spPr>
          <a:xfrm>
            <a:off x="903118" y="5764607"/>
            <a:ext cx="3458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i="1" dirty="0"/>
              <a:t>У форматі з плаваючою комою це виглядає так: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CFAF27B-EF49-43A6-844E-0F52FD86A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765" y="5764607"/>
            <a:ext cx="6610350" cy="33337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E367CF4-EFD9-47BF-B08F-059938F4F423}"/>
              </a:ext>
            </a:extLst>
          </p:cNvPr>
          <p:cNvSpPr txBox="1"/>
          <p:nvPr/>
        </p:nvSpPr>
        <p:spPr>
          <a:xfrm>
            <a:off x="2374944" y="6243688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Саме це і є причиною того, що</a:t>
            </a: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EEE3435C-3A9B-4097-BD2F-E25C8608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789" y="6278105"/>
            <a:ext cx="356706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0.1 + 0.2 = 0.30000000000000004 </a:t>
            </a:r>
          </a:p>
        </p:txBody>
      </p:sp>
    </p:spTree>
    <p:extLst>
      <p:ext uri="{BB962C8B-B14F-4D97-AF65-F5344CB8AC3E}">
        <p14:creationId xmlns:p14="http://schemas.microsoft.com/office/powerpoint/2010/main" val="41050036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Точність і діапазон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Представлення з плаваючою крапкою характеризується двома важливими властивостями:</a:t>
            </a:r>
          </a:p>
          <a:p>
            <a:pPr marL="0" indent="0">
              <a:buNone/>
            </a:pPr>
            <a:r>
              <a:rPr lang="uk-UA" sz="2000" b="1" dirty="0"/>
              <a:t>Діапазон</a:t>
            </a:r>
            <a:r>
              <a:rPr lang="uk-UA" sz="2000" dirty="0"/>
              <a:t> – наскільки великі та малі числа можна представити.</a:t>
            </a:r>
          </a:p>
          <a:p>
            <a:pPr marL="0" indent="0">
              <a:buNone/>
            </a:pPr>
            <a:r>
              <a:rPr lang="uk-UA" sz="2000" b="1" dirty="0"/>
              <a:t>Точність</a:t>
            </a:r>
            <a:r>
              <a:rPr lang="uk-UA" sz="2000" dirty="0"/>
              <a:t> – скільки значущих цифр можна зберегти.</a:t>
            </a:r>
          </a:p>
          <a:p>
            <a:pPr marL="0" indent="0">
              <a:buNone/>
            </a:pPr>
            <a:r>
              <a:rPr lang="uk-UA" sz="2000" dirty="0"/>
              <a:t>Збільшення кількості бітів зазвичай дозволяє:</a:t>
            </a:r>
          </a:p>
          <a:p>
            <a:r>
              <a:rPr lang="uk-UA" sz="2000" dirty="0"/>
              <a:t>збільшити діапазон; </a:t>
            </a:r>
          </a:p>
          <a:p>
            <a:r>
              <a:rPr lang="uk-UA" sz="2000" dirty="0"/>
              <a:t>підвищити точність</a:t>
            </a:r>
            <a:r>
              <a:rPr lang="ru-RU" sz="2000" dirty="0"/>
              <a:t>; </a:t>
            </a:r>
          </a:p>
          <a:p>
            <a:r>
              <a:rPr lang="uk-UA" sz="2000" dirty="0"/>
              <a:t>але збільшує обсяг пам'яті та обчислювальні витрати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AD0BBB-E315-45BB-9043-DE22C3513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3748984"/>
            <a:ext cx="5895975" cy="3000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E95420-B283-4756-BD01-D8467A9F8DEC}"/>
              </a:ext>
            </a:extLst>
          </p:cNvPr>
          <p:cNvSpPr txBox="1"/>
          <p:nvPr/>
        </p:nvSpPr>
        <p:spPr>
          <a:xfrm>
            <a:off x="6002022" y="4472316"/>
            <a:ext cx="60975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 dirty="0"/>
              <a:t>Десятична точність типів Float16 та Float32 у діапазоні чисел, що можуть бути представлені. Десятична точність вказана для найгіршого випадку, тобто у вигляді кількості десяткових знаків, які залишаються правильними при округленні</a:t>
            </a:r>
            <a:r>
              <a:rPr lang="en-US" sz="1400" i="1" dirty="0"/>
              <a:t>.</a:t>
            </a:r>
            <a:r>
              <a:rPr lang="uk-UA" sz="1400" i="1" dirty="0"/>
              <a:t> </a:t>
            </a:r>
            <a:endParaRPr lang="en-US" sz="1400" i="1" dirty="0"/>
          </a:p>
          <a:p>
            <a:r>
              <a:rPr lang="uk-UA" sz="1400" i="1" dirty="0"/>
              <a:t>Найменше число, що може бути представлене (minpos), найменше нормальне число (floatmin) та найбільше число, що може бути представлене (maxpos), позначені вертикальними пунктирними лініями. Субнормальний діапазон знаходиться між minpos та floatmin.</a:t>
            </a:r>
          </a:p>
        </p:txBody>
      </p:sp>
    </p:spTree>
    <p:extLst>
      <p:ext uri="{BB962C8B-B14F-4D97-AF65-F5344CB8AC3E}">
        <p14:creationId xmlns:p14="http://schemas.microsoft.com/office/powerpoint/2010/main" val="28069293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Представлення символьної інформації</a:t>
            </a:r>
            <a:br>
              <a:rPr lang="uk-UA" sz="3200" dirty="0"/>
            </a:br>
            <a:r>
              <a:rPr lang="uk-UA" sz="2800" dirty="0"/>
              <a:t>Як комп'ютер зберігає текст?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864" y="1400111"/>
            <a:ext cx="10515600" cy="5127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Комп'ютер не зберігає символ</a:t>
            </a:r>
            <a:r>
              <a:rPr lang="ru-RU" sz="2000" dirty="0"/>
              <a:t> </a:t>
            </a:r>
            <a:r>
              <a:rPr lang="ru-RU" sz="2000" b="1" dirty="0"/>
              <a:t>«</a:t>
            </a:r>
            <a:r>
              <a:rPr lang="en-US" sz="2000" b="1" dirty="0"/>
              <a:t>A»</a:t>
            </a:r>
            <a:r>
              <a:rPr lang="en-US" sz="2000" dirty="0"/>
              <a:t> </a:t>
            </a:r>
            <a:r>
              <a:rPr lang="ru-RU" sz="2000" dirty="0"/>
              <a:t>як </a:t>
            </a:r>
            <a:r>
              <a:rPr lang="uk-UA" sz="2000" dirty="0"/>
              <a:t>абстрактну літеру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Символу ставиться у відповідність </a:t>
            </a:r>
            <a:r>
              <a:rPr lang="uk-UA" sz="2000" b="1" dirty="0"/>
              <a:t>числовий код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Наприклад</a:t>
            </a:r>
            <a:r>
              <a:rPr lang="ru-RU" sz="2000" dirty="0"/>
              <a:t>, у </a:t>
            </a:r>
            <a:r>
              <a:rPr lang="en-US" sz="2000" dirty="0"/>
              <a:t>ASCII: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sz="2000" b="1" dirty="0"/>
              <a:t>A → 65₁₀ → 01000001₂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Таким чином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символ → код → </a:t>
            </a:r>
            <a:r>
              <a:rPr lang="uk-UA" sz="2000" b="1" dirty="0"/>
              <a:t>біти</a:t>
            </a:r>
            <a:endParaRPr lang="uk-UA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Аналогічний принцип використовується для цифр, розділових знаків та інших символів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506728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ASCII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51287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/>
              <a:t>ASCII (American Standard Code for Information Interchange)</a:t>
            </a:r>
            <a:r>
              <a:rPr lang="en-US" sz="2000" dirty="0"/>
              <a:t> – </a:t>
            </a:r>
            <a:r>
              <a:rPr lang="uk-UA" sz="2000" dirty="0"/>
              <a:t>історично важливий стандарт кодування символів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Базовий</a:t>
            </a:r>
            <a:r>
              <a:rPr lang="ru-RU" sz="2000" dirty="0"/>
              <a:t> </a:t>
            </a:r>
            <a:r>
              <a:rPr lang="en-US" sz="2000" dirty="0"/>
              <a:t>ASCII </a:t>
            </a:r>
            <a:r>
              <a:rPr lang="uk-UA" sz="2000" dirty="0"/>
              <a:t>використовує</a:t>
            </a:r>
            <a:r>
              <a:rPr lang="ru-RU" sz="2000" dirty="0"/>
              <a:t> </a:t>
            </a:r>
            <a:r>
              <a:rPr lang="ru-RU" sz="2000" b="1" dirty="0"/>
              <a:t>7 бітів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    </a:t>
            </a:r>
            <a:r>
              <a:rPr lang="uk-UA" sz="2000" b="1" dirty="0"/>
              <a:t>2⁷ = 128 кодів</a:t>
            </a:r>
            <a:endParaRPr lang="uk-UA" sz="2000" dirty="0"/>
          </a:p>
          <a:p>
            <a:pPr marL="0" indent="0">
              <a:buNone/>
            </a:pPr>
            <a:r>
              <a:rPr lang="uk-UA" sz="2000" dirty="0"/>
              <a:t>Містить:</a:t>
            </a:r>
          </a:p>
          <a:p>
            <a:r>
              <a:rPr lang="uk-UA" sz="2000" dirty="0"/>
              <a:t>латинські літери; </a:t>
            </a:r>
          </a:p>
          <a:p>
            <a:r>
              <a:rPr lang="uk-UA" sz="2000" dirty="0"/>
              <a:t>цифри; </a:t>
            </a:r>
          </a:p>
          <a:p>
            <a:r>
              <a:rPr lang="uk-UA" sz="2000" dirty="0"/>
              <a:t>розділові знаки; </a:t>
            </a:r>
          </a:p>
          <a:p>
            <a:r>
              <a:rPr lang="uk-UA" sz="2000" dirty="0"/>
              <a:t>керуючі символи</a:t>
            </a:r>
            <a:r>
              <a:rPr lang="ru-RU" sz="2000" dirty="0"/>
              <a:t>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Приклади</a:t>
            </a:r>
            <a:r>
              <a:rPr lang="ru-RU" sz="2000" dirty="0"/>
              <a:t>:</a:t>
            </a:r>
          </a:p>
          <a:p>
            <a:r>
              <a:rPr lang="en-US" sz="2000" b="1" dirty="0"/>
              <a:t>A = 65</a:t>
            </a:r>
            <a:endParaRPr lang="en-US" sz="2000" dirty="0"/>
          </a:p>
          <a:p>
            <a:r>
              <a:rPr lang="en-US" sz="2000" b="1" dirty="0"/>
              <a:t>a = 97</a:t>
            </a:r>
            <a:endParaRPr lang="en-US" sz="2000" dirty="0"/>
          </a:p>
          <a:p>
            <a:r>
              <a:rPr lang="en-US" sz="2000" b="1" dirty="0"/>
              <a:t>0 = 48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7FC22B-C1BC-4868-A2C6-D98A1032F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992" y="1788123"/>
            <a:ext cx="7144209" cy="472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85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Проблема</a:t>
            </a:r>
            <a:r>
              <a:rPr lang="ru-RU" sz="3200" dirty="0"/>
              <a:t> </a:t>
            </a:r>
            <a:r>
              <a:rPr lang="en-US" sz="3200" dirty="0"/>
              <a:t>ASCII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5723440" cy="54171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ASCII </a:t>
            </a:r>
            <a:r>
              <a:rPr lang="uk-UA" sz="2000" dirty="0"/>
              <a:t>не містить більшості символів інших писемностей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Наприклад, базовий </a:t>
            </a:r>
            <a:r>
              <a:rPr lang="en-US" sz="2000" dirty="0"/>
              <a:t>ASCII </a:t>
            </a:r>
            <a:r>
              <a:rPr lang="ru-RU" sz="2000" dirty="0"/>
              <a:t>не </a:t>
            </a:r>
            <a:r>
              <a:rPr lang="uk-UA" sz="2000" dirty="0"/>
              <a:t>має</a:t>
            </a:r>
            <a:r>
              <a:rPr lang="ru-RU" sz="2000" dirty="0"/>
              <a:t>:</a:t>
            </a:r>
          </a:p>
          <a:p>
            <a:r>
              <a:rPr lang="uk-UA" sz="2000" dirty="0"/>
              <a:t>українських літер; </a:t>
            </a:r>
          </a:p>
          <a:p>
            <a:r>
              <a:rPr lang="uk-UA" sz="2000" dirty="0"/>
              <a:t>кириличних літер; </a:t>
            </a:r>
          </a:p>
          <a:p>
            <a:r>
              <a:rPr lang="uk-UA" sz="2000" dirty="0"/>
              <a:t>грецьких літер; </a:t>
            </a:r>
          </a:p>
          <a:p>
            <a:r>
              <a:rPr lang="uk-UA" sz="2000" dirty="0"/>
              <a:t>китайських ієрогліфів; </a:t>
            </a:r>
          </a:p>
          <a:p>
            <a:r>
              <a:rPr lang="uk-UA" sz="2000" dirty="0"/>
              <a:t>багатьох спеціальних символів</a:t>
            </a:r>
            <a:r>
              <a:rPr lang="ru-RU" sz="2000" dirty="0"/>
              <a:t>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Потрібен був універсальний спосіб представлення символів різних мов.</a:t>
            </a:r>
          </a:p>
          <a:p>
            <a:pPr marL="0" indent="0">
              <a:buNone/>
            </a:pPr>
            <a:r>
              <a:rPr lang="uk-UA" sz="2000" dirty="0"/>
              <a:t>Так виникла концепція </a:t>
            </a:r>
            <a:r>
              <a:rPr lang="en-US" sz="2000" b="1" dirty="0"/>
              <a:t>Unicode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0CFD17-5F48-4921-9523-490E75F4B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341" y="1026656"/>
            <a:ext cx="5876925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371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Unicode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284390" cy="5462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Unicode</a:t>
            </a:r>
            <a:r>
              <a:rPr lang="en-US" sz="2000" dirty="0"/>
              <a:t> – </a:t>
            </a:r>
            <a:r>
              <a:rPr lang="uk-UA" sz="2000" dirty="0"/>
              <a:t>універсальний стандарт для представлення символів різних писемностей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Unicode </a:t>
            </a:r>
            <a:r>
              <a:rPr lang="uk-UA" sz="2000" dirty="0"/>
              <a:t>визначає </a:t>
            </a:r>
            <a:r>
              <a:rPr lang="uk-UA" sz="2000" b="1" dirty="0"/>
              <a:t>кодову точку (</a:t>
            </a:r>
            <a:r>
              <a:rPr lang="en-US" sz="2000" b="1" dirty="0"/>
              <a:t>code point)</a:t>
            </a:r>
            <a:r>
              <a:rPr lang="en-US" sz="2000" dirty="0"/>
              <a:t> </a:t>
            </a:r>
            <a:r>
              <a:rPr lang="uk-UA" sz="2000" dirty="0"/>
              <a:t>для символу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Н</a:t>
            </a:r>
            <a:r>
              <a:rPr lang="uk-UA" sz="2000" dirty="0" err="1"/>
              <a:t>априклад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en-US" sz="2000" b="1" dirty="0"/>
              <a:t>A → U+0041</a:t>
            </a:r>
            <a:endParaRPr lang="en-US" sz="2000" dirty="0"/>
          </a:p>
          <a:p>
            <a:pPr marL="0" indent="0">
              <a:buNone/>
            </a:pPr>
            <a:r>
              <a:rPr lang="ru-RU" sz="2000" b="1" dirty="0"/>
              <a:t>а → </a:t>
            </a:r>
            <a:r>
              <a:rPr lang="en-US" sz="2000" b="1" dirty="0"/>
              <a:t>U+0430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€ → U+20AC</a:t>
            </a:r>
            <a:endParaRPr lang="en-US" sz="2000" dirty="0"/>
          </a:p>
          <a:p>
            <a:pPr marL="0" indent="0">
              <a:buNone/>
            </a:pPr>
            <a:r>
              <a:rPr lang="ru-RU" sz="2000" b="1" dirty="0"/>
              <a:t>😀 → </a:t>
            </a:r>
            <a:r>
              <a:rPr lang="en-US" sz="2000" b="1" dirty="0"/>
              <a:t>U+1F600</a:t>
            </a:r>
            <a:endParaRPr lang="uk-UA" sz="2000" b="1" dirty="0"/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81AC0-1D58-45F0-84EC-34AEB09E02B8}"/>
              </a:ext>
            </a:extLst>
          </p:cNvPr>
          <p:cNvSpPr txBox="1"/>
          <p:nvPr/>
        </p:nvSpPr>
        <p:spPr>
          <a:xfrm>
            <a:off x="331205" y="4628752"/>
            <a:ext cx="50012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/>
              <a:t>Важливо: Unicode визначає, </a:t>
            </a:r>
            <a:r>
              <a:rPr lang="uk-UA" sz="1800" b="1" dirty="0"/>
              <a:t>який код відповідає символу</a:t>
            </a:r>
            <a:r>
              <a:rPr lang="uk-UA" sz="1800" dirty="0"/>
              <a:t>, але не визначає єдиний спосіб зберігання цього коду в байтах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dirty="0"/>
              <a:t>Для </a:t>
            </a:r>
            <a:r>
              <a:rPr lang="uk-UA" sz="1800" dirty="0"/>
              <a:t>цього</a:t>
            </a:r>
            <a:r>
              <a:rPr lang="ru-RU" sz="1800" dirty="0"/>
              <a:t> </a:t>
            </a:r>
            <a:r>
              <a:rPr lang="uk-UA" sz="1800" dirty="0"/>
              <a:t>використовуються</a:t>
            </a:r>
            <a:r>
              <a:rPr lang="ru-RU" sz="1800" dirty="0"/>
              <a:t> </a:t>
            </a:r>
            <a:r>
              <a:rPr lang="en-US" sz="1800" b="1" dirty="0"/>
              <a:t>UTF-</a:t>
            </a:r>
            <a:r>
              <a:rPr lang="uk-UA" sz="1800" b="1" dirty="0"/>
              <a:t>кодування</a:t>
            </a:r>
            <a:r>
              <a:rPr lang="ru-RU" sz="1800" dirty="0"/>
              <a:t>.</a:t>
            </a:r>
            <a:endParaRPr lang="en-US" sz="1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9D32897-0DA8-429A-8F0A-268961680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107" y="1955549"/>
            <a:ext cx="5764814" cy="469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6046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Unicode та UTF – не одне й те саме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938" y="908458"/>
            <a:ext cx="4684413" cy="5534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Це принципове розрізнення:</a:t>
            </a:r>
          </a:p>
          <a:p>
            <a:pPr marL="0" indent="0">
              <a:buNone/>
            </a:pPr>
            <a:r>
              <a:rPr lang="en-US" sz="2000" b="1" dirty="0"/>
              <a:t>Unicode</a:t>
            </a:r>
            <a:r>
              <a:rPr lang="en-US" sz="2000" dirty="0"/>
              <a:t> – </a:t>
            </a:r>
            <a:r>
              <a:rPr lang="ru-RU" sz="2000" dirty="0"/>
              <a:t>система кодових точок символів.</a:t>
            </a:r>
          </a:p>
          <a:p>
            <a:pPr marL="0" indent="0">
              <a:buNone/>
            </a:pPr>
            <a:r>
              <a:rPr lang="en-US" sz="2000" b="1" dirty="0"/>
              <a:t>UTF (Unicode Transformation Format)</a:t>
            </a:r>
            <a:r>
              <a:rPr lang="en-US" sz="2000" dirty="0"/>
              <a:t> – </a:t>
            </a:r>
            <a:r>
              <a:rPr lang="uk-UA" sz="2000" dirty="0"/>
              <a:t>спосіб кодування цих кодових точок у послідовність байтів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Основні формати:</a:t>
            </a:r>
          </a:p>
          <a:p>
            <a:r>
              <a:rPr lang="en-US" sz="2000" dirty="0"/>
              <a:t>UTF-8; </a:t>
            </a:r>
          </a:p>
          <a:p>
            <a:r>
              <a:rPr lang="en-US" sz="2000" dirty="0"/>
              <a:t>UTF-16; </a:t>
            </a:r>
          </a:p>
          <a:p>
            <a:r>
              <a:rPr lang="en-US" sz="2000" dirty="0"/>
              <a:t>UTF-32. </a:t>
            </a:r>
          </a:p>
          <a:p>
            <a:pPr marL="0" indent="0">
              <a:buNone/>
            </a:pPr>
            <a:r>
              <a:rPr lang="uk-UA" sz="2000" dirty="0"/>
              <a:t>Наприклад, символ може мати одну кодову точку </a:t>
            </a:r>
            <a:r>
              <a:rPr lang="en-US" sz="2000" dirty="0"/>
              <a:t>Unicode, </a:t>
            </a:r>
            <a:r>
              <a:rPr lang="uk-UA" sz="2000" dirty="0"/>
              <a:t>але займати різну кількість байтів</a:t>
            </a:r>
            <a:r>
              <a:rPr lang="ru-RU" sz="2000" dirty="0"/>
              <a:t> у </a:t>
            </a:r>
            <a:r>
              <a:rPr lang="en-US" sz="2000" dirty="0"/>
              <a:t>UTF-8, UTF-16 </a:t>
            </a:r>
            <a:r>
              <a:rPr lang="ru-RU" sz="2000" dirty="0"/>
              <a:t>та </a:t>
            </a:r>
            <a:r>
              <a:rPr lang="en-US" sz="2000" dirty="0"/>
              <a:t>UTF-32.</a:t>
            </a: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3E1E28-6A08-4CEC-A8B2-1B06BBC85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314" y="1201059"/>
            <a:ext cx="6878904" cy="495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46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UTF-8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9537071" cy="53718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UTF-8</a:t>
            </a:r>
            <a:r>
              <a:rPr lang="ru-RU" sz="2000" dirty="0"/>
              <a:t> – </a:t>
            </a:r>
            <a:r>
              <a:rPr lang="uk-UA" sz="2000" dirty="0"/>
              <a:t>змінна за довжиною система кодування </a:t>
            </a:r>
            <a:r>
              <a:rPr lang="en-US" sz="2000" dirty="0"/>
              <a:t>Unicode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Один символ займає від </a:t>
            </a:r>
            <a:r>
              <a:rPr lang="ru-RU" sz="2000" b="1" dirty="0"/>
              <a:t>1 до 4 </a:t>
            </a:r>
            <a:r>
              <a:rPr lang="uk-UA" sz="2000" b="1" dirty="0"/>
              <a:t>байтів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uk-UA" sz="2000" dirty="0"/>
              <a:t>Загальна структура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1600" dirty="0"/>
              <a:t>Перші 128 символів </a:t>
            </a:r>
            <a:r>
              <a:rPr lang="en-US" sz="1600" dirty="0"/>
              <a:t>UTF-8 </a:t>
            </a:r>
            <a:r>
              <a:rPr lang="ru-RU" sz="1600" dirty="0"/>
              <a:t>повністю сумісні з </a:t>
            </a:r>
            <a:r>
              <a:rPr lang="en-US" sz="1600" dirty="0"/>
              <a:t>ASCII.</a:t>
            </a:r>
            <a:endParaRPr lang="ru-RU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55860"/>
              </p:ext>
            </p:extLst>
          </p:nvPr>
        </p:nvGraphicFramePr>
        <p:xfrm>
          <a:off x="521329" y="2389777"/>
          <a:ext cx="4503344" cy="1828800"/>
        </p:xfrm>
        <a:graphic>
          <a:graphicData uri="http://schemas.openxmlformats.org/drawingml/2006/table">
            <a:tbl>
              <a:tblPr/>
              <a:tblGrid>
                <a:gridCol w="2701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1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uk-UA" noProof="0" dirty="0"/>
                        <a:t>Діапазон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noProof="0" dirty="0"/>
                        <a:t>Кількість</a:t>
                      </a:r>
                      <a:r>
                        <a:rPr lang="ru-RU" dirty="0"/>
                        <a:t> </a:t>
                      </a:r>
                      <a:r>
                        <a:rPr lang="uk-UA" noProof="0" dirty="0"/>
                        <a:t>байтів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U+0000 … U+007F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U+0080 … U+07FF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U+0800 … U+FFFF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U+10000 … U+10FFFF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9189B3-AE16-4729-BDF8-643CE47A9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616" y="2299579"/>
            <a:ext cx="6705600" cy="44377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160DC75-6589-4A83-9EA2-3C188F394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89" y="5038507"/>
            <a:ext cx="4817261" cy="13622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EC4CE2-7B0C-4D6D-9ABA-DB365140D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578" y="1550924"/>
            <a:ext cx="54483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008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910088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Приклад кодування українського символу </a:t>
            </a:r>
            <a:r>
              <a:rPr lang="ru-RU" sz="3200" dirty="0"/>
              <a:t>UTF-8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Розглянемо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«А» – U+0410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У UTF-8 цей символ кодується трьома байтами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ru-RU" sz="2000" b="1" dirty="0"/>
              <a:t>D0 90₁₆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або в двійковому вигляді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ru-RU" sz="2000" b="1" dirty="0"/>
              <a:t>11010000 10010000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Таким чином</a:t>
            </a:r>
            <a:r>
              <a:rPr lang="ru-RU" sz="2000" dirty="0"/>
              <a:t>:</a:t>
            </a:r>
          </a:p>
          <a:p>
            <a:pPr marL="0" indent="0" algn="ctr">
              <a:buNone/>
            </a:pPr>
            <a:r>
              <a:rPr lang="uk-UA" sz="2000" b="1" dirty="0"/>
              <a:t>символ → кодова точка </a:t>
            </a:r>
            <a:r>
              <a:rPr lang="en-US" sz="2000" b="1" dirty="0"/>
              <a:t>Unicode</a:t>
            </a:r>
            <a:r>
              <a:rPr lang="ru-RU" sz="2000" b="1" dirty="0"/>
              <a:t> → UTF-8 → </a:t>
            </a:r>
            <a:r>
              <a:rPr lang="uk-UA" sz="2000" b="1" dirty="0"/>
              <a:t>байти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26CD62-03EF-4DAC-A6F4-58C7905AC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344" y="5829081"/>
            <a:ext cx="6543675" cy="228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B3C247-94F2-4DBD-B011-03260DD4BF16}"/>
              </a:ext>
            </a:extLst>
          </p:cNvPr>
          <p:cNvSpPr txBox="1"/>
          <p:nvPr/>
        </p:nvSpPr>
        <p:spPr>
          <a:xfrm>
            <a:off x="2899137" y="6337228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/>
              <a:t>Відображення літери «</a:t>
            </a:r>
            <a:r>
              <a:rPr lang="en-US" sz="1600" i="1" dirty="0"/>
              <a:t>A</a:t>
            </a:r>
            <a:r>
              <a:rPr lang="uk-UA" sz="1600" i="1" dirty="0"/>
              <a:t>» в форматі </a:t>
            </a:r>
            <a:r>
              <a:rPr lang="en-US" sz="1600" i="1" dirty="0"/>
              <a:t>UTF-8 </a:t>
            </a:r>
            <a:r>
              <a:rPr lang="uk-UA" sz="1600" i="1" dirty="0"/>
              <a:t>в </a:t>
            </a:r>
            <a:r>
              <a:rPr lang="en-US" sz="1600" i="1" dirty="0"/>
              <a:t>hex-</a:t>
            </a:r>
            <a:r>
              <a:rPr lang="uk-UA" sz="1600" i="1" dirty="0"/>
              <a:t>редакторі</a:t>
            </a:r>
          </a:p>
        </p:txBody>
      </p:sp>
    </p:spTree>
    <p:extLst>
      <p:ext uri="{BB962C8B-B14F-4D97-AF65-F5344CB8AC3E}">
        <p14:creationId xmlns:p14="http://schemas.microsoft.com/office/powerpoint/2010/main" val="368770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UTF-8 </a:t>
            </a:r>
            <a:r>
              <a:rPr lang="uk-UA" sz="3200" dirty="0"/>
              <a:t>та текстовий файл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2" y="1028919"/>
            <a:ext cx="4974124" cy="5697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Наприклад, текст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uk-UA" sz="2000" b="1" dirty="0"/>
              <a:t>                    </a:t>
            </a:r>
            <a:r>
              <a:rPr lang="en-US" sz="2000" b="1" dirty="0"/>
              <a:t>ABC</a:t>
            </a:r>
            <a:endParaRPr lang="en-US" sz="2000" dirty="0"/>
          </a:p>
          <a:p>
            <a:pPr marL="0" indent="0">
              <a:buNone/>
            </a:pPr>
            <a:r>
              <a:rPr lang="ru-RU" sz="2000" dirty="0"/>
              <a:t>у </a:t>
            </a:r>
            <a:r>
              <a:rPr lang="en-US" sz="2000" dirty="0"/>
              <a:t>UTF-8 </a:t>
            </a:r>
            <a:r>
              <a:rPr lang="uk-UA" sz="2000" dirty="0"/>
              <a:t>займає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   41 42 43₁₆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А український текст</a:t>
            </a:r>
            <a:r>
              <a:rPr lang="ru-RU" sz="2000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                   АБВ</a:t>
            </a:r>
            <a:endParaRPr lang="ru-RU" sz="2000" dirty="0"/>
          </a:p>
          <a:p>
            <a:pPr marL="0" indent="0">
              <a:buNone/>
            </a:pPr>
            <a:r>
              <a:rPr lang="uk-UA" sz="2000" dirty="0"/>
              <a:t>буде представлений іншою послідовністю байтів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uk-UA" sz="2000" dirty="0"/>
              <a:t>Тому розмір тексту залежить не тільки від кількості символів, а й від</a:t>
            </a:r>
            <a:r>
              <a:rPr lang="ru-RU" sz="2000" dirty="0"/>
              <a:t>:</a:t>
            </a:r>
          </a:p>
          <a:p>
            <a:r>
              <a:rPr lang="uk-UA" sz="2000" dirty="0"/>
              <a:t>системи кодування; </a:t>
            </a:r>
          </a:p>
          <a:p>
            <a:r>
              <a:rPr lang="uk-UA" sz="2000" dirty="0"/>
              <a:t>конкретних символів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9A7196-CFF9-4E48-BAD4-A8E3B5216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727" y="4853170"/>
            <a:ext cx="6534150" cy="1943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90B6D8D-BF33-401D-BE35-5477B9B5B2A5}"/>
              </a:ext>
            </a:extLst>
          </p:cNvPr>
          <p:cNvSpPr txBox="1"/>
          <p:nvPr/>
        </p:nvSpPr>
        <p:spPr>
          <a:xfrm>
            <a:off x="5957841" y="4198850"/>
            <a:ext cx="47983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/>
              <a:t>Відображення рядка «</a:t>
            </a:r>
            <a:r>
              <a:rPr lang="uk-UA" sz="1600" b="1" i="1" dirty="0"/>
              <a:t>Привіт! Це текст в UTF-8!</a:t>
            </a:r>
            <a:r>
              <a:rPr lang="uk-UA" sz="1600" i="1" dirty="0"/>
              <a:t>» в форматі </a:t>
            </a:r>
            <a:r>
              <a:rPr lang="en-US" sz="1600" i="1" dirty="0"/>
              <a:t>UTF-8 </a:t>
            </a:r>
            <a:r>
              <a:rPr lang="uk-UA" sz="1600" i="1" dirty="0"/>
              <a:t>в </a:t>
            </a:r>
            <a:r>
              <a:rPr lang="en-US" sz="1600" i="1" dirty="0"/>
              <a:t>hex-</a:t>
            </a:r>
            <a:r>
              <a:rPr lang="uk-UA" sz="1600" i="1" dirty="0"/>
              <a:t>редакторі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3569FCB-5E0C-4C88-BB27-BF95CD7FC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695" y="1521646"/>
            <a:ext cx="5257800" cy="2857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3A5DC3-FA5A-422B-91C7-18C5F6A37BBB}"/>
              </a:ext>
            </a:extLst>
          </p:cNvPr>
          <p:cNvSpPr txBox="1"/>
          <p:nvPr/>
        </p:nvSpPr>
        <p:spPr>
          <a:xfrm>
            <a:off x="5869664" y="1098464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/>
              <a:t>Відображення рядка «</a:t>
            </a:r>
            <a:r>
              <a:rPr lang="en-US" sz="1600" b="1" i="1" dirty="0"/>
              <a:t>ABC</a:t>
            </a:r>
            <a:r>
              <a:rPr lang="uk-UA" sz="1600" i="1" dirty="0"/>
              <a:t>» в форматі </a:t>
            </a:r>
            <a:r>
              <a:rPr lang="en-US" sz="1600" i="1" dirty="0"/>
              <a:t>UTF-8 </a:t>
            </a:r>
            <a:r>
              <a:rPr lang="uk-UA" sz="1600" i="1" dirty="0"/>
              <a:t>в </a:t>
            </a:r>
            <a:r>
              <a:rPr lang="en-US" sz="1600" i="1" dirty="0"/>
              <a:t>hex-</a:t>
            </a:r>
            <a:r>
              <a:rPr lang="uk-UA" sz="1600" i="1" dirty="0"/>
              <a:t>редакторі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49F4F3-F44A-468D-B760-4C16B3FD3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0202" y="3259827"/>
            <a:ext cx="6543675" cy="4572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6B9BC15-975B-4CFB-AD8E-76E14465E49A}"/>
              </a:ext>
            </a:extLst>
          </p:cNvPr>
          <p:cNvSpPr txBox="1"/>
          <p:nvPr/>
        </p:nvSpPr>
        <p:spPr>
          <a:xfrm>
            <a:off x="5957841" y="2870774"/>
            <a:ext cx="6097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/>
              <a:t>Відображення рядка «</a:t>
            </a:r>
            <a:r>
              <a:rPr lang="uk-UA" sz="1600" b="1" i="1" dirty="0"/>
              <a:t>АБВ</a:t>
            </a:r>
            <a:r>
              <a:rPr lang="uk-UA" sz="1600" i="1" dirty="0"/>
              <a:t>» в форматі </a:t>
            </a:r>
            <a:r>
              <a:rPr lang="en-US" sz="1600" i="1" dirty="0"/>
              <a:t>UTF-8 </a:t>
            </a:r>
            <a:r>
              <a:rPr lang="uk-UA" sz="1600" i="1" dirty="0"/>
              <a:t>в </a:t>
            </a:r>
            <a:r>
              <a:rPr lang="en-US" sz="1600" i="1" dirty="0"/>
              <a:t>hex-</a:t>
            </a:r>
            <a:r>
              <a:rPr lang="uk-UA" sz="1600" i="1" dirty="0"/>
              <a:t>редакторі</a:t>
            </a:r>
          </a:p>
        </p:txBody>
      </p:sp>
    </p:spTree>
    <p:extLst>
      <p:ext uri="{BB962C8B-B14F-4D97-AF65-F5344CB8AC3E}">
        <p14:creationId xmlns:p14="http://schemas.microsoft.com/office/powerpoint/2010/main" val="35766442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641" y="208245"/>
            <a:ext cx="8111904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Узагальнення: як інформація потрапляє в пам'ять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393032" cy="58290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/>
              <a:t>Будь-який тип інформації проходить етап </a:t>
            </a:r>
            <a:r>
              <a:rPr lang="uk-UA" sz="2000" b="1" dirty="0"/>
              <a:t>кодування</a:t>
            </a:r>
            <a:r>
              <a:rPr lang="uk-UA" sz="2000" dirty="0"/>
              <a:t>.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uk-UA" sz="2000" b="1" dirty="0"/>
              <a:t>Ціле число </a:t>
            </a:r>
            <a:r>
              <a:rPr lang="uk-UA" sz="2000" dirty="0"/>
              <a:t>→ двійкове представлення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uk-UA" sz="2000" b="1" dirty="0"/>
              <a:t>Дійсне число </a:t>
            </a:r>
            <a:r>
              <a:rPr lang="ru-RU" sz="2000" dirty="0"/>
              <a:t>→ </a:t>
            </a:r>
            <a:r>
              <a:rPr lang="en-US" sz="2000" dirty="0"/>
              <a:t>IEEE 754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uk-UA" sz="2000" b="1" dirty="0"/>
              <a:t>Текст</a:t>
            </a:r>
            <a:r>
              <a:rPr lang="ru-RU" sz="2000" b="1" dirty="0"/>
              <a:t> </a:t>
            </a:r>
            <a:r>
              <a:rPr lang="ru-RU" sz="2000" dirty="0"/>
              <a:t>→ </a:t>
            </a:r>
            <a:r>
              <a:rPr lang="en-US" sz="2000" dirty="0"/>
              <a:t>Unicode → UTF-8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uk-UA" sz="2000" b="1" dirty="0"/>
              <a:t>Зображення </a:t>
            </a:r>
            <a:r>
              <a:rPr lang="uk-UA" sz="2000" dirty="0"/>
              <a:t>→ пікселі → числові значення → біти</a:t>
            </a:r>
          </a:p>
          <a:p>
            <a:pPr marL="0" indent="0">
              <a:buNone/>
            </a:pPr>
            <a:endParaRPr lang="uk-UA" sz="2000" b="1" dirty="0"/>
          </a:p>
          <a:p>
            <a:pPr marL="0" indent="0">
              <a:buNone/>
            </a:pPr>
            <a:r>
              <a:rPr lang="uk-UA" sz="2000" b="1" dirty="0"/>
              <a:t>Звук </a:t>
            </a:r>
            <a:r>
              <a:rPr lang="uk-UA" sz="2000" dirty="0"/>
              <a:t>→ дискретизація → числові значення → біти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uk-UA" sz="2000" dirty="0"/>
              <a:t>Отже: Комп'ютер працює з універсальним представленням – двійковими даними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596501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217" y="67901"/>
            <a:ext cx="854383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/>
              <a:t>Практичний приклад: як представити інформацію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947643"/>
            <a:ext cx="5055606" cy="584245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Представлення числа −13,25 за IEEE 754 (32 біти)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Тип: дійсне число → формат IEEE 754 single precision. 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Двійкове представлення: 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1101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0,25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0,01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13,25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​= 1101,01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−13,25 = −1101,01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​​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Нормалізація: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−1101,01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−1,10101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×2</a:t>
            </a:r>
            <a:r>
              <a:rPr lang="uk-UA" sz="1800" baseline="30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Знак: число від'ємне → S = 1. 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Експонента: 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зміщення  = 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127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E=3+127=130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=10000010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6.   Мантиса: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SzPts val="1000"/>
              <a:tabLst>
                <a:tab pos="457200" algn="l"/>
              </a:tabLst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беремо біти після першої 1: 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10101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  <a:buSzPts val="1000"/>
              <a:tabLst>
                <a:tab pos="457200" algn="l"/>
              </a:tabLst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доповнюємо нулями до 23 біт: 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M=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10101000000000000000000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7. IEEE 754: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1 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ambria Math" panose="02040503050406030204" pitchFamily="18" charset="0"/>
              </a:rPr>
              <a:t>∣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10000010 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ambria Math" panose="02040503050406030204" pitchFamily="18" charset="0"/>
              </a:rPr>
              <a:t>∣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10101000000000000000000 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У шістнадцятковому вигляді: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C1540000</a:t>
            </a:r>
            <a:r>
              <a:rPr lang="uk-UA" sz="18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16</a:t>
            </a:r>
            <a:r>
              <a:rPr lang="uk-UA" sz="18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​​</a:t>
            </a:r>
            <a:endParaRPr lang="uk-UA" sz="18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6B8041-8DEF-4C2A-AF7A-2F2E082D2B1A}"/>
              </a:ext>
            </a:extLst>
          </p:cNvPr>
          <p:cNvSpPr txBox="1"/>
          <p:nvPr/>
        </p:nvSpPr>
        <p:spPr>
          <a:xfrm>
            <a:off x="5991132" y="947643"/>
            <a:ext cx="591417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Кодування символу «A» у UTF-8</a:t>
            </a: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Символ: A </a:t>
            </a: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US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   </a:t>
            </a: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Код Unicode: </a:t>
            </a: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кодова точка: U+0041 </a:t>
            </a: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 двійковому вигляді: </a:t>
            </a:r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0100 0001</a:t>
            </a:r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ambria Math" panose="02040503050406030204" pitchFamily="18" charset="0"/>
              </a:rPr>
              <a:t>₂</a:t>
            </a:r>
            <a:endParaRPr lang="en-US" sz="1600" dirty="0">
              <a:effectLst/>
              <a:latin typeface="Consolas" panose="020B0609020204030204" pitchFamily="49" charset="0"/>
              <a:ea typeface="Times New Roman" panose="02020603050405020304" pitchFamily="18" charset="0"/>
              <a:cs typeface="Cambria Math" panose="020405030504060302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AutoNum type="arabicPeriod" startAt="3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Кодування UTF-8:</a:t>
            </a: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кодових точок U+0000–U+007F використовується 1 байт </a:t>
            </a: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тому кодова точка записується безпосередньо в один байт:</a:t>
            </a: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/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01000001</a:t>
            </a:r>
            <a:r>
              <a:rPr lang="uk-UA" sz="16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Consolas" panose="020B06090202040302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ctr"/>
            <a:endParaRPr lang="uk-UA" sz="16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4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Послідовність байтів:</a:t>
            </a: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/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01000001</a:t>
            </a:r>
            <a:r>
              <a:rPr lang="uk-UA" sz="16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=41</a:t>
            </a:r>
            <a:r>
              <a:rPr lang="uk-UA" sz="1600" baseline="-250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uk-UA" sz="160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6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endParaRPr lang="en-US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→ U+0041 → UTF-8: 0x41 → 1 байт.</a:t>
            </a: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8658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153" y="2918202"/>
            <a:ext cx="6148057" cy="6488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3174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3454</Words>
  <Application>Microsoft Office PowerPoint</Application>
  <PresentationFormat>Широкий екран</PresentationFormat>
  <Paragraphs>678</Paragraphs>
  <Slides>53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53</vt:i4>
      </vt:variant>
    </vt:vector>
  </HeadingPairs>
  <TitlesOfParts>
    <vt:vector size="58" baseType="lpstr">
      <vt:lpstr>Arial</vt:lpstr>
      <vt:lpstr>Calibri</vt:lpstr>
      <vt:lpstr>Calibri Light</vt:lpstr>
      <vt:lpstr>Consolas</vt:lpstr>
      <vt:lpstr>Office Theme</vt:lpstr>
      <vt:lpstr>Лекція 2: Представлення інформації в ЕОМ</vt:lpstr>
      <vt:lpstr>Представлення інформації в ЕОМ</vt:lpstr>
      <vt:lpstr>Що таке біт?</vt:lpstr>
      <vt:lpstr>Байт</vt:lpstr>
      <vt:lpstr>Більші одиниці вимірювання</vt:lpstr>
      <vt:lpstr>kB і KiB – це не одне й те саме</vt:lpstr>
      <vt:lpstr>Презентація PowerPoint</vt:lpstr>
      <vt:lpstr>Презентація PowerPoint</vt:lpstr>
      <vt:lpstr>Одиниці швидкості передавання даних</vt:lpstr>
      <vt:lpstr>Що таке система числення?</vt:lpstr>
      <vt:lpstr>Позиційні системи числення</vt:lpstr>
      <vt:lpstr>Десяткова система</vt:lpstr>
      <vt:lpstr>Двійкова система</vt:lpstr>
      <vt:lpstr>Чому комп'ютери використовують двійкову систему?</vt:lpstr>
      <vt:lpstr>Шістнадцяткова система</vt:lpstr>
      <vt:lpstr>Вісімкова система</vt:lpstr>
      <vt:lpstr>Порівняння систем числення</vt:lpstr>
      <vt:lpstr>Переведення з двійкової в десяткову</vt:lpstr>
      <vt:lpstr>Переведення з десяткової в двійкову</vt:lpstr>
      <vt:lpstr>Переведення між двійковою та шістнадцятковою системами</vt:lpstr>
      <vt:lpstr>Переведення дробової частини</vt:lpstr>
      <vt:lpstr>Двійкові дроби</vt:lpstr>
      <vt:lpstr>Арифметичні операції у двійковій системі Двійкове додавання</vt:lpstr>
      <vt:lpstr>Двійкове віднімання</vt:lpstr>
      <vt:lpstr>Двійкове множення</vt:lpstr>
      <vt:lpstr>Двійкове ділення</vt:lpstr>
      <vt:lpstr>Арифметичні зсуви</vt:lpstr>
      <vt:lpstr>Представлення цілих чисел Скільки чисел можна представити n бітами?</vt:lpstr>
      <vt:lpstr>Беззнакові цілі числа</vt:lpstr>
      <vt:lpstr>Знакові цілі числа</vt:lpstr>
      <vt:lpstr>Доповняльний код</vt:lpstr>
      <vt:lpstr>Отримання доповняльного коду від'ємного числа</vt:lpstr>
      <vt:lpstr>Додавання знакових чисел</vt:lpstr>
      <vt:lpstr>Переповнення</vt:lpstr>
      <vt:lpstr>Представлення дійсних чисел Навіщо потрібне представлення дійсних чисел?</vt:lpstr>
      <vt:lpstr>Форма числа з плаваючою крапкою</vt:lpstr>
      <vt:lpstr>Нормалізація двійкового числа</vt:lpstr>
      <vt:lpstr>IEEE 754</vt:lpstr>
      <vt:lpstr>Приклад представлення числа IEEE 754</vt:lpstr>
      <vt:lpstr>Чому дійсні числа не завжди точні?</vt:lpstr>
      <vt:lpstr>Презентація PowerPoint</vt:lpstr>
      <vt:lpstr>Точність і діапазон</vt:lpstr>
      <vt:lpstr>Представлення символьної інформації Як комп'ютер зберігає текст?</vt:lpstr>
      <vt:lpstr>ASCII</vt:lpstr>
      <vt:lpstr>Проблема ASCII</vt:lpstr>
      <vt:lpstr>Unicode</vt:lpstr>
      <vt:lpstr>Unicode та UTF – не одне й те саме</vt:lpstr>
      <vt:lpstr>UTF-8</vt:lpstr>
      <vt:lpstr>Приклад кодування українського символу UTF-8</vt:lpstr>
      <vt:lpstr>UTF-8 та текстовий файл</vt:lpstr>
      <vt:lpstr>Узагальнення: як інформація потрапляє в пам'ять</vt:lpstr>
      <vt:lpstr>Практичний приклад: як представити інформацію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frostoff4ever@gmail.com</cp:lastModifiedBy>
  <cp:revision>69</cp:revision>
  <dcterms:created xsi:type="dcterms:W3CDTF">2026-08-22T15:33:16Z</dcterms:created>
  <dcterms:modified xsi:type="dcterms:W3CDTF">2026-09-04T08:09:53Z</dcterms:modified>
</cp:coreProperties>
</file>