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384" r:id="rId2"/>
    <p:sldId id="386" r:id="rId3"/>
    <p:sldId id="387" r:id="rId4"/>
    <p:sldId id="388" r:id="rId5"/>
    <p:sldId id="389" r:id="rId6"/>
    <p:sldId id="368" r:id="rId7"/>
    <p:sldId id="311" r:id="rId8"/>
    <p:sldId id="369" r:id="rId9"/>
    <p:sldId id="370" r:id="rId10"/>
    <p:sldId id="371" r:id="rId11"/>
    <p:sldId id="372" r:id="rId12"/>
    <p:sldId id="312" r:id="rId13"/>
    <p:sldId id="313" r:id="rId14"/>
    <p:sldId id="314" r:id="rId15"/>
    <p:sldId id="315" r:id="rId16"/>
    <p:sldId id="316" r:id="rId17"/>
    <p:sldId id="317" r:id="rId18"/>
    <p:sldId id="318" r:id="rId19"/>
    <p:sldId id="319" r:id="rId20"/>
    <p:sldId id="320" r:id="rId21"/>
    <p:sldId id="321" r:id="rId22"/>
    <p:sldId id="322" r:id="rId23"/>
    <p:sldId id="323" r:id="rId24"/>
    <p:sldId id="324" r:id="rId25"/>
    <p:sldId id="325" r:id="rId26"/>
    <p:sldId id="373" r:id="rId27"/>
    <p:sldId id="374" r:id="rId28"/>
    <p:sldId id="375" r:id="rId29"/>
    <p:sldId id="377" r:id="rId30"/>
    <p:sldId id="378" r:id="rId31"/>
    <p:sldId id="379" r:id="rId32"/>
    <p:sldId id="380" r:id="rId33"/>
    <p:sldId id="381" r:id="rId34"/>
    <p:sldId id="306" r:id="rId3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246" autoAdjust="0"/>
  </p:normalViewPr>
  <p:slideViewPr>
    <p:cSldViewPr snapToGrid="0">
      <p:cViewPr varScale="1">
        <p:scale>
          <a:sx n="106" d="100"/>
          <a:sy n="106" d="100"/>
        </p:scale>
        <p:origin x="7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CF1EA0-2147-410D-83F0-6E3555B641D8}" type="datetimeFigureOut">
              <a:rPr lang="uk-UA" smtClean="0"/>
              <a:t>01.09.2026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DC0BCD-4AEF-4EB8-A058-DE40B34F2939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3521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uk-U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01.09.2026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88113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01.09.2026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32353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01.09.2026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3460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01.09.2026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58714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01.09.2026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5459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01.09.2026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5239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01.09.2026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7185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01.09.2026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2074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01.09.2026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0110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01.09.2026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02012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80DF1-5360-45D6-ABB8-5F483C698456}" type="datetimeFigureOut">
              <a:rPr lang="uk-UA" smtClean="0"/>
              <a:t>01.09.2026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2F9A8-4AA7-49E0-8971-CA0DF8C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3572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80DF1-5360-45D6-ABB8-5F483C698456}" type="datetimeFigureOut">
              <a:rPr lang="uk-UA" smtClean="0"/>
              <a:t>01.09.2026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2F9A8-4AA7-49E0-8971-CA0DF8C7EEE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05604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58D475-5B82-413E-858A-5014541FA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574" y="16508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V покоління комп'ютерної техніки – інтелектуальні та паралельні системи (</a:t>
            </a:r>
            <a:r>
              <a:rPr lang="uk-UA" sz="3200" b="1" dirty="0"/>
              <a:t>з 1980-х років – дотепер)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B39ECA5-430B-4FA2-AAE5-4472D5603F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473" y="1626449"/>
            <a:ext cx="5625975" cy="270110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uk-UA" sz="1900" b="1" dirty="0"/>
              <a:t>Технологічна основа:</a:t>
            </a:r>
            <a:endParaRPr lang="uk-UA" sz="1900" dirty="0"/>
          </a:p>
          <a:p>
            <a:pPr>
              <a:buFont typeface="Arial" panose="020B0604020202020204" pitchFamily="34" charset="0"/>
              <a:buChar char="•"/>
            </a:pPr>
            <a:r>
              <a:rPr lang="uk-UA" sz="1900" b="1" dirty="0"/>
              <a:t>НВІС та сучасні мікропроцесори</a:t>
            </a:r>
            <a:r>
              <a:rPr lang="uk-UA" sz="1900" dirty="0"/>
              <a:t> – мільйони й мільярди транзисторів;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1900" b="1" dirty="0"/>
              <a:t>багатоядерні та багатопроцесорні системи</a:t>
            </a:r>
            <a:r>
              <a:rPr lang="uk-UA" sz="1900" dirty="0"/>
              <a:t>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900" b="1" dirty="0"/>
              <a:t>GPU </a:t>
            </a:r>
            <a:r>
              <a:rPr lang="uk-UA" sz="1900" b="1" dirty="0"/>
              <a:t>та масово-паралельні обчислення</a:t>
            </a:r>
            <a:r>
              <a:rPr lang="uk-UA" sz="1900" dirty="0"/>
              <a:t>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1900" dirty="0"/>
              <a:t>спеціалізовані процесори: </a:t>
            </a:r>
            <a:r>
              <a:rPr lang="en-US" sz="1900" b="1" dirty="0"/>
              <a:t>GPU, TPU, NPU, AI accelerators</a:t>
            </a:r>
            <a:r>
              <a:rPr lang="en-US" sz="1900" dirty="0"/>
              <a:t>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1900" dirty="0"/>
              <a:t>високошвидкісні комп'ютерні мережі та розподілені обчислення.</a:t>
            </a:r>
          </a:p>
          <a:p>
            <a:pPr marL="0" indent="0">
              <a:buNone/>
            </a:pPr>
            <a:endParaRPr lang="uk-UA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AA49A9-1964-4B1A-A90A-8F06594ED8AE}"/>
              </a:ext>
            </a:extLst>
          </p:cNvPr>
          <p:cNvSpPr txBox="1"/>
          <p:nvPr/>
        </p:nvSpPr>
        <p:spPr>
          <a:xfrm>
            <a:off x="6240479" y="1626449"/>
            <a:ext cx="569915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b="1" dirty="0"/>
              <a:t>Основні особливості:</a:t>
            </a:r>
            <a:endParaRPr lang="uk-UA" dirty="0"/>
          </a:p>
          <a:p>
            <a:pPr>
              <a:buFont typeface="Arial" panose="020B0604020202020204" pitchFamily="34" charset="0"/>
              <a:buChar char="•"/>
            </a:pPr>
            <a:r>
              <a:rPr lang="uk-UA" dirty="0"/>
              <a:t>паралельне виконання великої кількості операцій;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dirty="0"/>
              <a:t>розподілені та хмарні обчислення;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dirty="0"/>
              <a:t>природні інтерфейси взаємодії з людиною;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dirty="0"/>
              <a:t>оброблення великих обсягів даних;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b="1" dirty="0"/>
              <a:t>штучний інтелект та машинне навчання</a:t>
            </a:r>
            <a:r>
              <a:rPr lang="uk-UA" dirty="0"/>
              <a:t>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dirty="0"/>
              <a:t>розвиток автономних та роботизованих систем.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E4E151-07D5-4F8D-A3A7-48DBF0C16C2E}"/>
              </a:ext>
            </a:extLst>
          </p:cNvPr>
          <p:cNvSpPr txBox="1"/>
          <p:nvPr/>
        </p:nvSpPr>
        <p:spPr>
          <a:xfrm>
            <a:off x="376473" y="6169709"/>
            <a:ext cx="113749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Ключова зміна: </a:t>
            </a:r>
            <a:r>
              <a:rPr lang="uk-UA" b="1" dirty="0"/>
              <a:t>Від виконання заданих алгоритмів → до систем, здатних навчатися, розпізнавати інформацію та приймати рішення</a:t>
            </a:r>
            <a:r>
              <a:rPr lang="ru-RU" dirty="0"/>
              <a:t>.</a:t>
            </a:r>
            <a:endParaRPr lang="uk-U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569" y="4092165"/>
            <a:ext cx="4309821" cy="19417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4033" y="4024035"/>
            <a:ext cx="3552081" cy="2009871"/>
          </a:xfrm>
          <a:prstGeom prst="rect">
            <a:avLst/>
          </a:prstGeom>
        </p:spPr>
      </p:pic>
      <p:pic>
        <p:nvPicPr>
          <p:cNvPr id="1026" name="Picture 2" descr="https://8.eewimg.cn/news/uploadfile/2020/0825/159833528471585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757" y="4029508"/>
            <a:ext cx="2888055" cy="2004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9256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651" y="102575"/>
            <a:ext cx="10339057" cy="540222"/>
          </a:xfrm>
        </p:spPr>
        <p:txBody>
          <a:bodyPr>
            <a:noAutofit/>
          </a:bodyPr>
          <a:lstStyle/>
          <a:p>
            <a:pPr algn="ctr"/>
            <a:r>
              <a:rPr lang="ru-RU" sz="3200" dirty="0"/>
              <a:t>V покоління - Паралельні та багатопроцесорні обчислення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0559" y="642797"/>
            <a:ext cx="11498657" cy="586664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800" dirty="0"/>
              <a:t>Зростання продуктивності перестало ґрунтуватися лише на збільшенні частоти процесора.</a:t>
            </a:r>
          </a:p>
          <a:p>
            <a:pPr marL="0" indent="0">
              <a:buNone/>
            </a:pPr>
            <a:r>
              <a:rPr lang="ru-RU" sz="1800" u="sng" dirty="0"/>
              <a:t>Основні етапи:</a:t>
            </a:r>
          </a:p>
          <a:p>
            <a:pPr marL="0" indent="0">
              <a:buNone/>
            </a:pPr>
            <a:r>
              <a:rPr lang="ru-RU" sz="1800" dirty="0"/>
              <a:t>Один процесор→ багатопроцесорна система→ багатоядерний процесор→ </a:t>
            </a:r>
            <a:r>
              <a:rPr lang="en-US" sz="1800" dirty="0"/>
              <a:t>GPU→ </a:t>
            </a:r>
            <a:r>
              <a:rPr lang="ru-RU" sz="1800" dirty="0"/>
              <a:t>масово-паралельні системи</a:t>
            </a:r>
          </a:p>
          <a:p>
            <a:pPr marL="0" indent="0">
              <a:buNone/>
            </a:pPr>
            <a:endParaRPr lang="en-US" sz="1800" u="sng" dirty="0"/>
          </a:p>
          <a:p>
            <a:pPr marL="0" indent="0">
              <a:buNone/>
            </a:pPr>
            <a:endParaRPr lang="en-US" sz="1800" u="sng" dirty="0"/>
          </a:p>
          <a:p>
            <a:pPr marL="0" indent="0">
              <a:buNone/>
            </a:pPr>
            <a:endParaRPr lang="en-US" sz="1800" u="sng" dirty="0"/>
          </a:p>
          <a:p>
            <a:pPr marL="0" indent="0">
              <a:buNone/>
            </a:pPr>
            <a:endParaRPr lang="en-US" sz="1800" u="sng" dirty="0"/>
          </a:p>
          <a:p>
            <a:pPr marL="0" indent="0">
              <a:buNone/>
            </a:pPr>
            <a:r>
              <a:rPr lang="ru-RU" sz="1800" u="sng" dirty="0"/>
              <a:t>Основні технології</a:t>
            </a:r>
            <a:r>
              <a:rPr lang="en-US" sz="1800" u="sng" dirty="0"/>
              <a:t>:</a:t>
            </a:r>
            <a:endParaRPr lang="ru-RU" sz="1800" u="sng" dirty="0"/>
          </a:p>
          <a:p>
            <a:r>
              <a:rPr lang="ru-RU" sz="1800" dirty="0"/>
              <a:t>багатоядерні </a:t>
            </a:r>
            <a:r>
              <a:rPr lang="en-US" sz="1800" dirty="0"/>
              <a:t>CPU; </a:t>
            </a:r>
          </a:p>
          <a:p>
            <a:r>
              <a:rPr lang="en-US" sz="1800" dirty="0"/>
              <a:t>SIMD </a:t>
            </a:r>
            <a:r>
              <a:rPr lang="ru-RU" sz="1800" dirty="0"/>
              <a:t>та векторні обчислення; </a:t>
            </a:r>
          </a:p>
          <a:p>
            <a:r>
              <a:rPr lang="en-US" sz="1800" dirty="0"/>
              <a:t>GPU </a:t>
            </a:r>
            <a:r>
              <a:rPr lang="ru-RU" sz="1800" dirty="0"/>
              <a:t>з тисячами обчислювальних ядер; </a:t>
            </a:r>
          </a:p>
          <a:p>
            <a:r>
              <a:rPr lang="ru-RU" sz="1800" dirty="0"/>
              <a:t>кластери; </a:t>
            </a:r>
          </a:p>
          <a:p>
            <a:r>
              <a:rPr lang="ru-RU" sz="1800" dirty="0"/>
              <a:t>паралельні алгоритми. </a:t>
            </a:r>
          </a:p>
          <a:p>
            <a:pPr marL="0" indent="0">
              <a:buNone/>
            </a:pPr>
            <a:endParaRPr lang="en-US" sz="1800" i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u-RU" sz="1800" i="1" dirty="0">
                <a:solidFill>
                  <a:srgbClr val="00B050"/>
                </a:solidFill>
              </a:rPr>
              <a:t>Перевага</a:t>
            </a:r>
            <a:r>
              <a:rPr lang="ru-RU" sz="1800" i="1" dirty="0"/>
              <a:t>: одночасне виконання великої кількості операцій.</a:t>
            </a:r>
          </a:p>
          <a:p>
            <a:pPr marL="0" indent="0">
              <a:buNone/>
            </a:pPr>
            <a:r>
              <a:rPr lang="ru-RU" sz="1800" i="1" dirty="0">
                <a:solidFill>
                  <a:srgbClr val="FF0000"/>
                </a:solidFill>
              </a:rPr>
              <a:t>Проблема</a:t>
            </a:r>
            <a:r>
              <a:rPr lang="ru-RU" sz="1800" i="1" dirty="0"/>
              <a:t>: не кожний алгоритм можна ефективно розпаралелити.</a:t>
            </a:r>
          </a:p>
          <a:p>
            <a:pPr marL="0" indent="0">
              <a:buNone/>
            </a:pPr>
            <a:endParaRPr lang="uk-UA" sz="1800" dirty="0"/>
          </a:p>
        </p:txBody>
      </p:sp>
      <p:sp>
        <p:nvSpPr>
          <p:cNvPr id="4" name="Rectangle 3"/>
          <p:cNvSpPr/>
          <p:nvPr/>
        </p:nvSpPr>
        <p:spPr>
          <a:xfrm>
            <a:off x="951619" y="6379094"/>
            <a:ext cx="116306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Замість одного надшвидкого виконавця — велика кількість виконавців, які працюють одночасно.</a:t>
            </a:r>
            <a:endParaRPr lang="uk-UA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9473" y="1855960"/>
            <a:ext cx="3106344" cy="34946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3141" y="1855960"/>
            <a:ext cx="3696075" cy="3883937"/>
          </a:xfrm>
          <a:prstGeom prst="rect">
            <a:avLst/>
          </a:prstGeom>
        </p:spPr>
      </p:pic>
      <p:pic>
        <p:nvPicPr>
          <p:cNvPr id="2050" name="Picture 2" descr="https://res.cloudinary.com/jerrick/image/upload/d_642250b563292b35f27461a7.png,f_jpg,fl_progressive,q_auto,w_1024/685d06519bebf2001d72e94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5864" y="1855960"/>
            <a:ext cx="1821998" cy="1539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8319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033" y="69803"/>
            <a:ext cx="11488846" cy="540222"/>
          </a:xfrm>
        </p:spPr>
        <p:txBody>
          <a:bodyPr>
            <a:noAutofit/>
          </a:bodyPr>
          <a:lstStyle/>
          <a:p>
            <a:pPr algn="ctr"/>
            <a:r>
              <a:rPr lang="ru-RU" sz="3200" dirty="0"/>
              <a:t>V покоління - Суперкомп'ютери</a:t>
            </a:r>
            <a:r>
              <a:rPr lang="en-US" sz="3200" dirty="0"/>
              <a:t> </a:t>
            </a:r>
            <a:r>
              <a:rPr lang="uk-UA" sz="3200" dirty="0"/>
              <a:t>і високопродуктивні комп</a:t>
            </a:r>
            <a:r>
              <a:rPr lang="ru-RU" sz="3200" dirty="0"/>
              <a:t>’ютери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337" y="742386"/>
            <a:ext cx="11543168" cy="54345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Від суперкомп'ютера до </a:t>
            </a:r>
            <a:r>
              <a:rPr lang="en-US" sz="1800" dirty="0"/>
              <a:t>HPCS </a:t>
            </a:r>
            <a:r>
              <a:rPr lang="uk-UA" sz="1800" dirty="0"/>
              <a:t>(</a:t>
            </a:r>
            <a:r>
              <a:rPr lang="en-US" sz="1800" dirty="0"/>
              <a:t>High-Performance Computing System)</a:t>
            </a:r>
          </a:p>
          <a:p>
            <a:pPr marL="0" indent="0">
              <a:buNone/>
            </a:pPr>
            <a:r>
              <a:rPr lang="ru-RU" sz="1800" dirty="0"/>
              <a:t>Сучасний суперкомп'ютер складається з великої кількості обчислювальних вузлів.</a:t>
            </a:r>
          </a:p>
          <a:p>
            <a:pPr marL="0" indent="0">
              <a:buNone/>
            </a:pPr>
            <a:r>
              <a:rPr lang="ru-RU" sz="1800" b="1" dirty="0"/>
              <a:t>Типова структура:</a:t>
            </a:r>
            <a:endParaRPr lang="ru-RU" sz="1800" dirty="0"/>
          </a:p>
          <a:p>
            <a:r>
              <a:rPr lang="ru-RU" sz="1800" dirty="0"/>
              <a:t>тисячі обчислювальних вузлів; </a:t>
            </a:r>
          </a:p>
          <a:p>
            <a:r>
              <a:rPr lang="ru-RU" sz="1800" dirty="0"/>
              <a:t>багатоядерні </a:t>
            </a:r>
            <a:r>
              <a:rPr lang="en-US" sz="1800" dirty="0"/>
              <a:t>CPU; </a:t>
            </a:r>
          </a:p>
          <a:p>
            <a:r>
              <a:rPr lang="en-US" sz="1800" dirty="0"/>
              <a:t>GPU / </a:t>
            </a:r>
            <a:r>
              <a:rPr lang="ru-RU" sz="1800" dirty="0"/>
              <a:t>прискорювачі; </a:t>
            </a:r>
          </a:p>
          <a:p>
            <a:r>
              <a:rPr lang="ru-RU" sz="1800" dirty="0"/>
              <a:t>оперативна та високошвидкісна пам'ять; </a:t>
            </a:r>
          </a:p>
          <a:p>
            <a:r>
              <a:rPr lang="ru-RU" sz="1800" dirty="0"/>
              <a:t>високошвидкісна мережа; </a:t>
            </a:r>
          </a:p>
          <a:p>
            <a:r>
              <a:rPr lang="ru-RU" sz="1800" dirty="0"/>
              <a:t>паралельне програмне забезпечення. </a:t>
            </a:r>
          </a:p>
          <a:p>
            <a:pPr marL="0" indent="0">
              <a:buNone/>
            </a:pPr>
            <a:r>
              <a:rPr lang="ru-RU" sz="1800" b="1" dirty="0"/>
              <a:t>Продуктивність:</a:t>
            </a:r>
            <a:endParaRPr lang="ru-RU" sz="1800" dirty="0"/>
          </a:p>
          <a:p>
            <a:r>
              <a:rPr lang="en-US" sz="1800" dirty="0"/>
              <a:t>GFLOPS — 10⁹ </a:t>
            </a:r>
            <a:r>
              <a:rPr lang="ru-RU" sz="1800" dirty="0"/>
              <a:t>операцій/с; </a:t>
            </a:r>
          </a:p>
          <a:p>
            <a:r>
              <a:rPr lang="en-US" sz="1800" dirty="0"/>
              <a:t>TFLOPS — 10¹²; </a:t>
            </a:r>
          </a:p>
          <a:p>
            <a:r>
              <a:rPr lang="en-US" sz="1800" dirty="0"/>
              <a:t>PFLOPS — 10¹⁵; </a:t>
            </a:r>
          </a:p>
          <a:p>
            <a:r>
              <a:rPr lang="en-US" sz="1800" dirty="0"/>
              <a:t>EFLOPS — 10¹⁸.</a:t>
            </a:r>
          </a:p>
          <a:p>
            <a:pPr marL="0" indent="0">
              <a:buNone/>
            </a:pPr>
            <a:endParaRPr lang="uk-UA" sz="1800" dirty="0"/>
          </a:p>
        </p:txBody>
      </p:sp>
      <p:sp>
        <p:nvSpPr>
          <p:cNvPr id="4" name="Rectangle 3"/>
          <p:cNvSpPr/>
          <p:nvPr/>
        </p:nvSpPr>
        <p:spPr>
          <a:xfrm>
            <a:off x="6542638" y="1625687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Застосування</a:t>
            </a:r>
            <a:endParaRPr lang="ru-RU" dirty="0"/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моделювання фізичних процесів;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прогнозування погоди та клімату;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молекулярне моделювання;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аеродинаміка;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оброблення великих масивів даних;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навчання моделей штучного інтелекту.</a:t>
            </a:r>
          </a:p>
        </p:txBody>
      </p:sp>
      <p:pic>
        <p:nvPicPr>
          <p:cNvPr id="3074" name="Picture 2" descr="https://www.networkworld.com/wp-content/uploads/2023/11/summit_supercomputer_1-100760671-orig.jpg?quality=50&amp;strip=all&amp;w=10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7093" y="4269818"/>
            <a:ext cx="4363770" cy="2454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248" y="4171513"/>
            <a:ext cx="3629920" cy="249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377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8064" y="247431"/>
            <a:ext cx="10601608" cy="540222"/>
          </a:xfrm>
        </p:spPr>
        <p:txBody>
          <a:bodyPr>
            <a:noAutofit/>
          </a:bodyPr>
          <a:lstStyle/>
          <a:p>
            <a:pPr algn="ctr"/>
            <a:r>
              <a:rPr lang="ru-RU" sz="3200" dirty="0"/>
              <a:t>V покоління - Штучний інтелект і спеціалізовані процесори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460" y="968721"/>
            <a:ext cx="11443580" cy="55588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Розвиток </a:t>
            </a:r>
            <a:r>
              <a:rPr lang="en-US" sz="1800" dirty="0"/>
              <a:t>AI </a:t>
            </a:r>
            <a:r>
              <a:rPr lang="ru-RU" sz="1800" dirty="0"/>
              <a:t>створив потребу в ефективному виконанні </a:t>
            </a:r>
            <a:r>
              <a:rPr lang="ru-RU" sz="1800" b="1" dirty="0"/>
              <a:t>величезної кількості паралельних операцій над даними</a:t>
            </a:r>
            <a:r>
              <a:rPr lang="ru-RU" sz="1800" dirty="0"/>
              <a:t>.</a:t>
            </a:r>
          </a:p>
          <a:p>
            <a:pPr marL="0" indent="0">
              <a:buNone/>
            </a:pPr>
            <a:r>
              <a:rPr lang="ru-RU" sz="1800" dirty="0"/>
              <a:t>Еволюція </a:t>
            </a:r>
            <a:r>
              <a:rPr lang="en-US" sz="1800" dirty="0"/>
              <a:t>AI:</a:t>
            </a:r>
          </a:p>
          <a:p>
            <a:pPr marL="0" indent="0" algn="ctr">
              <a:buNone/>
            </a:pPr>
            <a:r>
              <a:rPr lang="ru-RU" sz="1800" dirty="0"/>
              <a:t>Експертні системи→ машинне навчання→ нейронні мережі→ </a:t>
            </a:r>
            <a:r>
              <a:rPr lang="en-US" sz="1800" dirty="0"/>
              <a:t>Deep Learning→ </a:t>
            </a:r>
            <a:r>
              <a:rPr lang="ru-RU" sz="1800" dirty="0"/>
              <a:t>генеративний </a:t>
            </a:r>
            <a:r>
              <a:rPr lang="en-US" sz="1800" dirty="0"/>
              <a:t>AI</a:t>
            </a:r>
          </a:p>
          <a:p>
            <a:pPr marL="0" indent="0">
              <a:buNone/>
            </a:pPr>
            <a:endParaRPr lang="uk-UA" sz="1800" dirty="0"/>
          </a:p>
        </p:txBody>
      </p:sp>
      <p:sp>
        <p:nvSpPr>
          <p:cNvPr id="4" name="Rectangle 3"/>
          <p:cNvSpPr/>
          <p:nvPr/>
        </p:nvSpPr>
        <p:spPr>
          <a:xfrm>
            <a:off x="232372" y="2184301"/>
            <a:ext cx="544415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Спеціалізація апаратури</a:t>
            </a:r>
          </a:p>
          <a:p>
            <a:endParaRPr lang="uk-UA" b="1" dirty="0"/>
          </a:p>
          <a:p>
            <a:r>
              <a:rPr lang="en-US" b="1" dirty="0"/>
              <a:t>CPU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універсальні обчислення;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складна логіка;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невелика кількість потужних ядер. </a:t>
            </a:r>
          </a:p>
          <a:p>
            <a:endParaRPr lang="uk-UA" b="1" dirty="0"/>
          </a:p>
          <a:p>
            <a:r>
              <a:rPr lang="en-US" b="1" dirty="0"/>
              <a:t>GPU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масовий паралелізм;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матричні та векторні операції;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навчання нейронних мереж. </a:t>
            </a:r>
          </a:p>
          <a:p>
            <a:endParaRPr lang="uk-UA" b="1" dirty="0"/>
          </a:p>
          <a:p>
            <a:r>
              <a:rPr lang="en-US" b="1" dirty="0"/>
              <a:t>NPU / AI accelerator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спеціалізовані операції машинного навчання;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висока продуктивність при низькому енергоспоживанні.</a:t>
            </a:r>
          </a:p>
        </p:txBody>
      </p:sp>
      <p:sp>
        <p:nvSpPr>
          <p:cNvPr id="5" name="Rectangle 4"/>
          <p:cNvSpPr/>
          <p:nvPr/>
        </p:nvSpPr>
        <p:spPr>
          <a:xfrm>
            <a:off x="5676522" y="6062285"/>
            <a:ext cx="62800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Архітектура сучасного комп'ютера оптимізується не лише для виконання програм, а й для конкретних типів обчислень</a:t>
            </a:r>
            <a:endParaRPr lang="uk-UA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3451" y="2436854"/>
            <a:ext cx="6420677" cy="3444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0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9049" y="84468"/>
            <a:ext cx="9941459" cy="540222"/>
          </a:xfrm>
        </p:spPr>
        <p:txBody>
          <a:bodyPr>
            <a:noAutofit/>
          </a:bodyPr>
          <a:lstStyle/>
          <a:p>
            <a:pPr algn="ctr"/>
            <a:r>
              <a:rPr lang="ru-RU" sz="3200" dirty="0"/>
              <a:t>V покоління</a:t>
            </a:r>
            <a:r>
              <a:rPr lang="en-US" sz="3200" dirty="0"/>
              <a:t> - </a:t>
            </a:r>
            <a:r>
              <a:rPr lang="ru-RU" sz="3200" dirty="0"/>
              <a:t>Розподілені та хмарні обчислення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237" y="624690"/>
            <a:ext cx="10756271" cy="57942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/>
              <a:t>Комп'ютер більше не обов'язково є однією машиною</a:t>
            </a:r>
            <a:r>
              <a:rPr lang="uk-UA" sz="1800" b="1" dirty="0"/>
              <a:t>.</a:t>
            </a:r>
            <a:r>
              <a:rPr lang="en-US" sz="1800" b="1" dirty="0"/>
              <a:t> </a:t>
            </a:r>
            <a:r>
              <a:rPr lang="ru-RU" sz="1800" dirty="0"/>
              <a:t>Сучасна обчислювальна система може розподіляти оброблення між пристроями, серверами та дата-центрами.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ru-RU" sz="1800" dirty="0"/>
              <a:t>Рівні сучасної системи:</a:t>
            </a:r>
          </a:p>
          <a:p>
            <a:pPr marL="0" indent="0">
              <a:buNone/>
            </a:pPr>
            <a:r>
              <a:rPr lang="ru-RU" sz="1800" b="1" dirty="0"/>
              <a:t>Пристрій  </a:t>
            </a:r>
            <a:r>
              <a:rPr lang="ru-RU" sz="1800" dirty="0"/>
              <a:t>(смартфон; ПК; </a:t>
            </a:r>
            <a:r>
              <a:rPr lang="en-US" sz="1800" dirty="0"/>
              <a:t>IoT</a:t>
            </a:r>
            <a:r>
              <a:rPr lang="uk-UA" sz="1800" dirty="0"/>
              <a:t> ) </a:t>
            </a:r>
          </a:p>
          <a:p>
            <a:pPr marL="0" indent="0">
              <a:buNone/>
            </a:pPr>
            <a:r>
              <a:rPr lang="en-US" sz="1800" dirty="0"/>
              <a:t>↓</a:t>
            </a:r>
            <a:r>
              <a:rPr lang="uk-UA" sz="1800" dirty="0"/>
              <a:t> </a:t>
            </a:r>
          </a:p>
          <a:p>
            <a:pPr marL="0" indent="0">
              <a:buNone/>
            </a:pPr>
            <a:r>
              <a:rPr lang="en-US" sz="1800" b="1" dirty="0"/>
              <a:t>Edge computing</a:t>
            </a:r>
            <a:r>
              <a:rPr lang="uk-UA" sz="1800" b="1" dirty="0"/>
              <a:t> </a:t>
            </a:r>
            <a:r>
              <a:rPr lang="uk-UA" sz="1800" dirty="0"/>
              <a:t>(</a:t>
            </a:r>
            <a:r>
              <a:rPr lang="ru-RU" sz="1800" dirty="0"/>
              <a:t>оброблення поблизу джерела даних) </a:t>
            </a:r>
          </a:p>
          <a:p>
            <a:pPr marL="0" indent="0">
              <a:buNone/>
            </a:pPr>
            <a:r>
              <a:rPr lang="en-US" sz="1800" dirty="0"/>
              <a:t>↓</a:t>
            </a:r>
            <a:r>
              <a:rPr lang="uk-UA" sz="1800" dirty="0"/>
              <a:t> </a:t>
            </a:r>
          </a:p>
          <a:p>
            <a:pPr marL="0" indent="0">
              <a:buNone/>
            </a:pPr>
            <a:r>
              <a:rPr lang="en-US" sz="1800" b="1" dirty="0"/>
              <a:t>Cloud / Data Center</a:t>
            </a:r>
            <a:r>
              <a:rPr lang="uk-UA" sz="1800" b="1" dirty="0"/>
              <a:t> </a:t>
            </a:r>
            <a:r>
              <a:rPr lang="uk-UA" sz="1800" dirty="0"/>
              <a:t>(</a:t>
            </a:r>
            <a:r>
              <a:rPr lang="ru-RU" sz="1800" dirty="0"/>
              <a:t>великі серверні кластери; зберігання даних; масштабовані обчислення)</a:t>
            </a:r>
            <a:r>
              <a:rPr lang="en-US" sz="1800" dirty="0"/>
              <a:t> </a:t>
            </a:r>
            <a:endParaRPr lang="uk-UA" sz="1800" dirty="0"/>
          </a:p>
          <a:p>
            <a:pPr marL="0" indent="0">
              <a:buNone/>
            </a:pPr>
            <a:r>
              <a:rPr lang="en-US" sz="1800" dirty="0"/>
              <a:t>↓</a:t>
            </a:r>
            <a:r>
              <a:rPr lang="uk-UA" sz="1800" dirty="0"/>
              <a:t> </a:t>
            </a:r>
          </a:p>
          <a:p>
            <a:pPr marL="0" indent="0">
              <a:buNone/>
            </a:pPr>
            <a:r>
              <a:rPr lang="en-US" sz="1800" b="1" dirty="0"/>
              <a:t>HPC / AI cluster</a:t>
            </a:r>
            <a:r>
              <a:rPr lang="uk-UA" sz="1800" b="1" dirty="0"/>
              <a:t> </a:t>
            </a:r>
            <a:r>
              <a:rPr lang="uk-UA" sz="1800" dirty="0"/>
              <a:t>(</a:t>
            </a:r>
            <a:r>
              <a:rPr lang="ru-RU" sz="1800" dirty="0"/>
              <a:t>надвисока продуктивність; навчання великих моделей; складне моделювання)</a:t>
            </a:r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4098" name="Picture 2" descr="https://assets.zilliz.com/Figure_Edge_computing_architecture_1f8ad84d3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4211" y="1164912"/>
            <a:ext cx="3721729" cy="2093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696" y="4611899"/>
            <a:ext cx="4843604" cy="21577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1300" y="4523552"/>
            <a:ext cx="3479125" cy="23344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8885" y="4523552"/>
            <a:ext cx="4363115" cy="2334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339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3049" y="205055"/>
            <a:ext cx="7735433" cy="43774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dirty="0"/>
              <a:t>Класичний поділ на покоління</a:t>
            </a:r>
          </a:p>
          <a:p>
            <a:pPr marL="0" indent="0" algn="ctr">
              <a:buNone/>
            </a:pPr>
            <a:endParaRPr lang="uk-UA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9822003"/>
              </p:ext>
            </p:extLst>
          </p:nvPr>
        </p:nvGraphicFramePr>
        <p:xfrm>
          <a:off x="358364" y="642796"/>
          <a:ext cx="11184801" cy="5499014"/>
        </p:xfrm>
        <a:graphic>
          <a:graphicData uri="http://schemas.openxmlformats.org/drawingml/2006/table">
            <a:tbl>
              <a:tblPr/>
              <a:tblGrid>
                <a:gridCol w="880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84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65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84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36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491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Покоління</a:t>
                      </a:r>
                    </a:p>
                  </a:txBody>
                  <a:tcPr marL="34534" marR="34534" marT="17267" marB="172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Орієнтовні роки</a:t>
                      </a:r>
                    </a:p>
                  </a:txBody>
                  <a:tcPr marL="34534" marR="34534" marT="17267" marB="172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Елементна база</a:t>
                      </a:r>
                    </a:p>
                  </a:txBody>
                  <a:tcPr marL="34534" marR="34534" marT="17267" marB="172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Характерні особливості</a:t>
                      </a:r>
                    </a:p>
                  </a:txBody>
                  <a:tcPr marL="34534" marR="34534" marT="17267" marB="172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Приклади</a:t>
                      </a:r>
                    </a:p>
                  </a:txBody>
                  <a:tcPr marL="34534" marR="34534" marT="17267" marB="172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8676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I</a:t>
                      </a:r>
                      <a:endParaRPr lang="en-US" sz="1400" dirty="0"/>
                    </a:p>
                  </a:txBody>
                  <a:tcPr marL="34534" marR="34534" marT="17267" marB="172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1940–1950-ті</a:t>
                      </a:r>
                    </a:p>
                  </a:txBody>
                  <a:tcPr marL="34534" marR="34534" marT="17267" marB="172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Електронні лампи</a:t>
                      </a:r>
                      <a:endParaRPr lang="ru-RU" sz="1400" dirty="0"/>
                    </a:p>
                  </a:txBody>
                  <a:tcPr marL="34534" marR="34534" marT="17267" marB="172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Великі розміри, високе енергоспоживання, низька надійність; програмування переважно машинними кодами</a:t>
                      </a:r>
                    </a:p>
                  </a:txBody>
                  <a:tcPr marL="34534" marR="34534" marT="17267" marB="172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/>
                        <a:t>ENIAC, EDVAC, EDSAC, UNIVAC I</a:t>
                      </a:r>
                    </a:p>
                  </a:txBody>
                  <a:tcPr marL="34534" marR="34534" marT="17267" marB="172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8676">
                <a:tc>
                  <a:txBody>
                    <a:bodyPr/>
                    <a:lstStyle/>
                    <a:p>
                      <a:pPr algn="ctr"/>
                      <a:r>
                        <a:rPr lang="en-US" sz="1400" b="1"/>
                        <a:t>II</a:t>
                      </a:r>
                      <a:endParaRPr lang="en-US" sz="1400"/>
                    </a:p>
                  </a:txBody>
                  <a:tcPr marL="34534" marR="34534" marT="17267" marB="172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1950–1960-ті</a:t>
                      </a:r>
                    </a:p>
                  </a:txBody>
                  <a:tcPr marL="34534" marR="34534" marT="17267" marB="172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/>
                        <a:t>Транзистори</a:t>
                      </a:r>
                      <a:endParaRPr lang="ru-RU" sz="1400"/>
                    </a:p>
                  </a:txBody>
                  <a:tcPr marL="34534" marR="34534" marT="17267" marB="172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Значне зменшення розмірів і споживання, підвищення надійності; асемблер і перші мови високого рівня</a:t>
                      </a:r>
                    </a:p>
                  </a:txBody>
                  <a:tcPr marL="34534" marR="34534" marT="17267" marB="172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/>
                        <a:t>IBM 1401, IBM 7090, CDC 1604</a:t>
                      </a:r>
                    </a:p>
                  </a:txBody>
                  <a:tcPr marL="34534" marR="34534" marT="17267" marB="172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8676">
                <a:tc>
                  <a:txBody>
                    <a:bodyPr/>
                    <a:lstStyle/>
                    <a:p>
                      <a:pPr algn="ctr"/>
                      <a:r>
                        <a:rPr lang="en-US" sz="1400" b="1"/>
                        <a:t>III</a:t>
                      </a:r>
                      <a:endParaRPr lang="en-US" sz="1400"/>
                    </a:p>
                  </a:txBody>
                  <a:tcPr marL="34534" marR="34534" marT="17267" marB="172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/>
                        <a:t>1960–1970-ті</a:t>
                      </a:r>
                    </a:p>
                  </a:txBody>
                  <a:tcPr marL="34534" marR="34534" marT="17267" marB="172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Інтегральні схеми (ІС)</a:t>
                      </a:r>
                      <a:endParaRPr lang="ru-RU" sz="1400" dirty="0"/>
                    </a:p>
                  </a:txBody>
                  <a:tcPr marL="34534" marR="34534" marT="17267" marB="172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Значне підвищення продуктивності; операційні системи, мультипрограмування, стандартизація сімейств ЕОМ</a:t>
                      </a:r>
                    </a:p>
                  </a:txBody>
                  <a:tcPr marL="34534" marR="34534" marT="17267" marB="172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IBM System/360, PDP-8</a:t>
                      </a:r>
                    </a:p>
                  </a:txBody>
                  <a:tcPr marL="34534" marR="34534" marT="17267" marB="172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9393">
                <a:tc>
                  <a:txBody>
                    <a:bodyPr/>
                    <a:lstStyle/>
                    <a:p>
                      <a:pPr algn="ctr"/>
                      <a:r>
                        <a:rPr lang="en-US" sz="1400" b="1"/>
                        <a:t>IV</a:t>
                      </a:r>
                      <a:endParaRPr lang="en-US" sz="1400"/>
                    </a:p>
                  </a:txBody>
                  <a:tcPr marL="34534" marR="34534" marT="17267" marB="172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/>
                        <a:t>1970-ті – 1990-ті</a:t>
                      </a:r>
                    </a:p>
                  </a:txBody>
                  <a:tcPr marL="34534" marR="34534" marT="17267" marB="172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Великі/надвеликі інтегральні схеми, мікропроцесори</a:t>
                      </a:r>
                      <a:endParaRPr lang="ru-RU" sz="1400" dirty="0"/>
                    </a:p>
                  </a:txBody>
                  <a:tcPr marL="34534" marR="34534" marT="17267" marB="172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Персональні комп'ютери, графічні інтерфейси, мережі, масове поширення ПК</a:t>
                      </a:r>
                    </a:p>
                  </a:txBody>
                  <a:tcPr marL="34534" marR="34534" marT="17267" marB="172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/>
                        <a:t>Intel 4004/8086, IBM PC, Apple Macintosh</a:t>
                      </a:r>
                    </a:p>
                  </a:txBody>
                  <a:tcPr marL="34534" marR="34534" marT="17267" marB="172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38676">
                <a:tc>
                  <a:txBody>
                    <a:bodyPr/>
                    <a:lstStyle/>
                    <a:p>
                      <a:pPr algn="ctr"/>
                      <a:r>
                        <a:rPr lang="en-US" sz="1400" b="1"/>
                        <a:t>V</a:t>
                      </a:r>
                      <a:endParaRPr lang="en-US" sz="1400"/>
                    </a:p>
                  </a:txBody>
                  <a:tcPr marL="34534" marR="34534" marT="17267" marB="172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/>
                        <a:t>1980-ті – дотепер*</a:t>
                      </a:r>
                    </a:p>
                  </a:txBody>
                  <a:tcPr marL="34534" marR="34534" marT="17267" marB="172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Високоінтегровані мікросхеми, багатоядерні та спеціалізовані процесори</a:t>
                      </a:r>
                      <a:endParaRPr lang="ru-RU" sz="1400" dirty="0"/>
                    </a:p>
                  </a:txBody>
                  <a:tcPr marL="34534" marR="34534" marT="17267" marB="172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Паралельні обчислення, мобільні системи, хмарні технології, </a:t>
                      </a:r>
                      <a:r>
                        <a:rPr lang="en-US" sz="1400" dirty="0"/>
                        <a:t>GPU/AI-</a:t>
                      </a:r>
                      <a:r>
                        <a:rPr lang="ru-RU" sz="1400" dirty="0"/>
                        <a:t>прискорювачі, природномовні інтерфейси, ШІ</a:t>
                      </a:r>
                    </a:p>
                  </a:txBody>
                  <a:tcPr marL="34534" marR="34534" marT="17267" marB="172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/>
                        <a:t>сучасні ПК, смартфони, суперкомп'ютери, AI-системи</a:t>
                      </a:r>
                    </a:p>
                  </a:txBody>
                  <a:tcPr marL="34534" marR="34534" marT="17267" marB="1726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358364" y="6141810"/>
            <a:ext cx="114835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/>
              <a:t>*</a:t>
            </a:r>
            <a:r>
              <a:rPr lang="ru-RU" sz="1600" i="1" dirty="0"/>
              <a:t>Межі та критерії V покоління не є загальновизнаними. У сучасній класифікації поняття використовується переважно умовно для позначення інтелектуальних, паралельних і високопродуктивних обчислювальних систем.</a:t>
            </a:r>
            <a:endParaRPr lang="uk-UA" sz="1600" i="1" dirty="0"/>
          </a:p>
        </p:txBody>
      </p:sp>
    </p:spTree>
    <p:extLst>
      <p:ext uri="{BB962C8B-B14F-4D97-AF65-F5344CB8AC3E}">
        <p14:creationId xmlns:p14="http://schemas.microsoft.com/office/powerpoint/2010/main" val="2943693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Поняття архітектури ЕОМ</a:t>
            </a:r>
            <a:endParaRPr lang="uk-UA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/>
              <a:t>Архітектура ЕОМ</a:t>
            </a:r>
            <a:r>
              <a:rPr lang="ru-RU" sz="2000" dirty="0"/>
              <a:t> – сукупність принципів організації та функціонування обчислювальної системи, які визначають:</a:t>
            </a:r>
          </a:p>
          <a:p>
            <a:r>
              <a:rPr lang="ru-RU" sz="2000" dirty="0"/>
              <a:t>склад основних компонентів; </a:t>
            </a:r>
          </a:p>
          <a:p>
            <a:r>
              <a:rPr lang="ru-RU" sz="2000" dirty="0"/>
              <a:t>способи їх взаємодії; </a:t>
            </a:r>
          </a:p>
          <a:p>
            <a:r>
              <a:rPr lang="ru-RU" sz="2000" dirty="0"/>
              <a:t>представлення та обробку даних; </a:t>
            </a:r>
          </a:p>
          <a:p>
            <a:r>
              <a:rPr lang="ru-RU" sz="2000" dirty="0"/>
              <a:t>систему команд; </a:t>
            </a:r>
          </a:p>
          <a:p>
            <a:r>
              <a:rPr lang="ru-RU" sz="2000" dirty="0"/>
              <a:t>організацію пам'яті; </a:t>
            </a:r>
          </a:p>
          <a:p>
            <a:r>
              <a:rPr lang="ru-RU" sz="2000" dirty="0"/>
              <a:t>способи </a:t>
            </a:r>
            <a:r>
              <a:rPr lang="ru-RU" sz="2000" dirty="0" err="1"/>
              <a:t>введення</a:t>
            </a:r>
            <a:r>
              <a:rPr lang="ru-RU" sz="2000" dirty="0"/>
              <a:t> та виведення інформації. </a:t>
            </a:r>
          </a:p>
        </p:txBody>
      </p:sp>
      <p:pic>
        <p:nvPicPr>
          <p:cNvPr id="5122" name="Picture 2" descr="https://upload.wikimedia.org/wikipedia/commons/0/08/Computer_architecture_block_diagram.png?utm_source=en.wikipedia.org&amp;utm_campaign=index&amp;utm_content=origin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846" y="1756373"/>
            <a:ext cx="5557103" cy="4996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48901" y="476897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Архітектура ≠ апаратна реалізація</a:t>
            </a:r>
            <a:endParaRPr lang="ru-RU" dirty="0"/>
          </a:p>
          <a:p>
            <a:r>
              <a:rPr lang="ru-RU" dirty="0"/>
              <a:t>Одна архітектура може реалізовуватися на різних апаратних компонентах і технологіях.</a:t>
            </a:r>
          </a:p>
        </p:txBody>
      </p:sp>
    </p:spTree>
    <p:extLst>
      <p:ext uri="{BB962C8B-B14F-4D97-AF65-F5344CB8AC3E}">
        <p14:creationId xmlns:p14="http://schemas.microsoft.com/office/powerpoint/2010/main" val="146209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Основні принципи побудови ЕОМ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0515600" cy="2802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Сучасні комп'ютери ґрунтуються на кількох фундаментальних ідеях:</a:t>
            </a:r>
          </a:p>
          <a:p>
            <a:r>
              <a:rPr lang="ru-RU" sz="2000" dirty="0"/>
              <a:t>програмне керування роботою; </a:t>
            </a:r>
          </a:p>
          <a:p>
            <a:r>
              <a:rPr lang="ru-RU" sz="2000" dirty="0"/>
              <a:t>зберігання програми та даних у пам'яті; </a:t>
            </a:r>
          </a:p>
          <a:p>
            <a:r>
              <a:rPr lang="ru-RU" sz="2000" dirty="0"/>
              <a:t>адресність пам'яті; </a:t>
            </a:r>
          </a:p>
          <a:p>
            <a:r>
              <a:rPr lang="ru-RU" sz="2000" dirty="0"/>
              <a:t>послідовне виконання команд; </a:t>
            </a:r>
          </a:p>
          <a:p>
            <a:r>
              <a:rPr lang="ru-RU" sz="2000" dirty="0"/>
              <a:t>автоматичне виконання операцій; </a:t>
            </a:r>
          </a:p>
          <a:p>
            <a:r>
              <a:rPr lang="ru-RU" sz="2000" dirty="0"/>
              <a:t>двійкове представлення інформації. </a:t>
            </a:r>
          </a:p>
          <a:p>
            <a:pPr marL="0" indent="0">
              <a:buNone/>
            </a:pPr>
            <a:endParaRPr lang="uk-UA" sz="2000" dirty="0"/>
          </a:p>
        </p:txBody>
      </p:sp>
      <p:sp>
        <p:nvSpPr>
          <p:cNvPr id="5" name="Rectangle 4"/>
          <p:cNvSpPr/>
          <p:nvPr/>
        </p:nvSpPr>
        <p:spPr>
          <a:xfrm>
            <a:off x="7586803" y="2281258"/>
            <a:ext cx="43456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Більшість цих принципів сформувалася в рамках </a:t>
            </a:r>
            <a:r>
              <a:rPr lang="ru-RU" b="1" dirty="0"/>
              <a:t>концепції програмованої ЕОМ</a:t>
            </a:r>
            <a:r>
              <a:rPr lang="ru-RU" dirty="0"/>
              <a:t>, пов'язаної з ідеями Джона фон Неймана.</a:t>
            </a:r>
          </a:p>
        </p:txBody>
      </p:sp>
      <p:pic>
        <p:nvPicPr>
          <p:cNvPr id="6148" name="Picture 4" descr="https://miro.medium.com/v2/1*5wV0WA_MJyAo5OMuBs2eFQ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4289" y="3449370"/>
            <a:ext cx="2208709" cy="331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8DECCFD-3667-4F22-85E3-BDE2C74627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59" y="3960289"/>
            <a:ext cx="4088630" cy="2802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3526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Архітектура фон Неймана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Основна ідея: Програма та дані зберігаються в одній пам'яті.</a:t>
            </a:r>
            <a:endParaRPr lang="uk-UA" sz="2000" dirty="0"/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r>
              <a:rPr lang="ru-RU" sz="2000" dirty="0"/>
              <a:t>Типова структура включає:</a:t>
            </a:r>
          </a:p>
          <a:p>
            <a:r>
              <a:rPr lang="ru-RU" sz="2000" dirty="0"/>
              <a:t>арифметико-логічний пристрій; </a:t>
            </a:r>
          </a:p>
          <a:p>
            <a:r>
              <a:rPr lang="ru-RU" sz="2000" dirty="0"/>
              <a:t>пристрій керування; </a:t>
            </a:r>
          </a:p>
          <a:p>
            <a:r>
              <a:rPr lang="ru-RU" sz="2000" dirty="0"/>
              <a:t>пам'ять; </a:t>
            </a:r>
          </a:p>
          <a:p>
            <a:r>
              <a:rPr lang="ru-RU" sz="2000" dirty="0"/>
              <a:t>пристрої </a:t>
            </a:r>
            <a:r>
              <a:rPr lang="ru-RU" sz="2000" dirty="0" err="1"/>
              <a:t>введення</a:t>
            </a:r>
            <a:r>
              <a:rPr lang="ru-RU" sz="2000" dirty="0"/>
              <a:t>; </a:t>
            </a:r>
          </a:p>
          <a:p>
            <a:r>
              <a:rPr lang="ru-RU" sz="2000" dirty="0"/>
              <a:t>пристрої виведення. 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6" name="Picture 2" descr="https://media.licdn.com/dms/image/v2/C5612AQEtTaCFuHhZFw/article-cover_image-shrink_600_2000/article-cover_image-shrink_600_2000/0/1611986843687?e=2147483647&amp;v=beta&amp;t=eHBDEdZ8S1ksQaVcdOkD3BvqaaHJu4q92gJwapJ9Ul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5342" y="2083942"/>
            <a:ext cx="4712926" cy="4318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26337" y="4559908"/>
            <a:ext cx="70435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АЛП та пристрій керування разом утворюють </a:t>
            </a:r>
            <a:r>
              <a:rPr lang="ru-RU" b="1" dirty="0"/>
              <a:t>центральний процесор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34096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Принцип програмного керування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8"/>
            <a:ext cx="11420192" cy="553484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dirty="0"/>
              <a:t>Робота ЕОМ визначається </a:t>
            </a:r>
            <a:r>
              <a:rPr lang="ru-RU" sz="2000" b="1" dirty="0"/>
              <a:t>програмою – послідовністю команд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ru-RU" sz="2000" dirty="0"/>
              <a:t>Процесор:</a:t>
            </a:r>
          </a:p>
          <a:p>
            <a:r>
              <a:rPr lang="ru-RU" sz="2000" dirty="0"/>
              <a:t>отримує команду з пам'яті; </a:t>
            </a:r>
          </a:p>
          <a:p>
            <a:r>
              <a:rPr lang="ru-RU" sz="2000" dirty="0"/>
              <a:t>визначає її тип; </a:t>
            </a:r>
          </a:p>
          <a:p>
            <a:r>
              <a:rPr lang="ru-RU" sz="2000" dirty="0"/>
              <a:t>отримує необхідні дані; </a:t>
            </a:r>
          </a:p>
          <a:p>
            <a:r>
              <a:rPr lang="ru-RU" sz="2000" dirty="0"/>
              <a:t>виконує операцію; </a:t>
            </a:r>
          </a:p>
          <a:p>
            <a:r>
              <a:rPr lang="ru-RU" sz="2000" dirty="0"/>
              <a:t>переходить до наступної команди.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ru-RU" sz="2000" dirty="0"/>
              <a:t>Таким чином, комп'ютер може виконувати різні алгоритми без зміни своєї апаратної структури.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8194" name="Picture 2" descr="https://encrypted-tbn0.gstatic.com/images?q=tbn:ANd9GcRbk5dlZjEwWZCSZ85xyFV_soZjf9FpO8baVg5b4jK9BNoCN_xmLsStnmxd&amp;s=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664" y="1431529"/>
            <a:ext cx="5696202" cy="4272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31151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/>
              <a:t>Принцип збереженої програми</a:t>
            </a:r>
            <a:br>
              <a:rPr lang="ru-RU" sz="3200" b="1" dirty="0"/>
            </a:b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069" y="1028918"/>
            <a:ext cx="6183517" cy="56434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У пам'яті комп'ютера зберігаються:</a:t>
            </a:r>
          </a:p>
          <a:p>
            <a:r>
              <a:rPr lang="ru-RU" sz="2000" b="1" dirty="0"/>
              <a:t>команди програми</a:t>
            </a:r>
            <a:r>
              <a:rPr lang="ru-RU" sz="2000" dirty="0"/>
              <a:t>; </a:t>
            </a:r>
          </a:p>
          <a:p>
            <a:r>
              <a:rPr lang="ru-RU" sz="2000" b="1" dirty="0"/>
              <a:t>дані</a:t>
            </a:r>
            <a:r>
              <a:rPr lang="ru-RU" sz="2000" dirty="0"/>
              <a:t>, з якими працює програма.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dirty="0"/>
              <a:t>Тому одна й та сама ЕОМ може виконувати різні програми.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dirty="0"/>
              <a:t>Наприклад:</a:t>
            </a:r>
          </a:p>
          <a:p>
            <a:r>
              <a:rPr lang="ru-RU" sz="2000" b="1" dirty="0"/>
              <a:t>текстовий редактор → компілятор → браузер → гра</a:t>
            </a:r>
            <a:endParaRPr lang="ru-RU" sz="2000" dirty="0"/>
          </a:p>
          <a:p>
            <a:r>
              <a:rPr lang="ru-RU" sz="2000" dirty="0"/>
              <a:t>використовують той самий процесор і пам'ять, але різні програми.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9218" name="Picture 2" descr="https://learn-attachment.microsoft.com/api/attachments/82757938-8691-4981-8d0e-4a9fe33c61e3?platform=Q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2280" y="1104363"/>
            <a:ext cx="5578791" cy="5473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7444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Принцип адресності пам'яті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0794" y="829743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Пам'ять складається з комірок, кожна з яких має </a:t>
            </a:r>
            <a:r>
              <a:rPr lang="ru-RU" sz="2000" b="1" dirty="0"/>
              <a:t>унікальну адресу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r>
              <a:rPr lang="ru-RU" sz="2000" dirty="0"/>
              <a:t>Процесор звертається до потрібної інформації за її адресою.</a:t>
            </a:r>
          </a:p>
          <a:p>
            <a:pPr marL="0" indent="0">
              <a:buNone/>
            </a:pPr>
            <a:r>
              <a:rPr lang="ru-RU" sz="2000" dirty="0"/>
              <a:t>Наприклад:</a:t>
            </a:r>
          </a:p>
          <a:p>
            <a:pPr marL="0" indent="0">
              <a:buNone/>
            </a:pPr>
            <a:endParaRPr lang="uk-UA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7215888"/>
              </p:ext>
            </p:extLst>
          </p:nvPr>
        </p:nvGraphicFramePr>
        <p:xfrm>
          <a:off x="533778" y="2091012"/>
          <a:ext cx="3127218" cy="1828800"/>
        </p:xfrm>
        <a:graphic>
          <a:graphicData uri="http://schemas.openxmlformats.org/drawingml/2006/table">
            <a:tbl>
              <a:tblPr/>
              <a:tblGrid>
                <a:gridCol w="15066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05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dirty="0"/>
                        <a:t>Адреса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Вміст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dirty="0"/>
                        <a:t>0000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команда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/>
                        <a:t>0001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дані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/>
                        <a:t>0010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команда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dirty="0"/>
                        <a:t>0011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дані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430794" y="3953329"/>
            <a:ext cx="89485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Адресність забезпечує можливість довільного доступу до інформації.</a:t>
            </a:r>
            <a:endParaRPr lang="uk-UA" dirty="0"/>
          </a:p>
        </p:txBody>
      </p:sp>
      <p:pic>
        <p:nvPicPr>
          <p:cNvPr id="10242" name="Picture 2" descr="https://encrypted-tbn0.gstatic.com/images?q=tbn:ANd9GcSDDCL9S3yoL8PqJIGcmSx0rg_asYYAKDPbQlxAuazL_A&amp;s=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77" y="4335563"/>
            <a:ext cx="2499133" cy="2499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5892" y="4335563"/>
            <a:ext cx="4217991" cy="249913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5C2839E-0194-4C2A-83C8-9F4F6293B2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1037" y="947642"/>
            <a:ext cx="3181325" cy="561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0279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/>
              <a:t>Принцип послідовного виконання команд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802" y="1028918"/>
            <a:ext cx="8745648" cy="43941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За замовчуванням команди виконуються </a:t>
            </a:r>
            <a:r>
              <a:rPr lang="ru-RU" sz="2000" b="1" dirty="0"/>
              <a:t>послідовно, одна за одною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r>
              <a:rPr lang="ru-RU" sz="2000" dirty="0"/>
              <a:t>Порядок виконання визначається лічильником команд (</a:t>
            </a:r>
            <a:r>
              <a:rPr lang="ru-RU" sz="2000" b="1" dirty="0"/>
              <a:t>PC – Program Counter</a:t>
            </a:r>
            <a:r>
              <a:rPr lang="ru-RU" sz="2000" dirty="0"/>
              <a:t>).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ru-RU" sz="2000" dirty="0"/>
              <a:t>Але програма може змінювати цей порядок за допомогою:</a:t>
            </a:r>
          </a:p>
          <a:p>
            <a:r>
              <a:rPr lang="ru-RU" sz="2000" dirty="0"/>
              <a:t>умовних переходів; </a:t>
            </a:r>
          </a:p>
          <a:p>
            <a:r>
              <a:rPr lang="ru-RU" sz="2000" dirty="0"/>
              <a:t>безумовних переходів; </a:t>
            </a:r>
          </a:p>
          <a:p>
            <a:r>
              <a:rPr lang="ru-RU" sz="2000" dirty="0"/>
              <a:t>викликів процедур; </a:t>
            </a:r>
          </a:p>
          <a:p>
            <a:r>
              <a:rPr lang="ru-RU" sz="2000" dirty="0"/>
              <a:t>повернень; </a:t>
            </a:r>
          </a:p>
          <a:p>
            <a:r>
              <a:rPr lang="ru-RU" sz="2000" dirty="0"/>
              <a:t>обробки переривань.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11266" name="Picture 2" descr="https://bam.files.bbci.co.uk/bam/live/content/zjd7scw/lar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8088" y="947643"/>
            <a:ext cx="3173912" cy="5877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9C5F27F-B267-4431-96D3-3070F1D5C8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1055" y="3414835"/>
            <a:ext cx="4809890" cy="323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116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Цикл виконання команди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Типовий цикл роботи процесора:</a:t>
            </a:r>
          </a:p>
          <a:p>
            <a:pPr marL="0" indent="0">
              <a:buNone/>
            </a:pPr>
            <a:r>
              <a:rPr lang="ru-RU" sz="2000" b="1" dirty="0"/>
              <a:t>Вибірка → Декодування → Виконання → Запис результату</a:t>
            </a:r>
            <a:endParaRPr lang="en-US" sz="2000" b="1" dirty="0"/>
          </a:p>
          <a:p>
            <a:pPr marL="0" indent="0">
              <a:buNone/>
            </a:pPr>
            <a:endParaRPr lang="ru-RU" sz="2000" dirty="0"/>
          </a:p>
          <a:p>
            <a:r>
              <a:rPr lang="en-US" sz="2000" b="1" dirty="0"/>
              <a:t>Fetch</a:t>
            </a:r>
            <a:r>
              <a:rPr lang="en-US" sz="2000" dirty="0"/>
              <a:t> – </a:t>
            </a:r>
            <a:r>
              <a:rPr lang="ru-RU" sz="2000" dirty="0"/>
              <a:t>вибірка команди з пам'яті. </a:t>
            </a:r>
          </a:p>
          <a:p>
            <a:r>
              <a:rPr lang="en-US" sz="2000" b="1" dirty="0"/>
              <a:t>Decode</a:t>
            </a:r>
            <a:r>
              <a:rPr lang="en-US" sz="2000" dirty="0"/>
              <a:t> – </a:t>
            </a:r>
            <a:r>
              <a:rPr lang="ru-RU" sz="2000" dirty="0"/>
              <a:t>декодування команди. </a:t>
            </a:r>
          </a:p>
          <a:p>
            <a:r>
              <a:rPr lang="en-US" sz="2000" b="1" dirty="0"/>
              <a:t>Execute</a:t>
            </a:r>
            <a:r>
              <a:rPr lang="en-US" sz="2000" dirty="0"/>
              <a:t> – </a:t>
            </a:r>
            <a:r>
              <a:rPr lang="ru-RU" sz="2000" dirty="0"/>
              <a:t>виконання операції. </a:t>
            </a:r>
          </a:p>
          <a:p>
            <a:r>
              <a:rPr lang="en-US" sz="2000" b="1" dirty="0"/>
              <a:t>Write Back</a:t>
            </a:r>
            <a:r>
              <a:rPr lang="en-US" sz="2000" dirty="0"/>
              <a:t> – </a:t>
            </a:r>
            <a:r>
              <a:rPr lang="ru-RU" sz="2000" dirty="0"/>
              <a:t>запис результату. </a:t>
            </a:r>
            <a:endParaRPr lang="en-US" sz="2000" dirty="0"/>
          </a:p>
          <a:p>
            <a:endParaRPr lang="ru-RU" sz="2000" dirty="0"/>
          </a:p>
          <a:p>
            <a:pPr marL="0" indent="0">
              <a:buNone/>
            </a:pPr>
            <a:r>
              <a:rPr lang="ru-RU" sz="2000" dirty="0"/>
              <a:t>Цикл повторюється для наступної команди.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12294" name="Picture 6" descr="https://miro.medium.com/v2/1*vtgHsjeHks6FhXNQiP0NZ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6670" y="2142837"/>
            <a:ext cx="6457969" cy="4313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78217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Структура сучасного комп'ютера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Основні компоненти:</a:t>
            </a:r>
          </a:p>
          <a:p>
            <a:r>
              <a:rPr lang="ru-RU" sz="2000" dirty="0"/>
              <a:t>центральний процесор (</a:t>
            </a:r>
            <a:r>
              <a:rPr lang="en-US" sz="2000" dirty="0"/>
              <a:t>CPU); </a:t>
            </a:r>
          </a:p>
          <a:p>
            <a:r>
              <a:rPr lang="ru-RU" sz="2000" dirty="0"/>
              <a:t>оперативна пам'ять (</a:t>
            </a:r>
            <a:r>
              <a:rPr lang="en-US" sz="2000" dirty="0"/>
              <a:t>RAM); </a:t>
            </a:r>
          </a:p>
          <a:p>
            <a:r>
              <a:rPr lang="ru-RU" sz="2000" dirty="0"/>
              <a:t>постійна/енергонезалежна пам'ять; </a:t>
            </a:r>
          </a:p>
          <a:p>
            <a:r>
              <a:rPr lang="ru-RU" sz="2000" dirty="0"/>
              <a:t>системна шина або міжкомпонентні інтерфейси; </a:t>
            </a:r>
          </a:p>
          <a:p>
            <a:r>
              <a:rPr lang="ru-RU" sz="2000" dirty="0"/>
              <a:t>пристрої </a:t>
            </a:r>
            <a:r>
              <a:rPr lang="ru-RU" sz="2000" dirty="0" err="1"/>
              <a:t>введення</a:t>
            </a:r>
            <a:r>
              <a:rPr lang="ru-RU" sz="2000" dirty="0"/>
              <a:t> та виведення; </a:t>
            </a:r>
          </a:p>
          <a:p>
            <a:r>
              <a:rPr lang="ru-RU" sz="2000" dirty="0"/>
              <a:t>графічний процесор (</a:t>
            </a:r>
            <a:r>
              <a:rPr lang="en-US" sz="2000" dirty="0"/>
              <a:t>GPU); </a:t>
            </a:r>
          </a:p>
          <a:p>
            <a:r>
              <a:rPr lang="ru-RU" sz="2000" dirty="0"/>
              <a:t>мережеві та інші контролери.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8741" y="1583413"/>
            <a:ext cx="5229225" cy="506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6708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Центральний процесор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456" y="947643"/>
            <a:ext cx="11655583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b="1" dirty="0"/>
              <a:t>CPU (Central Processing Unit)</a:t>
            </a:r>
            <a:r>
              <a:rPr lang="en-US" sz="1800" dirty="0"/>
              <a:t> – </a:t>
            </a:r>
            <a:r>
              <a:rPr lang="ru-RU" sz="1800" dirty="0"/>
              <a:t>основний компонент, який виконує машинні команди програми.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/>
              <a:t>Основні складові: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пристрій керування;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арифметико-логічні пристрої;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регістри;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кеш-пам'ять;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блоки роботи з числами з плаваючою комою;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блоки векторних/</a:t>
            </a:r>
            <a:r>
              <a:rPr lang="en-US" sz="1800" dirty="0"/>
              <a:t>SIMD-</a:t>
            </a:r>
            <a:r>
              <a:rPr lang="ru-RU" sz="1800" dirty="0"/>
              <a:t>операцій;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800" dirty="0"/>
              <a:t>засоби передбачення переходів. </a:t>
            </a:r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13314" name="Picture 2" descr="https://www.sei.cmu.edu/media/images/firesmith_secondmulticore_figure1.origin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462" y="1730045"/>
            <a:ext cx="6545673" cy="3853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266099" y="6382534"/>
            <a:ext cx="7010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Сучасний процесор містить </a:t>
            </a:r>
            <a:r>
              <a:rPr lang="ru-RU" sz="2000" b="1" dirty="0"/>
              <a:t>декілька обчислювальних ядер</a:t>
            </a:r>
            <a:r>
              <a:rPr lang="ru-RU" sz="2000" dirty="0"/>
              <a:t>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D7778DC-F7E4-41D3-8DA3-41AFC8F663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074" y="3596117"/>
            <a:ext cx="3369759" cy="3055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4416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Регістри процесора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8"/>
            <a:ext cx="10515600" cy="553484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000" b="1" dirty="0"/>
              <a:t>Регістр</a:t>
            </a:r>
            <a:r>
              <a:rPr lang="ru-RU" sz="2000" dirty="0"/>
              <a:t> – надшвидка пам'ять усередині процесора.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ru-RU" sz="2000" dirty="0"/>
              <a:t>Використовується для зберігання:</a:t>
            </a:r>
          </a:p>
          <a:p>
            <a:r>
              <a:rPr lang="ru-RU" sz="2000" dirty="0"/>
              <a:t>операндів; </a:t>
            </a:r>
          </a:p>
          <a:p>
            <a:r>
              <a:rPr lang="ru-RU" sz="2000" dirty="0"/>
              <a:t>адрес; </a:t>
            </a:r>
          </a:p>
          <a:p>
            <a:r>
              <a:rPr lang="ru-RU" sz="2000" dirty="0"/>
              <a:t>результатів операцій; </a:t>
            </a:r>
          </a:p>
          <a:p>
            <a:r>
              <a:rPr lang="ru-RU" sz="2000" dirty="0"/>
              <a:t>службової інформації; </a:t>
            </a:r>
          </a:p>
          <a:p>
            <a:r>
              <a:rPr lang="ru-RU" sz="2000" dirty="0"/>
              <a:t>поточної команди; </a:t>
            </a:r>
          </a:p>
          <a:p>
            <a:r>
              <a:rPr lang="ru-RU" sz="2000" dirty="0"/>
              <a:t>адреси наступної команди.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ru-RU" sz="2000" dirty="0"/>
              <a:t>Приклади:</a:t>
            </a:r>
          </a:p>
          <a:p>
            <a:r>
              <a:rPr lang="en-US" sz="2000" b="1" dirty="0"/>
              <a:t>PC</a:t>
            </a:r>
            <a:r>
              <a:rPr lang="en-US" sz="2000" dirty="0"/>
              <a:t> – </a:t>
            </a:r>
            <a:r>
              <a:rPr lang="ru-RU" sz="2000" dirty="0"/>
              <a:t>лічильник команд; </a:t>
            </a:r>
          </a:p>
          <a:p>
            <a:r>
              <a:rPr lang="en-US" sz="2000" b="1" dirty="0"/>
              <a:t>IR</a:t>
            </a:r>
            <a:r>
              <a:rPr lang="en-US" sz="2000" dirty="0"/>
              <a:t> – </a:t>
            </a:r>
            <a:r>
              <a:rPr lang="ru-RU" sz="2000" dirty="0"/>
              <a:t>регістр команд; </a:t>
            </a:r>
          </a:p>
          <a:p>
            <a:r>
              <a:rPr lang="en-US" sz="2000" b="1" dirty="0"/>
              <a:t>SP</a:t>
            </a:r>
            <a:r>
              <a:rPr lang="en-US" sz="2000" dirty="0"/>
              <a:t> – </a:t>
            </a:r>
            <a:r>
              <a:rPr lang="ru-RU" sz="2000" dirty="0"/>
              <a:t>покажчик стека; </a:t>
            </a:r>
          </a:p>
          <a:p>
            <a:r>
              <a:rPr lang="ru-RU" sz="2000" dirty="0"/>
              <a:t>регістри загального призначення.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14338" name="Picture 2" descr="https://eclipse.umbc.edu/robucci/cmpe311/Lectures/L04-AVR_CPU_Registers/media/2022-02-05-21-42-5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5663" y="1464804"/>
            <a:ext cx="7826102" cy="4564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32721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Арифметико-логічний пристрій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937" y="838795"/>
            <a:ext cx="11438299" cy="59060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/>
              <a:t>АЛП (</a:t>
            </a:r>
            <a:r>
              <a:rPr lang="en-US" sz="2000" b="1" dirty="0"/>
              <a:t>ALU – Arithmetic Logic Unit)</a:t>
            </a:r>
            <a:r>
              <a:rPr lang="en-US" sz="2000" dirty="0"/>
              <a:t> </a:t>
            </a:r>
            <a:r>
              <a:rPr lang="ru-RU" sz="2000" dirty="0"/>
              <a:t>виконує основні операції над даними:</a:t>
            </a:r>
          </a:p>
          <a:p>
            <a:pPr marL="0" indent="0">
              <a:buNone/>
            </a:pPr>
            <a:r>
              <a:rPr lang="ru-RU" sz="2000" b="1" dirty="0"/>
              <a:t>Арифметичні:</a:t>
            </a:r>
            <a:endParaRPr lang="ru-RU" sz="2000" dirty="0"/>
          </a:p>
          <a:p>
            <a:r>
              <a:rPr lang="ru-RU" sz="2000" dirty="0"/>
              <a:t>додавання; </a:t>
            </a:r>
          </a:p>
          <a:p>
            <a:r>
              <a:rPr lang="ru-RU" sz="2000" dirty="0"/>
              <a:t>віднімання; </a:t>
            </a:r>
          </a:p>
          <a:p>
            <a:r>
              <a:rPr lang="ru-RU" sz="2000" dirty="0"/>
              <a:t>множення; </a:t>
            </a:r>
          </a:p>
          <a:p>
            <a:r>
              <a:rPr lang="ru-RU" sz="2000" dirty="0"/>
              <a:t>ділення. </a:t>
            </a:r>
          </a:p>
          <a:p>
            <a:pPr marL="0" indent="0">
              <a:buNone/>
            </a:pPr>
            <a:r>
              <a:rPr lang="ru-RU" sz="2000" b="1" dirty="0"/>
              <a:t>Логічні:</a:t>
            </a:r>
            <a:endParaRPr lang="ru-RU" sz="2000" dirty="0"/>
          </a:p>
          <a:p>
            <a:r>
              <a:rPr lang="en-US" sz="2000" dirty="0"/>
              <a:t>AND; </a:t>
            </a:r>
          </a:p>
          <a:p>
            <a:r>
              <a:rPr lang="en-US" sz="2000" dirty="0"/>
              <a:t>OR; </a:t>
            </a:r>
          </a:p>
          <a:p>
            <a:r>
              <a:rPr lang="en-US" sz="2000" dirty="0"/>
              <a:t>XOR; </a:t>
            </a:r>
          </a:p>
          <a:p>
            <a:r>
              <a:rPr lang="en-US" sz="2000" dirty="0"/>
              <a:t>NOT. </a:t>
            </a:r>
          </a:p>
          <a:p>
            <a:pPr marL="0" indent="0">
              <a:buNone/>
            </a:pPr>
            <a:r>
              <a:rPr lang="ru-RU" sz="2000" b="1" dirty="0"/>
              <a:t>Порівняння та операції над бітами:</a:t>
            </a:r>
            <a:endParaRPr lang="ru-RU" sz="2000" dirty="0"/>
          </a:p>
          <a:p>
            <a:r>
              <a:rPr lang="ru-RU" sz="2000" dirty="0"/>
              <a:t>зсув; </a:t>
            </a:r>
          </a:p>
          <a:p>
            <a:r>
              <a:rPr lang="ru-RU" sz="2000" dirty="0"/>
              <a:t>встановлення/скидання бітів; </a:t>
            </a:r>
          </a:p>
          <a:p>
            <a:r>
              <a:rPr lang="ru-RU" sz="2000" dirty="0"/>
              <a:t>порівняння значень.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15362" name="Picture 2" descr="https://upload.wikimedia.org/wikipedia/commons/thumb/f/f7/ALU_data_paths.svg/330px-ALU_data_paths.svg.png?utm_source=en.wikipedia.org&amp;utm_campaign=parser&amp;utm_content=thumbna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749" y="1578193"/>
            <a:ext cx="4470745" cy="5066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50796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Пам'ять комп'ютера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0515600" cy="51908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Основні типи пам'яті:</a:t>
            </a:r>
          </a:p>
          <a:p>
            <a:r>
              <a:rPr lang="ru-RU" sz="2000" b="1" dirty="0"/>
              <a:t>регістри</a:t>
            </a:r>
            <a:r>
              <a:rPr lang="ru-RU" sz="2000" dirty="0"/>
              <a:t>; </a:t>
            </a:r>
          </a:p>
          <a:p>
            <a:r>
              <a:rPr lang="ru-RU" sz="2000" b="1" dirty="0"/>
              <a:t>кеш-пам'ять</a:t>
            </a:r>
            <a:r>
              <a:rPr lang="ru-RU" sz="2000" dirty="0"/>
              <a:t>; </a:t>
            </a:r>
          </a:p>
          <a:p>
            <a:r>
              <a:rPr lang="ru-RU" sz="2000" b="1" dirty="0"/>
              <a:t>оперативна пам'ять (</a:t>
            </a:r>
            <a:r>
              <a:rPr lang="en-US" sz="2000" b="1" dirty="0"/>
              <a:t>RAM);</a:t>
            </a:r>
            <a:r>
              <a:rPr lang="en-US" sz="2000" dirty="0"/>
              <a:t> </a:t>
            </a:r>
          </a:p>
          <a:p>
            <a:r>
              <a:rPr lang="ru-RU" sz="2000" b="1" dirty="0"/>
              <a:t>накопичувачі </a:t>
            </a:r>
            <a:r>
              <a:rPr lang="en-US" sz="2000" b="1" dirty="0"/>
              <a:t>SSD/HDD;</a:t>
            </a:r>
            <a:r>
              <a:rPr lang="en-US" sz="2000" dirty="0"/>
              <a:t> </a:t>
            </a:r>
          </a:p>
          <a:p>
            <a:r>
              <a:rPr lang="ru-RU" sz="2000" dirty="0"/>
              <a:t>зовнішні пристрої зберігання.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ru-RU" sz="2000" dirty="0"/>
              <a:t>Чим ближче пам'ять до процесора:</a:t>
            </a:r>
          </a:p>
          <a:p>
            <a:r>
              <a:rPr lang="ru-RU" sz="2000" dirty="0"/>
              <a:t>тим вища швидкість; </a:t>
            </a:r>
          </a:p>
          <a:p>
            <a:r>
              <a:rPr lang="ru-RU" sz="2000" dirty="0"/>
              <a:t>тим менший обсяг; </a:t>
            </a:r>
          </a:p>
          <a:p>
            <a:r>
              <a:rPr lang="ru-RU" sz="2000" dirty="0"/>
              <a:t>тим вища вартість зберігання одного біта.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9787" y="1484768"/>
            <a:ext cx="6089184" cy="3390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0944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6007" y="80922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Кеш-пам'ять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687" y="734726"/>
            <a:ext cx="105156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dirty="0"/>
              <a:t>Кеш</a:t>
            </a:r>
            <a:r>
              <a:rPr lang="ru-RU" sz="2000" dirty="0"/>
              <a:t> – швидка пам'ять, яка зберігає часто використовувані дані та команди.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/>
              <a:t>Типова ієрархія: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b="1" dirty="0"/>
              <a:t>L1</a:t>
            </a:r>
            <a:r>
              <a:rPr lang="en-US" sz="2000" dirty="0"/>
              <a:t> – </a:t>
            </a:r>
            <a:r>
              <a:rPr lang="ru-RU" sz="2000" dirty="0"/>
              <a:t>найшвидша, найменша;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b="1" dirty="0"/>
              <a:t>L2</a:t>
            </a:r>
            <a:r>
              <a:rPr lang="en-US" sz="2000" dirty="0"/>
              <a:t> – </a:t>
            </a:r>
            <a:r>
              <a:rPr lang="ru-RU" sz="2000" dirty="0"/>
              <a:t>більша, але повільніша;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b="1" dirty="0"/>
              <a:t>L3</a:t>
            </a:r>
            <a:r>
              <a:rPr lang="en-US" sz="2000" dirty="0"/>
              <a:t> – </a:t>
            </a:r>
            <a:r>
              <a:rPr lang="ru-RU" sz="2000" dirty="0"/>
              <a:t>ще більша, часто спільна для кількох ядер.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/>
              <a:t>Кеш використовує властивість </a:t>
            </a:r>
            <a:r>
              <a:rPr lang="ru-RU" sz="2000" b="1" dirty="0"/>
              <a:t>локальності звернень до пам'яті</a:t>
            </a:r>
            <a:r>
              <a:rPr lang="ru-RU" sz="2000" dirty="0"/>
              <a:t>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часову локальність;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просторову локальність.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16386" name="Picture 2" descr="https://pikuma.com/images/blog/understanding-computer-cache/nehalem-di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92" y="3232088"/>
            <a:ext cx="4874995" cy="3382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https://pikuma.com/images/blog/understanding-computer-cache/l1-l2-l3-core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7849" y="1106253"/>
            <a:ext cx="4249848" cy="263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791C78-B647-4E27-A4AC-C7EE74CB31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7059" y="3869347"/>
            <a:ext cx="4468870" cy="2744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8656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Оперативна пам'ять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1583154" cy="38961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RAM (Random Access Memory)</a:t>
            </a:r>
            <a:r>
              <a:rPr lang="en-US" sz="2000" dirty="0"/>
              <a:t> </a:t>
            </a:r>
            <a:r>
              <a:rPr lang="ru-RU" sz="2000" dirty="0"/>
              <a:t>використовується для тимчасового зберігання:</a:t>
            </a:r>
          </a:p>
          <a:p>
            <a:r>
              <a:rPr lang="ru-RU" sz="2000" dirty="0"/>
              <a:t>програм, що виконуються; </a:t>
            </a:r>
          </a:p>
          <a:p>
            <a:r>
              <a:rPr lang="ru-RU" sz="2000" dirty="0"/>
              <a:t>даних програм; </a:t>
            </a:r>
          </a:p>
          <a:p>
            <a:r>
              <a:rPr lang="ru-RU" sz="2000" dirty="0"/>
              <a:t>проміжних результатів; </a:t>
            </a:r>
          </a:p>
          <a:p>
            <a:r>
              <a:rPr lang="ru-RU" sz="2000" dirty="0"/>
              <a:t>операційної системи та службових даних. </a:t>
            </a:r>
          </a:p>
        </p:txBody>
      </p:sp>
      <p:pic>
        <p:nvPicPr>
          <p:cNvPr id="17410" name="Picture 2" descr="https://www.avg.com/hs-fs/hubfs/Blog_Content/Avg/Signal/AVG%20Signal%20Images/What%20is%20RAM%20memory%20(Signal)/What-is-RAM-memory-Hero.jpg?width=1200&amp;name=What-is-RAM-memory-Her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128" y="2144821"/>
            <a:ext cx="6324600" cy="4314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77228" y="3263403"/>
            <a:ext cx="472892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Основна властивість: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/>
              <a:t>втрата інформації після вимкнення живлення</a:t>
            </a:r>
            <a:r>
              <a:rPr lang="ru-RU" sz="2000" dirty="0"/>
              <a:t> для традиційної </a:t>
            </a:r>
            <a:r>
              <a:rPr lang="en-US" sz="2000" dirty="0"/>
              <a:t>DRAM.</a:t>
            </a:r>
          </a:p>
          <a:p>
            <a:endParaRPr lang="uk-UA" sz="20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96ED389-C043-45D8-B85E-717A6A797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141" y="4335180"/>
            <a:ext cx="4762500" cy="231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85893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Накопичувачі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829741"/>
            <a:ext cx="10515600" cy="56434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Для довготривалого зберігання інформації використовуються:</a:t>
            </a:r>
          </a:p>
          <a:p>
            <a:r>
              <a:rPr lang="en-US" sz="2000" dirty="0"/>
              <a:t>SSD; </a:t>
            </a:r>
          </a:p>
          <a:p>
            <a:r>
              <a:rPr lang="en-US" sz="2000" dirty="0"/>
              <a:t>HDD; </a:t>
            </a:r>
          </a:p>
          <a:p>
            <a:r>
              <a:rPr lang="ru-RU" sz="2000" dirty="0"/>
              <a:t>флеш-пам'ять; </a:t>
            </a:r>
          </a:p>
          <a:p>
            <a:r>
              <a:rPr lang="ru-RU" sz="2000" dirty="0"/>
              <a:t>оптичні носії; </a:t>
            </a:r>
          </a:p>
          <a:p>
            <a:r>
              <a:rPr lang="ru-RU" sz="2000" dirty="0"/>
              <a:t>мережеві сховища.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18434" name="Picture 2" descr="https://encrypted-tbn0.gstatic.com/images?q=tbn:ANd9GcSrI_s3yEjUH0BXpwLo1AhM4wpNYRFQrW6XDhPwuYmvVQ&amp;s=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4851" y="1155574"/>
            <a:ext cx="6174654" cy="347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https://encrypted-tbn0.gstatic.com/images?q=tbn:ANd9GcRNf-7UrquwcTaFOds8x_NP0kY8fjhh3X1ArSHzkJ5hp-ZnFLAnbOIU8bx3&amp;s=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5656" y="4654583"/>
            <a:ext cx="3846620" cy="2162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48901" y="3577138"/>
            <a:ext cx="51459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На відміну від </a:t>
            </a:r>
            <a:r>
              <a:rPr lang="en-US" sz="2000" dirty="0"/>
              <a:t>RAM, </a:t>
            </a:r>
            <a:r>
              <a:rPr lang="ru-RU" sz="2000" dirty="0"/>
              <a:t>вони є </a:t>
            </a:r>
            <a:r>
              <a:rPr lang="ru-RU" sz="2000" b="1" dirty="0"/>
              <a:t>енергонезалежними</a:t>
            </a:r>
            <a:r>
              <a:rPr lang="ru-RU" sz="2000" dirty="0"/>
              <a:t>.</a:t>
            </a:r>
          </a:p>
          <a:p>
            <a:r>
              <a:rPr lang="en-US" sz="2000" dirty="0"/>
              <a:t>SSD </a:t>
            </a:r>
            <a:r>
              <a:rPr lang="ru-RU" sz="2000" dirty="0"/>
              <a:t>зазвичай забезпечує значно менші затримки доступу, ніж </a:t>
            </a:r>
            <a:r>
              <a:rPr lang="en-US" sz="2000" dirty="0"/>
              <a:t>HDD.</a:t>
            </a:r>
          </a:p>
        </p:txBody>
      </p:sp>
      <p:pic>
        <p:nvPicPr>
          <p:cNvPr id="18438" name="Picture 6" descr="https://encrypted-tbn0.gstatic.com/images?q=tbn:ANd9GcQuu3baTOBg452oNEeC0S-lJ_Y83IXAp-u4tmEHbOUWPlGN3uxjxh9UoudI&amp;s=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533" y="4900577"/>
            <a:ext cx="1967837" cy="1819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83206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Система введення-виведення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0515600" cy="56208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b="1" dirty="0"/>
              <a:t>I/O (Input/Output)</a:t>
            </a:r>
            <a:r>
              <a:rPr lang="en-US" sz="2000" dirty="0"/>
              <a:t> </a:t>
            </a:r>
            <a:r>
              <a:rPr lang="ru-RU" sz="2000" dirty="0"/>
              <a:t>забезпечує обмін інформацією між комп'ютером і зовнішнім середовищем.</a:t>
            </a:r>
          </a:p>
          <a:p>
            <a:pPr marL="0" indent="0">
              <a:buNone/>
            </a:pPr>
            <a:r>
              <a:rPr lang="ru-RU" sz="2000" dirty="0"/>
              <a:t>Приклади пристроїв: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uk-UA" sz="2000" b="1" dirty="0"/>
              <a:t>Введення</a:t>
            </a:r>
            <a:r>
              <a:rPr lang="ru-RU" sz="2000" b="1" dirty="0"/>
              <a:t>:</a:t>
            </a:r>
            <a:endParaRPr lang="ru-RU" sz="2000" dirty="0"/>
          </a:p>
          <a:p>
            <a:r>
              <a:rPr lang="ru-RU" sz="2000" dirty="0"/>
              <a:t>клавіатура; </a:t>
            </a:r>
          </a:p>
          <a:p>
            <a:r>
              <a:rPr lang="ru-RU" sz="2000" dirty="0"/>
              <a:t>миша; </a:t>
            </a:r>
          </a:p>
          <a:p>
            <a:r>
              <a:rPr lang="ru-RU" sz="2000" dirty="0"/>
              <a:t>камера; </a:t>
            </a:r>
          </a:p>
          <a:p>
            <a:r>
              <a:rPr lang="ru-RU" sz="2000" dirty="0"/>
              <a:t>мікрофон; </a:t>
            </a:r>
          </a:p>
          <a:p>
            <a:r>
              <a:rPr lang="ru-RU" sz="2000" dirty="0"/>
              <a:t>датчики. 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ru-RU" sz="2000" b="1" dirty="0" err="1"/>
              <a:t>Виведення</a:t>
            </a:r>
            <a:r>
              <a:rPr lang="ru-RU" sz="2000" b="1" dirty="0"/>
              <a:t>:</a:t>
            </a:r>
            <a:endParaRPr lang="ru-RU" sz="2000" dirty="0"/>
          </a:p>
          <a:p>
            <a:r>
              <a:rPr lang="uk-UA" sz="2000" dirty="0"/>
              <a:t>монітор</a:t>
            </a:r>
            <a:r>
              <a:rPr lang="ru-RU" sz="2000" dirty="0"/>
              <a:t>; </a:t>
            </a:r>
          </a:p>
          <a:p>
            <a:r>
              <a:rPr lang="ru-RU" sz="2000" dirty="0"/>
              <a:t>принтер; </a:t>
            </a:r>
          </a:p>
          <a:p>
            <a:r>
              <a:rPr lang="ru-RU" sz="2000" dirty="0"/>
              <a:t>акустична система; </a:t>
            </a:r>
          </a:p>
          <a:p>
            <a:r>
              <a:rPr lang="ru-RU" sz="2000" dirty="0"/>
              <a:t>виконавчі пристрої.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19458" name="Picture 2" descr="https://miro.medium.com/v2/1*4hygFClvCDXLq4jnqhZ_o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1788769"/>
            <a:ext cx="6715660" cy="4592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99118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Шини та інтерфейси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0515600" cy="53899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dirty="0"/>
              <a:t>Компоненти комп'ютера повинні обмінюватися даними.</a:t>
            </a:r>
          </a:p>
          <a:p>
            <a:pPr marL="0" indent="0">
              <a:buNone/>
            </a:pPr>
            <a:r>
              <a:rPr lang="ru-RU" sz="2000" dirty="0"/>
              <a:t>Традиційно виділяють:</a:t>
            </a:r>
          </a:p>
          <a:p>
            <a:r>
              <a:rPr lang="ru-RU" sz="2000" b="1" dirty="0"/>
              <a:t>шину даних;</a:t>
            </a:r>
            <a:r>
              <a:rPr lang="ru-RU" sz="2000" dirty="0"/>
              <a:t> </a:t>
            </a:r>
          </a:p>
          <a:p>
            <a:r>
              <a:rPr lang="ru-RU" sz="2000" b="1" dirty="0"/>
              <a:t>шину адреси;</a:t>
            </a:r>
            <a:r>
              <a:rPr lang="ru-RU" sz="2000" dirty="0"/>
              <a:t> </a:t>
            </a:r>
          </a:p>
          <a:p>
            <a:r>
              <a:rPr lang="ru-RU" sz="2000" b="1" dirty="0"/>
              <a:t>шину керування.</a:t>
            </a:r>
            <a:r>
              <a:rPr lang="ru-RU" sz="2000" dirty="0"/>
              <a:t>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ru-RU" sz="2000" dirty="0"/>
              <a:t>У сучасних системах значна частина обміну реалізується через високошвидкісні інтерфейси та комутаційні структури.</a:t>
            </a:r>
          </a:p>
          <a:p>
            <a:pPr marL="0" indent="0">
              <a:buNone/>
            </a:pPr>
            <a:r>
              <a:rPr lang="ru-RU" sz="2000" dirty="0"/>
              <a:t>Приклади:</a:t>
            </a:r>
          </a:p>
          <a:p>
            <a:r>
              <a:rPr lang="en-US" sz="2000" dirty="0"/>
              <a:t>PCI Express; </a:t>
            </a:r>
          </a:p>
          <a:p>
            <a:r>
              <a:rPr lang="en-US" sz="2000" dirty="0"/>
              <a:t>USB; </a:t>
            </a:r>
          </a:p>
          <a:p>
            <a:r>
              <a:rPr lang="en-US" sz="2000" dirty="0"/>
              <a:t>SATA; </a:t>
            </a:r>
          </a:p>
          <a:p>
            <a:r>
              <a:rPr lang="en-US" sz="2000" dirty="0"/>
              <a:t>Ethernet; </a:t>
            </a:r>
          </a:p>
          <a:p>
            <a:r>
              <a:rPr lang="en-US" sz="2000" dirty="0"/>
              <a:t>DDR.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20482" name="Picture 2" descr="https://upload.wikimedia.org/wikipedia/commons/3/3e/PCI-E_%26_PCI_slots_on_DFI_LanParty_nF4_SLI-DR_20050531.jpg?utm_source=nl.wikipedia.org&amp;utm_campaign=index&amp;utm_content=origi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862" y="3723913"/>
            <a:ext cx="4250950" cy="288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1" y="839503"/>
            <a:ext cx="4940174" cy="2421654"/>
          </a:xfrm>
          <a:prstGeom prst="rect">
            <a:avLst/>
          </a:prstGeom>
        </p:spPr>
      </p:pic>
      <p:pic>
        <p:nvPicPr>
          <p:cNvPr id="20486" name="Picture 6" descr="https://encrypted-tbn0.gstatic.com/images?q=tbn:ANd9GcSCYdWtZKsffiNicrvIZ1BLnYneI5KgXMeBT8ZRxVdLPw&amp;s=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3963" y="3723913"/>
            <a:ext cx="4436558" cy="288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86712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Особливості сучасної архітектури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dirty="0"/>
              <a:t>Багатоядерні процесори</a:t>
            </a:r>
          </a:p>
          <a:p>
            <a:pPr marL="0" indent="0">
              <a:buNone/>
            </a:pPr>
            <a:r>
              <a:rPr lang="ru-RU" sz="2000" dirty="0"/>
              <a:t>Сучасний </a:t>
            </a:r>
            <a:r>
              <a:rPr lang="en-US" sz="2000" dirty="0"/>
              <a:t>CPU </a:t>
            </a:r>
            <a:r>
              <a:rPr lang="ru-RU" sz="2000" dirty="0"/>
              <a:t>може містити декілька обчислювальних ядер.</a:t>
            </a:r>
          </a:p>
          <a:p>
            <a:pPr marL="0" indent="0">
              <a:buNone/>
            </a:pPr>
            <a:r>
              <a:rPr lang="ru-RU" sz="2000" b="1" dirty="0"/>
              <a:t>Одне ядро → одна послідовність виконання</a:t>
            </a:r>
            <a:endParaRPr lang="ru-RU" sz="2000" dirty="0"/>
          </a:p>
          <a:p>
            <a:pPr marL="0" indent="0">
              <a:buNone/>
            </a:pPr>
            <a:r>
              <a:rPr lang="ru-RU" sz="2000" b="1" dirty="0"/>
              <a:t>Багато ядер → декілька потоків виконання</a:t>
            </a:r>
            <a:endParaRPr lang="ru-RU" sz="2000" dirty="0"/>
          </a:p>
        </p:txBody>
      </p:sp>
      <p:pic>
        <p:nvPicPr>
          <p:cNvPr id="21506" name="Picture 2" descr="https://encrypted-tbn0.gstatic.com/images?q=tbn:ANd9GcSxDUHZOohfj0nwRRU0EBxzvKvui-zEpNYWEnNGde6cHQ&amp;s=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009" y="2882962"/>
            <a:ext cx="7750536" cy="3843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48901" y="3371848"/>
            <a:ext cx="411404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Переваги: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паралельне виконання;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вища продуктивність у багатопотокових задачах;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можливість одночасного виконання різних програм.</a:t>
            </a:r>
          </a:p>
          <a:p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32256258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CPU </a:t>
            </a:r>
            <a:r>
              <a:rPr lang="ru-RU" sz="3200" dirty="0"/>
              <a:t>та </a:t>
            </a:r>
            <a:r>
              <a:rPr lang="en-US" sz="3200" dirty="0"/>
              <a:t>GPU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8"/>
            <a:ext cx="11211962" cy="507311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000" b="1" dirty="0"/>
              <a:t>CPU</a:t>
            </a:r>
            <a:r>
              <a:rPr lang="ru-RU" sz="2000" dirty="0"/>
              <a:t> оптимізований для:</a:t>
            </a:r>
          </a:p>
          <a:p>
            <a:r>
              <a:rPr lang="ru-RU" sz="2000" dirty="0"/>
              <a:t>виконання широкого спектра задач; </a:t>
            </a:r>
          </a:p>
          <a:p>
            <a:r>
              <a:rPr lang="ru-RU" sz="2000" dirty="0"/>
              <a:t>складної логіки; </a:t>
            </a:r>
          </a:p>
          <a:p>
            <a:r>
              <a:rPr lang="ru-RU" sz="2000" dirty="0"/>
              <a:t>послідовного та нерегулярного коду. 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ru-RU" sz="2000" b="1" dirty="0"/>
              <a:t>GPU</a:t>
            </a:r>
            <a:r>
              <a:rPr lang="ru-RU" sz="2000" dirty="0"/>
              <a:t> оптимізований для:</a:t>
            </a:r>
          </a:p>
          <a:p>
            <a:r>
              <a:rPr lang="ru-RU" sz="2000" dirty="0"/>
              <a:t>масивно-паралельних обчислень; </a:t>
            </a:r>
          </a:p>
          <a:p>
            <a:r>
              <a:rPr lang="ru-RU" sz="2000" dirty="0"/>
              <a:t>обробки графіки; </a:t>
            </a:r>
          </a:p>
          <a:p>
            <a:r>
              <a:rPr lang="ru-RU" sz="2000" dirty="0"/>
              <a:t>операцій над великими масивами даних.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ru-RU" sz="2000" dirty="0"/>
              <a:t>GPU також широко використовується в:</a:t>
            </a:r>
          </a:p>
          <a:p>
            <a:r>
              <a:rPr lang="ru-RU" sz="2000" dirty="0"/>
              <a:t>машинному навчанні; </a:t>
            </a:r>
          </a:p>
          <a:p>
            <a:r>
              <a:rPr lang="ru-RU" sz="2000" dirty="0"/>
              <a:t>наукових обчисленнях; </a:t>
            </a:r>
          </a:p>
          <a:p>
            <a:r>
              <a:rPr lang="ru-RU" sz="2000" dirty="0"/>
              <a:t>моделюванні; </a:t>
            </a:r>
          </a:p>
          <a:p>
            <a:r>
              <a:rPr lang="ru-RU" sz="2000" dirty="0"/>
              <a:t>обробці зображень.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22530" name="Picture 2" descr="https://miro.medium.com/v2/resize:fit:1400/0*jGJtZGI_xGFAaTE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637" y="821308"/>
            <a:ext cx="5276949" cy="325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20A7A4C-9AC6-42E3-AF04-BFEDC8AE04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637" y="4379397"/>
            <a:ext cx="5358802" cy="247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7305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Від фон Неймана до сучасних архітектур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0" y="1028918"/>
            <a:ext cx="11528835" cy="571591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000" dirty="0"/>
              <a:t>Сучасний комп'ютер </a:t>
            </a:r>
            <a:r>
              <a:rPr lang="ru-RU" sz="2000" b="1" dirty="0"/>
              <a:t>не є буквально класичною машиною фон Неймана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ru-RU" sz="2000" dirty="0"/>
              <a:t>Зберігаються фундаментальні принципи:</a:t>
            </a:r>
          </a:p>
          <a:p>
            <a:r>
              <a:rPr lang="ru-RU" sz="2000" dirty="0"/>
              <a:t>програмне керування; </a:t>
            </a:r>
          </a:p>
          <a:p>
            <a:r>
              <a:rPr lang="ru-RU" sz="2000" dirty="0"/>
              <a:t>збережена програма; </a:t>
            </a:r>
          </a:p>
          <a:p>
            <a:r>
              <a:rPr lang="ru-RU" sz="2000" dirty="0"/>
              <a:t>адресна пам'ять; </a:t>
            </a:r>
          </a:p>
          <a:p>
            <a:r>
              <a:rPr lang="ru-RU" sz="2000" dirty="0"/>
              <a:t>цифрове представлення інформації.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ru-RU" sz="2000" dirty="0"/>
              <a:t>Але додано:</a:t>
            </a:r>
          </a:p>
          <a:p>
            <a:r>
              <a:rPr lang="ru-RU" sz="2000" dirty="0"/>
              <a:t>кешування; </a:t>
            </a:r>
          </a:p>
          <a:p>
            <a:r>
              <a:rPr lang="ru-RU" sz="2000" dirty="0"/>
              <a:t>конвеєризацію; </a:t>
            </a:r>
          </a:p>
          <a:p>
            <a:r>
              <a:rPr lang="ru-RU" sz="2000" dirty="0"/>
              <a:t>багатоядерність; </a:t>
            </a:r>
          </a:p>
          <a:p>
            <a:r>
              <a:rPr lang="ru-RU" sz="2000" dirty="0"/>
              <a:t>суперскалярне виконання; </a:t>
            </a:r>
          </a:p>
          <a:p>
            <a:r>
              <a:rPr lang="en-US" sz="2000" dirty="0"/>
              <a:t>SIMD; </a:t>
            </a:r>
          </a:p>
          <a:p>
            <a:r>
              <a:rPr lang="ru-RU" sz="2000" dirty="0"/>
              <a:t>багаторівневу пам'ять; </a:t>
            </a:r>
          </a:p>
          <a:p>
            <a:r>
              <a:rPr lang="ru-RU" sz="2000" dirty="0"/>
              <a:t>паралельну обробку; </a:t>
            </a:r>
          </a:p>
          <a:p>
            <a:r>
              <a:rPr lang="ru-RU" sz="2000" dirty="0"/>
              <a:t>спеціалізовані прискорювачі.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8034" y="1383043"/>
            <a:ext cx="4297683" cy="54749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0248" y="5124261"/>
            <a:ext cx="3497735" cy="1439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6170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5350" y="208244"/>
            <a:ext cx="8344654" cy="1113561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Класифікація обчислювальних систем</a:t>
            </a:r>
            <a:br>
              <a:rPr lang="ru-RU" sz="3200" dirty="0"/>
            </a:br>
            <a:r>
              <a:rPr lang="ru-RU" sz="3200" dirty="0"/>
              <a:t>Навіщо класифікувати обчислювальні системи?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7419" y="1608339"/>
            <a:ext cx="11202909" cy="47834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Обчислювальні системи відрізняються:</a:t>
            </a:r>
          </a:p>
          <a:p>
            <a:r>
              <a:rPr lang="ru-RU" sz="2000" dirty="0"/>
              <a:t>продуктивністю; </a:t>
            </a:r>
          </a:p>
          <a:p>
            <a:r>
              <a:rPr lang="ru-RU" sz="2000" dirty="0"/>
              <a:t>кількістю процесорів; </a:t>
            </a:r>
          </a:p>
          <a:p>
            <a:r>
              <a:rPr lang="ru-RU" sz="2000" dirty="0"/>
              <a:t>способом організації пам'яті; </a:t>
            </a:r>
          </a:p>
          <a:p>
            <a:r>
              <a:rPr lang="ru-RU" sz="2000" dirty="0"/>
              <a:t>масштабом; </a:t>
            </a:r>
          </a:p>
          <a:p>
            <a:r>
              <a:rPr lang="ru-RU" sz="2000" dirty="0"/>
              <a:t>призначенням; </a:t>
            </a:r>
          </a:p>
          <a:p>
            <a:r>
              <a:rPr lang="ru-RU" sz="2000" dirty="0"/>
              <a:t>рівнем паралельності; </a:t>
            </a:r>
          </a:p>
          <a:p>
            <a:r>
              <a:rPr lang="ru-RU" sz="2000" dirty="0"/>
              <a:t>способом взаємодії компонентів.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ru-RU" sz="2000" dirty="0"/>
              <a:t>Для їх класифікації використовують декілька підходів.</a:t>
            </a:r>
          </a:p>
        </p:txBody>
      </p:sp>
    </p:spTree>
    <p:extLst>
      <p:ext uri="{BB962C8B-B14F-4D97-AF65-F5344CB8AC3E}">
        <p14:creationId xmlns:p14="http://schemas.microsoft.com/office/powerpoint/2010/main" val="14032762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0863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Класифікація за масштабом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0" y="1028918"/>
            <a:ext cx="11402085" cy="571591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000" b="1" dirty="0"/>
              <a:t>Персональні комп'ютери</a:t>
            </a:r>
            <a:endParaRPr lang="ru-RU" sz="2000" dirty="0"/>
          </a:p>
          <a:p>
            <a:r>
              <a:rPr lang="ru-RU" sz="2000" dirty="0"/>
              <a:t>ПК; </a:t>
            </a:r>
          </a:p>
          <a:p>
            <a:r>
              <a:rPr lang="ru-RU" sz="2000" dirty="0"/>
              <a:t>ноутбуки; </a:t>
            </a:r>
          </a:p>
          <a:p>
            <a:r>
              <a:rPr lang="ru-RU" sz="2000" dirty="0"/>
              <a:t>робочі станції. </a:t>
            </a:r>
          </a:p>
          <a:p>
            <a:pPr marL="0" indent="0">
              <a:buNone/>
            </a:pPr>
            <a:r>
              <a:rPr lang="ru-RU" sz="2000" b="1" dirty="0"/>
              <a:t>Серверні системи</a:t>
            </a:r>
            <a:endParaRPr lang="ru-RU" sz="2000" dirty="0"/>
          </a:p>
          <a:p>
            <a:r>
              <a:rPr lang="ru-RU" sz="2000" dirty="0"/>
              <a:t>файлові; </a:t>
            </a:r>
          </a:p>
          <a:p>
            <a:r>
              <a:rPr lang="ru-RU" sz="2000" dirty="0"/>
              <a:t>баз даних; </a:t>
            </a:r>
          </a:p>
          <a:p>
            <a:r>
              <a:rPr lang="ru-RU" sz="2000" dirty="0"/>
              <a:t>вебсервери; </a:t>
            </a:r>
          </a:p>
          <a:p>
            <a:r>
              <a:rPr lang="ru-RU" sz="2000" dirty="0"/>
              <a:t>сервери застосунків. </a:t>
            </a:r>
          </a:p>
          <a:p>
            <a:pPr marL="0" indent="0">
              <a:buNone/>
            </a:pPr>
            <a:r>
              <a:rPr lang="ru-RU" sz="2000" b="1" dirty="0"/>
              <a:t>Мейнфрейми</a:t>
            </a:r>
            <a:endParaRPr lang="ru-RU" sz="2000" dirty="0"/>
          </a:p>
          <a:p>
            <a:r>
              <a:rPr lang="ru-RU" sz="2000" dirty="0"/>
              <a:t>великі централізовані системи; </a:t>
            </a:r>
          </a:p>
          <a:p>
            <a:r>
              <a:rPr lang="ru-RU" sz="2000" dirty="0"/>
              <a:t>обробка значних обсягів транзакцій. </a:t>
            </a:r>
          </a:p>
          <a:p>
            <a:pPr marL="0" indent="0">
              <a:buNone/>
            </a:pPr>
            <a:r>
              <a:rPr lang="ru-RU" sz="2000" b="1" dirty="0"/>
              <a:t>Суперкомп'ютери</a:t>
            </a:r>
            <a:endParaRPr lang="ru-RU" sz="2000" dirty="0"/>
          </a:p>
          <a:p>
            <a:r>
              <a:rPr lang="ru-RU" sz="2000" dirty="0"/>
              <a:t>надвисока продуктивність; </a:t>
            </a:r>
          </a:p>
          <a:p>
            <a:r>
              <a:rPr lang="ru-RU" sz="2000" dirty="0"/>
              <a:t>наукові та інженерні обчислення.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24578" name="Picture 2" descr="https://encrypted-tbn0.gstatic.com/images?q=tbn:ANd9GcTbGUtoNyj8tU_9nRES-P6bVGohJgDGbxPlnTNyfwpj_JUgFVr9AhNiZxW-&amp;s=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936" y="1559821"/>
            <a:ext cx="4362450" cy="4152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35972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/>
              <a:t>Класифікація за кількістю процесорів і рівнем паралелізму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8"/>
            <a:ext cx="10515600" cy="54352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Обчислювальні системи можуть бути:</a:t>
            </a:r>
          </a:p>
          <a:p>
            <a:r>
              <a:rPr lang="ru-RU" sz="2000" dirty="0"/>
              <a:t>однопроцесорними; </a:t>
            </a:r>
          </a:p>
          <a:p>
            <a:r>
              <a:rPr lang="ru-RU" sz="2000" dirty="0"/>
              <a:t>багатопроцесорними; </a:t>
            </a:r>
          </a:p>
          <a:p>
            <a:r>
              <a:rPr lang="ru-RU" sz="2000" dirty="0"/>
              <a:t>багатоядерними; </a:t>
            </a:r>
          </a:p>
          <a:p>
            <a:r>
              <a:rPr lang="ru-RU" sz="2000" dirty="0"/>
              <a:t>кластерними; </a:t>
            </a:r>
          </a:p>
          <a:p>
            <a:r>
              <a:rPr lang="ru-RU" sz="2000" dirty="0"/>
              <a:t>розподіленими.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ru-RU" sz="2000" dirty="0"/>
              <a:t>Паралелізм може реалізовуватися на різних рівнях:</a:t>
            </a:r>
          </a:p>
          <a:p>
            <a:pPr marL="0" indent="0">
              <a:buNone/>
            </a:pPr>
            <a:r>
              <a:rPr lang="ru-RU" sz="2000" b="1" dirty="0"/>
              <a:t>інструкції → дані → потоки → процеси → вузли.</a:t>
            </a:r>
            <a:endParaRPr lang="ru-RU" sz="2000" dirty="0"/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25602" name="Picture 2" descr="https://hpc.llnl.gov/sites/default/files/styles/with_sidebar_1_up/public/parallelProblem.gif?itok=u4OKbOB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4849" y="1277567"/>
            <a:ext cx="6138250" cy="333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4597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Класифікація Флінна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Класичний підхід до класифікації паралельних обчислювальних систем – </a:t>
            </a:r>
            <a:r>
              <a:rPr lang="ru-RU" sz="2000" b="1" dirty="0"/>
              <a:t>таксономія Флінна</a:t>
            </a:r>
            <a:r>
              <a:rPr lang="ru-RU" sz="2000" dirty="0"/>
              <a:t>.</a:t>
            </a:r>
          </a:p>
          <a:p>
            <a:pPr marL="0" indent="0">
              <a:buNone/>
            </a:pPr>
            <a:r>
              <a:rPr lang="ru-RU" sz="2000" dirty="0"/>
              <a:t>Чотири класи:</a:t>
            </a:r>
          </a:p>
          <a:p>
            <a:pPr marL="0" indent="0">
              <a:buNone/>
            </a:pPr>
            <a:endParaRPr lang="uk-UA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0669480"/>
              </p:ext>
            </p:extLst>
          </p:nvPr>
        </p:nvGraphicFramePr>
        <p:xfrm>
          <a:off x="448901" y="1909944"/>
          <a:ext cx="10515600" cy="182880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Клас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Потоки команд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Потоки даних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SISD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SIMD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багато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MISD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багато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MIMD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/>
                        <a:t>багато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багато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58296" y="4074556"/>
            <a:ext cx="76984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Найбільш поширеними для сучасних систем є </a:t>
            </a:r>
            <a:r>
              <a:rPr lang="ru-RU" b="1" dirty="0"/>
              <a:t>SIMD</a:t>
            </a:r>
            <a:r>
              <a:rPr lang="ru-RU" dirty="0"/>
              <a:t> та </a:t>
            </a:r>
            <a:r>
              <a:rPr lang="ru-RU" b="1" dirty="0"/>
              <a:t>MIMD</a:t>
            </a:r>
            <a:r>
              <a:rPr lang="ru-RU" dirty="0"/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085435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Приклади класифікації сучасних систем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b="1" dirty="0"/>
              <a:t>SISD</a:t>
            </a:r>
            <a:endParaRPr lang="en-US" sz="2000" dirty="0"/>
          </a:p>
          <a:p>
            <a:r>
              <a:rPr lang="ru-RU" sz="2000" dirty="0"/>
              <a:t>класична однопотокова послідовна обробка. </a:t>
            </a:r>
          </a:p>
          <a:p>
            <a:pPr marL="0" indent="0">
              <a:buNone/>
            </a:pPr>
            <a:r>
              <a:rPr lang="en-US" sz="2000" b="1" dirty="0"/>
              <a:t>SIMD</a:t>
            </a:r>
            <a:endParaRPr lang="en-US" sz="2000" dirty="0"/>
          </a:p>
          <a:p>
            <a:r>
              <a:rPr lang="ru-RU" sz="2000" dirty="0"/>
              <a:t>векторні процесори; </a:t>
            </a:r>
          </a:p>
          <a:p>
            <a:r>
              <a:rPr lang="en-US" sz="2000" dirty="0"/>
              <a:t>SIMD-</a:t>
            </a:r>
            <a:r>
              <a:rPr lang="ru-RU" sz="2000" dirty="0"/>
              <a:t>інструкції </a:t>
            </a:r>
            <a:r>
              <a:rPr lang="en-US" sz="2000" dirty="0"/>
              <a:t>CPU; </a:t>
            </a:r>
          </a:p>
          <a:p>
            <a:r>
              <a:rPr lang="ru-RU" sz="2000" dirty="0"/>
              <a:t>значна частина </a:t>
            </a:r>
            <a:r>
              <a:rPr lang="en-US" sz="2000" dirty="0"/>
              <a:t>GPU-</a:t>
            </a:r>
            <a:r>
              <a:rPr lang="ru-RU" sz="2000" dirty="0"/>
              <a:t>обчислень. </a:t>
            </a:r>
          </a:p>
          <a:p>
            <a:pPr marL="0" indent="0">
              <a:buNone/>
            </a:pPr>
            <a:r>
              <a:rPr lang="en-US" sz="2000" b="1" dirty="0"/>
              <a:t>MIMD</a:t>
            </a:r>
            <a:endParaRPr lang="en-US" sz="2000" dirty="0"/>
          </a:p>
          <a:p>
            <a:r>
              <a:rPr lang="ru-RU" sz="2000" dirty="0"/>
              <a:t>багатоядерні </a:t>
            </a:r>
            <a:r>
              <a:rPr lang="en-US" sz="2000" dirty="0"/>
              <a:t>CPU; </a:t>
            </a:r>
          </a:p>
          <a:p>
            <a:r>
              <a:rPr lang="ru-RU" sz="2000" dirty="0"/>
              <a:t>багатопроцесорні сервери; </a:t>
            </a:r>
          </a:p>
          <a:p>
            <a:r>
              <a:rPr lang="ru-RU" sz="2000" dirty="0"/>
              <a:t>кластери. </a:t>
            </a:r>
          </a:p>
          <a:p>
            <a:pPr marL="0" indent="0">
              <a:buNone/>
            </a:pPr>
            <a:r>
              <a:rPr lang="ru-RU" sz="2000" b="1" dirty="0"/>
              <a:t>Розподілені системи</a:t>
            </a:r>
            <a:endParaRPr lang="ru-RU" sz="2000" dirty="0"/>
          </a:p>
          <a:p>
            <a:r>
              <a:rPr lang="ru-RU" sz="2000" dirty="0"/>
              <a:t>сукупність окремих комп'ютерів, об'єднаних мережею.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26626" name="Picture 2" descr="https://i0.wp.com/www.thephysicsmill.com/blog/wp-content/uploads/flynnstaxonom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423" y="1028919"/>
            <a:ext cx="4410075" cy="486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98652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954" y="208245"/>
            <a:ext cx="7225420" cy="739398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Архітектура сучасної ЕОМ: головні ідеї</a:t>
            </a:r>
            <a:endParaRPr lang="uk-U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01" y="1028919"/>
            <a:ext cx="11049000" cy="53628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/>
              <a:t>Сучасний комп'ютер – це система взаємодіючих апаратних і програмних компонентів.</a:t>
            </a:r>
            <a:endParaRPr lang="ru-RU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ru-RU" sz="2000" dirty="0"/>
              <a:t>Основні елементи:</a:t>
            </a:r>
          </a:p>
          <a:p>
            <a:pPr marL="0" indent="0">
              <a:buNone/>
            </a:pPr>
            <a:r>
              <a:rPr lang="en-US" sz="2000" b="1" dirty="0"/>
              <a:t>CPU + </a:t>
            </a:r>
            <a:r>
              <a:rPr lang="ru-RU" sz="2000" b="1" dirty="0"/>
              <a:t>пам'ять + </a:t>
            </a:r>
            <a:r>
              <a:rPr lang="en-US" sz="2000" b="1" dirty="0"/>
              <a:t>I/O + </a:t>
            </a:r>
            <a:r>
              <a:rPr lang="ru-RU" sz="2000" b="1" dirty="0"/>
              <a:t>інтерфейси + спеціалізовані прискорювачі</a:t>
            </a:r>
            <a:endParaRPr lang="ru-RU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ru-RU" sz="2000" dirty="0"/>
              <a:t>Фундамент сучасних ЕОМ закладено принципами:</a:t>
            </a:r>
          </a:p>
          <a:p>
            <a:r>
              <a:rPr lang="ru-RU" sz="2000" dirty="0"/>
              <a:t>програмного керування; </a:t>
            </a:r>
          </a:p>
          <a:p>
            <a:r>
              <a:rPr lang="ru-RU" sz="2000" dirty="0"/>
              <a:t>збереженої програми; </a:t>
            </a:r>
          </a:p>
          <a:p>
            <a:r>
              <a:rPr lang="ru-RU" sz="2000" dirty="0"/>
              <a:t>адресної пам'яті; </a:t>
            </a:r>
          </a:p>
          <a:p>
            <a:r>
              <a:rPr lang="ru-RU" sz="2000" dirty="0"/>
              <a:t>послідовного виконання команд.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ru-RU" sz="2000" dirty="0"/>
              <a:t>Сучасні системи розвивають ці принципи за рахунок:</a:t>
            </a:r>
          </a:p>
          <a:p>
            <a:pPr marL="0" indent="0">
              <a:buNone/>
            </a:pPr>
            <a:r>
              <a:rPr lang="ru-RU" sz="2000" b="1" dirty="0"/>
              <a:t>паралелізму + ієрархії пам'яті + багатоядерності + спеціалізації.</a:t>
            </a:r>
            <a:endParaRPr lang="ru-RU" sz="2000" dirty="0"/>
          </a:p>
          <a:p>
            <a:pPr marL="0" indent="0">
              <a:buNone/>
            </a:pP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22841815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6169" y="3144539"/>
            <a:ext cx="6148057" cy="648863"/>
          </a:xfrm>
        </p:spPr>
        <p:txBody>
          <a:bodyPr>
            <a:noAutofit/>
          </a:bodyPr>
          <a:lstStyle/>
          <a:p>
            <a:pPr algn="ctr"/>
            <a:r>
              <a:rPr lang="uk-UA" b="1" dirty="0"/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4031745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756</TotalTime>
  <Words>1956</Words>
  <Application>Microsoft Office PowerPoint</Application>
  <PresentationFormat>Широкий екран</PresentationFormat>
  <Paragraphs>462</Paragraphs>
  <Slides>34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34</vt:i4>
      </vt:variant>
    </vt:vector>
  </HeadingPairs>
  <TitlesOfParts>
    <vt:vector size="38" baseType="lpstr">
      <vt:lpstr>Arial</vt:lpstr>
      <vt:lpstr>Calibri</vt:lpstr>
      <vt:lpstr>Calibri Light</vt:lpstr>
      <vt:lpstr>Office Theme</vt:lpstr>
      <vt:lpstr>V покоління комп'ютерної техніки – інтелектуальні та паралельні системи (з 1980-х років – дотепер)</vt:lpstr>
      <vt:lpstr>V покоління - Паралельні та багатопроцесорні обчислення</vt:lpstr>
      <vt:lpstr>V покоління - Суперкомп'ютери і високопродуктивні комп’ютери</vt:lpstr>
      <vt:lpstr>V покоління - Штучний інтелект і спеціалізовані процесори</vt:lpstr>
      <vt:lpstr>V покоління - Розподілені та хмарні обчислення</vt:lpstr>
      <vt:lpstr>Презентація PowerPoint</vt:lpstr>
      <vt:lpstr>Поняття архітектури ЕОМ</vt:lpstr>
      <vt:lpstr>Основні принципи побудови ЕОМ</vt:lpstr>
      <vt:lpstr>Архітектура фон Неймана</vt:lpstr>
      <vt:lpstr>Принцип програмного керування</vt:lpstr>
      <vt:lpstr>Принцип збереженої програми </vt:lpstr>
      <vt:lpstr>Принцип адресності пам'яті</vt:lpstr>
      <vt:lpstr>Принцип послідовного виконання команд</vt:lpstr>
      <vt:lpstr>Цикл виконання команди</vt:lpstr>
      <vt:lpstr>Структура сучасного комп'ютера</vt:lpstr>
      <vt:lpstr>Центральний процесор</vt:lpstr>
      <vt:lpstr>Регістри процесора</vt:lpstr>
      <vt:lpstr>Арифметико-логічний пристрій</vt:lpstr>
      <vt:lpstr>Пам'ять комп'ютера</vt:lpstr>
      <vt:lpstr>Кеш-пам'ять</vt:lpstr>
      <vt:lpstr>Оперативна пам'ять</vt:lpstr>
      <vt:lpstr>Накопичувачі</vt:lpstr>
      <vt:lpstr>Система введення-виведення</vt:lpstr>
      <vt:lpstr>Шини та інтерфейси</vt:lpstr>
      <vt:lpstr>Особливості сучасної архітектури</vt:lpstr>
      <vt:lpstr>CPU та GPU</vt:lpstr>
      <vt:lpstr>Від фон Неймана до сучасних архітектур</vt:lpstr>
      <vt:lpstr>Класифікація обчислювальних систем Навіщо класифікувати обчислювальні системи?</vt:lpstr>
      <vt:lpstr>Класифікація за масштабом</vt:lpstr>
      <vt:lpstr>Класифікація за кількістю процесорів і рівнем паралелізму</vt:lpstr>
      <vt:lpstr>Класифікація Флінна</vt:lpstr>
      <vt:lpstr>Приклади класифікації сучасних систем</vt:lpstr>
      <vt:lpstr>Архітектура сучасної ЕОМ: головні ідеї</vt:lpstr>
      <vt:lpstr>Дякую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Пользователь Windows</dc:creator>
  <cp:lastModifiedBy>frostoff4ever@gmail.com</cp:lastModifiedBy>
  <cp:revision>74</cp:revision>
  <dcterms:created xsi:type="dcterms:W3CDTF">2026-08-22T15:33:16Z</dcterms:created>
  <dcterms:modified xsi:type="dcterms:W3CDTF">2026-09-01T08:11:13Z</dcterms:modified>
</cp:coreProperties>
</file>