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?>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97"/>
    <p:restoredTop sz="94610"/>
  </p:normalViewPr>
  <p:slideViewPr>
    <p:cSldViewPr snapToGrid="0" snapToObjects="1">
      <p:cViewPr varScale="1">
        <p:scale>
          <a:sx n="122" d="100"/>
          <a:sy n="122" d="100"/>
        </p:scale>
        <p:origin x="30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?>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964346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?>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?>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?>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?>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?>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?>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?>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?>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?>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?>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?>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?>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?>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?>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?>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?>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?>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?>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?>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?>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?>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?>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?>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A2B4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40080" y="182880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kern="0" spc="3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ТЕМА 6  ·  ЗАВДАННЯ ТА ПИТАННЯ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640080" y="2468880"/>
            <a:ext cx="10972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Прийняття рішень в умовах конфліктів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640080" y="365760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E8D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Практичні ситуації  ·  Задачі  ·  Питання для самоперевірки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40080" y="576072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Курс «Управління ризиками»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ТЕМА 6  ·  ЗАВДАННЯ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9436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Структура блоку завдань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411480" y="1280160"/>
            <a:ext cx="3749040" cy="4114800"/>
          </a:xfrm>
          <a:prstGeom prst="roundRect">
            <a:avLst>
              <a:gd name="adj" fmla="val 1951"/>
            </a:avLst>
          </a:prstGeom>
          <a:solidFill>
            <a:srgbClr val="FFFFFF"/>
          </a:solidFill>
          <a:ln/>
        </p:spPr>
      </p:sp>
      <p:sp>
        <p:nvSpPr>
          <p:cNvPr id="7" name="Shape 5"/>
          <p:cNvSpPr/>
          <p:nvPr/>
        </p:nvSpPr>
        <p:spPr>
          <a:xfrm>
            <a:off x="411480" y="1280160"/>
            <a:ext cx="3749040" cy="9144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40080" y="1554480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01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640080" y="2103120"/>
            <a:ext cx="3291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Практичні ситуації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640080" y="2743200"/>
            <a:ext cx="329184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ситуацій на критерії рішень у конфлікті, невизначеності та ризику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4297680" y="1280160"/>
            <a:ext cx="3749040" cy="4114800"/>
          </a:xfrm>
          <a:prstGeom prst="roundRect">
            <a:avLst>
              <a:gd name="adj" fmla="val 1951"/>
            </a:avLst>
          </a:prstGeom>
          <a:solidFill>
            <a:srgbClr val="FFFFFF"/>
          </a:solidFill>
          <a:ln/>
        </p:spPr>
      </p:sp>
      <p:sp>
        <p:nvSpPr>
          <p:cNvPr id="12" name="Shape 10"/>
          <p:cNvSpPr/>
          <p:nvPr/>
        </p:nvSpPr>
        <p:spPr>
          <a:xfrm>
            <a:off x="4297680" y="1280160"/>
            <a:ext cx="3749040" cy="9144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26280" y="1554480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02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4526280" y="2103120"/>
            <a:ext cx="3291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Задачі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4526280" y="2743200"/>
            <a:ext cx="329184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задач: матриці прибутків, maximin, maximax, Гурвіца, Севіджа, очікувана цінність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8183880" y="1280160"/>
            <a:ext cx="3749040" cy="4114800"/>
          </a:xfrm>
          <a:prstGeom prst="roundRect">
            <a:avLst>
              <a:gd name="adj" fmla="val 1951"/>
            </a:avLst>
          </a:prstGeom>
          <a:solidFill>
            <a:srgbClr val="FFFFFF"/>
          </a:solidFill>
          <a:ln/>
        </p:spPr>
      </p:sp>
      <p:sp>
        <p:nvSpPr>
          <p:cNvPr id="17" name="Shape 15"/>
          <p:cNvSpPr/>
          <p:nvPr/>
        </p:nvSpPr>
        <p:spPr>
          <a:xfrm>
            <a:off x="8183880" y="1280160"/>
            <a:ext cx="3749040" cy="9144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412480" y="1554480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03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8412480" y="2103120"/>
            <a:ext cx="3291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Питання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8412480" y="2743200"/>
            <a:ext cx="329184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питань для самоперевірки та семінару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457200" y="6537960"/>
            <a:ext cx="8686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6  ·  ЗАВДАННЯ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02 / 12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ПРАКТИЧНІ СИТУАЦІЇ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Ситуації 1–2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411480" y="1005840"/>
            <a:ext cx="11338560" cy="256032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14300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Ситуація 1. Цінова війна на ринку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594360" y="1554480"/>
            <a:ext cx="10972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Дві компанії на ринку обирають стратегію ціни: «висока» або «низька». Прибутки залежать від комбінації їхніх дій. Керівник однієї фірми каже: «Я завжди обираю стратегію, яка гарантує мінімальний прийнятний результат, навіть якщо конкурент грає агресивно».</a:t>
            </a:r>
            <a:endParaRPr lang="en-US" sz="1300" dirty="0"/>
          </a:p>
          <a:p>
            <a:pPr marL="0" indent="0">
              <a:buNone/>
            </a:pP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Завдання: який критерій прийняття рішень в умовах конфлікту ілюструє ця позиція (maximin / maximax / інший)? Чому в конфлікті з розумним суперником часто обирають обережні стратегії? Побудуйте умовну матрицю прибутків 2×2.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11480" y="3749040"/>
            <a:ext cx="11338560" cy="256032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594360" y="388620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Ситуація 2. Вихід на новий ринок без даних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94360" y="4297680"/>
            <a:ext cx="10972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Компанія розглядає три стратегії виходу на новий регіональний ринок. Немає надійних оцінок імовірностей попиту (високий / середній / низький). Один менеджер пропонує орієнтуватися на найгірший сценарій, інший — на найкращий, третій — на «середній» оптимізм.</a:t>
            </a:r>
            <a:endParaRPr lang="en-US" sz="1300" dirty="0"/>
          </a:p>
          <a:p>
            <a:pPr marL="0" indent="0">
              <a:buNone/>
            </a:pP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Завдання: які критерії повної невизначеності тут застосовуються? Як параметр оптимізму (критерій Гурвіца) впливає на вибір? Чому відсутність імовірностей змінює логіку рішення порівняно з умовами ризику?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457200" y="6537960"/>
            <a:ext cx="8686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6  ·  ЗАВДАННЯ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03 / 12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ПРАКТИЧНІ СИТУАЦІЇ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Ситуації 3–4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411480" y="1005840"/>
            <a:ext cx="11338560" cy="256032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14300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Ситуація 3. Матриця жалю (regret)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594360" y="1554480"/>
            <a:ext cx="10972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Після вибору стратегії за критерієм maximin керівник бачить, що в деяких сценаріях він «багато втратив» порівняно з тим, що міг би отримати. Колеги пропонують побудувати матрицю жалю (різниця між фактичним і найкращим можливим результатом у кожному стані природи).</a:t>
            </a:r>
            <a:endParaRPr lang="en-US" sz="1300" dirty="0"/>
          </a:p>
          <a:p>
            <a:pPr marL="0" indent="0">
              <a:buNone/>
            </a:pP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Завдання: що таке критерій Севіджа (minimax regret)? Чим він відрізняється від maximin? У яких управлінських ситуаціях матриця жалю дає інший вибір, ніж класичні критерії повної невизначеності?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11480" y="3749040"/>
            <a:ext cx="11338560" cy="256032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594360" y="388620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Ситуація 4. Часткова невизначеність і експертні ймовірності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94360" y="4297680"/>
            <a:ext cx="10972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Експерти дають різні оцінки ймовірностей сценаріїв попиту (0,2 / 0,5 / 0,3 або 0,4 / 0,4 / 0,2). Аналітик пропонує розрахувати очікувану цінність за кожним набором і перевірити стійкість вибору стратегії.</a:t>
            </a:r>
            <a:endParaRPr lang="en-US" sz="1300" dirty="0"/>
          </a:p>
          <a:p>
            <a:pPr marL="0" indent="0">
              <a:buNone/>
            </a:pP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Завдання: як перейти від повної невизначеності до умов ризику / часткової невизначеності? Чому важливо перевіряти чутливість рішення до зміни ймовірностей? Який критерій застосовується, коли ймовірності відомі?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457200" y="6537960"/>
            <a:ext cx="8686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6  ·  ЗАВДАННЯ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04 / 12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ПРАКТИЧНІ СИТУАЦІЇ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Ситуація 5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411480" y="1051560"/>
            <a:ext cx="11338560" cy="4846320"/>
          </a:xfrm>
          <a:prstGeom prst="roundRect">
            <a:avLst>
              <a:gd name="adj" fmla="val 1509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28016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Ситуація 5. Порівняння критеріїв на раді директорів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594360" y="1828800"/>
            <a:ext cx="1097280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Рада розглядає три стратегії розвитку в умовах конкурентної боротьби. Аналітики побудували матрицю прибутків. Різні члени ради пропонують різні критерії: maximin, maximax, Гурвіца (α=0,6), Севіджа та очікувану цінність (з експертними ймовірностями).</a:t>
            </a:r>
            <a:endParaRPr lang="en-US" sz="1400" dirty="0"/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Завдання: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Чому різні критерії часто дають різний «оптимальний» вибір? Що це каже про природу рішень в умовах конфлікту та невизначеності?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Як формалізувати «ставлення до невизначеності» організації через вибір критерію (песимізм / оптимізм / жаль)?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Яку інформацію (апетит до ризику, ліміти втрат, експертні оцінки) потрібно зафіксувати, щоб рішення було послідовним і обґрунтованим?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У чому обмеження застосування класичних критеріїв теорії ігор / рішень у реальних господарських конфліктах?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457200" y="6537960"/>
            <a:ext cx="8686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6  ·  ЗАВДАННЯ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05 / 12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ЗАДАЧІ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Задачі 1–2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411480" y="1005840"/>
            <a:ext cx="11338560" cy="256032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14300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Задача 1. Матриця прибутків і maximin / maximax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594360" y="1554480"/>
            <a:ext cx="10972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Підприємство обирає одну з трьох стратегій (А1, А2, А3) в умовах трьох станів природи (С1, С2, С3). Матриця прибутків (тис. грн): А1: 20, 15, 10; А2: 25, 12, 8; А3: 30, 5, 12.</a:t>
            </a:r>
            <a:endParaRPr lang="en-US" sz="1300" dirty="0"/>
          </a:p>
          <a:p>
            <a:pPr marL="0" indent="0">
              <a:buNone/>
            </a:pP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Знайдіть оптимальну стратегію за критерієм maximin (Вальда).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Знайдіть оптимальну стратегію за критерієм maximax.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Порівняйте результати. Який критерій є більш «песимістичним» і чому?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11480" y="3749040"/>
            <a:ext cx="11338560" cy="256032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594360" y="388620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Задача 2. Критерій Гурвіца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94360" y="4297680"/>
            <a:ext cx="10972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Використайте ту саму матрицю з задачі 1. Параметр оптимізму α = 0,4 (вага найкращого результату).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Розрахуйте показник Гурвіца для кожної стратегії.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Яку стратегію обере критерій Гурвіца при α = 0,4?</a:t>
            </a:r>
            <a:endParaRPr lang="en-US" sz="1300" dirty="0"/>
          </a:p>
          <a:p>
            <a:pPr marL="0" indent="0">
              <a:buNone/>
            </a:pP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Як зміниться вибір, якщо α = 0,7 (більш оптимістичний підхід)?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Інтерпретуйте роль параметра α.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/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457200" y="6537960"/>
            <a:ext cx="8686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6  ·  ЗАВДАННЯ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06 / 12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ЗАДАЧІ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Задачі 3–4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411480" y="1005840"/>
            <a:ext cx="11338560" cy="256032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14300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Задача 3. Критерій Севіджа (minimax regret)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594360" y="1554480"/>
            <a:ext cx="10972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Матриця прибутків (тис. грн): А1: 40, 20, 10; А2: 30, 35, 15; А3: 25, 25, 25. Стани природи С1–С3.</a:t>
            </a:r>
            <a:endParaRPr lang="en-US" sz="1300" dirty="0"/>
          </a:p>
          <a:p>
            <a:pPr marL="0" indent="0">
              <a:buNone/>
            </a:pP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Побудуйте матрицю жалю (regret).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Знайдіть стратегію за критерієм minimax regret.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Порівняйте з вибором за maximin. У чому різниця логіки?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11480" y="3749040"/>
            <a:ext cx="11338560" cy="256032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594360" y="388620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Задача 4. Очікувана цінність (умови ризику)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94360" y="4297680"/>
            <a:ext cx="10972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Ймовірності станів: P(С1)=0,3; P(С2)=0,5; P(С3)=0,2. Матриця з задачі 3.</a:t>
            </a:r>
            <a:endParaRPr lang="en-US" sz="1300" dirty="0"/>
          </a:p>
          <a:p>
            <a:pPr marL="0" indent="0">
              <a:buNone/>
            </a:pP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Розрахуйте очікуваний прибуток E[x] для кожної стратегії.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Яку стратегію обирає критерій максимуму очікуваної цінності?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Порівняйте з результатами maximin / maximax / Гурвіца / Севіджа.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Що дає наявність ймовірностей порівняно з повною невизначеністю?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457200" y="6537960"/>
            <a:ext cx="8686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6  ·  ЗАВДАННЯ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07 / 12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ЗАДАЧІ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Задача 5. Комплексне порівняння критеріїв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411480" y="1051560"/>
            <a:ext cx="11338560" cy="4846320"/>
          </a:xfrm>
          <a:prstGeom prst="roundRect">
            <a:avLst>
              <a:gd name="adj" fmla="val 1509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28016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Задача 5. Порівняння стратегій у конфлікті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594360" y="1783080"/>
            <a:ext cx="10972800" cy="3931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Матриця прибутків (тис. грн) для стратегій А1–А3 і станів С1–С3:</a:t>
            </a:r>
            <a:endParaRPr lang="en-US" sz="1300" dirty="0"/>
          </a:p>
          <a:p>
            <a:pPr marL="0" indent="0">
              <a:buNone/>
            </a:pP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А1: 50, 30, 20;   А2: 40, 45, 10;   А3: 35, 25, 40.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Ймовірності (для критерію ризику): 0,25; 0,50; 0,25. α для Гурвіца = 0,5.</a:t>
            </a:r>
            <a:endParaRPr lang="en-US" sz="1300" dirty="0"/>
          </a:p>
          <a:p>
            <a:pPr marL="0" indent="0">
              <a:buNone/>
            </a:pP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Знайдіть оптимальні стратегії за: maximin, maximax, Гурвіца, Севіджа, max E[x].</a:t>
            </a:r>
            <a:endParaRPr lang="en-US" sz="1300" dirty="0"/>
          </a:p>
          <a:p>
            <a:pPr marL="0" indent="0">
              <a:buNone/>
            </a:pP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Чи збігаються рекомендації критеріїв? Якщо ні — поясніть розбіжності.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Який критерій ви б рекомендовали керівництву і чому (залежно від апетиту до ризику)?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Як зміниться вибір Гурвіца при α = 0,2 і α = 0,8?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Сформулюйте короткий висновок про застосування критеріїв у господарських рішеннях в умовах конфлікту.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/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457200" y="6537960"/>
            <a:ext cx="8686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6  ·  ЗАВДАННЯ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08 / 12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ПИТАННЯ ДЛЯ САМОПЕРЕВІРКИ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Питання 1–4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411480" y="105156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371600"/>
            <a:ext cx="548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1371600" y="1280160"/>
            <a:ext cx="10149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Що таке матриця прибутків (витрат) і як вона використовується для прийняття рішень в умовах конфлікту?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411480" y="233172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594360" y="2651760"/>
            <a:ext cx="548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1371600" y="2560320"/>
            <a:ext cx="10149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Сформулюйте критерії maximin (Вальда) і maximax. У яких ситуаціях кожен з них доречний?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411480" y="361188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/>
          <p:nvPr/>
        </p:nvSpPr>
        <p:spPr>
          <a:xfrm>
            <a:off x="594360" y="3931920"/>
            <a:ext cx="548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1371600" y="3840480"/>
            <a:ext cx="10149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Що таке критерій Гурвіца? Як інтерпретується параметр оптимізму α?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411480" y="489204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16" name="Text 14"/>
          <p:cNvSpPr/>
          <p:nvPr/>
        </p:nvSpPr>
        <p:spPr>
          <a:xfrm>
            <a:off x="594360" y="5212080"/>
            <a:ext cx="548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1371600" y="5120640"/>
            <a:ext cx="10149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Поясніть критерій Севіджа (minimax regret). Чим матриця жалю відрізняється від матриці прибутків?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57200" y="6537960"/>
            <a:ext cx="8686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6  ·  ЗАВДАННЯ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09 / 12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ПИТАННЯ ДЛЯ САМОПЕРЕВІРКИ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Питання 5–8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411480" y="105156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371600"/>
            <a:ext cx="548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1371600" y="1280160"/>
            <a:ext cx="10149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 чому різниця між умовами повної невизначеності, ризику та часткової невизначеності?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411480" y="233172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594360" y="2651760"/>
            <a:ext cx="548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6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1371600" y="2560320"/>
            <a:ext cx="10149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Як застосовується критерій максимуму очікуваної цінності? Які умови його коректного використання?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411480" y="361188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/>
          <p:nvPr/>
        </p:nvSpPr>
        <p:spPr>
          <a:xfrm>
            <a:off x="594360" y="3931920"/>
            <a:ext cx="548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7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1371600" y="3840480"/>
            <a:ext cx="10149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Чому різні критерії можуть рекомендувати різні стратегії для однієї й тієї ж матриці? Як це враховувати в управлінні?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411480" y="489204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16" name="Text 14"/>
          <p:cNvSpPr/>
          <p:nvPr/>
        </p:nvSpPr>
        <p:spPr>
          <a:xfrm>
            <a:off x="594360" y="5212080"/>
            <a:ext cx="548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8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1371600" y="5120640"/>
            <a:ext cx="10149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Які обмеження класичних критеріїв теорії рішень важливо пам’ятати при застосуванні до реальних господарських конфліктів?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57200" y="6537960"/>
            <a:ext cx="8686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6  ·  ЗАВДАННЯ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10 / 12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ДЛЯ ОБГОВОРЕННЯ НА СЕМІНАРІ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Теми для дискусії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11480" y="1097280"/>
            <a:ext cx="1133856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28016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«Оптимальна» стратегія і різні критерії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594360" y="173736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Чому не існує єдиного «правильного» критерію? Як організація має обирати між maximin, maximax, Гурвіцем і Севіджем залежно від контексту?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11480" y="2788920"/>
            <a:ext cx="1133856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594360" y="297180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Конфлікт інтересів і теорія ігор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594360" y="342900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 яких господарських ситуаціях доречно моделювати поведінку конкурента як «розумного суперника», а в яких — як «стан природи»?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11480" y="4480560"/>
            <a:ext cx="1133856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/>
          <p:nvPr/>
        </p:nvSpPr>
        <p:spPr>
          <a:xfrm>
            <a:off x="594360" y="46634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Від матриці до рішення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594360" y="512064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Як поєднати формальні критерії з експертним судженням, лімітами втрат і стратегічними пріоритетами компанії?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457200" y="6537960"/>
            <a:ext cx="8686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6  ·  ЗАВДАННЯ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11 / 12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A2B4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40080" y="2103120"/>
            <a:ext cx="10972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Тема 6. Завдання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640080" y="292608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E8D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ситуацій  ·  5 задач  ·  8 питань  ·  теми для дискусії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640080" y="365760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8A82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Матриці прибутків, maximin, maximax, Гурвіц, Севідж, очікувана цінність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640080" y="576072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Курс «Управління ризиками»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1501</Words>
  <Application>Microsoft Macintosh PowerPoint</Application>
  <PresentationFormat>Широкоэкранный</PresentationFormat>
  <Paragraphs>155</Paragraphs>
  <Slides>12</Slides>
  <Notes>12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7" baseType="lpstr">
      <vt:lpstr>Arial</vt:lpstr>
      <vt:lpstr>Calibri</vt:lpstr>
      <vt:lpstr>Consolas</vt:lpstr>
      <vt:lpstr>Georgia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5. Завдання та питання для закріплення</dc:title>
  <dc:subject>PptxGenJS Presentation</dc:subject>
  <dc:creator>Курс «Управління ризиками»</dc:creator>
  <cp:lastModifiedBy>Александр Ткачук</cp:lastModifiedBy>
  <cp:revision>1</cp:revision>
  <dcterms:created xsi:type="dcterms:W3CDTF">2026-09-03T10:59:11Z</dcterms:created>
  <dcterms:modified xsi:type="dcterms:W3CDTF">2026-09-03T11:02:03Z</dcterms:modified>
</cp:coreProperties>
</file>