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Зображення: https://upload.wikimedia.org/wikipedia/commons/5/59/Ukraine_topo_blank.jpg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Озвучте проблемне питання на початку. Попросіть студентів коротко висловити першу думку. Наприкінці заняття поверніться до нього й порівняйте відповіді.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Зображення: https://upload.wikimedia.org/wikipedia/commons/5/59/Ukraine_topo_blank.jpg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Фото: https://unsplash.com/photos/a-body-of-water-next-to-the-ocean-4H6Bp3imbdQ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Фото: https://mukachevo.net/news/karpatskyy-biosfernyy-zapovidnyk-zbilsheno-do-nyoho-pryyednaly-zemli-5-lishospiv_3119312.html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Поясніть, що пограниччя не слід розуміти лише як периферію. Це також простір активного обміну, у якому суспільство формує власні способи поєднання різних впливів.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Запропонуйте студентам пояснити, чому контроль над торговельними шляхами посилював Київ. Наголосіть на широких міжнародних зв’язках Русі.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Зображення: https://suspilne.media/culture/1042825-250-ricnica-znisenna-zaporizkoi-sici-ak-sic-zobrazali-na-kartinah-u-kino-ta-literaturi/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Уникайте спрощення про «дві України». Регіональні відмінності мають історичне пояснення, але не означають відсутності спільного національного простору.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Підведіть студентів до думки, що степовий чинник не зводився лише до нападів. Контакти включали торгівлю, союзи та взаємні запозичення.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 Фото: https://en.crimeantatars.club/history/heritage/five-most-beautiful-palaces-of-crimea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Робота в малих групах, 8–10 хвилин. Кожна група обирає регіон, називає щонайменше один географічний і один цивілізаційний чинник, а потім формулює висновок про їхній спільний вплив.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Організуйте дискусію у форматі «позиція й аргумент». Студент має не лише відповісти, а й назвати конкретний історичний або географічний приклад.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Поверніться до відповідей, які студенти дали на початку. Попросіть змінити або уточнити позицію на основі матеріалу заняття.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Джерело змісту: документ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20897" r="20897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1B35A35-1EB8-445F-A984-2CEFE7A0BE0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858000"/>
          </a:xfrm>
          <a:prstGeom prst="rect">
            <a:avLst/>
          </a:prstGeom>
          <a:solidFill>
            <a:srgbClr val="0B2948"/>
          </a:solidFill>
          <a:ln w="0">
            <a:noFill/>
          </a:ln>
        </p:spPr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F88B424-115D-47EA-8400-8BFC696CC5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BC5CC33-1E88-4AFC-96AD-C28765E6817C}"/>
              </a:ext>
            </a:extLst>
          </p:cNvPr>
          <p:cNvSpPr>
            <a:spLocks noGrp="1"/>
          </p:cNvSpPr>
          <p:nvPr/>
        </p:nvSpPr>
        <p:spPr>
          <a:xfrm>
            <a:off x="666750" y="1333500"/>
            <a:ext cx="54292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Географічні та</a:t>
            </a:r>
          </a:p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цивілізаційні чинники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4D90B17-503C-420B-946E-9B7E0DC02BAF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91125" cy="1028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формування українського простору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9030738-CE60-4DEE-A27C-26F458BE0E04}"/>
              </a:ext>
            </a:extLst>
          </p:cNvPr>
          <p:cNvSpPr>
            <a:spLocks noGrp="1"/>
          </p:cNvSpPr>
          <p:nvPr/>
        </p:nvSpPr>
        <p:spPr>
          <a:xfrm>
            <a:off x="685800" y="5572125"/>
            <a:ext cx="3810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800" b="0">
                <a:solidFill>
                  <a:srgbClr val="C9D8E8"/>
                </a:solidFill>
                <a:latin typeface="DejaVu Sans"/>
                <a:ea typeface="DejaVu Sans"/>
                <a:cs typeface="DejaVu Sans"/>
              </a:defRPr>
            </a:pPr>
            <a:endParaRPr sz="1800" b="0" dirty="0">
              <a:solidFill>
                <a:srgbClr val="C9D8E8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16998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F12198D-DC8C-4285-9869-C1E892D3F2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22F1D52-F99C-4711-B9A9-6BC07414DBB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3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Очікувані результати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C242238-2776-4175-8324-38B7DE751EB1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C6DBA0B-5D78-40B0-806B-AD3D14E8EBF1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28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0">
                <a:solidFill>
                  <a:srgbClr val="D9E8F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 dirty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Після </a:t>
            </a:r>
            <a:r>
              <a:rPr lang="uk-UA" sz="2400" b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опанування теми</a:t>
            </a:r>
            <a:r>
              <a:rPr sz="2400" b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00" b="0" dirty="0" err="1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студенти</a:t>
            </a:r>
            <a:r>
              <a:rPr sz="2400" b="0" dirty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00" b="0" dirty="0" err="1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зможуть</a:t>
            </a:r>
            <a:r>
              <a:rPr sz="2400" b="0" dirty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: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4DA3276-02BD-4176-A27C-51DAE0661AF1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8CC96B2-EB4E-4EAB-9382-A43685FDF580}"/>
              </a:ext>
            </a:extLst>
          </p:cNvPr>
          <p:cNvSpPr>
            <a:spLocks noGrp="1"/>
          </p:cNvSpPr>
          <p:nvPr/>
        </p:nvSpPr>
        <p:spPr>
          <a:xfrm>
            <a:off x="1476375" y="2057400"/>
            <a:ext cx="9715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пояснити</a:t>
            </a:r>
            <a:r>
              <a:rPr sz="23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поняття</a:t>
            </a:r>
            <a:r>
              <a:rPr sz="23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«</a:t>
            </a:r>
            <a:r>
              <a:rPr sz="23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український</a:t>
            </a:r>
            <a:r>
              <a:rPr sz="23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простір</a:t>
            </a:r>
            <a:r>
              <a:rPr sz="232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»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2F91C77-041B-450D-A462-161BF209857B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2B3FFFA-EFA8-4C66-A146-5827761CD359}"/>
              </a:ext>
            </a:extLst>
          </p:cNvPr>
          <p:cNvSpPr>
            <a:spLocks noGrp="1"/>
          </p:cNvSpPr>
          <p:nvPr/>
        </p:nvSpPr>
        <p:spPr>
          <a:xfrm>
            <a:off x="1476375" y="3009900"/>
            <a:ext cx="9715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пояснити роль географії як основи цивілізаційних контактів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C13C472-655B-4C45-912F-AF44D05B5507}"/>
              </a:ext>
            </a:extLst>
          </p:cNvPr>
          <p:cNvSpPr>
            <a:spLocks noGrp="1"/>
          </p:cNvSpPr>
          <p:nvPr/>
        </p:nvSpPr>
        <p:spPr>
          <a:xfrm>
            <a:off x="762000" y="4000500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FD906D3-2882-4F0D-B97D-FB611F0215CB}"/>
              </a:ext>
            </a:extLst>
          </p:cNvPr>
          <p:cNvSpPr>
            <a:spLocks noGrp="1"/>
          </p:cNvSpPr>
          <p:nvPr/>
        </p:nvSpPr>
        <p:spPr>
          <a:xfrm>
            <a:off x="1476375" y="3962400"/>
            <a:ext cx="9715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порівняти візантійський, центральноєвропейський і степовий впливи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340E6E5-1718-4944-95F6-4555E037B5BF}"/>
              </a:ext>
            </a:extLst>
          </p:cNvPr>
          <p:cNvSpPr>
            <a:spLocks noGrp="1"/>
          </p:cNvSpPr>
          <p:nvPr/>
        </p:nvSpPr>
        <p:spPr>
          <a:xfrm>
            <a:off x="762000" y="4953000"/>
            <a:ext cx="523875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C5F098D-9CB7-4002-BB0E-8C513938B650}"/>
              </a:ext>
            </a:extLst>
          </p:cNvPr>
          <p:cNvSpPr>
            <a:spLocks noGrp="1"/>
          </p:cNvSpPr>
          <p:nvPr/>
        </p:nvSpPr>
        <p:spPr>
          <a:xfrm>
            <a:off x="1476375" y="4914900"/>
            <a:ext cx="97155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показати, як Україна переосмислювала зовнішні впливи у власній традиції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3A27EC5-29F5-4E58-B01F-313692FD9A7F}"/>
              </a:ext>
            </a:extLst>
          </p:cNvPr>
          <p:cNvSpPr>
            <a:spLocks noGrp="1"/>
          </p:cNvSpPr>
          <p:nvPr/>
        </p:nvSpPr>
        <p:spPr>
          <a:xfrm>
            <a:off x="685800" y="595312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Проблемне питання: як взаємодія цивілізацій сформувала самобутність України?</a:t>
            </a:r>
          </a:p>
        </p:txBody>
      </p:sp>
    </p:spTree>
    <p:extLst>
      <p:ext uri="{BB962C8B-B14F-4D97-AF65-F5344CB8AC3E}">
        <p14:creationId xmlns:p14="http://schemas.microsoft.com/office/powerpoint/2010/main" val="401557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5C81521-38D1-44EB-AA76-8667D8D700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D03B00C-E63F-4E77-A8CB-AD0C0B8F65C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Український простір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9F7914E-79A6-4725-BAB3-A71AAD916A16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6F068C7-21AE-49AF-B2AB-AC54D7FD570C}"/>
              </a:ext>
            </a:extLst>
          </p:cNvPr>
          <p:cNvSpPr>
            <a:spLocks noGrp="1"/>
          </p:cNvSpPr>
          <p:nvPr/>
        </p:nvSpPr>
        <p:spPr>
          <a:xfrm>
            <a:off x="685800" y="1285875"/>
            <a:ext cx="10287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Багатовимірне середовище, у якому поєднані: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B6BA6EE-47EA-4D48-BF9A-DF1BAD4A49FB}"/>
              </a:ext>
            </a:extLst>
          </p:cNvPr>
          <p:cNvSpPr>
            <a:spLocks noGrp="1"/>
          </p:cNvSpPr>
          <p:nvPr/>
        </p:nvSpPr>
        <p:spPr>
          <a:xfrm>
            <a:off x="781050" y="20764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74B8A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B15A283-90AE-4D06-956E-3501D2CD43DA}"/>
              </a:ext>
            </a:extLst>
          </p:cNvPr>
          <p:cNvSpPr>
            <a:spLocks noGrp="1"/>
          </p:cNvSpPr>
          <p:nvPr/>
        </p:nvSpPr>
        <p:spPr>
          <a:xfrm>
            <a:off x="1190625" y="1885950"/>
            <a:ext cx="9334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територія й населення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636F714F-6697-4FC0-B217-C9906865F927}"/>
              </a:ext>
            </a:extLst>
          </p:cNvPr>
          <p:cNvSpPr>
            <a:spLocks noGrp="1"/>
          </p:cNvSpPr>
          <p:nvPr/>
        </p:nvSpPr>
        <p:spPr>
          <a:xfrm>
            <a:off x="781050" y="29718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7C948"/>
          </a:solidFill>
          <a:ln w="0">
            <a:noFill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179B0C1-27AD-49F7-9611-388AD1B281BF}"/>
              </a:ext>
            </a:extLst>
          </p:cNvPr>
          <p:cNvSpPr>
            <a:spLocks noGrp="1"/>
          </p:cNvSpPr>
          <p:nvPr/>
        </p:nvSpPr>
        <p:spPr>
          <a:xfrm>
            <a:off x="1190625" y="2781300"/>
            <a:ext cx="9334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історія та культура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D770E45B-97A9-4AEB-BBCE-D609A49D41DB}"/>
              </a:ext>
            </a:extLst>
          </p:cNvPr>
          <p:cNvSpPr>
            <a:spLocks noGrp="1"/>
          </p:cNvSpPr>
          <p:nvPr/>
        </p:nvSpPr>
        <p:spPr>
          <a:xfrm>
            <a:off x="781050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74B8A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77165C7-0890-4F50-A0AD-C6C467102BA8}"/>
              </a:ext>
            </a:extLst>
          </p:cNvPr>
          <p:cNvSpPr>
            <a:spLocks noGrp="1"/>
          </p:cNvSpPr>
          <p:nvPr/>
        </p:nvSpPr>
        <p:spPr>
          <a:xfrm>
            <a:off x="1190625" y="3676650"/>
            <a:ext cx="9334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економіка й політичні зв’язки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8190B7B6-31D3-444E-B898-511A8BAE8717}"/>
              </a:ext>
            </a:extLst>
          </p:cNvPr>
          <p:cNvSpPr>
            <a:spLocks noGrp="1"/>
          </p:cNvSpPr>
          <p:nvPr/>
        </p:nvSpPr>
        <p:spPr>
          <a:xfrm>
            <a:off x="781050" y="47625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7C948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94617D0-0DB0-4D13-80F5-43C89C4FEC30}"/>
              </a:ext>
            </a:extLst>
          </p:cNvPr>
          <p:cNvSpPr>
            <a:spLocks noGrp="1"/>
          </p:cNvSpPr>
          <p:nvPr/>
        </p:nvSpPr>
        <p:spPr>
          <a:xfrm>
            <a:off x="1190625" y="4572000"/>
            <a:ext cx="933450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цінності та спільна ідентичність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EE9C8EB-8590-41E1-BD40-0A2BF06595E1}"/>
              </a:ext>
            </a:extLst>
          </p:cNvPr>
          <p:cNvSpPr>
            <a:spLocks noGrp="1"/>
          </p:cNvSpPr>
          <p:nvPr/>
        </p:nvSpPr>
        <p:spPr>
          <a:xfrm>
            <a:off x="685800" y="577215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025" b="0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Географія створювала умови для контактів. Цивілізаційна взаємодія впливала на культуру, державність та ідентичність.</a:t>
            </a:r>
          </a:p>
        </p:txBody>
      </p:sp>
    </p:spTree>
    <p:extLst>
      <p:ext uri="{BB962C8B-B14F-4D97-AF65-F5344CB8AC3E}">
        <p14:creationId xmlns:p14="http://schemas.microsoft.com/office/powerpoint/2010/main" val="67521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9880ECD-7B63-45CA-B611-7306B88D4C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626FAB3-D269-43F8-A450-D377ABA0AA9E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Складові українського простору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90157A9-7A1A-43BE-A320-4F8BF535E95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0CB7E9A-5169-46D1-A1A8-249407F7A816}"/>
              </a:ext>
            </a:extLst>
          </p:cNvPr>
          <p:cNvSpPr>
            <a:spLocks noGrp="1"/>
          </p:cNvSpPr>
          <p:nvPr/>
        </p:nvSpPr>
        <p:spPr>
          <a:xfrm>
            <a:off x="723900" y="1295400"/>
            <a:ext cx="266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Географічний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E95A5F9-2527-40A8-9035-87E75812679C}"/>
              </a:ext>
            </a:extLst>
          </p:cNvPr>
          <p:cNvSpPr>
            <a:spLocks noGrp="1"/>
          </p:cNvSpPr>
          <p:nvPr/>
        </p:nvSpPr>
        <p:spPr>
          <a:xfrm>
            <a:off x="3667125" y="1295400"/>
            <a:ext cx="76200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територія, природні зони, річки, моря й ресурси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8BDF016-06BD-43A1-A4B0-3290C4C493E3}"/>
              </a:ext>
            </a:extLst>
          </p:cNvPr>
          <p:cNvSpPr>
            <a:spLocks noGrp="1"/>
          </p:cNvSpPr>
          <p:nvPr/>
        </p:nvSpPr>
        <p:spPr>
          <a:xfrm>
            <a:off x="723900" y="2190750"/>
            <a:ext cx="10477500" cy="19050"/>
          </a:xfrm>
          <a:prstGeom prst="rect">
            <a:avLst/>
          </a:prstGeom>
          <a:solidFill>
            <a:srgbClr val="D8D1C4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6FE7F3F-FD00-4EDA-BC9D-C3CA6AA72335}"/>
              </a:ext>
            </a:extLst>
          </p:cNvPr>
          <p:cNvSpPr>
            <a:spLocks noGrp="1"/>
          </p:cNvSpPr>
          <p:nvPr/>
        </p:nvSpPr>
        <p:spPr>
          <a:xfrm>
            <a:off x="723900" y="2552700"/>
            <a:ext cx="266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Історичний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CA65684-E545-4F5D-8784-BC069AC3F320}"/>
              </a:ext>
            </a:extLst>
          </p:cNvPr>
          <p:cNvSpPr>
            <a:spLocks noGrp="1"/>
          </p:cNvSpPr>
          <p:nvPr/>
        </p:nvSpPr>
        <p:spPr>
          <a:xfrm>
            <a:off x="3667125" y="2552700"/>
            <a:ext cx="76200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землі та регіони, пов’язані з розвитком народу й державності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D4D2ED1-1535-4554-B619-7E5EC3D9C4E1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10477500" cy="19050"/>
          </a:xfrm>
          <a:prstGeom prst="rect">
            <a:avLst/>
          </a:prstGeom>
          <a:solidFill>
            <a:srgbClr val="D8D1C4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B33318C-ED36-4BAB-9D7C-36BBB832ABEB}"/>
              </a:ext>
            </a:extLst>
          </p:cNvPr>
          <p:cNvSpPr>
            <a:spLocks noGrp="1"/>
          </p:cNvSpPr>
          <p:nvPr/>
        </p:nvSpPr>
        <p:spPr>
          <a:xfrm>
            <a:off x="723900" y="3810000"/>
            <a:ext cx="266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Політичний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6B569DE-A02D-47AA-80B9-CC61321AC3A0}"/>
              </a:ext>
            </a:extLst>
          </p:cNvPr>
          <p:cNvSpPr>
            <a:spLocks noGrp="1"/>
          </p:cNvSpPr>
          <p:nvPr/>
        </p:nvSpPr>
        <p:spPr>
          <a:xfrm>
            <a:off x="3667125" y="3810000"/>
            <a:ext cx="76200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державні кордони, центри влади й адміністративний устрій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062CF59-DACF-4E33-8216-AF6BDDBDB0DF}"/>
              </a:ext>
            </a:extLst>
          </p:cNvPr>
          <p:cNvSpPr>
            <a:spLocks noGrp="1"/>
          </p:cNvSpPr>
          <p:nvPr/>
        </p:nvSpPr>
        <p:spPr>
          <a:xfrm>
            <a:off x="723900" y="4705350"/>
            <a:ext cx="10477500" cy="19050"/>
          </a:xfrm>
          <a:prstGeom prst="rect">
            <a:avLst/>
          </a:prstGeom>
          <a:solidFill>
            <a:srgbClr val="D8D1C4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93D7CB4-9283-41EB-B555-0D429379C37C}"/>
              </a:ext>
            </a:extLst>
          </p:cNvPr>
          <p:cNvSpPr>
            <a:spLocks noGrp="1"/>
          </p:cNvSpPr>
          <p:nvPr/>
        </p:nvSpPr>
        <p:spPr>
          <a:xfrm>
            <a:off x="723900" y="5067300"/>
            <a:ext cx="2667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Економічний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9D04999-B08E-4C70-AD96-B7BDBC890DE6}"/>
              </a:ext>
            </a:extLst>
          </p:cNvPr>
          <p:cNvSpPr>
            <a:spLocks noGrp="1"/>
          </p:cNvSpPr>
          <p:nvPr/>
        </p:nvSpPr>
        <p:spPr>
          <a:xfrm>
            <a:off x="3667125" y="5067300"/>
            <a:ext cx="76200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міста, села, транспорт, торгівля, промисловість і землеробство</a:t>
            </a:r>
          </a:p>
        </p:txBody>
      </p:sp>
    </p:spTree>
    <p:extLst>
      <p:ext uri="{BB962C8B-B14F-4D97-AF65-F5344CB8AC3E}">
        <p14:creationId xmlns:p14="http://schemas.microsoft.com/office/powerpoint/2010/main" val="538124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1FC25EB-301C-45F0-9F81-B694A241FC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4B72558-B45F-4CB3-9577-DFB0AE1B40D1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Культура, суспільство та ідентичність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647BE4B-3AD7-4632-8814-DA254791C86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60C363B-EB1F-48A7-A372-EA2A51C205B7}"/>
              </a:ext>
            </a:extLst>
          </p:cNvPr>
          <p:cNvSpPr>
            <a:spLocks noGrp="1"/>
          </p:cNvSpPr>
          <p:nvPr/>
        </p:nvSpPr>
        <p:spPr>
          <a:xfrm>
            <a:off x="723900" y="1333500"/>
            <a:ext cx="295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Культурний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2BFD870-6D86-419B-BE41-2355992BB3EF}"/>
              </a:ext>
            </a:extLst>
          </p:cNvPr>
          <p:cNvSpPr>
            <a:spLocks noGrp="1"/>
          </p:cNvSpPr>
          <p:nvPr/>
        </p:nvSpPr>
        <p:spPr>
          <a:xfrm>
            <a:off x="3905250" y="1333500"/>
            <a:ext cx="7524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мова, традиції, освіта, мистецтво та історична пам’ять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9818F32-BAF8-4FC6-A30A-88191FB2DDB9}"/>
              </a:ext>
            </a:extLst>
          </p:cNvPr>
          <p:cNvSpPr>
            <a:spLocks noGrp="1"/>
          </p:cNvSpPr>
          <p:nvPr/>
        </p:nvSpPr>
        <p:spPr>
          <a:xfrm>
            <a:off x="723900" y="2247900"/>
            <a:ext cx="10572750" cy="19050"/>
          </a:xfrm>
          <a:prstGeom prst="rect">
            <a:avLst/>
          </a:prstGeom>
          <a:solidFill>
            <a:srgbClr val="315778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5622392-03AB-4DF4-AA60-1F66F7C2A2B0}"/>
              </a:ext>
            </a:extLst>
          </p:cNvPr>
          <p:cNvSpPr>
            <a:spLocks noGrp="1"/>
          </p:cNvSpPr>
          <p:nvPr/>
        </p:nvSpPr>
        <p:spPr>
          <a:xfrm>
            <a:off x="723900" y="2590800"/>
            <a:ext cx="295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Соціальний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BCE9828-C7AE-49EE-B54B-DEB942A6E89E}"/>
              </a:ext>
            </a:extLst>
          </p:cNvPr>
          <p:cNvSpPr>
            <a:spLocks noGrp="1"/>
          </p:cNvSpPr>
          <p:nvPr/>
        </p:nvSpPr>
        <p:spPr>
          <a:xfrm>
            <a:off x="3905250" y="2590800"/>
            <a:ext cx="7524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громади та взаємодія соціальних і етнокультурних груп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EE55713-ED67-468C-BFF8-753D7C47B187}"/>
              </a:ext>
            </a:extLst>
          </p:cNvPr>
          <p:cNvSpPr>
            <a:spLocks noGrp="1"/>
          </p:cNvSpPr>
          <p:nvPr/>
        </p:nvSpPr>
        <p:spPr>
          <a:xfrm>
            <a:off x="723900" y="3505200"/>
            <a:ext cx="10572750" cy="19050"/>
          </a:xfrm>
          <a:prstGeom prst="rect">
            <a:avLst/>
          </a:prstGeom>
          <a:solidFill>
            <a:srgbClr val="315778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D43C11D-BB13-47BA-9C3C-E25615DDF724}"/>
              </a:ext>
            </a:extLst>
          </p:cNvPr>
          <p:cNvSpPr>
            <a:spLocks noGrp="1"/>
          </p:cNvSpPr>
          <p:nvPr/>
        </p:nvSpPr>
        <p:spPr>
          <a:xfrm>
            <a:off x="723900" y="3848100"/>
            <a:ext cx="295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Цивілізаційний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14CFE9D-FF89-48D2-AB2E-6CC660F8B110}"/>
              </a:ext>
            </a:extLst>
          </p:cNvPr>
          <p:cNvSpPr>
            <a:spLocks noGrp="1"/>
          </p:cNvSpPr>
          <p:nvPr/>
        </p:nvSpPr>
        <p:spPr>
          <a:xfrm>
            <a:off x="3905250" y="3848100"/>
            <a:ext cx="7524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контакти</a:t>
            </a:r>
            <a:r>
              <a:rPr sz="217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з </a:t>
            </a:r>
            <a:r>
              <a:rPr sz="217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європейським</a:t>
            </a:r>
            <a:r>
              <a:rPr sz="217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17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візантійським</a:t>
            </a:r>
            <a:r>
              <a:rPr lang="uk-UA" sz="2175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та</a:t>
            </a:r>
            <a:r>
              <a:rPr sz="217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степовим</a:t>
            </a:r>
            <a:r>
              <a:rPr sz="2175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світами</a:t>
            </a:r>
            <a:endParaRPr sz="2175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501722B-2839-4084-A8F6-C2AE6EB0043A}"/>
              </a:ext>
            </a:extLst>
          </p:cNvPr>
          <p:cNvSpPr>
            <a:spLocks noGrp="1"/>
          </p:cNvSpPr>
          <p:nvPr/>
        </p:nvSpPr>
        <p:spPr>
          <a:xfrm>
            <a:off x="723900" y="4762500"/>
            <a:ext cx="10572750" cy="19050"/>
          </a:xfrm>
          <a:prstGeom prst="rect">
            <a:avLst/>
          </a:prstGeom>
          <a:solidFill>
            <a:srgbClr val="315778"/>
          </a:solidFill>
          <a:ln w="0">
            <a:noFill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56AA179-B7E5-4124-A3BF-7728AF631C4F}"/>
              </a:ext>
            </a:extLst>
          </p:cNvPr>
          <p:cNvSpPr>
            <a:spLocks noGrp="1"/>
          </p:cNvSpPr>
          <p:nvPr/>
        </p:nvSpPr>
        <p:spPr>
          <a:xfrm>
            <a:off x="723900" y="5105400"/>
            <a:ext cx="2952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Ідентичність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BF92441-309D-42A3-8CB1-EA766AB94D26}"/>
              </a:ext>
            </a:extLst>
          </p:cNvPr>
          <p:cNvSpPr>
            <a:spLocks noGrp="1"/>
          </p:cNvSpPr>
          <p:nvPr/>
        </p:nvSpPr>
        <p:spPr>
          <a:xfrm>
            <a:off x="3905250" y="5105400"/>
            <a:ext cx="7524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спільні символи, цінності та відчуття належності до України</a:t>
            </a:r>
          </a:p>
        </p:txBody>
      </p:sp>
    </p:spTree>
    <p:extLst>
      <p:ext uri="{BB962C8B-B14F-4D97-AF65-F5344CB8AC3E}">
        <p14:creationId xmlns:p14="http://schemas.microsoft.com/office/powerpoint/2010/main" val="133207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2116F19-0418-4DA3-B02E-731668BF40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45BB852-A756-4498-BFB1-E837F22C9A6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Географічна основа цивілізаційних контактів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1026DD7-5A6E-496D-8A4C-9258D55F84B4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0" y="1765255"/>
            <a:ext cx="4953000" cy="3375116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38B79F5-E5C7-4008-82C8-D2DF84DB5206}"/>
              </a:ext>
            </a:extLst>
          </p:cNvPr>
          <p:cNvSpPr>
            <a:spLocks noGrp="1"/>
          </p:cNvSpPr>
          <p:nvPr/>
        </p:nvSpPr>
        <p:spPr>
          <a:xfrm>
            <a:off x="685800" y="1466850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Перехрестя шляхів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B7E10C2-852B-4860-8E20-D5CE4C953EF1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5191125" cy="1352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Українські землі лежать між Центральною, Східною та Південно-Східною Європою.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E3E10A8-06D1-4B20-A9A5-EF3E01571B1F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Відкритість території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27D3FE4-4035-4B9E-9A44-24AF4E4F7347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5286375" cy="1571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Рівнинний рельєф полегшував переселення, торгівлю та культурний обмін. Водночас він посилював ризик вторгнень і боротьби за територію.</a:t>
            </a:r>
          </a:p>
        </p:txBody>
      </p:sp>
    </p:spTree>
    <p:extLst>
      <p:ext uri="{BB962C8B-B14F-4D97-AF65-F5344CB8AC3E}">
        <p14:creationId xmlns:p14="http://schemas.microsoft.com/office/powerpoint/2010/main" val="45921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4BD81AF-BED0-403E-BB3B-5745A34E8C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E4876C5-6A32-4B32-88AB-4DB95F3B65D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Річки та моря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A2A5991-1421-4AD1-AE67-2B1AEC30F87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19197" r="19197"/>
          <a:stretch>
            <a:fillRect/>
          </a:stretch>
        </p:blipFill>
        <p:spPr>
          <a:xfrm>
            <a:off x="0" y="1085850"/>
            <a:ext cx="5334000" cy="577215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86D48C8-F08A-42EC-BBED-ED9BC89C62C3}"/>
              </a:ext>
            </a:extLst>
          </p:cNvPr>
          <p:cNvSpPr>
            <a:spLocks noGrp="1"/>
          </p:cNvSpPr>
          <p:nvPr/>
        </p:nvSpPr>
        <p:spPr>
          <a:xfrm>
            <a:off x="5334000" y="1085850"/>
            <a:ext cx="6858000" cy="5772150"/>
          </a:xfrm>
          <a:prstGeom prst="rect">
            <a:avLst/>
          </a:prstGeom>
          <a:solidFill>
            <a:srgbClr val="0B2948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0FFE927-8F3D-4665-8CE6-EED16B5103AA}"/>
              </a:ext>
            </a:extLst>
          </p:cNvPr>
          <p:cNvSpPr>
            <a:spLocks noGrp="1"/>
          </p:cNvSpPr>
          <p:nvPr/>
        </p:nvSpPr>
        <p:spPr>
          <a:xfrm>
            <a:off x="5905500" y="1504950"/>
            <a:ext cx="542925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Дніпро, Дністер, Дунай і Десна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3FCC264-C189-4B6E-AB9C-E914455AB138}"/>
              </a:ext>
            </a:extLst>
          </p:cNvPr>
          <p:cNvSpPr>
            <a:spLocks noGrp="1"/>
          </p:cNvSpPr>
          <p:nvPr/>
        </p:nvSpPr>
        <p:spPr>
          <a:xfrm>
            <a:off x="5905500" y="2571750"/>
            <a:ext cx="53340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Річки виконували роль транспортних і торговельних шляхів.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6A7D32-94AE-4F9D-89CD-F0B33819283D}"/>
              </a:ext>
            </a:extLst>
          </p:cNvPr>
          <p:cNvSpPr>
            <a:spLocks noGrp="1"/>
          </p:cNvSpPr>
          <p:nvPr/>
        </p:nvSpPr>
        <p:spPr>
          <a:xfrm>
            <a:off x="5905500" y="3857625"/>
            <a:ext cx="5334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Шлях «із варягів у греки»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4EE5651-FACE-4A3B-AEE7-93111D503FB8}"/>
              </a:ext>
            </a:extLst>
          </p:cNvPr>
          <p:cNvSpPr>
            <a:spLocks noGrp="1"/>
          </p:cNvSpPr>
          <p:nvPr/>
        </p:nvSpPr>
        <p:spPr>
          <a:xfrm>
            <a:off x="5905500" y="4476750"/>
            <a:ext cx="5429250" cy="1476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Він поєднував північ Європи з Візантією. Разом із товарами поширювалися релігійні ідеї, знання, мистецькі зразки та політичний досвід.</a:t>
            </a:r>
          </a:p>
        </p:txBody>
      </p:sp>
    </p:spTree>
    <p:extLst>
      <p:ext uri="{BB962C8B-B14F-4D97-AF65-F5344CB8AC3E}">
        <p14:creationId xmlns:p14="http://schemas.microsoft.com/office/powerpoint/2010/main" val="194696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A391744-928F-4EE5-AEB4-F3F7967C69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AB34806-9B2F-4203-9C53-DF68CF94DF1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Природні умови та ресурси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C6C2032-BDA1-40A2-9B2F-0A8AA669396C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 l="17891" r="17891"/>
          <a:stretch>
            <a:fillRect/>
          </a:stretch>
        </p:blipFill>
        <p:spPr>
          <a:xfrm>
            <a:off x="6762750" y="1143000"/>
            <a:ext cx="4857750" cy="485775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62A7EE7-F31A-4D44-9DEA-07A85D269090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5238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Родючі чорноземи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0D27358-F6F6-4F4B-81E0-D7899F28BEE1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5238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Землеробство стало основою господарського розвитку лісостепу й степу.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254F469-1C65-4C62-AA3F-262209BEEB84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5238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Різні природні зони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61A7AF1-1583-4F68-A597-27994EA289E8}"/>
              </a:ext>
            </a:extLst>
          </p:cNvPr>
          <p:cNvSpPr>
            <a:spLocks noGrp="1"/>
          </p:cNvSpPr>
          <p:nvPr/>
        </p:nvSpPr>
        <p:spPr>
          <a:xfrm>
            <a:off x="685800" y="4286250"/>
            <a:ext cx="5381625" cy="1543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Полісся, лісостеп, степ, Карпати та Крим мали різні умови заселення й господарювання. Природне різноманіття формувало регіональні способи життя.</a:t>
            </a:r>
          </a:p>
        </p:txBody>
      </p:sp>
    </p:spTree>
    <p:extLst>
      <p:ext uri="{BB962C8B-B14F-4D97-AF65-F5344CB8AC3E}">
        <p14:creationId xmlns:p14="http://schemas.microsoft.com/office/powerpoint/2010/main" val="82882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C9E7CA0-F915-4F6B-AA02-A002B9D6DB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30D93FC-F5F0-4528-9D84-34080A5ADC9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Головні цивілізаційні чинники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3F4E970-C2FC-4EF3-8696-FD27A5FE9F9A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22F5F88-6B46-42A4-9ECF-9B1EEEF2B449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D9E8F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Українські землі століттями взаємодіяли з кількома цивілізаційними світами.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E992756-B028-413A-9A14-0B36FE8665DE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95250" cy="571500"/>
          </a:xfrm>
          <a:prstGeom prst="rect">
            <a:avLst/>
          </a:prstGeom>
          <a:solidFill>
            <a:srgbClr val="75A9D8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79F91E5-91C8-4E3F-A15C-40E7639DEA2E}"/>
              </a:ext>
            </a:extLst>
          </p:cNvPr>
          <p:cNvSpPr>
            <a:spLocks noGrp="1"/>
          </p:cNvSpPr>
          <p:nvPr/>
        </p:nvSpPr>
        <p:spPr>
          <a:xfrm>
            <a:off x="1000125" y="2266950"/>
            <a:ext cx="3667125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9EC8EC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9EC8EC"/>
                </a:solidFill>
                <a:latin typeface="DejaVu Sans"/>
                <a:ea typeface="DejaVu Sans"/>
                <a:cs typeface="DejaVu Sans"/>
              </a:rPr>
              <a:t>Візантія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0E54CAE-27F5-4B51-8070-D3177299C4D8}"/>
              </a:ext>
            </a:extLst>
          </p:cNvPr>
          <p:cNvSpPr>
            <a:spLocks noGrp="1"/>
          </p:cNvSpPr>
          <p:nvPr/>
        </p:nvSpPr>
        <p:spPr>
          <a:xfrm>
            <a:off x="4905375" y="2266950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християнство, писемність, мистецтво й державна традиція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50D6437-D2FF-486B-90F2-72DBBB974B24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95250" cy="5715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EBBD2E4-3AB9-4706-BF39-69C91922E719}"/>
              </a:ext>
            </a:extLst>
          </p:cNvPr>
          <p:cNvSpPr>
            <a:spLocks noGrp="1"/>
          </p:cNvSpPr>
          <p:nvPr/>
        </p:nvSpPr>
        <p:spPr>
          <a:xfrm>
            <a:off x="1000125" y="3219450"/>
            <a:ext cx="3667125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Центральна Європа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1FC1B4F-21E4-4BD9-ACBB-41339B073DB4}"/>
              </a:ext>
            </a:extLst>
          </p:cNvPr>
          <p:cNvSpPr>
            <a:spLocks noGrp="1"/>
          </p:cNvSpPr>
          <p:nvPr/>
        </p:nvSpPr>
        <p:spPr>
          <a:xfrm>
            <a:off x="4905375" y="3219450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право, самоврядування, освіта й міська культура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46D20F0-33EE-447D-805B-01826E2CCA35}"/>
              </a:ext>
            </a:extLst>
          </p:cNvPr>
          <p:cNvSpPr>
            <a:spLocks noGrp="1"/>
          </p:cNvSpPr>
          <p:nvPr/>
        </p:nvSpPr>
        <p:spPr>
          <a:xfrm>
            <a:off x="685800" y="4238625"/>
            <a:ext cx="95250" cy="571500"/>
          </a:xfrm>
          <a:prstGeom prst="rect">
            <a:avLst/>
          </a:prstGeom>
          <a:solidFill>
            <a:srgbClr val="75A9D8"/>
          </a:solidFill>
          <a:ln w="0">
            <a:noFill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4D3A9E9-6C08-4037-8E63-5187FB7ADCF3}"/>
              </a:ext>
            </a:extLst>
          </p:cNvPr>
          <p:cNvSpPr>
            <a:spLocks noGrp="1"/>
          </p:cNvSpPr>
          <p:nvPr/>
        </p:nvSpPr>
        <p:spPr>
          <a:xfrm>
            <a:off x="1000125" y="4171950"/>
            <a:ext cx="3667125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9EC8EC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9EC8EC"/>
                </a:solidFill>
                <a:latin typeface="DejaVu Sans"/>
                <a:ea typeface="DejaVu Sans"/>
                <a:cs typeface="DejaVu Sans"/>
              </a:rPr>
              <a:t>Степовий світ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A9A7EAD-6A04-4F9C-B955-567B599D7DE0}"/>
              </a:ext>
            </a:extLst>
          </p:cNvPr>
          <p:cNvSpPr>
            <a:spLocks noGrp="1"/>
          </p:cNvSpPr>
          <p:nvPr/>
        </p:nvSpPr>
        <p:spPr>
          <a:xfrm>
            <a:off x="4905375" y="4171950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військовий досвід, торгівля, союзи та конфлікти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FF24DD5-58E7-4E62-B715-06ED910D3143}"/>
              </a:ext>
            </a:extLst>
          </p:cNvPr>
          <p:cNvSpPr>
            <a:spLocks noGrp="1"/>
          </p:cNvSpPr>
          <p:nvPr/>
        </p:nvSpPr>
        <p:spPr>
          <a:xfrm>
            <a:off x="685800" y="5191125"/>
            <a:ext cx="95250" cy="5715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0092E03-C1AE-408A-A7E3-30A74A9C72E0}"/>
              </a:ext>
            </a:extLst>
          </p:cNvPr>
          <p:cNvSpPr>
            <a:spLocks noGrp="1"/>
          </p:cNvSpPr>
          <p:nvPr/>
        </p:nvSpPr>
        <p:spPr>
          <a:xfrm>
            <a:off x="1000125" y="5124450"/>
            <a:ext cx="3667125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Власна традиція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BDC7935-D5D7-4532-A1EF-7B85865D1EFF}"/>
              </a:ext>
            </a:extLst>
          </p:cNvPr>
          <p:cNvSpPr>
            <a:spLocks noGrp="1"/>
          </p:cNvSpPr>
          <p:nvPr/>
        </p:nvSpPr>
        <p:spPr>
          <a:xfrm>
            <a:off x="4905375" y="5124450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Київська Русь, козацтво, громада та українська культура</a:t>
            </a:r>
          </a:p>
        </p:txBody>
      </p:sp>
    </p:spTree>
    <p:extLst>
      <p:ext uri="{BB962C8B-B14F-4D97-AF65-F5344CB8AC3E}">
        <p14:creationId xmlns:p14="http://schemas.microsoft.com/office/powerpoint/2010/main" val="36607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BBDE21E-7294-41BA-852C-DEDB0EA870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B0F55FF-D786-4E0C-9D45-3499C96C50E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Київська Русь і Візантія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4252F4D-368A-4D19-A77E-CDC395842907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D69FB27-6CC4-42D0-876B-94450C9798F3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4095750" cy="15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8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988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E9F7BE9-AE76-42B6-9AD7-2E525DACF4EB}"/>
              </a:ext>
            </a:extLst>
          </p:cNvPr>
          <p:cNvSpPr>
            <a:spLocks noGrp="1"/>
          </p:cNvSpPr>
          <p:nvPr/>
        </p:nvSpPr>
        <p:spPr>
          <a:xfrm>
            <a:off x="723900" y="3000375"/>
            <a:ext cx="43815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рік хрещення Русі за князя Володимира Великого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D727C25-4D47-458D-BFC8-4873475E0F7C}"/>
              </a:ext>
            </a:extLst>
          </p:cNvPr>
          <p:cNvSpPr>
            <a:spLocks noGrp="1"/>
          </p:cNvSpPr>
          <p:nvPr/>
        </p:nvSpPr>
        <p:spPr>
          <a:xfrm>
            <a:off x="5715000" y="1333500"/>
            <a:ext cx="38100" cy="43815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7559835-DB18-4FD5-AE34-338E82C666A1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4953000" cy="1095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Християнізація включила Русь до християнського культурного простору Європи.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1339843-C66A-4937-BDD2-3EEA7DFF115B}"/>
              </a:ext>
            </a:extLst>
          </p:cNvPr>
          <p:cNvSpPr>
            <a:spLocks noGrp="1"/>
          </p:cNvSpPr>
          <p:nvPr/>
        </p:nvSpPr>
        <p:spPr>
          <a:xfrm>
            <a:off x="6191250" y="3048000"/>
            <a:ext cx="4953000" cy="1762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Візантійський вплив поширився на богослужіння, освіту, писемність, архітектуру, мистецтво та уявлення про владу.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E993C58-3D4F-4A58-843A-DEC0E89C3F14}"/>
              </a:ext>
            </a:extLst>
          </p:cNvPr>
          <p:cNvSpPr>
            <a:spLocks noGrp="1"/>
          </p:cNvSpPr>
          <p:nvPr/>
        </p:nvSpPr>
        <p:spPr>
          <a:xfrm>
            <a:off x="6191250" y="5095875"/>
            <a:ext cx="49530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Русь творчо засвоювала ці зразки й розвивала власну державну та духовну традицію.</a:t>
            </a:r>
          </a:p>
        </p:txBody>
      </p:sp>
    </p:spTree>
    <p:extLst>
      <p:ext uri="{BB962C8B-B14F-4D97-AF65-F5344CB8AC3E}">
        <p14:creationId xmlns:p14="http://schemas.microsoft.com/office/powerpoint/2010/main" val="1342154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AA9F2AF-5617-4B02-BF50-BD17704CE56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2A7ABB0-16C9-41A6-A8B0-23AE4887887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Україна як цивілізаційне пограниччя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F735B7C-7FDD-4253-BA0F-47C367E7DB69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85A82C-D7E2-4AD2-9368-BAD5787ED883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Пограниччя є простором тривалої взаємодії різних культурних і політичних традицій.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60E0E72-8F5D-49F5-B46C-755ABD096A98}"/>
              </a:ext>
            </a:extLst>
          </p:cNvPr>
          <p:cNvSpPr>
            <a:spLocks noGrp="1"/>
          </p:cNvSpPr>
          <p:nvPr/>
        </p:nvSpPr>
        <p:spPr>
          <a:xfrm>
            <a:off x="723900" y="257175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Контакти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2CE5D6B-F92F-4968-BF10-5A7C13D6C02A}"/>
              </a:ext>
            </a:extLst>
          </p:cNvPr>
          <p:cNvSpPr>
            <a:spLocks noGrp="1"/>
          </p:cNvSpPr>
          <p:nvPr/>
        </p:nvSpPr>
        <p:spPr>
          <a:xfrm>
            <a:off x="3429000" y="2533650"/>
            <a:ext cx="7810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торгівля, запозичення, культурний обмін, дипломатія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A021F17-48F6-437F-B11E-4E62B6BCD0F4}"/>
              </a:ext>
            </a:extLst>
          </p:cNvPr>
          <p:cNvSpPr>
            <a:spLocks noGrp="1"/>
          </p:cNvSpPr>
          <p:nvPr/>
        </p:nvSpPr>
        <p:spPr>
          <a:xfrm>
            <a:off x="723900" y="371475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Конфлікти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FE53F2B-5809-4259-9BDF-C5E5CDA9E45B}"/>
              </a:ext>
            </a:extLst>
          </p:cNvPr>
          <p:cNvSpPr>
            <a:spLocks noGrp="1"/>
          </p:cNvSpPr>
          <p:nvPr/>
        </p:nvSpPr>
        <p:spPr>
          <a:xfrm>
            <a:off x="3429000" y="3676650"/>
            <a:ext cx="7810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боротьба за територію, набіги, війни та зміна кордонів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8D85B3D-CFAD-40A0-B7AB-A3354D828CEA}"/>
              </a:ext>
            </a:extLst>
          </p:cNvPr>
          <p:cNvSpPr>
            <a:spLocks noGrp="1"/>
          </p:cNvSpPr>
          <p:nvPr/>
        </p:nvSpPr>
        <p:spPr>
          <a:xfrm>
            <a:off x="723900" y="485775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13B41EB-7790-44D4-ABB8-3F05049C28EE}"/>
              </a:ext>
            </a:extLst>
          </p:cNvPr>
          <p:cNvSpPr>
            <a:spLocks noGrp="1"/>
          </p:cNvSpPr>
          <p:nvPr/>
        </p:nvSpPr>
        <p:spPr>
          <a:xfrm>
            <a:off x="3429000" y="4819650"/>
            <a:ext cx="78105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українське суспільство переосмислювало впливи й творило власну традицію</a:t>
            </a:r>
          </a:p>
        </p:txBody>
      </p:sp>
    </p:spTree>
    <p:extLst>
      <p:ext uri="{BB962C8B-B14F-4D97-AF65-F5344CB8AC3E}">
        <p14:creationId xmlns:p14="http://schemas.microsoft.com/office/powerpoint/2010/main" val="338681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B234238-3657-401A-8F45-33E36B8133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8F26AFE-2783-408C-BA25-EA3C92257D2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Київська Русь у системі міжнародних зв’язків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CE00CFE-401F-4149-BBE7-8122F7F57B9E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65FE8E9-752E-4751-8A16-984F7BCEEE5B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304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Північ Європи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3B539A7-DD28-4CB3-B283-D02319FE45EF}"/>
              </a:ext>
            </a:extLst>
          </p:cNvPr>
          <p:cNvSpPr>
            <a:spLocks noGrp="1"/>
          </p:cNvSpPr>
          <p:nvPr/>
        </p:nvSpPr>
        <p:spPr>
          <a:xfrm>
            <a:off x="4191000" y="1466850"/>
            <a:ext cx="695325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торговельний шлях і контакти зі скандинавським світом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0F68097-20B1-4FCE-84B1-68C4FF560FF5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10382250" cy="19050"/>
          </a:xfrm>
          <a:prstGeom prst="rect">
            <a:avLst/>
          </a:prstGeom>
          <a:solidFill>
            <a:srgbClr val="D8D1C4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D5ED11E-EB92-4263-A667-44CCAF2F1A0D}"/>
              </a:ext>
            </a:extLst>
          </p:cNvPr>
          <p:cNvSpPr>
            <a:spLocks noGrp="1"/>
          </p:cNvSpPr>
          <p:nvPr/>
        </p:nvSpPr>
        <p:spPr>
          <a:xfrm>
            <a:off x="762000" y="2762250"/>
            <a:ext cx="3048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Візантія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8E768C2-6825-45F4-9A46-6F0D234CD2FF}"/>
              </a:ext>
            </a:extLst>
          </p:cNvPr>
          <p:cNvSpPr>
            <a:spLocks noGrp="1"/>
          </p:cNvSpPr>
          <p:nvPr/>
        </p:nvSpPr>
        <p:spPr>
          <a:xfrm>
            <a:off x="4191000" y="2705100"/>
            <a:ext cx="695325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християнство, дипломатія, писемність і мистецтво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B4386D0-6995-46EC-BB5F-A2826CEB5D64}"/>
              </a:ext>
            </a:extLst>
          </p:cNvPr>
          <p:cNvSpPr>
            <a:spLocks noGrp="1"/>
          </p:cNvSpPr>
          <p:nvPr/>
        </p:nvSpPr>
        <p:spPr>
          <a:xfrm>
            <a:off x="762000" y="3619500"/>
            <a:ext cx="10382250" cy="19050"/>
          </a:xfrm>
          <a:prstGeom prst="rect">
            <a:avLst/>
          </a:prstGeom>
          <a:solidFill>
            <a:srgbClr val="D8D1C4"/>
          </a:solidFill>
          <a:ln w="0">
            <a:noFill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BD4F56A-DA19-4151-A8D3-670C4508C186}"/>
              </a:ext>
            </a:extLst>
          </p:cNvPr>
          <p:cNvSpPr>
            <a:spLocks noGrp="1"/>
          </p:cNvSpPr>
          <p:nvPr/>
        </p:nvSpPr>
        <p:spPr>
          <a:xfrm>
            <a:off x="762000" y="4000500"/>
            <a:ext cx="3238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Центральна Європа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3B81063-7D6D-4A13-B52B-1A3D5F7FE1A2}"/>
              </a:ext>
            </a:extLst>
          </p:cNvPr>
          <p:cNvSpPr>
            <a:spLocks noGrp="1"/>
          </p:cNvSpPr>
          <p:nvPr/>
        </p:nvSpPr>
        <p:spPr>
          <a:xfrm>
            <a:off x="4191000" y="3943350"/>
            <a:ext cx="695325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династичні шлюби, політичні союзи й культурні контакти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E7B9CF9-F0E8-4B4B-9B52-9781775FDA98}"/>
              </a:ext>
            </a:extLst>
          </p:cNvPr>
          <p:cNvSpPr>
            <a:spLocks noGrp="1"/>
          </p:cNvSpPr>
          <p:nvPr/>
        </p:nvSpPr>
        <p:spPr>
          <a:xfrm>
            <a:off x="762000" y="5429250"/>
            <a:ext cx="1038225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9A6B00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9A6B00"/>
                </a:solidFill>
                <a:latin typeface="DejaVu Sans"/>
                <a:ea typeface="DejaVu Sans"/>
                <a:cs typeface="DejaVu Sans"/>
              </a:rPr>
              <a:t>Київська Русь діяла як самостійний політичний і культурний центр Європи.</a:t>
            </a:r>
          </a:p>
        </p:txBody>
      </p:sp>
    </p:spTree>
    <p:extLst>
      <p:ext uri="{BB962C8B-B14F-4D97-AF65-F5344CB8AC3E}">
        <p14:creationId xmlns:p14="http://schemas.microsoft.com/office/powerpoint/2010/main" val="49373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920E6BB-B17B-42C5-8D71-67E1F3D411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B455598-4439-41E8-9881-DA82B20E47DE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Центральна Європа та імперські впливи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5155ED8-68F8-4826-B94C-130365CE8736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444BC14-A4A1-4B2A-9C87-EACB61168123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Зв’язки із сусідами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305D913-94D2-4659-83D3-D81A4C4AB6E0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5095875" cy="1952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Через Польщу, Литву, Угорщину й Чехію українські землі засвоювали правові традиції, міське самоврядування, освітні моделі та культурні форми.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12A0055-6537-4E6F-9B8B-ED26735AD661}"/>
              </a:ext>
            </a:extLst>
          </p:cNvPr>
          <p:cNvSpPr>
            <a:spLocks noGrp="1"/>
          </p:cNvSpPr>
          <p:nvPr/>
        </p:nvSpPr>
        <p:spPr>
          <a:xfrm>
            <a:off x="6096000" y="1333500"/>
            <a:ext cx="38100" cy="43815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4E5BEE3-00FD-4FCE-9548-6BFB4BAD2F33}"/>
              </a:ext>
            </a:extLst>
          </p:cNvPr>
          <p:cNvSpPr>
            <a:spLocks noGrp="1"/>
          </p:cNvSpPr>
          <p:nvPr/>
        </p:nvSpPr>
        <p:spPr>
          <a:xfrm>
            <a:off x="6667500" y="1381125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Різні державні системи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6939A81-BCE6-43BE-ABFD-9D4D23278B7B}"/>
              </a:ext>
            </a:extLst>
          </p:cNvPr>
          <p:cNvSpPr>
            <a:spLocks noGrp="1"/>
          </p:cNvSpPr>
          <p:nvPr/>
        </p:nvSpPr>
        <p:spPr>
          <a:xfrm>
            <a:off x="6667500" y="2047875"/>
            <a:ext cx="4762500" cy="1619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Українські території входили до Великого князівства Литовського, Речі Посполитої, Російської та Австрійської імперій.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520B296-3C41-4F41-9B1B-E8099AC7C3E3}"/>
              </a:ext>
            </a:extLst>
          </p:cNvPr>
          <p:cNvSpPr>
            <a:spLocks noGrp="1"/>
          </p:cNvSpPr>
          <p:nvPr/>
        </p:nvSpPr>
        <p:spPr>
          <a:xfrm>
            <a:off x="6667500" y="4095750"/>
            <a:ext cx="4762500" cy="1666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Різний політичний досвід створював регіональні особливості. Спільна мова, культура й історична пам’ять підтримували загальноукраїнську ідентичність.</a:t>
            </a:r>
          </a:p>
        </p:txBody>
      </p:sp>
    </p:spTree>
    <p:extLst>
      <p:ext uri="{BB962C8B-B14F-4D97-AF65-F5344CB8AC3E}">
        <p14:creationId xmlns:p14="http://schemas.microsoft.com/office/powerpoint/2010/main" val="206502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17E0699-4F7E-433B-9F68-BB3B2F5E01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9609564-BC0C-4485-A425-F818DBCB479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Степовий світ і козацтво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4442A54-DEAC-4324-A203-549FD6040AEC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13570" r="13570"/>
          <a:stretch>
            <a:fillRect/>
          </a:stretch>
        </p:blipFill>
        <p:spPr>
          <a:xfrm>
            <a:off x="0" y="1066800"/>
            <a:ext cx="6572250" cy="579120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7D32CE6-F8B8-4249-8F5A-CFE5315681AA}"/>
              </a:ext>
            </a:extLst>
          </p:cNvPr>
          <p:cNvSpPr>
            <a:spLocks noGrp="1"/>
          </p:cNvSpPr>
          <p:nvPr/>
        </p:nvSpPr>
        <p:spPr>
          <a:xfrm>
            <a:off x="6572250" y="1066800"/>
            <a:ext cx="5619750" cy="5791200"/>
          </a:xfrm>
          <a:prstGeom prst="rect">
            <a:avLst/>
          </a:prstGeom>
          <a:solidFill>
            <a:srgbClr val="FFF4C4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833CF4B-EDBF-4A91-9C67-527869C6EB59}"/>
              </a:ext>
            </a:extLst>
          </p:cNvPr>
          <p:cNvSpPr>
            <a:spLocks noGrp="1"/>
          </p:cNvSpPr>
          <p:nvPr/>
        </p:nvSpPr>
        <p:spPr>
          <a:xfrm>
            <a:off x="7029450" y="1476375"/>
            <a:ext cx="4572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Степовий чинник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2B4EB3A-0D04-4E03-B71B-EF53572B7A5B}"/>
              </a:ext>
            </a:extLst>
          </p:cNvPr>
          <p:cNvSpPr>
            <a:spLocks noGrp="1"/>
          </p:cNvSpPr>
          <p:nvPr/>
        </p:nvSpPr>
        <p:spPr>
          <a:xfrm>
            <a:off x="7029450" y="2076450"/>
            <a:ext cx="4524375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0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Скіфи, сармати, готи, гуни, печеніги, половці й монголи залишили слід в історії українських земель.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25EC463-8E4F-468D-B52B-63BB9514D13D}"/>
              </a:ext>
            </a:extLst>
          </p:cNvPr>
          <p:cNvSpPr>
            <a:spLocks noGrp="1"/>
          </p:cNvSpPr>
          <p:nvPr/>
        </p:nvSpPr>
        <p:spPr>
          <a:xfrm>
            <a:off x="7029450" y="3924300"/>
            <a:ext cx="4572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Козацька традиція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B060CA6-5C06-4337-BF96-F57E27FDD948}"/>
              </a:ext>
            </a:extLst>
          </p:cNvPr>
          <p:cNvSpPr>
            <a:spLocks noGrp="1"/>
          </p:cNvSpPr>
          <p:nvPr/>
        </p:nvSpPr>
        <p:spPr>
          <a:xfrm>
            <a:off x="7029450" y="4533900"/>
            <a:ext cx="4524375" cy="1352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Запорозьке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козацтво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розвинуло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військову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й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політичну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традицію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, а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також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0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ідеї</a:t>
            </a:r>
            <a:r>
              <a:rPr sz="2175" b="0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свободи</a:t>
            </a:r>
            <a:r>
              <a:rPr sz="2175" b="1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2175" b="1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75" b="1" dirty="0" err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самоврядування</a:t>
            </a:r>
            <a:r>
              <a:rPr sz="2175" b="1" dirty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2341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17A6079-9B42-4861-BB81-8B8F044692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D8A9325-711E-4335-B513-CF6FB31646B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Імперські кордони та регіональні відмінності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F347491-948E-4AF7-B373-79E74F19D645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F423203-E458-4473-AC7E-873748778E9F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Різні частини українських земель тривалий час розвивалися в різних політичних системах.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93487BA-4283-4991-B51B-8FACE4DF87C4}"/>
              </a:ext>
            </a:extLst>
          </p:cNvPr>
          <p:cNvSpPr>
            <a:spLocks noGrp="1"/>
          </p:cNvSpPr>
          <p:nvPr/>
        </p:nvSpPr>
        <p:spPr>
          <a:xfrm>
            <a:off x="685800" y="2457450"/>
            <a:ext cx="10001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На місцевому рівні це впливало на: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DF80996-839B-4726-B273-BFBC3DAA38A6}"/>
              </a:ext>
            </a:extLst>
          </p:cNvPr>
          <p:cNvSpPr>
            <a:spLocks noGrp="1"/>
          </p:cNvSpPr>
          <p:nvPr/>
        </p:nvSpPr>
        <p:spPr>
          <a:xfrm>
            <a:off x="819150" y="32385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74B8A"/>
          </a:solidFill>
          <a:ln w="0">
            <a:noFill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7908281-0872-440B-A866-5F8E5F7B4E20}"/>
              </a:ext>
            </a:extLst>
          </p:cNvPr>
          <p:cNvSpPr>
            <a:spLocks noGrp="1"/>
          </p:cNvSpPr>
          <p:nvPr/>
        </p:nvSpPr>
        <p:spPr>
          <a:xfrm>
            <a:off x="1238250" y="3048000"/>
            <a:ext cx="9810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правові й адміністративні практики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7FC7240E-72BD-4804-A426-A23C436351F3}"/>
              </a:ext>
            </a:extLst>
          </p:cNvPr>
          <p:cNvSpPr>
            <a:spLocks noGrp="1"/>
          </p:cNvSpPr>
          <p:nvPr/>
        </p:nvSpPr>
        <p:spPr>
          <a:xfrm>
            <a:off x="819150" y="401955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7C948"/>
          </a:solidFill>
          <a:ln w="0">
            <a:noFill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DD1C963-0505-49C7-AF0B-86DA9F01FA2F}"/>
              </a:ext>
            </a:extLst>
          </p:cNvPr>
          <p:cNvSpPr>
            <a:spLocks noGrp="1"/>
          </p:cNvSpPr>
          <p:nvPr/>
        </p:nvSpPr>
        <p:spPr>
          <a:xfrm>
            <a:off x="1238250" y="3829050"/>
            <a:ext cx="9810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міське життя, освіту та конфесійні відносини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FB9620B0-4D71-40DB-95C9-74BA9FE255F0}"/>
              </a:ext>
            </a:extLst>
          </p:cNvPr>
          <p:cNvSpPr>
            <a:spLocks noGrp="1"/>
          </p:cNvSpPr>
          <p:nvPr/>
        </p:nvSpPr>
        <p:spPr>
          <a:xfrm>
            <a:off x="819150" y="48006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174B8A"/>
          </a:solidFill>
          <a:ln w="0">
            <a:noFill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62DAB4C-6823-4BF3-BFB0-7DAD1D17D728}"/>
              </a:ext>
            </a:extLst>
          </p:cNvPr>
          <p:cNvSpPr>
            <a:spLocks noGrp="1"/>
          </p:cNvSpPr>
          <p:nvPr/>
        </p:nvSpPr>
        <p:spPr>
          <a:xfrm>
            <a:off x="1238250" y="4610100"/>
            <a:ext cx="98107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соціальну структуру й політичний досвід населення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60364AE-F001-4B8E-9572-5138A4436F41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572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rPr>
              <a:t>Спільна українська ідентичність розвивалася через діалог регіональних досвідів.</a:t>
            </a:r>
          </a:p>
        </p:txBody>
      </p:sp>
    </p:spTree>
    <p:extLst>
      <p:ext uri="{BB962C8B-B14F-4D97-AF65-F5344CB8AC3E}">
        <p14:creationId xmlns:p14="http://schemas.microsoft.com/office/powerpoint/2010/main" val="110453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11CDF53-089F-44F3-A2C8-E020F9D62B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4F493-571D-46A5-9663-560D3F14103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Осілий і степовий світи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E2D01AAE-9CAD-4EA4-B4D6-616B596730DD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D35CE8E-2ACC-4BCB-84A5-84E87C05024B}"/>
              </a:ext>
            </a:extLst>
          </p:cNvPr>
          <p:cNvSpPr>
            <a:spLocks noGrp="1"/>
          </p:cNvSpPr>
          <p:nvPr/>
        </p:nvSpPr>
        <p:spPr>
          <a:xfrm>
            <a:off x="685800" y="1285875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Взаємодія мала різні форми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19B3CEE-378A-4382-B88D-4444F46C7438}"/>
              </a:ext>
            </a:extLst>
          </p:cNvPr>
          <p:cNvSpPr>
            <a:spLocks noGrp="1"/>
          </p:cNvSpPr>
          <p:nvPr/>
        </p:nvSpPr>
        <p:spPr>
          <a:xfrm>
            <a:off x="723900" y="238125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625" b="1">
                <a:solidFill>
                  <a:srgbClr val="9EC8EC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9EC8EC"/>
                </a:solidFill>
                <a:latin typeface="DejaVu Sans"/>
                <a:ea typeface="DejaVu Sans"/>
                <a:cs typeface="DejaVu Sans"/>
              </a:rPr>
              <a:t>Обмін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0DCDD0A-DA8D-4A34-8D8F-AC16C3646B0A}"/>
              </a:ext>
            </a:extLst>
          </p:cNvPr>
          <p:cNvSpPr>
            <a:spLocks noGrp="1"/>
          </p:cNvSpPr>
          <p:nvPr/>
        </p:nvSpPr>
        <p:spPr>
          <a:xfrm>
            <a:off x="3143250" y="2324100"/>
            <a:ext cx="80962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торгівля, військові технології, дипломатичні союзи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5457311-6D1A-4864-BE52-BA7561A62BF2}"/>
              </a:ext>
            </a:extLst>
          </p:cNvPr>
          <p:cNvSpPr>
            <a:spLocks noGrp="1"/>
          </p:cNvSpPr>
          <p:nvPr/>
        </p:nvSpPr>
        <p:spPr>
          <a:xfrm>
            <a:off x="723900" y="3571875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9EC8E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EC8EC"/>
                </a:solidFill>
                <a:latin typeface="DejaVu Sans"/>
                <a:ea typeface="DejaVu Sans"/>
                <a:cs typeface="DejaVu Sans"/>
              </a:rPr>
              <a:t>Конфлікти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E3E7ED8-99E4-42DA-9D27-008191FC933E}"/>
              </a:ext>
            </a:extLst>
          </p:cNvPr>
          <p:cNvSpPr>
            <a:spLocks noGrp="1"/>
          </p:cNvSpPr>
          <p:nvPr/>
        </p:nvSpPr>
        <p:spPr>
          <a:xfrm>
            <a:off x="3143250" y="3514725"/>
            <a:ext cx="80962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набіги, війни, боротьба за контроль над шляхами й пасовищами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64ECB4D-6370-4BA5-B01D-284F53B54AA8}"/>
              </a:ext>
            </a:extLst>
          </p:cNvPr>
          <p:cNvSpPr>
            <a:spLocks noGrp="1"/>
          </p:cNvSpPr>
          <p:nvPr/>
        </p:nvSpPr>
        <p:spPr>
          <a:xfrm>
            <a:off x="723900" y="485775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9EC8E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9EC8EC"/>
                </a:solidFill>
                <a:latin typeface="DejaVu Sans"/>
                <a:ea typeface="DejaVu Sans"/>
                <a:cs typeface="DejaVu Sans"/>
              </a:rPr>
              <a:t>Адаптація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258FBA1-16BD-4718-B34B-571EE476A71B}"/>
              </a:ext>
            </a:extLst>
          </p:cNvPr>
          <p:cNvSpPr>
            <a:spLocks noGrp="1"/>
          </p:cNvSpPr>
          <p:nvPr/>
        </p:nvSpPr>
        <p:spPr>
          <a:xfrm>
            <a:off x="3143250" y="4800600"/>
            <a:ext cx="80962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розвиток мобільної військової культури та прикордонних спільнот</a:t>
            </a:r>
          </a:p>
        </p:txBody>
      </p:sp>
    </p:spTree>
    <p:extLst>
      <p:ext uri="{BB962C8B-B14F-4D97-AF65-F5344CB8AC3E}">
        <p14:creationId xmlns:p14="http://schemas.microsoft.com/office/powerpoint/2010/main" val="991178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6826B53-4F0B-4DB9-AC45-FA72BA330D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866F6F1-F27B-4A93-9196-77CEF443C3B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Багатокультурність українських земель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4D73713-642E-4745-8A97-413D1F6F81CE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 l="16500" r="16500"/>
          <a:stretch>
            <a:fillRect/>
          </a:stretch>
        </p:blipFill>
        <p:spPr>
          <a:xfrm>
            <a:off x="6858000" y="1123950"/>
            <a:ext cx="4762500" cy="476250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A874662-0DAF-40B0-B835-0BD480CC928D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5334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У різні часи поруч жили: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6979E63-E205-4B60-A71C-C8B535F30BB4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5334000" cy="1762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українці, кримські татари, поляки, євреї, греки, вірмени, німці та представники інших народів.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3060FCA-D5DE-44FA-B5C2-1CB55D38CC23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5476875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Співіснування громад формувало складний культурний простір, у якому взаємодіяли різні мови, релігії та традиції.</a:t>
            </a:r>
          </a:p>
        </p:txBody>
      </p:sp>
    </p:spTree>
    <p:extLst>
      <p:ext uri="{BB962C8B-B14F-4D97-AF65-F5344CB8AC3E}">
        <p14:creationId xmlns:p14="http://schemas.microsoft.com/office/powerpoint/2010/main" val="1911997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F3F4687-8CF4-4D54-B57B-8E4DF7E85E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73C16AA-57EE-43D9-8F96-BD479224D61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Аналітичне завдання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D3F2A99-A905-4B49-979A-1C5811A6B51A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82FD532-D963-425B-AE54-6A361E03BA7A}"/>
              </a:ext>
            </a:extLst>
          </p:cNvPr>
          <p:cNvSpPr>
            <a:spLocks noGrp="1"/>
          </p:cNvSpPr>
          <p:nvPr/>
        </p:nvSpPr>
        <p:spPr>
          <a:xfrm>
            <a:off x="685800" y="1285875"/>
            <a:ext cx="10477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Оберіть один регіон України й поясніть, як цивілізаційні контакти вплинули на його розвиток: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DC4465C-8E65-4E73-80D6-11B1D87FCDEE}"/>
              </a:ext>
            </a:extLst>
          </p:cNvPr>
          <p:cNvSpPr>
            <a:spLocks noGrp="1"/>
          </p:cNvSpPr>
          <p:nvPr/>
        </p:nvSpPr>
        <p:spPr>
          <a:xfrm>
            <a:off x="819150" y="2619375"/>
            <a:ext cx="40005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85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Передумови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7BC56F5-EE3D-484C-9F12-403BDE0CBF4F}"/>
              </a:ext>
            </a:extLst>
          </p:cNvPr>
          <p:cNvSpPr>
            <a:spLocks noGrp="1"/>
          </p:cNvSpPr>
          <p:nvPr/>
        </p:nvSpPr>
        <p:spPr>
          <a:xfrm>
            <a:off x="819150" y="3333750"/>
            <a:ext cx="4476750" cy="1238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географічне положення, торговельні шляхи та сусідні держави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469E06C-F0C5-44C1-A909-EDCCFA7497B6}"/>
              </a:ext>
            </a:extLst>
          </p:cNvPr>
          <p:cNvSpPr>
            <a:spLocks noGrp="1"/>
          </p:cNvSpPr>
          <p:nvPr/>
        </p:nvSpPr>
        <p:spPr>
          <a:xfrm>
            <a:off x="5905500" y="2476500"/>
            <a:ext cx="38100" cy="25717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22FACC5-C52B-4261-95DD-52E7796D6C56}"/>
              </a:ext>
            </a:extLst>
          </p:cNvPr>
          <p:cNvSpPr>
            <a:spLocks noGrp="1"/>
          </p:cNvSpPr>
          <p:nvPr/>
        </p:nvSpPr>
        <p:spPr>
          <a:xfrm>
            <a:off x="6572250" y="2619375"/>
            <a:ext cx="428625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85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Наслідки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36071F0-8DB7-46AD-A6A7-55973A7E31ED}"/>
              </a:ext>
            </a:extLst>
          </p:cNvPr>
          <p:cNvSpPr>
            <a:spLocks noGrp="1"/>
          </p:cNvSpPr>
          <p:nvPr/>
        </p:nvSpPr>
        <p:spPr>
          <a:xfrm>
            <a:off x="6572250" y="3333750"/>
            <a:ext cx="4524375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право, релігія, освіта, політична культура та історична пам’ять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98B1ED8-F771-47A7-9934-ACED133B2100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57275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rPr>
              <a:t>Приклади регіонів: Галичина, Поділля, Слобожанщина, Причорномор’я, Крим.</a:t>
            </a:r>
          </a:p>
        </p:txBody>
      </p:sp>
    </p:spTree>
    <p:extLst>
      <p:ext uri="{BB962C8B-B14F-4D97-AF65-F5344CB8AC3E}">
        <p14:creationId xmlns:p14="http://schemas.microsoft.com/office/powerpoint/2010/main" val="2100633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439F433-FF6C-471C-A1B4-A17FA825DD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2BA53BD-394F-43FB-B3F4-DCE623190ED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Питання для дискусії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EB6FF6B-6366-478D-B435-43D13A3E3D9C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769646D-994C-482A-B39F-91506C053BAA}"/>
              </a:ext>
            </a:extLst>
          </p:cNvPr>
          <p:cNvSpPr>
            <a:spLocks noGrp="1"/>
          </p:cNvSpPr>
          <p:nvPr/>
        </p:nvSpPr>
        <p:spPr>
          <a:xfrm>
            <a:off x="714375" y="1381125"/>
            <a:ext cx="6191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6497AAD-830A-4CC0-A7EA-C5B48E304EFC}"/>
              </a:ext>
            </a:extLst>
          </p:cNvPr>
          <p:cNvSpPr>
            <a:spLocks noGrp="1"/>
          </p:cNvSpPr>
          <p:nvPr/>
        </p:nvSpPr>
        <p:spPr>
          <a:xfrm>
            <a:off x="1381125" y="1333500"/>
            <a:ext cx="9810750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 християнізація змінила культурний і політичний розвиток Русі?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406DF97-EA8A-4289-AF79-D9247E00433F}"/>
              </a:ext>
            </a:extLst>
          </p:cNvPr>
          <p:cNvSpPr>
            <a:spLocks noGrp="1"/>
          </p:cNvSpPr>
          <p:nvPr/>
        </p:nvSpPr>
        <p:spPr>
          <a:xfrm>
            <a:off x="714375" y="2543175"/>
            <a:ext cx="6191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A44A3CF-7971-49EA-B7BC-0BFF878F3352}"/>
              </a:ext>
            </a:extLst>
          </p:cNvPr>
          <p:cNvSpPr>
            <a:spLocks noGrp="1"/>
          </p:cNvSpPr>
          <p:nvPr/>
        </p:nvSpPr>
        <p:spPr>
          <a:xfrm>
            <a:off x="1381125" y="2495550"/>
            <a:ext cx="9810750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Що українські землі засвоїли від Центральної Європи?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38426BD-FC79-44DD-A7B2-B18F31672C88}"/>
              </a:ext>
            </a:extLst>
          </p:cNvPr>
          <p:cNvSpPr>
            <a:spLocks noGrp="1"/>
          </p:cNvSpPr>
          <p:nvPr/>
        </p:nvSpPr>
        <p:spPr>
          <a:xfrm>
            <a:off x="714375" y="3705225"/>
            <a:ext cx="6191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D92DA8B-8B59-4DB6-ACFB-065B6A5BFB67}"/>
              </a:ext>
            </a:extLst>
          </p:cNvPr>
          <p:cNvSpPr>
            <a:spLocks noGrp="1"/>
          </p:cNvSpPr>
          <p:nvPr/>
        </p:nvSpPr>
        <p:spPr>
          <a:xfrm>
            <a:off x="1381125" y="3657600"/>
            <a:ext cx="9810750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 степовий досвід вплинув на козацьку політичну культуру?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E9E6028-F033-4FF6-8148-4E41C87E996B}"/>
              </a:ext>
            </a:extLst>
          </p:cNvPr>
          <p:cNvSpPr>
            <a:spLocks noGrp="1"/>
          </p:cNvSpPr>
          <p:nvPr/>
        </p:nvSpPr>
        <p:spPr>
          <a:xfrm>
            <a:off x="714375" y="4867275"/>
            <a:ext cx="6191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F1E66B4-8071-421F-97D7-4D06F79CCAFD}"/>
              </a:ext>
            </a:extLst>
          </p:cNvPr>
          <p:cNvSpPr>
            <a:spLocks noGrp="1"/>
          </p:cNvSpPr>
          <p:nvPr/>
        </p:nvSpPr>
        <p:spPr>
          <a:xfrm>
            <a:off x="1381125" y="4819650"/>
            <a:ext cx="9810750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Чому зовнішні впливи не позбавили Україну власної цивілізаційної суб’єктності?</a:t>
            </a:r>
          </a:p>
        </p:txBody>
      </p:sp>
    </p:spTree>
    <p:extLst>
      <p:ext uri="{BB962C8B-B14F-4D97-AF65-F5344CB8AC3E}">
        <p14:creationId xmlns:p14="http://schemas.microsoft.com/office/powerpoint/2010/main" val="458653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C81C0C0-7FB4-450E-B3BF-AFCDDBAD565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497A7D0-184C-4D89-ACE3-3C7ABA662A29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Повернення до проблемного питання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977FECE-7843-4C34-A0D0-5A3753246815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A697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F780943-0D6A-4CE2-A056-9116EA5CE40C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10668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4B8A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4B8A"/>
                </a:solidFill>
                <a:latin typeface="DejaVu Sans"/>
                <a:ea typeface="DejaVu Sans"/>
                <a:cs typeface="DejaVu Sans"/>
              </a:rPr>
              <a:t>Як взаємодія цивілізацій сформувала самобутність України?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920E3F1-EFB5-4C29-B5F3-416A64E6802F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9906000" cy="3810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FE5E66F-69FF-4D9C-AE7B-C879F431740C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400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Аргументована відповідь має врахувати: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1A8E905-DCEC-42B8-B584-5FF521914FA5}"/>
              </a:ext>
            </a:extLst>
          </p:cNvPr>
          <p:cNvSpPr>
            <a:spLocks noGrp="1"/>
          </p:cNvSpPr>
          <p:nvPr/>
        </p:nvSpPr>
        <p:spPr>
          <a:xfrm>
            <a:off x="1238250" y="4238625"/>
            <a:ext cx="28575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візантійську спадщину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8734FD7-0154-40BF-952C-D1CEC13B18E1}"/>
              </a:ext>
            </a:extLst>
          </p:cNvPr>
          <p:cNvSpPr>
            <a:spLocks noGrp="1"/>
          </p:cNvSpPr>
          <p:nvPr/>
        </p:nvSpPr>
        <p:spPr>
          <a:xfrm>
            <a:off x="4667250" y="4238625"/>
            <a:ext cx="2857500" cy="704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європейські традиції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33AAEC2-9277-486D-8067-E8CBAE1C9796}"/>
              </a:ext>
            </a:extLst>
          </p:cNvPr>
          <p:cNvSpPr>
            <a:spLocks noGrp="1"/>
          </p:cNvSpPr>
          <p:nvPr/>
        </p:nvSpPr>
        <p:spPr>
          <a:xfrm>
            <a:off x="8096250" y="414337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2536"/>
                </a:solidFill>
                <a:latin typeface="DejaVu Sans"/>
                <a:ea typeface="DejaVu Sans"/>
                <a:cs typeface="DejaVu Sans"/>
              </a:rPr>
              <a:t>степовий і козацький досвід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191BFEA-9CA8-485D-906A-5110A759F414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10668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9A6B00"/>
                </a:solidFill>
                <a:latin typeface="DejaVu Sans"/>
                <a:ea typeface="DejaVu Sans"/>
                <a:cs typeface="DejaVu Sans"/>
              </a:rPr>
              <a:t>Українське суспільство поєднувало впливи з власними цінностями й політичними традиціями.</a:t>
            </a:r>
          </a:p>
        </p:txBody>
      </p:sp>
    </p:spTree>
    <p:extLst>
      <p:ext uri="{BB962C8B-B14F-4D97-AF65-F5344CB8AC3E}">
        <p14:creationId xmlns:p14="http://schemas.microsoft.com/office/powerpoint/2010/main" val="1578356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6FED9DB-9189-457A-9F2D-D0EDF80CFC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F7C948"/>
          </a:solidFill>
          <a:ln w="0">
            <a:noFill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8BBFE08-5375-4283-8B67-70435D94801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2EFC248-2020-4DCD-A067-B7473EC56377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CD2E8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16A470B-03EE-47B3-BAC0-AC1BC67F0595}"/>
              </a:ext>
            </a:extLst>
          </p:cNvPr>
          <p:cNvSpPr>
            <a:spLocks noGrp="1"/>
          </p:cNvSpPr>
          <p:nvPr/>
        </p:nvSpPr>
        <p:spPr>
          <a:xfrm>
            <a:off x="685800" y="1333500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550" b="0">
                <a:solidFill>
                  <a:srgbClr val="D9E8F5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D9E8F5"/>
                </a:solidFill>
                <a:latin typeface="DejaVu Sans"/>
                <a:ea typeface="DejaVu Sans"/>
                <a:cs typeface="DejaVu Sans"/>
              </a:rPr>
              <a:t>Цивілізаційна основа українського простору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09BBAB0-839D-4E70-A881-8FDB8D139DA0}"/>
              </a:ext>
            </a:extLst>
          </p:cNvPr>
          <p:cNvSpPr>
            <a:spLocks noGrp="1"/>
          </p:cNvSpPr>
          <p:nvPr/>
        </p:nvSpPr>
        <p:spPr>
          <a:xfrm>
            <a:off x="704850" y="2286000"/>
            <a:ext cx="6191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християнська традиція Русі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72A29E8-0652-4BFD-BF9F-C19AABEDB99F}"/>
              </a:ext>
            </a:extLst>
          </p:cNvPr>
          <p:cNvSpPr>
            <a:spLocks noGrp="1"/>
          </p:cNvSpPr>
          <p:nvPr/>
        </p:nvSpPr>
        <p:spPr>
          <a:xfrm>
            <a:off x="704850" y="3124200"/>
            <a:ext cx="647700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європейське право й самоврядування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BE1A654-835D-4EA2-A606-AEC89104834B}"/>
              </a:ext>
            </a:extLst>
          </p:cNvPr>
          <p:cNvSpPr>
            <a:spLocks noGrp="1"/>
          </p:cNvSpPr>
          <p:nvPr/>
        </p:nvSpPr>
        <p:spPr>
          <a:xfrm>
            <a:off x="704850" y="4095750"/>
            <a:ext cx="6191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C948"/>
                </a:solidFill>
                <a:latin typeface="DejaVu Sans"/>
                <a:ea typeface="DejaVu Sans"/>
                <a:cs typeface="DejaVu Sans"/>
              </a:rPr>
              <a:t>степовий і козацький досвід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FD45C7D-80C0-47CB-9B59-C98F3136AED4}"/>
              </a:ext>
            </a:extLst>
          </p:cNvPr>
          <p:cNvSpPr>
            <a:spLocks noGrp="1"/>
          </p:cNvSpPr>
          <p:nvPr/>
        </p:nvSpPr>
        <p:spPr>
          <a:xfrm>
            <a:off x="7524750" y="2047875"/>
            <a:ext cx="38100" cy="2857500"/>
          </a:xfrm>
          <a:prstGeom prst="rect">
            <a:avLst/>
          </a:prstGeom>
          <a:solidFill>
            <a:srgbClr val="4E779B"/>
          </a:solidFill>
          <a:ln w="0">
            <a:noFill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AAF8E56-AF51-40FC-9FD3-8D297CD9B337}"/>
              </a:ext>
            </a:extLst>
          </p:cNvPr>
          <p:cNvSpPr>
            <a:spLocks noGrp="1"/>
          </p:cNvSpPr>
          <p:nvPr/>
        </p:nvSpPr>
        <p:spPr>
          <a:xfrm>
            <a:off x="8048625" y="1952625"/>
            <a:ext cx="3429000" cy="3524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Українське суспільство засвоювало й переосмислювало зовнішні впливи. Так розвивалися власні форми державності, політичної культури, духовного життя та історичної пам’яті. Україна постала як самобутній європейський цивілізаційний простір.</a:t>
            </a:r>
          </a:p>
        </p:txBody>
      </p:sp>
    </p:spTree>
    <p:extLst>
      <p:ext uri="{BB962C8B-B14F-4D97-AF65-F5344CB8AC3E}">
        <p14:creationId xmlns:p14="http://schemas.microsoft.com/office/powerpoint/2010/main" val="17311944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1308</Words>
  <Application>Microsoft Office PowerPoint</Application>
  <DocSecurity>0</DocSecurity>
  <PresentationFormat>Широкий екран</PresentationFormat>
  <Paragraphs>186</Paragraphs>
  <Slides>21</Slides>
  <Notes>21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4" baseType="lpstr">
      <vt:lpstr>Calibri</vt:lpstr>
      <vt:lpstr>DejaVu Sans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Olga</cp:lastModifiedBy>
  <cp:revision>2</cp:revision>
  <dcterms:created xsi:type="dcterms:W3CDTF">2026-09-14T21:06:32Z</dcterms:created>
  <dcterms:modified xsi:type="dcterms:W3CDTF">2026-09-14T21:36:10Z</dcterms:modified>
</cp:coreProperties>
</file>