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lasio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3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716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67127" y="16480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Еволюція</a:t>
            </a:r>
            <a:r>
              <a:rPr lang="en-US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48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вітової</a:t>
            </a:r>
            <a:r>
              <a:rPr lang="en-US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</a:t>
            </a:r>
            <a:r>
              <a:rPr lang="en-US" sz="48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алютної</a:t>
            </a:r>
            <a:r>
              <a:rPr lang="en-US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48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48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истеми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498" y="616863"/>
            <a:ext cx="5608320" cy="7009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Перехід до Євро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271498" y="1654254"/>
            <a:ext cx="7573804" cy="1076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"План Ж. Делора" передбачав створення політичного, економічного та валютного союзу, що призвело до введення єдиної європейської валюти.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523792" y="2983111"/>
            <a:ext cx="30480" cy="3659743"/>
          </a:xfrm>
          <a:prstGeom prst="roundRect">
            <a:avLst>
              <a:gd name="adj" fmla="val 309123"/>
            </a:avLst>
          </a:prstGeom>
          <a:solidFill>
            <a:srgbClr val="CECEC9"/>
          </a:solidFill>
          <a:ln/>
        </p:spPr>
      </p:sp>
      <p:sp>
        <p:nvSpPr>
          <p:cNvPr id="6" name="Shape 3"/>
          <p:cNvSpPr/>
          <p:nvPr/>
        </p:nvSpPr>
        <p:spPr>
          <a:xfrm>
            <a:off x="6745665" y="3220164"/>
            <a:ext cx="672941" cy="30480"/>
          </a:xfrm>
          <a:prstGeom prst="roundRect">
            <a:avLst>
              <a:gd name="adj" fmla="val 309123"/>
            </a:avLst>
          </a:prstGeom>
          <a:solidFill>
            <a:srgbClr val="CECEC9"/>
          </a:solidFill>
          <a:ln/>
        </p:spPr>
      </p:sp>
      <p:sp>
        <p:nvSpPr>
          <p:cNvPr id="7" name="Shape 4"/>
          <p:cNvSpPr/>
          <p:nvPr/>
        </p:nvSpPr>
        <p:spPr>
          <a:xfrm>
            <a:off x="6271439" y="2983111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55497" y="3025140"/>
            <a:ext cx="336471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7645479" y="3060144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1990-1993: I Етап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645479" y="3545086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Становлення економічного та валютного союзу ЄС.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745665" y="4589621"/>
            <a:ext cx="672941" cy="30480"/>
          </a:xfrm>
          <a:prstGeom prst="roundRect">
            <a:avLst>
              <a:gd name="adj" fmla="val 309123"/>
            </a:avLst>
          </a:prstGeom>
          <a:solidFill>
            <a:srgbClr val="CECEC9"/>
          </a:solidFill>
          <a:ln/>
        </p:spPr>
      </p:sp>
      <p:sp>
        <p:nvSpPr>
          <p:cNvPr id="12" name="Shape 9"/>
          <p:cNvSpPr/>
          <p:nvPr/>
        </p:nvSpPr>
        <p:spPr>
          <a:xfrm>
            <a:off x="6271439" y="4352568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55497" y="4394597"/>
            <a:ext cx="336471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7645479" y="4429601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1994-1998: II Етап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645479" y="4914543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Підготовка країн-членів до введення ЄВРО.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745665" y="5959078"/>
            <a:ext cx="672941" cy="30480"/>
          </a:xfrm>
          <a:prstGeom prst="roundRect">
            <a:avLst>
              <a:gd name="adj" fmla="val 309123"/>
            </a:avLst>
          </a:prstGeom>
          <a:solidFill>
            <a:srgbClr val="CECEC9"/>
          </a:solidFill>
          <a:ln/>
        </p:spPr>
      </p:sp>
      <p:sp>
        <p:nvSpPr>
          <p:cNvPr id="17" name="Shape 14"/>
          <p:cNvSpPr/>
          <p:nvPr/>
        </p:nvSpPr>
        <p:spPr>
          <a:xfrm>
            <a:off x="6271439" y="5722025"/>
            <a:ext cx="504706" cy="504706"/>
          </a:xfrm>
          <a:prstGeom prst="roundRect">
            <a:avLst>
              <a:gd name="adj" fmla="val 18668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55497" y="5764054"/>
            <a:ext cx="336471" cy="420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00" dirty="0"/>
          </a:p>
        </p:txBody>
      </p:sp>
      <p:sp>
        <p:nvSpPr>
          <p:cNvPr id="19" name="Text 16"/>
          <p:cNvSpPr/>
          <p:nvPr/>
        </p:nvSpPr>
        <p:spPr>
          <a:xfrm>
            <a:off x="7645479" y="5799058"/>
            <a:ext cx="2804160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1999-2002: III Етап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7645479" y="6284000"/>
            <a:ext cx="6199823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ЄВРО стає загальною грошовою одиницею.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6271498" y="6895148"/>
            <a:ext cx="7573804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 1 січня 2002 року ЄВРО було випущено в обіг, а з 1 липня 2002 року національні валюти були вилучені.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937008" y="213896"/>
            <a:ext cx="66722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uk-UA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План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82409" y="79894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01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89" y="1180267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133289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Паризька система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793790" y="1810990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Золотомонетний стандарт (1867-1914)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23601" y="205968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02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82409" y="2439787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10" name="Text 8"/>
          <p:cNvSpPr/>
          <p:nvPr/>
        </p:nvSpPr>
        <p:spPr>
          <a:xfrm>
            <a:off x="782409" y="2528729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Генуезька система</a:t>
            </a:r>
            <a:endParaRPr lang="en-US" sz="2650" dirty="0"/>
          </a:p>
        </p:txBody>
      </p:sp>
      <p:sp>
        <p:nvSpPr>
          <p:cNvPr id="11" name="Text 9"/>
          <p:cNvSpPr/>
          <p:nvPr/>
        </p:nvSpPr>
        <p:spPr>
          <a:xfrm>
            <a:off x="782409" y="2995921"/>
            <a:ext cx="419635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Золотодевізний стандарт (1922-1929)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823601" y="345362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82409" y="3866831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14" name="Text 12"/>
          <p:cNvSpPr/>
          <p:nvPr/>
        </p:nvSpPr>
        <p:spPr>
          <a:xfrm>
            <a:off x="782409" y="3921221"/>
            <a:ext cx="4196358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Бреттон-Вудська система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782409" y="4389444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Золотодоларовий стандарт (1944-1971)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824694" y="472806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 flipV="1">
            <a:off x="686213" y="5149940"/>
            <a:ext cx="4434427" cy="73149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18" name="Text 16"/>
          <p:cNvSpPr/>
          <p:nvPr/>
        </p:nvSpPr>
        <p:spPr>
          <a:xfrm>
            <a:off x="740001" y="535016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Ямайська система</a:t>
            </a:r>
            <a:endParaRPr lang="en-US" sz="2650" dirty="0"/>
          </a:p>
        </p:txBody>
      </p:sp>
      <p:sp>
        <p:nvSpPr>
          <p:cNvPr id="19" name="Text 17"/>
          <p:cNvSpPr/>
          <p:nvPr/>
        </p:nvSpPr>
        <p:spPr>
          <a:xfrm>
            <a:off x="740001" y="5799917"/>
            <a:ext cx="42501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Багатовалютний стандарт (з 1976)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823601" y="612597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05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 flipV="1">
            <a:off x="740001" y="6537770"/>
            <a:ext cx="4434427" cy="73150"/>
          </a:xfrm>
          <a:prstGeom prst="rect">
            <a:avLst/>
          </a:prstGeom>
          <a:solidFill>
            <a:srgbClr val="E5E5E0"/>
          </a:solidFill>
          <a:ln/>
        </p:spPr>
      </p:sp>
      <p:sp>
        <p:nvSpPr>
          <p:cNvPr id="22" name="Text 20"/>
          <p:cNvSpPr/>
          <p:nvPr/>
        </p:nvSpPr>
        <p:spPr>
          <a:xfrm>
            <a:off x="701993" y="6693719"/>
            <a:ext cx="358592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Європейська система</a:t>
            </a:r>
            <a:endParaRPr lang="en-US" sz="2650" dirty="0"/>
          </a:p>
        </p:txBody>
      </p:sp>
      <p:sp>
        <p:nvSpPr>
          <p:cNvPr id="23" name="Text 21"/>
          <p:cNvSpPr/>
          <p:nvPr/>
        </p:nvSpPr>
        <p:spPr>
          <a:xfrm>
            <a:off x="740001" y="7223186"/>
            <a:ext cx="45850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Регіональна інтеграція</a:t>
            </a:r>
            <a:endParaRPr lang="en-US" sz="1750" dirty="0"/>
          </a:p>
        </p:txBody>
      </p:sp>
      <p:pic>
        <p:nvPicPr>
          <p:cNvPr id="24" name="Image 0" descr="preencoded.png">
            <a:extLst>
              <a:ext uri="{FF2B5EF4-FFF2-40B4-BE49-F238E27FC236}">
                <a16:creationId xmlns:a16="http://schemas.microsoft.com/office/drawing/2014/main" id="{6DFB5653-7AD5-43BB-8697-776E3B9B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5716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06350" y="332964"/>
            <a:ext cx="7641908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Паризька</a:t>
            </a:r>
            <a:r>
              <a:rPr lang="en-US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2650" b="1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истема</a:t>
            </a:r>
            <a:r>
              <a:rPr lang="en-US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: </a:t>
            </a:r>
            <a:r>
              <a:rPr lang="uk-UA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</a:t>
            </a:r>
            <a:r>
              <a:rPr lang="en-US" sz="2650" b="1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олотомонетний</a:t>
            </a:r>
            <a:r>
              <a:rPr lang="en-US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265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2650" b="1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тандарт</a:t>
            </a:r>
            <a:endParaRPr lang="en-US" sz="2650" b="1" dirty="0"/>
          </a:p>
        </p:txBody>
      </p:sp>
      <p:sp>
        <p:nvSpPr>
          <p:cNvPr id="3" name="Text 1"/>
          <p:cNvSpPr/>
          <p:nvPr/>
        </p:nvSpPr>
        <p:spPr>
          <a:xfrm>
            <a:off x="473154" y="1118473"/>
            <a:ext cx="6677144" cy="131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Паризька валютна система (1867-1914 рр.) закріпила золото як єдиний законний платіжний засіб у міжнародних розрахунках. Вона забезпечувала стабільність економічного середовища та купівельної спроможності </a:t>
            </a:r>
            <a:r>
              <a:rPr lang="en-US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грошей</a:t>
            </a: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uk-UA" dirty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 algn="l">
              <a:lnSpc>
                <a:spcPts val="1700"/>
              </a:lnSpc>
              <a:buNone/>
            </a:pPr>
            <a:endParaRPr lang="uk-UA" sz="1600" dirty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 algn="l">
              <a:lnSpc>
                <a:spcPts val="1700"/>
              </a:lnSpc>
              <a:buNone/>
            </a:pPr>
            <a:endParaRPr lang="uk-UA" sz="1600" dirty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 algn="l">
              <a:lnSpc>
                <a:spcPts val="1700"/>
              </a:lnSpc>
              <a:buNone/>
            </a:pPr>
            <a:endParaRPr lang="uk-UA" sz="1600" dirty="0">
              <a:solidFill>
                <a:srgbClr val="27252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 algn="l">
              <a:lnSpc>
                <a:spcPts val="1700"/>
              </a:lnSpc>
              <a:buNone/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946952" y="3180545"/>
            <a:ext cx="1689854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Ключові ознаки:</a:t>
            </a:r>
            <a:endParaRPr lang="en-US" sz="2000" b="1" dirty="0"/>
          </a:p>
        </p:txBody>
      </p:sp>
      <p:sp>
        <p:nvSpPr>
          <p:cNvPr id="5" name="Text 3"/>
          <p:cNvSpPr/>
          <p:nvPr/>
        </p:nvSpPr>
        <p:spPr>
          <a:xfrm>
            <a:off x="161182" y="3800371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Золото як світові гроші.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61182" y="4219932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Необмежений імпорт/експорт золота.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161182" y="4722255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Регулювання платіжного балансу золотом.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161182" y="5277980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Фіксований золотий вміст національних валют.</a:t>
            </a:r>
            <a:endParaRPr lang="en-US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076" y="1448969"/>
            <a:ext cx="6677144" cy="667714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09900" y="5728156"/>
            <a:ext cx="1689854" cy="211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b="1" dirty="0">
                <a:solidFill>
                  <a:srgbClr val="312F2B"/>
                </a:solidFill>
                <a:latin typeface="Gelasio" pitchFamily="34" charset="0"/>
                <a:cs typeface="Gelasio" pitchFamily="34" charset="-120"/>
              </a:rPr>
              <a:t>Недоліки</a:t>
            </a:r>
            <a:r>
              <a:rPr lang="en-US" sz="13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: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73154" y="6106269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Обмеження валютної політики на національному рівні.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473154" y="6521798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Нестача грошової маси через повільне зростання золотих запасів.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473154" y="6892362"/>
            <a:ext cx="6677144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700"/>
              </a:lnSpc>
              <a:buSzPct val="100000"/>
              <a:buChar char="•"/>
            </a:pPr>
            <a:r>
              <a:rPr lang="en-US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Тезаврація</a:t>
            </a:r>
            <a:r>
              <a:rPr lang="uk-UA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(заощадження)</a:t>
            </a: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золотих монет.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473154" y="9266873"/>
            <a:ext cx="13684091" cy="216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Система припинила існування з початком Першої світової війни, коли обмін національних валют на золото було припинено.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8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6749" y="516017"/>
            <a:ext cx="7830502" cy="1173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Генуезька Система: Золотодевізний Стандарт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56749" y="1970484"/>
            <a:ext cx="7830502" cy="900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Генуезька валютна система (1922-1929 рр.) базувалася на золотодевізному та золотозлитковому стандартах, дозволяючи міжнародні розрахунки не лише золотом, а й валютами провідних країн (США, Велика Британія, Франція).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56749" y="3082052"/>
            <a:ext cx="7830502" cy="2224087"/>
          </a:xfrm>
          <a:prstGeom prst="roundRect">
            <a:avLst>
              <a:gd name="adj" fmla="val 4934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ECEC9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33889" y="3082052"/>
            <a:ext cx="91440" cy="2224087"/>
          </a:xfrm>
          <a:prstGeom prst="roundRect">
            <a:avLst>
              <a:gd name="adj" fmla="val 86200"/>
            </a:avLst>
          </a:prstGeom>
          <a:solidFill>
            <a:srgbClr val="E5E5E0"/>
          </a:solidFill>
          <a:ln/>
        </p:spPr>
      </p:sp>
      <p:sp>
        <p:nvSpPr>
          <p:cNvPr id="7" name="Text 4"/>
          <p:cNvSpPr/>
          <p:nvPr/>
        </p:nvSpPr>
        <p:spPr>
          <a:xfrm>
            <a:off x="935831" y="3292554"/>
            <a:ext cx="234576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Основні Принципи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35831" y="369820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Міжнародні розрахунки золотом та національними валютами.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935831" y="406396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Збереження золотих паритетів.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935831" y="442972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Розмін долара, франка, фунта на золото.</a:t>
            </a:r>
            <a:endParaRPr lang="en-US" sz="1450" dirty="0"/>
          </a:p>
        </p:txBody>
      </p:sp>
      <p:sp>
        <p:nvSpPr>
          <p:cNvPr id="11" name="Text 8"/>
          <p:cNvSpPr/>
          <p:nvPr/>
        </p:nvSpPr>
        <p:spPr>
          <a:xfrm>
            <a:off x="935831" y="479548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Розмін інших валют через провідні валюти.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56749" y="5493782"/>
            <a:ext cx="7830502" cy="2224087"/>
          </a:xfrm>
          <a:prstGeom prst="roundRect">
            <a:avLst>
              <a:gd name="adj" fmla="val 4934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CECEC9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33889" y="5493782"/>
            <a:ext cx="91440" cy="2224087"/>
          </a:xfrm>
          <a:prstGeom prst="roundRect">
            <a:avLst>
              <a:gd name="adj" fmla="val 86200"/>
            </a:avLst>
          </a:prstGeom>
          <a:solidFill>
            <a:srgbClr val="E5E5E0"/>
          </a:solidFill>
          <a:ln/>
        </p:spPr>
      </p:sp>
      <p:sp>
        <p:nvSpPr>
          <p:cNvPr id="14" name="Text 11"/>
          <p:cNvSpPr/>
          <p:nvPr/>
        </p:nvSpPr>
        <p:spPr>
          <a:xfrm>
            <a:off x="935831" y="5704284"/>
            <a:ext cx="2345769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Причини Крах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935831" y="610993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Надмірний випуск паперових грошей.</a:t>
            </a:r>
            <a:endParaRPr lang="en-US" sz="1450" dirty="0"/>
          </a:p>
        </p:txBody>
      </p:sp>
      <p:sp>
        <p:nvSpPr>
          <p:cNvPr id="16" name="Text 13"/>
          <p:cNvSpPr/>
          <p:nvPr/>
        </p:nvSpPr>
        <p:spPr>
          <a:xfrm>
            <a:off x="935831" y="647569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Невідповідність золотих паритетів реальним показникам.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935831" y="684145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Недостатність золота для світових розрахунків.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935831" y="7207210"/>
            <a:ext cx="7340917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Початок Великої депресії та світової кризи.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963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Бреттон-Вудська Система: Золотодоларовий Стандарт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78082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Бреттон-Вудська валютна система (1944-1971 рр.) мала на меті забезпечити стабільність обмінних курсів та конвертованість національних валют, визнавши долар США головною резервною валютою.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61780"/>
            <a:ext cx="4347567" cy="9072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0604" y="48958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Долар та Фунт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38626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Міжнародні платіжні засоби поряд із золотом.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3761780"/>
            <a:ext cx="4347567" cy="9072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68171" y="4895850"/>
            <a:ext cx="34120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Конвертованість Долара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368171" y="538626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35 доларів за унцію золота для центробанків.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3761780"/>
            <a:ext cx="4347567" cy="9072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48958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Фіксовані Курси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5386268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Стабільний курс валют до долара, регульований МВФ.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793790" y="659403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Система сприяла розвитку світової торгівлі, але її асиметричний характер та зростаючий дефіцит платіжного балансу США призвели до краху у 1971 році.</a:t>
            </a:r>
            <a:endParaRPr lang="en-US" sz="1750" dirty="0"/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284F571E-E0E1-47A4-9DF9-270F4CFB1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086" y="7302817"/>
            <a:ext cx="4347567" cy="907256"/>
          </a:xfrm>
          <a:prstGeom prst="rect">
            <a:avLst/>
          </a:prstGeom>
        </p:spPr>
      </p:pic>
      <p:pic>
        <p:nvPicPr>
          <p:cNvPr id="15" name="Image 1" descr="preencoded.png">
            <a:extLst>
              <a:ext uri="{FF2B5EF4-FFF2-40B4-BE49-F238E27FC236}">
                <a16:creationId xmlns:a16="http://schemas.microsoft.com/office/drawing/2014/main" id="{737D1094-43DD-4F03-9EEE-7AC2C2485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153" y="7302817"/>
            <a:ext cx="4347567" cy="907256"/>
          </a:xfrm>
          <a:prstGeom prst="rect">
            <a:avLst/>
          </a:prstGeom>
        </p:spPr>
      </p:pic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C3CBB078-49D9-4C25-81CC-2507D067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90" y="7331242"/>
            <a:ext cx="4347567" cy="907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2338" y="481132"/>
            <a:ext cx="6747629" cy="546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Крах </a:t>
            </a:r>
            <a:r>
              <a:rPr lang="en-US" sz="34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Бреттон-Вудської</a:t>
            </a:r>
            <a:r>
              <a:rPr lang="en-US" sz="3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3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34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истеми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612338" y="1465183"/>
            <a:ext cx="2840355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Зміни у світовій економіці: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12338" y="1913453"/>
            <a:ext cx="6489383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Посилення конкуренції з боку Європи та Японії.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12338" y="2254687"/>
            <a:ext cx="6489383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Дефіцит платіжного балансу США.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12338" y="2595920"/>
            <a:ext cx="6489383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Скорочення золотих резервів США (з $25 млрд до $11 млрд).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32169" y="2937153"/>
            <a:ext cx="6489383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«Експорт» інфляції через фіксовані курси.</a:t>
            </a:r>
            <a:endParaRPr lang="en-US" sz="16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017" y="1738551"/>
            <a:ext cx="6489383" cy="6489383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12338" y="8370094"/>
            <a:ext cx="13405723" cy="280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Ці фактори підірвали довіру до долара, що призвело до скасування конвертованості долара у золото 15 серпня 1971 року.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5015"/>
            <a:ext cx="127201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Ямайська Система: Багатовалютний Стандарт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3742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Ямайська валютна система (з 1976 р.) – це багатовалютний стандарт, що дозволяє країнам-членам МВФ самостійно обирати режими валютних курсів.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842487" y="5183505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028224" y="345281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5E5E0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3601641"/>
            <a:ext cx="306110" cy="38266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28224" y="4360069"/>
            <a:ext cx="31109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Демонетизація Золота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8224" y="485048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Відміна офіційної ціни золота та золотих паритетів.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80817" y="5183505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451396" y="345281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5E5E0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562" y="3601641"/>
            <a:ext cx="306110" cy="38266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51396" y="4360069"/>
            <a:ext cx="28950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Вільний Вибір Курсів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51396" y="4850487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Країни обирають плаваючий, фіксований або змішаний курс.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10367844" y="5213389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874568" y="345281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5E5E0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734" y="3601641"/>
            <a:ext cx="306110" cy="38266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74568" y="4360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СПЗ як Резерв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874568" y="4850487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Запровадження СПЗ (спеціальних прав запозичення) як колективної одиниці.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793670" y="292548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Незважаючи на плани, долар США </a:t>
            </a:r>
            <a:r>
              <a:rPr lang="en-US" sz="175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зберіг</a:t>
            </a:r>
            <a:r>
              <a:rPr lang="uk-UA" sz="175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ає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своє значення як головний міжнародний платіжний засіб та резервна валюта.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3761" y="442913"/>
            <a:ext cx="5550337" cy="503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Виклики </a:t>
            </a:r>
            <a:r>
              <a:rPr lang="en-US" sz="315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Ямайської</a:t>
            </a:r>
            <a:r>
              <a:rPr lang="en-US" sz="31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31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</a:t>
            </a:r>
            <a:r>
              <a:rPr lang="en-US" sz="315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истеми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63761" y="1268492"/>
            <a:ext cx="13502878" cy="257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Хоча Ямайська система надала більшу гнучкість, вона не вирішила всіх проблем міжнародних валютних відносин.</a:t>
            </a: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0277916" y="1677272"/>
            <a:ext cx="2076331" cy="2515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Нереалізовані</a:t>
            </a:r>
            <a:r>
              <a:rPr lang="en-US" sz="2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uk-UA" sz="24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</a:t>
            </a:r>
            <a:r>
              <a:rPr lang="en-US" sz="2400" dirty="0" err="1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лани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9535638" y="2102525"/>
            <a:ext cx="6554986" cy="257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СПЗ не стали універсальною світовою валютою.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535638" y="2447049"/>
            <a:ext cx="6554986" cy="257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Долар зберіг домінуючу роль (70% резервів).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535638" y="2807732"/>
            <a:ext cx="6554986" cy="257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Демонетизація золота </a:t>
            </a:r>
            <a:r>
              <a:rPr lang="en-US" sz="16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</a:t>
            </a: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повна</a:t>
            </a:r>
            <a:br>
              <a:rPr lang="uk-UA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</a:br>
            <a:r>
              <a:rPr lang="en-US" sz="160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(15% світових резервів).</a:t>
            </a:r>
            <a:endParaRPr lang="en-US" sz="16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2" y="3281082"/>
            <a:ext cx="4948518" cy="494851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563761" y="8805982"/>
            <a:ext cx="13502878" cy="257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Режим плаваючих валютних курсів не забезпечив належної стабільності на світових валютних ринках.</a:t>
            </a:r>
            <a:endParaRPr lang="en-US" sz="12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F487F-8F15-4C96-8C7B-A04CA450E308}"/>
              </a:ext>
            </a:extLst>
          </p:cNvPr>
          <p:cNvSpPr txBox="1"/>
          <p:nvPr/>
        </p:nvSpPr>
        <p:spPr>
          <a:xfrm>
            <a:off x="563761" y="1677272"/>
            <a:ext cx="73152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uk-UA" sz="1400" b="1" dirty="0"/>
              <a:t>Відмова від золотого стандарту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золото втратило статус універсального еквівалента;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виникли проблеми визначення "справедливої" вартості валют без матеріального базису.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Вільне плавання валютних курсів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нестабільність і висока </a:t>
            </a:r>
            <a:r>
              <a:rPr lang="uk-UA" sz="1400" dirty="0" err="1"/>
              <a:t>волатильність</a:t>
            </a:r>
            <a:r>
              <a:rPr lang="uk-UA" sz="1400" dirty="0"/>
              <a:t> валютних ринків;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валютні війни та спекулятивні атаки;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складність для країн із слабкою економікою підтримувати стабільність курсу.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Домінування долара США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хоча система визнавала </a:t>
            </a:r>
            <a:r>
              <a:rPr lang="uk-UA" sz="1400" dirty="0" err="1"/>
              <a:t>багатовалютність</a:t>
            </a:r>
            <a:r>
              <a:rPr lang="uk-UA" sz="1400" dirty="0"/>
              <a:t>, на практиці долар зберіг провідні позиції;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залежність світової економіки від монетарної політики США.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Посилення боргових проблем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зростання міжнародного кредитування призвело до боргової кризи країн Латинської Америки, Африки та Азії у 1980-х рр.;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механізми регулювання виявилися недостатніми.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Регіональна валютна інтеграція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на тлі нестабільності виникли альтернативні проєкти: створення Європейської валютної системи (1979 р.), а згодом євро;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це поставило під сумнів універсальність Ямайської системи.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Слабкість міжнародного регулювання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МВФ отримав формальні функції спостереження за валютною політикою країн, але не мав реальних важелів для запобігання валютним кризам.</a:t>
            </a:r>
          </a:p>
          <a:p>
            <a:pPr>
              <a:buFont typeface="+mj-lt"/>
              <a:buAutoNum type="arabicPeriod"/>
            </a:pPr>
            <a:r>
              <a:rPr lang="uk-UA" sz="1400" b="1" dirty="0"/>
              <a:t>Глобальна фінансова нестабільність</a:t>
            </a:r>
            <a:endParaRPr lang="uk-UA" sz="1400" dirty="0"/>
          </a:p>
          <a:p>
            <a:pPr marL="742950" lvl="1" indent="-285750">
              <a:buFont typeface="+mj-lt"/>
              <a:buAutoNum type="arabicPeriod"/>
            </a:pPr>
            <a:r>
              <a:rPr lang="uk-UA" sz="1400" dirty="0" err="1"/>
              <a:t>нафтаві</a:t>
            </a:r>
            <a:r>
              <a:rPr lang="uk-UA" sz="1400" dirty="0"/>
              <a:t> шоки 1970-х, кризи 1980-х і 1990-х показали вразливість системи;</a:t>
            </a:r>
          </a:p>
          <a:p>
            <a:pPr marL="742950" lvl="1" indent="-285750">
              <a:buFont typeface="+mj-lt"/>
              <a:buAutoNum type="arabicPeriod"/>
            </a:pPr>
            <a:r>
              <a:rPr lang="uk-UA" sz="1400" dirty="0"/>
              <a:t>відсутність ефективного механізму координації макроекономічної політики між державами.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62313"/>
            <a:ext cx="102634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Європейська Валютна Система (ЄВС)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2472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ЄВС – це регіональна валютна система, створена для стабілізації валютних курсів та стимулювання інтеграційних процесів у межах ЄС.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845838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815358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5E5E0"/>
          </a:solidFill>
          <a:ln/>
        </p:spPr>
      </p:sp>
      <p:sp>
        <p:nvSpPr>
          <p:cNvPr id="6" name="Shape 4"/>
          <p:cNvSpPr/>
          <p:nvPr/>
        </p:nvSpPr>
        <p:spPr>
          <a:xfrm>
            <a:off x="2551688" y="3505676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5E5E0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61" y="3675817"/>
            <a:ext cx="272177" cy="34016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51084" y="441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База на ЕКЮ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51084" y="4903232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Умовна вартість визначалася методом валютного кошика 12 країн ЄС.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845838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216962" y="3815358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5E5E0"/>
          </a:solidFill>
          <a:ln/>
        </p:spPr>
      </p:sp>
      <p:sp>
        <p:nvSpPr>
          <p:cNvPr id="12" name="Shape 9"/>
          <p:cNvSpPr/>
          <p:nvPr/>
        </p:nvSpPr>
        <p:spPr>
          <a:xfrm>
            <a:off x="6974860" y="3505676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5E5E0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933" y="3675817"/>
            <a:ext cx="272177" cy="340162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74256" y="441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Золото як Резерв</a:t>
            </a:r>
            <a:endParaRPr lang="en-US" sz="2200" dirty="0"/>
          </a:p>
        </p:txBody>
      </p:sp>
      <p:sp>
        <p:nvSpPr>
          <p:cNvPr id="15" name="Text 11"/>
          <p:cNvSpPr/>
          <p:nvPr/>
        </p:nvSpPr>
        <p:spPr>
          <a:xfrm>
            <a:off x="5474256" y="4903232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Використання золота як реального резервного активу.</a:t>
            </a:r>
            <a:endParaRPr lang="en-US" sz="1750" dirty="0"/>
          </a:p>
        </p:txBody>
      </p:sp>
      <p:sp>
        <p:nvSpPr>
          <p:cNvPr id="16" name="Shape 12"/>
          <p:cNvSpPr/>
          <p:nvPr/>
        </p:nvSpPr>
        <p:spPr>
          <a:xfrm>
            <a:off x="9640133" y="3845838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FFFFFF">
              <a:alpha val="9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9640133" y="3815358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E5E5E0"/>
          </a:solidFill>
          <a:ln/>
        </p:spPr>
      </p:sp>
      <p:sp>
        <p:nvSpPr>
          <p:cNvPr id="18" name="Shape 14"/>
          <p:cNvSpPr/>
          <p:nvPr/>
        </p:nvSpPr>
        <p:spPr>
          <a:xfrm>
            <a:off x="11398032" y="3505676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E5E5E0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2105" y="3675817"/>
            <a:ext cx="272177" cy="340162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97427" y="4412813"/>
            <a:ext cx="31041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Режим "Валютної Змії"</a:t>
            </a:r>
            <a:endParaRPr lang="en-US" sz="2200" dirty="0"/>
          </a:p>
        </p:txBody>
      </p:sp>
      <p:sp>
        <p:nvSpPr>
          <p:cNvPr id="21" name="Text 16"/>
          <p:cNvSpPr/>
          <p:nvPr/>
        </p:nvSpPr>
        <p:spPr>
          <a:xfrm>
            <a:off x="9897427" y="4903232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Спільне плавання валют у встановлених межах коливань.</a:t>
            </a:r>
            <a:endParaRPr lang="en-US" sz="1750" dirty="0"/>
          </a:p>
        </p:txBody>
      </p:sp>
      <p:sp>
        <p:nvSpPr>
          <p:cNvPr id="22" name="Text 17"/>
          <p:cNvSpPr/>
          <p:nvPr/>
        </p:nvSpPr>
        <p:spPr>
          <a:xfrm>
            <a:off x="793790" y="650438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ЄВС стала підсистемою світової валютної системи, відчуваючи вплив її нестабільності та долара США.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884</Words>
  <Application>Microsoft Office PowerPoint</Application>
  <PresentationFormat>Довільний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Gelasio Light</vt:lpstr>
      <vt:lpstr>Lato</vt:lpstr>
      <vt:lpstr>Gelasio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Iryna Abramova</dc:creator>
  <cp:lastModifiedBy>Iryna Abramova</cp:lastModifiedBy>
  <cp:revision>3</cp:revision>
  <dcterms:created xsi:type="dcterms:W3CDTF">2025-09-19T09:30:13Z</dcterms:created>
  <dcterms:modified xsi:type="dcterms:W3CDTF">2025-09-19T09:47:27Z</dcterms:modified>
</cp:coreProperties>
</file>