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305" r:id="rId3"/>
    <p:sldId id="288" r:id="rId4"/>
    <p:sldId id="258" r:id="rId5"/>
    <p:sldId id="259" r:id="rId6"/>
    <p:sldId id="260" r:id="rId7"/>
    <p:sldId id="261" r:id="rId8"/>
    <p:sldId id="262" r:id="rId9"/>
    <p:sldId id="266" r:id="rId10"/>
    <p:sldId id="289" r:id="rId11"/>
    <p:sldId id="290" r:id="rId12"/>
    <p:sldId id="291" r:id="rId13"/>
    <p:sldId id="292" r:id="rId14"/>
    <p:sldId id="293" r:id="rId15"/>
    <p:sldId id="295" r:id="rId16"/>
    <p:sldId id="297" r:id="rId17"/>
    <p:sldId id="301" r:id="rId18"/>
    <p:sldId id="302" r:id="rId19"/>
    <p:sldId id="303" r:id="rId20"/>
    <p:sldId id="304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306" r:id="rId38"/>
    <p:sldId id="307" r:id="rId39"/>
    <p:sldId id="286" r:id="rId4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565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18.12.2023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18.12.2023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18.12.2023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18.12.2023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764705"/>
            <a:ext cx="7774632" cy="2835746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uk-UA" dirty="0" smtClean="0"/>
              <a:t>Технології інклюзивного навчання</a:t>
            </a:r>
            <a:endParaRPr lang="ru-RU" dirty="0"/>
          </a:p>
        </p:txBody>
      </p:sp>
      <p:pic>
        <p:nvPicPr>
          <p:cNvPr id="1026" name="Picture 2" descr="Як відкрити інклюзивний клас у школі? Рекомендації від МОН - новини освіти  | «Освіторія»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645024"/>
            <a:ext cx="4824536" cy="31298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9927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uk-UA" sz="3600" dirty="0" smtClean="0">
                <a:solidFill>
                  <a:prstClr val="white"/>
                </a:solidFill>
              </a:rPr>
              <a:t>Технології </a:t>
            </a:r>
            <a:r>
              <a:rPr lang="uk-UA" sz="3600" dirty="0">
                <a:solidFill>
                  <a:prstClr val="white"/>
                </a:solidFill>
              </a:rPr>
              <a:t>інклюзивної освіти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err="1"/>
              <a:t>Технології</a:t>
            </a:r>
            <a:r>
              <a:rPr lang="ru-RU" b="1" dirty="0"/>
              <a:t> в </a:t>
            </a:r>
            <a:r>
              <a:rPr lang="ru-RU" b="1" dirty="0" err="1"/>
              <a:t>інклюзії</a:t>
            </a:r>
            <a:r>
              <a:rPr lang="ru-RU" b="1" dirty="0"/>
              <a:t> </a:t>
            </a:r>
            <a:r>
              <a:rPr lang="ru-RU" dirty="0"/>
              <a:t>– </a:t>
            </a:r>
            <a:r>
              <a:rPr lang="ru-RU" dirty="0" err="1"/>
              <a:t>це</a:t>
            </a:r>
            <a:r>
              <a:rPr lang="ru-RU" dirty="0"/>
              <a:t> методики, за </a:t>
            </a:r>
            <a:r>
              <a:rPr lang="ru-RU" dirty="0" err="1"/>
              <a:t>якими</a:t>
            </a:r>
            <a:r>
              <a:rPr lang="ru-RU" dirty="0"/>
              <a:t> </a:t>
            </a:r>
            <a:r>
              <a:rPr lang="ru-RU" dirty="0" err="1"/>
              <a:t>створюють</a:t>
            </a:r>
            <a:r>
              <a:rPr lang="ru-RU" dirty="0"/>
              <a:t> </a:t>
            </a:r>
            <a:r>
              <a:rPr lang="ru-RU" dirty="0" err="1"/>
              <a:t>комфортні</a:t>
            </a:r>
            <a:r>
              <a:rPr lang="ru-RU" dirty="0"/>
              <a:t> </a:t>
            </a:r>
            <a:r>
              <a:rPr lang="ru-RU" dirty="0" err="1"/>
              <a:t>умови</a:t>
            </a:r>
            <a:r>
              <a:rPr lang="ru-RU" dirty="0"/>
              <a:t> для </a:t>
            </a:r>
            <a:r>
              <a:rPr lang="ru-RU" dirty="0" err="1"/>
              <a:t>навчання</a:t>
            </a:r>
            <a:r>
              <a:rPr lang="ru-RU" dirty="0"/>
              <a:t> </a:t>
            </a:r>
            <a:r>
              <a:rPr lang="ru-RU" dirty="0" err="1"/>
              <a:t>дітей</a:t>
            </a:r>
            <a:r>
              <a:rPr lang="ru-RU" dirty="0"/>
              <a:t> з </a:t>
            </a:r>
            <a:r>
              <a:rPr lang="ru-RU" dirty="0" err="1"/>
              <a:t>різними</a:t>
            </a:r>
            <a:r>
              <a:rPr lang="ru-RU" dirty="0"/>
              <a:t> </a:t>
            </a:r>
            <a:r>
              <a:rPr lang="ru-RU" dirty="0" err="1"/>
              <a:t>можливостями</a:t>
            </a:r>
            <a:r>
              <a:rPr lang="ru-RU" dirty="0"/>
              <a:t>. </a:t>
            </a:r>
            <a:endParaRPr lang="ru-RU" dirty="0" smtClean="0"/>
          </a:p>
          <a:p>
            <a:pPr marL="0" indent="0">
              <a:buNone/>
            </a:pPr>
            <a:r>
              <a:rPr lang="ru-RU" dirty="0" err="1" smtClean="0"/>
              <a:t>Основна</a:t>
            </a:r>
            <a:r>
              <a:rPr lang="ru-RU" dirty="0" smtClean="0"/>
              <a:t> </a:t>
            </a:r>
            <a:r>
              <a:rPr lang="ru-RU" dirty="0" err="1"/>
              <a:t>їхня</a:t>
            </a:r>
            <a:r>
              <a:rPr lang="ru-RU" dirty="0"/>
              <a:t> </a:t>
            </a:r>
            <a:r>
              <a:rPr lang="ru-RU" dirty="0" err="1"/>
              <a:t>ідея</a:t>
            </a:r>
            <a:r>
              <a:rPr lang="ru-RU" dirty="0"/>
              <a:t> – </a:t>
            </a:r>
            <a:r>
              <a:rPr lang="ru-RU" dirty="0" err="1"/>
              <a:t>постійний</a:t>
            </a:r>
            <a:r>
              <a:rPr lang="ru-RU" dirty="0"/>
              <a:t> </a:t>
            </a:r>
            <a:r>
              <a:rPr lang="ru-RU" dirty="0" err="1"/>
              <a:t>моніторинг</a:t>
            </a:r>
            <a:r>
              <a:rPr lang="ru-RU" dirty="0"/>
              <a:t> за </a:t>
            </a:r>
            <a:r>
              <a:rPr lang="ru-RU" dirty="0" err="1"/>
              <a:t>взаємодією</a:t>
            </a:r>
            <a:r>
              <a:rPr lang="ru-RU" dirty="0"/>
              <a:t> </a:t>
            </a:r>
            <a:r>
              <a:rPr lang="ru-RU" dirty="0" err="1"/>
              <a:t>учня</a:t>
            </a:r>
            <a:r>
              <a:rPr lang="ru-RU" dirty="0"/>
              <a:t> та </a:t>
            </a:r>
            <a:r>
              <a:rPr lang="ru-RU" dirty="0" err="1"/>
              <a:t>створених</a:t>
            </a:r>
            <a:r>
              <a:rPr lang="ru-RU" dirty="0"/>
              <a:t> умов, </a:t>
            </a:r>
            <a:r>
              <a:rPr lang="ru-RU" dirty="0" err="1"/>
              <a:t>своєчасне</a:t>
            </a:r>
            <a:r>
              <a:rPr lang="ru-RU" dirty="0"/>
              <a:t> </a:t>
            </a:r>
            <a:r>
              <a:rPr lang="ru-RU" dirty="0" err="1"/>
              <a:t>усунення</a:t>
            </a:r>
            <a:r>
              <a:rPr lang="ru-RU" dirty="0"/>
              <a:t> </a:t>
            </a:r>
            <a:r>
              <a:rPr lang="ru-RU" dirty="0" err="1"/>
              <a:t>бар'єрів</a:t>
            </a:r>
            <a:r>
              <a:rPr lang="ru-RU" dirty="0"/>
              <a:t> 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учасників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234720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uk-UA" sz="3600" dirty="0" smtClean="0"/>
              <a:t>Технологія </a:t>
            </a:r>
            <a:r>
              <a:rPr lang="uk-UA" sz="3600" dirty="0"/>
              <a:t>розвивального навчання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439248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457200" algn="just">
              <a:buNone/>
            </a:pPr>
            <a:endParaRPr lang="ru-RU" b="1" i="1" dirty="0" smtClean="0"/>
          </a:p>
          <a:p>
            <a:pPr marL="0" indent="457200" algn="just">
              <a:buNone/>
            </a:pPr>
            <a:r>
              <a:rPr lang="ru-RU" b="1" i="1" dirty="0" err="1" smtClean="0"/>
              <a:t>Розвивальне</a:t>
            </a:r>
            <a:r>
              <a:rPr lang="ru-RU" b="1" i="1" dirty="0" smtClean="0"/>
              <a:t> </a:t>
            </a:r>
            <a:r>
              <a:rPr lang="ru-RU" b="1" i="1" dirty="0" err="1"/>
              <a:t>навчання</a:t>
            </a:r>
            <a:r>
              <a:rPr lang="ru-RU" dirty="0"/>
              <a:t> </a:t>
            </a:r>
            <a:r>
              <a:rPr lang="uk-UA" b="1" i="1" dirty="0"/>
              <a:t>–</a:t>
            </a:r>
            <a:r>
              <a:rPr lang="uk-UA" dirty="0"/>
              <a:t> </a:t>
            </a:r>
            <a:r>
              <a:rPr lang="ru-RU" dirty="0" err="1"/>
              <a:t>підхід</a:t>
            </a:r>
            <a:r>
              <a:rPr lang="ru-RU" dirty="0"/>
              <a:t> до </a:t>
            </a:r>
            <a:r>
              <a:rPr lang="ru-RU" dirty="0" err="1"/>
              <a:t>організування</a:t>
            </a:r>
            <a:r>
              <a:rPr lang="ru-RU" dirty="0"/>
              <a:t> </a:t>
            </a:r>
            <a:r>
              <a:rPr lang="ru-RU" dirty="0" err="1" smtClean="0"/>
              <a:t>освітнього</a:t>
            </a:r>
            <a:r>
              <a:rPr lang="ru-RU" dirty="0" smtClean="0"/>
              <a:t> </a:t>
            </a:r>
            <a:r>
              <a:rPr lang="ru-RU" dirty="0" err="1" smtClean="0"/>
              <a:t>процесу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ґрунтується</a:t>
            </a:r>
            <a:r>
              <a:rPr lang="ru-RU" dirty="0"/>
              <a:t> на </a:t>
            </a:r>
            <a:r>
              <a:rPr lang="ru-RU" dirty="0" err="1"/>
              <a:t>сприйнятті</a:t>
            </a:r>
            <a:r>
              <a:rPr lang="ru-RU" dirty="0"/>
              <a:t> </a:t>
            </a:r>
            <a:r>
              <a:rPr lang="ru-RU" dirty="0" err="1"/>
              <a:t>дитини</a:t>
            </a:r>
            <a:r>
              <a:rPr lang="ru-RU" dirty="0"/>
              <a:t> як </a:t>
            </a:r>
            <a:r>
              <a:rPr lang="ru-RU" dirty="0" err="1"/>
              <a:t>суб’єкта</a:t>
            </a:r>
            <a:r>
              <a:rPr lang="ru-RU" dirty="0"/>
              <a:t> </a:t>
            </a:r>
            <a:r>
              <a:rPr lang="ru-RU" dirty="0" err="1"/>
              <a:t>навчання</a:t>
            </a:r>
            <a:r>
              <a:rPr lang="ru-RU" dirty="0"/>
              <a:t>, </a:t>
            </a:r>
            <a:r>
              <a:rPr lang="ru-RU" dirty="0" err="1"/>
              <a:t>зацікавленого</a:t>
            </a:r>
            <a:r>
              <a:rPr lang="ru-RU" dirty="0"/>
              <a:t> у </a:t>
            </a:r>
            <a:r>
              <a:rPr lang="ru-RU" dirty="0" err="1"/>
              <a:t>власному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і </a:t>
            </a:r>
            <a:r>
              <a:rPr lang="ru-RU" dirty="0" err="1"/>
              <a:t>здатного</a:t>
            </a:r>
            <a:r>
              <a:rPr lang="ru-RU" dirty="0"/>
              <a:t> до </a:t>
            </a:r>
            <a:r>
              <a:rPr lang="ru-RU" dirty="0" err="1"/>
              <a:t>нього</a:t>
            </a:r>
            <a:r>
              <a:rPr lang="ru-RU" dirty="0"/>
              <a:t>.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319399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uk-UA" sz="3600" dirty="0" smtClean="0"/>
              <a:t>1. Технологія розвивального навчання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dirty="0" smtClean="0"/>
              <a:t>Ґрунтується на теоретичних ідеях і практичних напрацюваннях Л. Виготського, Л. </a:t>
            </a:r>
            <a:r>
              <a:rPr lang="uk-UA" dirty="0" err="1" smtClean="0"/>
              <a:t>Занкова</a:t>
            </a:r>
            <a:r>
              <a:rPr lang="uk-UA" dirty="0" smtClean="0"/>
              <a:t>, В.Давидова, Д. Ельконіна. </a:t>
            </a:r>
          </a:p>
          <a:p>
            <a:pPr marL="0" indent="0" algn="just">
              <a:buNone/>
            </a:pPr>
            <a:endParaRPr lang="uk-UA" dirty="0" smtClean="0"/>
          </a:p>
          <a:p>
            <a:pPr marL="0" indent="0" algn="just">
              <a:buNone/>
            </a:pPr>
            <a:r>
              <a:rPr lang="ru-RU" dirty="0"/>
              <a:t>На початку 30 </a:t>
            </a:r>
            <a:r>
              <a:rPr lang="ru-RU" dirty="0" err="1"/>
              <a:t>років</a:t>
            </a:r>
            <a:r>
              <a:rPr lang="ru-RU" dirty="0"/>
              <a:t> ХХ </a:t>
            </a:r>
            <a:r>
              <a:rPr lang="ru-RU" dirty="0" err="1"/>
              <a:t>століття</a:t>
            </a:r>
            <a:r>
              <a:rPr lang="ru-RU" dirty="0"/>
              <a:t> </a:t>
            </a:r>
            <a:r>
              <a:rPr lang="ru-RU" dirty="0" smtClean="0"/>
              <a:t>Л</a:t>
            </a:r>
            <a:r>
              <a:rPr lang="ru-RU" dirty="0"/>
              <a:t>. </a:t>
            </a:r>
            <a:r>
              <a:rPr lang="ru-RU" dirty="0" err="1"/>
              <a:t>Виготський</a:t>
            </a:r>
            <a:r>
              <a:rPr lang="ru-RU" dirty="0"/>
              <a:t> </a:t>
            </a:r>
            <a:r>
              <a:rPr lang="ru-RU" dirty="0" err="1"/>
              <a:t>обґрунтував</a:t>
            </a:r>
            <a:r>
              <a:rPr lang="ru-RU" dirty="0"/>
              <a:t> </a:t>
            </a:r>
            <a:r>
              <a:rPr lang="ru-RU" dirty="0" err="1"/>
              <a:t>можливість</a:t>
            </a:r>
            <a:r>
              <a:rPr lang="ru-RU" dirty="0"/>
              <a:t> і </a:t>
            </a:r>
            <a:r>
              <a:rPr lang="ru-RU" dirty="0" err="1"/>
              <a:t>доцільність</a:t>
            </a:r>
            <a:r>
              <a:rPr lang="ru-RU" dirty="0"/>
              <a:t> </a:t>
            </a:r>
            <a:r>
              <a:rPr lang="ru-RU" dirty="0" err="1"/>
              <a:t>навчання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зорієнтоване</a:t>
            </a:r>
            <a:r>
              <a:rPr lang="ru-RU" dirty="0"/>
              <a:t> на </a:t>
            </a:r>
            <a:r>
              <a:rPr lang="ru-RU" dirty="0" err="1"/>
              <a:t>розвиток</a:t>
            </a:r>
            <a:r>
              <a:rPr lang="ru-RU" dirty="0"/>
              <a:t> </a:t>
            </a:r>
            <a:r>
              <a:rPr lang="ru-RU" dirty="0" err="1"/>
              <a:t>дитини</a:t>
            </a:r>
            <a:r>
              <a:rPr lang="ru-RU" dirty="0"/>
              <a:t> </a:t>
            </a:r>
            <a:r>
              <a:rPr lang="ru-RU" b="1" dirty="0"/>
              <a:t>як на свою </a:t>
            </a:r>
            <a:r>
              <a:rPr lang="ru-RU" b="1" dirty="0" err="1"/>
              <a:t>пряму</a:t>
            </a:r>
            <a:r>
              <a:rPr lang="ru-RU" b="1" dirty="0"/>
              <a:t> й </a:t>
            </a:r>
            <a:r>
              <a:rPr lang="ru-RU" b="1" dirty="0" err="1"/>
              <a:t>безпосередню</a:t>
            </a:r>
            <a:r>
              <a:rPr lang="ru-RU" b="1" dirty="0"/>
              <a:t> </a:t>
            </a:r>
            <a:r>
              <a:rPr lang="ru-RU" b="1" dirty="0" smtClean="0"/>
              <a:t>мету.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013605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uk-UA" sz="3600" dirty="0" smtClean="0"/>
              <a:t>1. Технологія розвивального навчання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457200" algn="just">
              <a:buNone/>
            </a:pPr>
            <a:r>
              <a:rPr lang="uk-UA" b="1" dirty="0" smtClean="0"/>
              <a:t>«Зона найближчого розвитку» </a:t>
            </a:r>
            <a:r>
              <a:rPr lang="uk-UA" b="1" i="1" dirty="0" smtClean="0"/>
              <a:t>– </a:t>
            </a:r>
            <a:r>
              <a:rPr lang="uk-UA" dirty="0"/>
              <a:t>сукупність знань і прийомів діяльності, якими </a:t>
            </a:r>
            <a:r>
              <a:rPr lang="uk-UA" dirty="0" smtClean="0"/>
              <a:t>дитина </a:t>
            </a:r>
            <a:r>
              <a:rPr lang="uk-UA" dirty="0"/>
              <a:t>ще не володіє, але які може опанувати в найближчому </a:t>
            </a:r>
            <a:r>
              <a:rPr lang="uk-UA" dirty="0" smtClean="0"/>
              <a:t>майбутньому.</a:t>
            </a:r>
            <a:endParaRPr lang="uk-UA" b="1" i="1" dirty="0" smtClean="0"/>
          </a:p>
          <a:p>
            <a:pPr marL="0" indent="457200" algn="just">
              <a:buNone/>
            </a:pPr>
            <a:r>
              <a:rPr lang="ru-RU" dirty="0" err="1" smtClean="0"/>
              <a:t>Характеризує</a:t>
            </a:r>
            <a:r>
              <a:rPr lang="ru-RU" dirty="0" smtClean="0"/>
              <a:t> </a:t>
            </a:r>
            <a:r>
              <a:rPr lang="ru-RU" dirty="0" err="1" smtClean="0"/>
              <a:t>рівень</a:t>
            </a:r>
            <a:r>
              <a:rPr lang="ru-RU" dirty="0" smtClean="0"/>
              <a:t> </a:t>
            </a:r>
            <a:r>
              <a:rPr lang="ru-RU" dirty="0" err="1"/>
              <a:t>розвитку</a:t>
            </a:r>
            <a:r>
              <a:rPr lang="ru-RU" dirty="0"/>
              <a:t>, </a:t>
            </a:r>
            <a:r>
              <a:rPr lang="ru-RU" dirty="0" err="1" smtClean="0"/>
              <a:t>якого</a:t>
            </a:r>
            <a:r>
              <a:rPr lang="ru-RU" dirty="0" smtClean="0"/>
              <a:t> </a:t>
            </a:r>
            <a:r>
              <a:rPr lang="ru-RU" dirty="0" err="1" smtClean="0"/>
              <a:t>досягає</a:t>
            </a:r>
            <a:r>
              <a:rPr lang="ru-RU" dirty="0" smtClean="0"/>
              <a:t> </a:t>
            </a:r>
            <a:r>
              <a:rPr lang="ru-RU" dirty="0" err="1" smtClean="0"/>
              <a:t>дитина</a:t>
            </a:r>
            <a:r>
              <a:rPr lang="ru-RU" dirty="0" smtClean="0"/>
              <a:t> в </a:t>
            </a:r>
            <a:r>
              <a:rPr lang="ru-RU" dirty="0" err="1"/>
              <a:t>процесі</a:t>
            </a:r>
            <a:r>
              <a:rPr lang="ru-RU" dirty="0"/>
              <a:t> </a:t>
            </a:r>
            <a:r>
              <a:rPr lang="ru-RU" dirty="0" err="1" smtClean="0"/>
              <a:t>її</a:t>
            </a:r>
            <a:r>
              <a:rPr lang="ru-RU" dirty="0" smtClean="0"/>
              <a:t> </a:t>
            </a:r>
            <a:r>
              <a:rPr lang="ru-RU" dirty="0" err="1"/>
              <a:t>взаємодії</a:t>
            </a:r>
            <a:r>
              <a:rPr lang="ru-RU" dirty="0"/>
              <a:t> з </a:t>
            </a:r>
            <a:r>
              <a:rPr lang="ru-RU" dirty="0" err="1" smtClean="0"/>
              <a:t>дорослим</a:t>
            </a:r>
            <a:r>
              <a:rPr lang="ru-RU" dirty="0"/>
              <a:t>;</a:t>
            </a:r>
            <a:r>
              <a:rPr lang="ru-RU" dirty="0" smtClean="0"/>
              <a:t> яка </a:t>
            </a:r>
            <a:r>
              <a:rPr lang="ru-RU" dirty="0" err="1" smtClean="0"/>
              <a:t>розвивається</a:t>
            </a:r>
            <a:r>
              <a:rPr lang="ru-RU" dirty="0" smtClean="0"/>
              <a:t> як </a:t>
            </a:r>
            <a:r>
              <a:rPr lang="ru-RU" dirty="0" err="1" smtClean="0"/>
              <a:t>особистість</a:t>
            </a:r>
            <a:r>
              <a:rPr lang="ru-RU" dirty="0" smtClean="0"/>
              <a:t> </a:t>
            </a:r>
            <a:r>
              <a:rPr lang="ru-RU" dirty="0"/>
              <a:t>в </a:t>
            </a:r>
            <a:r>
              <a:rPr lang="ru-RU" dirty="0" err="1"/>
              <a:t>ході</a:t>
            </a:r>
            <a:r>
              <a:rPr lang="ru-RU" dirty="0"/>
              <a:t> </a:t>
            </a:r>
            <a:r>
              <a:rPr lang="ru-RU" dirty="0" err="1"/>
              <a:t>спільної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 з </a:t>
            </a:r>
            <a:r>
              <a:rPr lang="ru-RU" dirty="0" err="1"/>
              <a:t>дорослим</a:t>
            </a:r>
            <a:r>
              <a:rPr lang="ru-RU" dirty="0"/>
              <a:t>, але не </a:t>
            </a:r>
            <a:r>
              <a:rPr lang="ru-RU" dirty="0" err="1"/>
              <a:t>проявляється</a:t>
            </a:r>
            <a:r>
              <a:rPr lang="ru-RU" dirty="0"/>
              <a:t> в рамках </a:t>
            </a:r>
            <a:r>
              <a:rPr lang="ru-RU" dirty="0" err="1"/>
              <a:t>індивідуальної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356234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uk-UA" sz="3600" dirty="0" smtClean="0"/>
              <a:t>1. Технологія розвивального навчання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dirty="0" smtClean="0"/>
              <a:t>Система </a:t>
            </a:r>
            <a:r>
              <a:rPr lang="ru-RU" dirty="0" err="1"/>
              <a:t>взаємопов'язаних</a:t>
            </a:r>
            <a:r>
              <a:rPr lang="ru-RU" dirty="0"/>
              <a:t> </a:t>
            </a:r>
            <a:r>
              <a:rPr lang="ru-RU" dirty="0" err="1"/>
              <a:t>принципів</a:t>
            </a:r>
            <a:r>
              <a:rPr lang="ru-RU" dirty="0"/>
              <a:t> </a:t>
            </a:r>
            <a:r>
              <a:rPr lang="ru-RU" dirty="0" err="1"/>
              <a:t>розвивального</a:t>
            </a:r>
            <a:r>
              <a:rPr lang="ru-RU" dirty="0"/>
              <a:t> </a:t>
            </a:r>
            <a:r>
              <a:rPr lang="ru-RU" dirty="0" err="1"/>
              <a:t>навчання</a:t>
            </a:r>
            <a:r>
              <a:rPr lang="ru-RU" dirty="0"/>
              <a:t>:</a:t>
            </a:r>
          </a:p>
          <a:p>
            <a:pPr algn="just">
              <a:buFont typeface="Wingdings" pitchFamily="2" charset="2"/>
              <a:buChar char="Ø"/>
            </a:pPr>
            <a:r>
              <a:rPr lang="ru-RU" dirty="0" err="1"/>
              <a:t>навчання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проваджуватися</a:t>
            </a:r>
            <a:r>
              <a:rPr lang="ru-RU" dirty="0"/>
              <a:t> на </a:t>
            </a:r>
            <a:r>
              <a:rPr lang="ru-RU" dirty="0" err="1"/>
              <a:t>високому</a:t>
            </a:r>
            <a:r>
              <a:rPr lang="ru-RU" dirty="0"/>
              <a:t> </a:t>
            </a:r>
            <a:r>
              <a:rPr lang="ru-RU" dirty="0" err="1"/>
              <a:t>рівні</a:t>
            </a:r>
            <a:r>
              <a:rPr lang="ru-RU" dirty="0"/>
              <a:t> </a:t>
            </a:r>
            <a:r>
              <a:rPr lang="ru-RU" dirty="0" err="1"/>
              <a:t>складності</a:t>
            </a:r>
            <a:r>
              <a:rPr lang="ru-RU" dirty="0"/>
              <a:t>;</a:t>
            </a:r>
          </a:p>
          <a:p>
            <a:pPr algn="just">
              <a:buFont typeface="Wingdings" pitchFamily="2" charset="2"/>
              <a:buChar char="Ø"/>
            </a:pPr>
            <a:r>
              <a:rPr lang="ru-RU" dirty="0"/>
              <a:t>у </a:t>
            </a:r>
            <a:r>
              <a:rPr lang="ru-RU" dirty="0" err="1"/>
              <a:t>вивченні</a:t>
            </a:r>
            <a:r>
              <a:rPr lang="ru-RU" dirty="0"/>
              <a:t> </a:t>
            </a:r>
            <a:r>
              <a:rPr lang="ru-RU" dirty="0" err="1"/>
              <a:t>програмного</a:t>
            </a:r>
            <a:r>
              <a:rPr lang="ru-RU" dirty="0"/>
              <a:t> </a:t>
            </a:r>
            <a:r>
              <a:rPr lang="ru-RU" dirty="0" err="1"/>
              <a:t>матеріалу</a:t>
            </a:r>
            <a:r>
              <a:rPr lang="ru-RU" dirty="0"/>
              <a:t> </a:t>
            </a:r>
            <a:r>
              <a:rPr lang="ru-RU" dirty="0" err="1"/>
              <a:t>необхідно</a:t>
            </a:r>
            <a:r>
              <a:rPr lang="ru-RU" dirty="0"/>
              <a:t> </a:t>
            </a:r>
            <a:r>
              <a:rPr lang="ru-RU" dirty="0" err="1"/>
              <a:t>йти</a:t>
            </a:r>
            <a:r>
              <a:rPr lang="ru-RU" dirty="0"/>
              <a:t> вперед </a:t>
            </a:r>
            <a:r>
              <a:rPr lang="ru-RU" dirty="0" err="1"/>
              <a:t>швидкими</a:t>
            </a:r>
            <a:r>
              <a:rPr lang="ru-RU" dirty="0"/>
              <a:t> темпами;</a:t>
            </a:r>
          </a:p>
          <a:p>
            <a:pPr algn="just">
              <a:buFont typeface="Wingdings" pitchFamily="2" charset="2"/>
              <a:buChar char="Ø"/>
            </a:pPr>
            <a:r>
              <a:rPr lang="ru-RU" dirty="0" err="1"/>
              <a:t>провідне</a:t>
            </a:r>
            <a:r>
              <a:rPr lang="ru-RU" dirty="0"/>
              <a:t> </a:t>
            </a:r>
            <a:r>
              <a:rPr lang="ru-RU" dirty="0" err="1"/>
              <a:t>місце</a:t>
            </a:r>
            <a:r>
              <a:rPr lang="ru-RU" dirty="0"/>
              <a:t> </a:t>
            </a:r>
            <a:r>
              <a:rPr lang="ru-RU" dirty="0" err="1"/>
              <a:t>належить</a:t>
            </a:r>
            <a:r>
              <a:rPr lang="ru-RU" dirty="0"/>
              <a:t> </a:t>
            </a:r>
            <a:r>
              <a:rPr lang="ru-RU" dirty="0" err="1"/>
              <a:t>теоретичним</a:t>
            </a:r>
            <a:r>
              <a:rPr lang="ru-RU" dirty="0"/>
              <a:t> </a:t>
            </a:r>
            <a:r>
              <a:rPr lang="ru-RU" dirty="0" err="1"/>
              <a:t>знанням</a:t>
            </a:r>
            <a:r>
              <a:rPr lang="ru-RU" dirty="0"/>
              <a:t>;</a:t>
            </a:r>
          </a:p>
          <a:p>
            <a:pPr algn="just">
              <a:buFont typeface="Wingdings" pitchFamily="2" charset="2"/>
              <a:buChar char="Ø"/>
            </a:pPr>
            <a:r>
              <a:rPr lang="ru-RU" dirty="0" err="1"/>
              <a:t>учні</a:t>
            </a:r>
            <a:r>
              <a:rPr lang="ru-RU" dirty="0"/>
              <a:t> </a:t>
            </a:r>
            <a:r>
              <a:rPr lang="ru-RU" dirty="0" err="1"/>
              <a:t>повинні</a:t>
            </a:r>
            <a:r>
              <a:rPr lang="ru-RU" dirty="0"/>
              <a:t> </a:t>
            </a:r>
            <a:r>
              <a:rPr lang="ru-RU" dirty="0" err="1"/>
              <a:t>усвідомлено</a:t>
            </a:r>
            <a:r>
              <a:rPr lang="ru-RU" dirty="0"/>
              <a:t> </a:t>
            </a:r>
            <a:r>
              <a:rPr lang="ru-RU" dirty="0" err="1"/>
              <a:t>засвоювати</a:t>
            </a:r>
            <a:r>
              <a:rPr lang="ru-RU" dirty="0"/>
              <a:t> </a:t>
            </a:r>
            <a:r>
              <a:rPr lang="ru-RU" dirty="0" err="1"/>
              <a:t>навчальний</a:t>
            </a:r>
            <a:r>
              <a:rPr lang="ru-RU" dirty="0"/>
              <a:t> </a:t>
            </a:r>
            <a:r>
              <a:rPr lang="ru-RU" dirty="0" err="1"/>
              <a:t>матеріал</a:t>
            </a:r>
            <a:r>
              <a:rPr lang="ru-RU" dirty="0"/>
              <a:t>, </a:t>
            </a:r>
            <a:r>
              <a:rPr lang="ru-RU" dirty="0" err="1"/>
              <a:t>засоби</a:t>
            </a:r>
            <a:r>
              <a:rPr lang="ru-RU" dirty="0"/>
              <a:t> </a:t>
            </a:r>
            <a:r>
              <a:rPr lang="ru-RU" dirty="0" err="1"/>
              <a:t>реалізації</a:t>
            </a:r>
            <a:r>
              <a:rPr lang="ru-RU" dirty="0"/>
              <a:t> </a:t>
            </a:r>
            <a:r>
              <a:rPr lang="ru-RU" dirty="0" err="1"/>
              <a:t>знань</a:t>
            </a:r>
            <a:r>
              <a:rPr lang="ru-RU" dirty="0"/>
              <a:t> на </a:t>
            </a:r>
            <a:r>
              <a:rPr lang="ru-RU" dirty="0" err="1"/>
              <a:t>практиці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4699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uk-UA" sz="3600" dirty="0" smtClean="0"/>
              <a:t>1. Технологія розвивального навчання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dirty="0" smtClean="0"/>
              <a:t>Одна з головних цілей навчання у початковій школі – </a:t>
            </a:r>
            <a:r>
              <a:rPr lang="uk-UA" b="1" dirty="0" smtClean="0"/>
              <a:t>«вміння навчатись»</a:t>
            </a:r>
          </a:p>
          <a:p>
            <a:pPr marL="0" indent="0" algn="just">
              <a:buNone/>
            </a:pPr>
            <a:r>
              <a:rPr lang="ru-RU" dirty="0" err="1"/>
              <a:t>Отже</a:t>
            </a:r>
            <a:r>
              <a:rPr lang="ru-RU" dirty="0"/>
              <a:t>, </a:t>
            </a:r>
            <a:r>
              <a:rPr lang="ru-RU" dirty="0" err="1"/>
              <a:t>якщо</a:t>
            </a:r>
            <a:r>
              <a:rPr lang="ru-RU" dirty="0"/>
              <a:t> мета </a:t>
            </a:r>
            <a:r>
              <a:rPr lang="ru-RU" dirty="0" err="1"/>
              <a:t>традиційної</a:t>
            </a:r>
            <a:r>
              <a:rPr lang="ru-RU" dirty="0"/>
              <a:t> </a:t>
            </a:r>
            <a:r>
              <a:rPr lang="ru-RU" dirty="0" err="1"/>
              <a:t>школи</a:t>
            </a:r>
            <a:r>
              <a:rPr lang="ru-RU" dirty="0"/>
              <a:t> – </a:t>
            </a:r>
            <a:r>
              <a:rPr lang="ru-RU" dirty="0" err="1"/>
              <a:t>навчити</a:t>
            </a:r>
            <a:r>
              <a:rPr lang="ru-RU" dirty="0"/>
              <a:t> </a:t>
            </a:r>
            <a:r>
              <a:rPr lang="ru-RU" dirty="0" err="1"/>
              <a:t>дитину</a:t>
            </a:r>
            <a:r>
              <a:rPr lang="ru-RU" dirty="0"/>
              <a:t> </a:t>
            </a:r>
            <a:r>
              <a:rPr lang="ru-RU" dirty="0" err="1"/>
              <a:t>читати</a:t>
            </a:r>
            <a:r>
              <a:rPr lang="ru-RU" dirty="0"/>
              <a:t>, </a:t>
            </a:r>
            <a:r>
              <a:rPr lang="ru-RU" dirty="0" err="1"/>
              <a:t>писати</a:t>
            </a:r>
            <a:r>
              <a:rPr lang="ru-RU" dirty="0"/>
              <a:t>, </a:t>
            </a:r>
            <a:r>
              <a:rPr lang="ru-RU" dirty="0" err="1" smtClean="0"/>
              <a:t>рахувати</a:t>
            </a:r>
            <a:r>
              <a:rPr lang="ru-RU" dirty="0" smtClean="0"/>
              <a:t>, </a:t>
            </a:r>
            <a:r>
              <a:rPr lang="ru-RU" dirty="0"/>
              <a:t>то </a:t>
            </a:r>
            <a:r>
              <a:rPr lang="ru-RU" b="1" dirty="0"/>
              <a:t>мета </a:t>
            </a:r>
            <a:r>
              <a:rPr lang="ru-RU" b="1" dirty="0" err="1"/>
              <a:t>розвивального</a:t>
            </a:r>
            <a:r>
              <a:rPr lang="ru-RU" b="1" dirty="0"/>
              <a:t> </a:t>
            </a:r>
            <a:r>
              <a:rPr lang="ru-RU" b="1" dirty="0" err="1"/>
              <a:t>навчання</a:t>
            </a:r>
            <a:r>
              <a:rPr lang="ru-RU" b="1" dirty="0"/>
              <a:t> </a:t>
            </a:r>
            <a:r>
              <a:rPr lang="ru-RU" dirty="0"/>
              <a:t>– </a:t>
            </a:r>
            <a:r>
              <a:rPr lang="ru-RU" dirty="0" err="1"/>
              <a:t>розвивати</a:t>
            </a:r>
            <a:r>
              <a:rPr lang="ru-RU" dirty="0"/>
              <a:t> в </a:t>
            </a:r>
            <a:r>
              <a:rPr lang="ru-RU" dirty="0" err="1"/>
              <a:t>дитини</a:t>
            </a:r>
            <a:r>
              <a:rPr lang="ru-RU" dirty="0"/>
              <a:t> </a:t>
            </a:r>
            <a:r>
              <a:rPr lang="ru-RU" dirty="0" err="1"/>
              <a:t>конкретні</a:t>
            </a:r>
            <a:r>
              <a:rPr lang="ru-RU" dirty="0"/>
              <a:t> </a:t>
            </a:r>
            <a:r>
              <a:rPr lang="ru-RU" dirty="0" err="1"/>
              <a:t>здібності</a:t>
            </a:r>
            <a:r>
              <a:rPr lang="ru-RU" dirty="0"/>
              <a:t> для </a:t>
            </a:r>
            <a:r>
              <a:rPr lang="ru-RU" dirty="0" err="1"/>
              <a:t>самовдосконалення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51795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uk-UA" sz="3600" dirty="0" smtClean="0"/>
              <a:t>1. Технологія розвивального навчання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При </a:t>
            </a:r>
            <a:r>
              <a:rPr lang="ru-RU" dirty="0" err="1"/>
              <a:t>цьому</a:t>
            </a:r>
            <a:r>
              <a:rPr lang="ru-RU" dirty="0"/>
              <a:t> </a:t>
            </a:r>
            <a:r>
              <a:rPr lang="ru-RU" dirty="0" err="1"/>
              <a:t>навчальний</a:t>
            </a:r>
            <a:r>
              <a:rPr lang="ru-RU" dirty="0"/>
              <a:t> </a:t>
            </a:r>
            <a:r>
              <a:rPr lang="ru-RU" dirty="0" err="1"/>
              <a:t>матеріал</a:t>
            </a:r>
            <a:r>
              <a:rPr lang="ru-RU" dirty="0"/>
              <a:t> </a:t>
            </a:r>
            <a:r>
              <a:rPr lang="ru-RU" dirty="0" err="1"/>
              <a:t>слід</a:t>
            </a:r>
            <a:r>
              <a:rPr lang="ru-RU" dirty="0"/>
              <a:t> </a:t>
            </a:r>
            <a:r>
              <a:rPr lang="ru-RU" dirty="0" err="1"/>
              <a:t>подавати</a:t>
            </a:r>
            <a:r>
              <a:rPr lang="ru-RU" dirty="0"/>
              <a:t> в </a:t>
            </a:r>
            <a:r>
              <a:rPr lang="ru-RU" b="1" dirty="0" err="1"/>
              <a:t>трьох</a:t>
            </a:r>
            <a:r>
              <a:rPr lang="ru-RU" b="1" dirty="0"/>
              <a:t> </a:t>
            </a:r>
            <a:r>
              <a:rPr lang="ru-RU" b="1" dirty="0" err="1"/>
              <a:t>площинах</a:t>
            </a:r>
            <a:r>
              <a:rPr lang="ru-RU" b="1" dirty="0"/>
              <a:t>:</a:t>
            </a:r>
          </a:p>
          <a:p>
            <a:pPr>
              <a:buFont typeface="Wingdings" pitchFamily="2" charset="2"/>
              <a:buChar char="ü"/>
            </a:pPr>
            <a:r>
              <a:rPr lang="ru-RU" dirty="0"/>
              <a:t>система </a:t>
            </a:r>
            <a:r>
              <a:rPr lang="ru-RU" dirty="0" err="1"/>
              <a:t>навчальних</a:t>
            </a:r>
            <a:r>
              <a:rPr lang="ru-RU" dirty="0"/>
              <a:t> </a:t>
            </a:r>
            <a:r>
              <a:rPr lang="ru-RU" dirty="0" err="1"/>
              <a:t>завдань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пронизують</a:t>
            </a:r>
            <a:r>
              <a:rPr lang="ru-RU" dirty="0"/>
              <a:t> </a:t>
            </a:r>
            <a:r>
              <a:rPr lang="ru-RU" dirty="0" err="1"/>
              <a:t>усю</a:t>
            </a:r>
            <a:r>
              <a:rPr lang="ru-RU" dirty="0"/>
              <a:t> </a:t>
            </a:r>
            <a:r>
              <a:rPr lang="ru-RU" dirty="0" err="1"/>
              <a:t>програму</a:t>
            </a:r>
            <a:r>
              <a:rPr lang="ru-RU" dirty="0"/>
              <a:t> предмета;</a:t>
            </a:r>
          </a:p>
          <a:p>
            <a:pPr>
              <a:buFont typeface="Wingdings" pitchFamily="2" charset="2"/>
              <a:buChar char="ü"/>
            </a:pPr>
            <a:r>
              <a:rPr lang="ru-RU" dirty="0" err="1"/>
              <a:t>розгортання</a:t>
            </a:r>
            <a:r>
              <a:rPr lang="ru-RU" dirty="0"/>
              <a:t> </a:t>
            </a:r>
            <a:r>
              <a:rPr lang="ru-RU" dirty="0" err="1"/>
              <a:t>навчального</a:t>
            </a:r>
            <a:r>
              <a:rPr lang="ru-RU" dirty="0"/>
              <a:t> </a:t>
            </a:r>
            <a:r>
              <a:rPr lang="ru-RU" dirty="0" err="1"/>
              <a:t>матеріалу</a:t>
            </a:r>
            <a:r>
              <a:rPr lang="ru-RU" dirty="0"/>
              <a:t> </a:t>
            </a:r>
            <a:r>
              <a:rPr lang="ru-RU" dirty="0" err="1"/>
              <a:t>всередині</a:t>
            </a:r>
            <a:r>
              <a:rPr lang="ru-RU" dirty="0"/>
              <a:t> кожного </a:t>
            </a:r>
            <a:r>
              <a:rPr lang="ru-RU" dirty="0" err="1"/>
              <a:t>навчального</a:t>
            </a:r>
            <a:r>
              <a:rPr lang="ru-RU" dirty="0"/>
              <a:t> </a:t>
            </a:r>
            <a:r>
              <a:rPr lang="ru-RU" dirty="0" err="1"/>
              <a:t>завдання</a:t>
            </a:r>
            <a:r>
              <a:rPr lang="ru-RU" dirty="0"/>
              <a:t> за </a:t>
            </a:r>
            <a:r>
              <a:rPr lang="ru-RU" dirty="0" err="1"/>
              <a:t>етапами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виконання</a:t>
            </a:r>
            <a:r>
              <a:rPr lang="ru-RU" dirty="0"/>
              <a:t>;</a:t>
            </a:r>
          </a:p>
          <a:p>
            <a:pPr>
              <a:buFont typeface="Wingdings" pitchFamily="2" charset="2"/>
              <a:buChar char="ü"/>
            </a:pPr>
            <a:r>
              <a:rPr lang="ru-RU" dirty="0" err="1"/>
              <a:t>розробка</a:t>
            </a:r>
            <a:r>
              <a:rPr lang="ru-RU" dirty="0"/>
              <a:t> кожного конкретного уроку </a:t>
            </a:r>
            <a:r>
              <a:rPr lang="ru-RU" dirty="0" err="1"/>
              <a:t>відповідно</a:t>
            </a:r>
            <a:r>
              <a:rPr lang="ru-RU" dirty="0"/>
              <a:t> до </a:t>
            </a:r>
            <a:r>
              <a:rPr lang="ru-RU" dirty="0" err="1"/>
              <a:t>певного</a:t>
            </a:r>
            <a:r>
              <a:rPr lang="ru-RU" dirty="0"/>
              <a:t> </a:t>
            </a:r>
            <a:r>
              <a:rPr lang="ru-RU" dirty="0" err="1"/>
              <a:t>етапу</a:t>
            </a:r>
            <a:r>
              <a:rPr lang="ru-RU" dirty="0"/>
              <a:t> </a:t>
            </a:r>
            <a:r>
              <a:rPr lang="ru-RU" dirty="0" err="1"/>
              <a:t>вирішення</a:t>
            </a:r>
            <a:r>
              <a:rPr lang="ru-RU" dirty="0"/>
              <a:t> </a:t>
            </a:r>
            <a:r>
              <a:rPr lang="ru-RU" dirty="0" err="1"/>
              <a:t>навчального</a:t>
            </a:r>
            <a:r>
              <a:rPr lang="ru-RU" dirty="0"/>
              <a:t> </a:t>
            </a:r>
            <a:r>
              <a:rPr lang="ru-RU" dirty="0" err="1"/>
              <a:t>завдання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4075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uk-UA" sz="3600" dirty="0" smtClean="0"/>
              <a:t>1. Технологія розвивального навчання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 smtClean="0"/>
              <a:t>Модель </a:t>
            </a:r>
            <a:r>
              <a:rPr lang="ru-RU" b="1" dirty="0" err="1"/>
              <a:t>організації</a:t>
            </a:r>
            <a:r>
              <a:rPr lang="ru-RU" b="1" dirty="0"/>
              <a:t> </a:t>
            </a:r>
            <a:r>
              <a:rPr lang="ru-RU" b="1" dirty="0" err="1" smtClean="0"/>
              <a:t>навчання</a:t>
            </a:r>
            <a:r>
              <a:rPr lang="ru-RU" b="1" dirty="0" smtClean="0"/>
              <a:t>:</a:t>
            </a:r>
          </a:p>
          <a:p>
            <a:pPr>
              <a:buFont typeface="Wingdings" pitchFamily="2" charset="2"/>
              <a:buChar char="ü"/>
            </a:pPr>
            <a:r>
              <a:rPr lang="ru-RU" dirty="0" err="1" smtClean="0"/>
              <a:t>формування</a:t>
            </a:r>
            <a:r>
              <a:rPr lang="ru-RU" dirty="0" smtClean="0"/>
              <a:t> </a:t>
            </a:r>
            <a:r>
              <a:rPr lang="ru-RU" dirty="0"/>
              <a:t>в </a:t>
            </a:r>
            <a:r>
              <a:rPr lang="ru-RU" dirty="0" err="1"/>
              <a:t>учнів</a:t>
            </a:r>
            <a:r>
              <a:rPr lang="ru-RU" dirty="0"/>
              <a:t> </a:t>
            </a:r>
            <a:r>
              <a:rPr lang="ru-RU" dirty="0" smtClean="0"/>
              <a:t>з ООП </a:t>
            </a:r>
            <a:r>
              <a:rPr lang="ru-RU" dirty="0" err="1" smtClean="0"/>
              <a:t>мотивів</a:t>
            </a:r>
            <a:r>
              <a:rPr lang="ru-RU" dirty="0" smtClean="0"/>
              <a:t> до </a:t>
            </a:r>
            <a:r>
              <a:rPr lang="ru-RU" dirty="0" err="1" smtClean="0"/>
              <a:t>навчання</a:t>
            </a:r>
            <a:r>
              <a:rPr lang="ru-RU" dirty="0"/>
              <a:t>, позитивного </a:t>
            </a:r>
            <a:r>
              <a:rPr lang="ru-RU" dirty="0" err="1"/>
              <a:t>ставлення</a:t>
            </a:r>
            <a:r>
              <a:rPr lang="ru-RU" dirty="0"/>
              <a:t> до </a:t>
            </a:r>
            <a:r>
              <a:rPr lang="ru-RU" dirty="0" err="1"/>
              <a:t>нього</a:t>
            </a:r>
            <a:r>
              <a:rPr lang="ru-RU" dirty="0"/>
              <a:t>;</a:t>
            </a:r>
          </a:p>
          <a:p>
            <a:pPr>
              <a:buFont typeface="Wingdings" pitchFamily="2" charset="2"/>
              <a:buChar char="ü"/>
            </a:pPr>
            <a:r>
              <a:rPr lang="ru-RU" dirty="0" err="1"/>
              <a:t>оволодіння</a:t>
            </a:r>
            <a:r>
              <a:rPr lang="ru-RU" dirty="0"/>
              <a:t> новою </a:t>
            </a:r>
            <a:r>
              <a:rPr lang="ru-RU" dirty="0" err="1"/>
              <a:t>інформацією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являє</a:t>
            </a:r>
            <a:r>
              <a:rPr lang="ru-RU" dirty="0"/>
              <a:t> собою </a:t>
            </a:r>
            <a:r>
              <a:rPr lang="ru-RU" dirty="0" err="1"/>
              <a:t>пізнавальну</a:t>
            </a:r>
            <a:r>
              <a:rPr lang="ru-RU" dirty="0"/>
              <a:t> </a:t>
            </a:r>
            <a:r>
              <a:rPr lang="ru-RU" dirty="0" err="1"/>
              <a:t>діяльність</a:t>
            </a:r>
            <a:r>
              <a:rPr lang="ru-RU" dirty="0"/>
              <a:t>, </a:t>
            </a:r>
            <a:r>
              <a:rPr lang="ru-RU" dirty="0" err="1"/>
              <a:t>спрямовану</a:t>
            </a:r>
            <a:r>
              <a:rPr lang="ru-RU" dirty="0"/>
              <a:t> на </a:t>
            </a:r>
            <a:r>
              <a:rPr lang="ru-RU" dirty="0" err="1"/>
              <a:t>опанування</a:t>
            </a:r>
            <a:r>
              <a:rPr lang="ru-RU" dirty="0"/>
              <a:t> </a:t>
            </a:r>
            <a:r>
              <a:rPr lang="ru-RU" dirty="0" err="1"/>
              <a:t>нових</a:t>
            </a:r>
            <a:r>
              <a:rPr lang="ru-RU" dirty="0"/>
              <a:t> </a:t>
            </a:r>
            <a:r>
              <a:rPr lang="ru-RU" dirty="0" err="1"/>
              <a:t>знань</a:t>
            </a:r>
            <a:r>
              <a:rPr lang="ru-RU" dirty="0"/>
              <a:t> і </a:t>
            </a:r>
            <a:r>
              <a:rPr lang="ru-RU" dirty="0" err="1"/>
              <a:t>способів</a:t>
            </a:r>
            <a:r>
              <a:rPr lang="ru-RU" dirty="0"/>
              <a:t> </a:t>
            </a:r>
            <a:r>
              <a:rPr lang="ru-RU" dirty="0" err="1"/>
              <a:t>навчальних</a:t>
            </a:r>
            <a:r>
              <a:rPr lang="ru-RU" dirty="0"/>
              <a:t> </a:t>
            </a:r>
            <a:r>
              <a:rPr lang="ru-RU" dirty="0" err="1"/>
              <a:t>дій</a:t>
            </a:r>
            <a:r>
              <a:rPr lang="ru-RU" dirty="0"/>
              <a:t>;</a:t>
            </a:r>
          </a:p>
          <a:p>
            <a:pPr>
              <a:buFont typeface="Wingdings" pitchFamily="2" charset="2"/>
              <a:buChar char="ü"/>
            </a:pPr>
            <a:r>
              <a:rPr lang="ru-RU" dirty="0" err="1"/>
              <a:t>відтворення</a:t>
            </a:r>
            <a:r>
              <a:rPr lang="ru-RU" dirty="0"/>
              <a:t> </a:t>
            </a:r>
            <a:r>
              <a:rPr lang="ru-RU" dirty="0" err="1"/>
              <a:t>засвоєного</a:t>
            </a:r>
            <a:r>
              <a:rPr lang="ru-RU" dirty="0"/>
              <a:t> </a:t>
            </a:r>
            <a:r>
              <a:rPr lang="ru-RU" dirty="0" err="1"/>
              <a:t>матеріалу</a:t>
            </a:r>
            <a:r>
              <a:rPr lang="ru-RU" dirty="0"/>
              <a:t>;</a:t>
            </a:r>
          </a:p>
          <a:p>
            <a:pPr>
              <a:buFont typeface="Wingdings" pitchFamily="2" charset="2"/>
              <a:buChar char="ü"/>
            </a:pPr>
            <a:r>
              <a:rPr lang="ru-RU" dirty="0" err="1" smtClean="0"/>
              <a:t>узагальнення</a:t>
            </a:r>
            <a:r>
              <a:rPr lang="ru-RU" dirty="0" smtClean="0"/>
              <a:t> </a:t>
            </a:r>
            <a:r>
              <a:rPr lang="ru-RU" dirty="0" err="1"/>
              <a:t>знань</a:t>
            </a:r>
            <a:r>
              <a:rPr lang="ru-RU" dirty="0"/>
              <a:t>, </a:t>
            </a:r>
            <a:r>
              <a:rPr lang="ru-RU" dirty="0" err="1"/>
              <a:t>умінь</a:t>
            </a:r>
            <a:r>
              <a:rPr lang="ru-RU" dirty="0"/>
              <a:t> і </a:t>
            </a:r>
            <a:r>
              <a:rPr lang="ru-RU" dirty="0" err="1" smtClean="0"/>
              <a:t>навичок</a:t>
            </a:r>
            <a:r>
              <a:rPr lang="ru-RU" dirty="0"/>
              <a:t>.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6136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marL="0" indent="0"/>
            <a:r>
              <a:rPr lang="uk-UA" sz="3600" dirty="0"/>
              <a:t>2</a:t>
            </a:r>
            <a:r>
              <a:rPr lang="uk-UA" sz="3600" dirty="0" smtClean="0"/>
              <a:t>. Технологія </a:t>
            </a:r>
            <a:r>
              <a:rPr lang="ru-RU" sz="3600" dirty="0" err="1"/>
              <a:t>організування</a:t>
            </a:r>
            <a:r>
              <a:rPr lang="ru-RU" sz="3600" dirty="0"/>
              <a:t> </a:t>
            </a:r>
            <a:r>
              <a:rPr lang="ru-RU" sz="3600" dirty="0" err="1"/>
              <a:t>групової</a:t>
            </a:r>
            <a:r>
              <a:rPr lang="ru-RU" sz="3600" dirty="0"/>
              <a:t> </a:t>
            </a:r>
            <a:br>
              <a:rPr lang="ru-RU" sz="3600" dirty="0"/>
            </a:br>
            <a:r>
              <a:rPr lang="ru-RU" sz="3600" dirty="0"/>
              <a:t>     </a:t>
            </a:r>
            <a:r>
              <a:rPr lang="ru-RU" sz="3600" dirty="0" err="1" smtClean="0"/>
              <a:t>діяльності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457200">
              <a:buNone/>
            </a:pPr>
            <a:endParaRPr lang="uk-UA" b="1" i="1" dirty="0" smtClean="0"/>
          </a:p>
          <a:p>
            <a:pPr marL="0" indent="457200">
              <a:buNone/>
            </a:pPr>
            <a:r>
              <a:rPr lang="uk-UA" b="1" i="1" dirty="0" smtClean="0"/>
              <a:t>Групова </a:t>
            </a:r>
            <a:r>
              <a:rPr lang="uk-UA" b="1" i="1" dirty="0"/>
              <a:t>навчальна діяльність</a:t>
            </a:r>
            <a:r>
              <a:rPr lang="uk-UA" dirty="0"/>
              <a:t> – це форма організації навчання в малих групах </a:t>
            </a:r>
            <a:r>
              <a:rPr lang="uk-UA" dirty="0" smtClean="0"/>
              <a:t>учнів + включення учня з ООП у ці групи, які </a:t>
            </a:r>
            <a:r>
              <a:rPr lang="uk-UA" dirty="0"/>
              <a:t>об’єднані загальною навчальною метою при опосередкованому керівництві </a:t>
            </a:r>
            <a:r>
              <a:rPr lang="uk-UA" dirty="0" smtClean="0"/>
              <a:t>вчителя, асистента у </a:t>
            </a:r>
            <a:r>
              <a:rPr lang="uk-UA" dirty="0"/>
              <a:t>співпраці з </a:t>
            </a:r>
            <a:r>
              <a:rPr lang="uk-UA" dirty="0" smtClean="0"/>
              <a:t>іншими учнями</a:t>
            </a:r>
            <a:r>
              <a:rPr lang="uk-UA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5563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589112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/>
            <a:r>
              <a:rPr lang="uk-UA" sz="3600" dirty="0"/>
              <a:t>2</a:t>
            </a:r>
            <a:r>
              <a:rPr lang="uk-UA" sz="3600" dirty="0" smtClean="0"/>
              <a:t>. Технологія </a:t>
            </a:r>
            <a:r>
              <a:rPr lang="ru-RU" sz="3600" dirty="0" err="1"/>
              <a:t>організування</a:t>
            </a:r>
            <a:r>
              <a:rPr lang="ru-RU" sz="3600" dirty="0"/>
              <a:t> </a:t>
            </a:r>
            <a:r>
              <a:rPr lang="ru-RU" sz="3600" dirty="0" err="1"/>
              <a:t>групової</a:t>
            </a:r>
            <a:r>
              <a:rPr lang="ru-RU" sz="3600" dirty="0"/>
              <a:t> </a:t>
            </a:r>
            <a:br>
              <a:rPr lang="ru-RU" sz="3600" dirty="0"/>
            </a:br>
            <a:r>
              <a:rPr lang="ru-RU" sz="3600" dirty="0"/>
              <a:t>     </a:t>
            </a:r>
            <a:r>
              <a:rPr lang="ru-RU" sz="3600" dirty="0" err="1" smtClean="0"/>
              <a:t>діяльності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432048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40000" lnSpcReduction="20000"/>
          </a:bodyPr>
          <a:lstStyle/>
          <a:p>
            <a:pPr marL="0" indent="0" algn="ctr">
              <a:buNone/>
            </a:pPr>
            <a:r>
              <a:rPr lang="uk-UA" sz="5900" dirty="0" smtClean="0"/>
              <a:t>Переваги </a:t>
            </a:r>
            <a:r>
              <a:rPr lang="uk-UA" sz="5900" dirty="0"/>
              <a:t>групової навчальної </a:t>
            </a:r>
            <a:r>
              <a:rPr lang="uk-UA" sz="5900" dirty="0" smtClean="0"/>
              <a:t>діяльності</a:t>
            </a:r>
          </a:p>
          <a:p>
            <a:pPr marL="0" indent="0" algn="ctr">
              <a:buNone/>
            </a:pPr>
            <a:endParaRPr lang="ru-RU" dirty="0"/>
          </a:p>
          <a:p>
            <a:pPr lvl="0">
              <a:buFont typeface="Calibri" pitchFamily="34" charset="0"/>
              <a:buChar char="–"/>
            </a:pPr>
            <a:r>
              <a:rPr lang="uk-UA" sz="4200" dirty="0"/>
              <a:t>збільшується обсяг виконаної роботи за певний час; це досягається завдяки специфічному добору завдань для роботи в мікрогрупі, що в порівнянні з фронтальною та індивідуальною формами навчальної діяльності справді має значно більший обсяг;</a:t>
            </a:r>
            <a:endParaRPr lang="ru-RU" sz="4200" dirty="0"/>
          </a:p>
          <a:p>
            <a:pPr lvl="0">
              <a:buFont typeface="Calibri" pitchFamily="34" charset="0"/>
              <a:buChar char="–"/>
            </a:pPr>
            <a:r>
              <a:rPr lang="uk-UA" sz="4200" dirty="0"/>
              <a:t>висока результативність у засвоєнні знань і формуванні умінь, що досягається шляхом забезпечення активності кожного окремого учня завдяки спеціально організованій взаємодії в мікрогрупі;</a:t>
            </a:r>
            <a:endParaRPr lang="ru-RU" sz="4200" dirty="0"/>
          </a:p>
          <a:p>
            <a:pPr lvl="0">
              <a:buFont typeface="Calibri" pitchFamily="34" charset="0"/>
              <a:buChar char="–"/>
            </a:pPr>
            <a:r>
              <a:rPr lang="uk-UA" sz="4200" dirty="0"/>
              <a:t>формуються вміння співпрацювати;</a:t>
            </a:r>
            <a:endParaRPr lang="ru-RU" sz="4200" dirty="0"/>
          </a:p>
          <a:p>
            <a:pPr lvl="0">
              <a:buFont typeface="Calibri" pitchFamily="34" charset="0"/>
              <a:buChar char="–"/>
            </a:pPr>
            <a:r>
              <a:rPr lang="uk-UA" sz="4200" dirty="0"/>
              <a:t>формуються мотиви навчання, розвиваються гуманні взаємини людей;</a:t>
            </a:r>
            <a:endParaRPr lang="ru-RU" sz="4200" dirty="0"/>
          </a:p>
          <a:p>
            <a:pPr lvl="0">
              <a:buFont typeface="Calibri" pitchFamily="34" charset="0"/>
              <a:buChar char="–"/>
            </a:pPr>
            <a:r>
              <a:rPr lang="uk-UA" sz="4200" dirty="0"/>
              <a:t>розвивається навчальна діяльність, а саме: утворюються такі компоненти навчальної діяльності, як планування, самоконтроль, самооцінка.</a:t>
            </a:r>
            <a:endParaRPr lang="ru-RU" sz="4200" dirty="0"/>
          </a:p>
        </p:txBody>
      </p:sp>
    </p:spTree>
    <p:extLst>
      <p:ext uri="{BB962C8B-B14F-4D97-AF65-F5344CB8AC3E}">
        <p14:creationId xmlns:p14="http://schemas.microsoft.com/office/powerpoint/2010/main" val="257794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949152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/>
            <a:r>
              <a:rPr lang="uk-UA" sz="3600" dirty="0"/>
              <a:t>2</a:t>
            </a:r>
            <a:r>
              <a:rPr lang="uk-UA" sz="3600" dirty="0" smtClean="0"/>
              <a:t>. Технологія </a:t>
            </a:r>
            <a:r>
              <a:rPr lang="ru-RU" sz="3600" dirty="0" err="1"/>
              <a:t>організування</a:t>
            </a:r>
            <a:r>
              <a:rPr lang="ru-RU" sz="3600" dirty="0"/>
              <a:t> </a:t>
            </a:r>
            <a:r>
              <a:rPr lang="ru-RU" sz="3600" dirty="0" err="1"/>
              <a:t>групової</a:t>
            </a:r>
            <a:r>
              <a:rPr lang="ru-RU" sz="3600" dirty="0"/>
              <a:t> </a:t>
            </a:r>
            <a:br>
              <a:rPr lang="ru-RU" sz="3600" dirty="0"/>
            </a:br>
            <a:r>
              <a:rPr lang="ru-RU" sz="3600" dirty="0"/>
              <a:t>     </a:t>
            </a:r>
            <a:r>
              <a:rPr lang="ru-RU" sz="3600" dirty="0" err="1" smtClean="0"/>
              <a:t>діяльності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68052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pPr marL="0" indent="457200" algn="just">
              <a:buNone/>
            </a:pPr>
            <a:endParaRPr lang="uk-UA" sz="4400" b="1" dirty="0" smtClean="0"/>
          </a:p>
          <a:p>
            <a:pPr marL="0" indent="457200" algn="just">
              <a:buNone/>
            </a:pPr>
            <a:r>
              <a:rPr lang="uk-UA" sz="4400" b="1" dirty="0" smtClean="0"/>
              <a:t>Мета </a:t>
            </a:r>
            <a:r>
              <a:rPr lang="uk-UA" sz="4400" b="1" dirty="0"/>
              <a:t>технології</a:t>
            </a:r>
            <a:r>
              <a:rPr lang="uk-UA" sz="4400" dirty="0"/>
              <a:t> –</a:t>
            </a:r>
            <a:r>
              <a:rPr lang="uk-UA" sz="4400" dirty="0" smtClean="0"/>
              <a:t> </a:t>
            </a:r>
            <a:r>
              <a:rPr lang="uk-UA" sz="4400" dirty="0"/>
              <a:t>розвиток дитини як суб’єкта навчальної діяльності. </a:t>
            </a:r>
            <a:endParaRPr lang="uk-UA" sz="4400" dirty="0" smtClean="0"/>
          </a:p>
          <a:p>
            <a:pPr marL="0" indent="0" algn="ctr">
              <a:buNone/>
            </a:pPr>
            <a:r>
              <a:rPr lang="uk-UA" sz="4400" b="1" dirty="0" smtClean="0"/>
              <a:t>Завдання</a:t>
            </a:r>
            <a:r>
              <a:rPr lang="uk-UA" sz="4400" b="1" dirty="0"/>
              <a:t>:</a:t>
            </a:r>
            <a:endParaRPr lang="ru-RU" sz="4400" b="1" dirty="0"/>
          </a:p>
          <a:p>
            <a:pPr lvl="0"/>
            <a:r>
              <a:rPr lang="uk-UA" sz="4400" dirty="0"/>
              <a:t>навчити дітей співпраці при виконанні групових завдань;</a:t>
            </a:r>
            <a:endParaRPr lang="ru-RU" sz="4400" dirty="0"/>
          </a:p>
          <a:p>
            <a:pPr lvl="0"/>
            <a:r>
              <a:rPr lang="uk-UA" sz="4400" dirty="0"/>
              <a:t>стимулювати моральні переживання взаємного навчання, зацікавленості в успіхові товариша;</a:t>
            </a:r>
            <a:endParaRPr lang="ru-RU" sz="4400" dirty="0"/>
          </a:p>
          <a:p>
            <a:pPr lvl="0"/>
            <a:r>
              <a:rPr lang="uk-UA" sz="4400" dirty="0"/>
              <a:t>формувати комунікативні вміння школярів;</a:t>
            </a:r>
            <a:endParaRPr lang="ru-RU" sz="4400" dirty="0"/>
          </a:p>
          <a:p>
            <a:pPr lvl="0"/>
            <a:r>
              <a:rPr lang="uk-UA" sz="4400" dirty="0"/>
              <a:t>формувати рефлексивні компоненти навчальної діяльності: цілеспрямованість, планування, контроль, оцінювання;</a:t>
            </a:r>
            <a:endParaRPr lang="ru-RU" sz="4400" dirty="0"/>
          </a:p>
          <a:p>
            <a:pPr lvl="0"/>
            <a:r>
              <a:rPr lang="uk-UA" sz="4400" dirty="0"/>
              <a:t>поєднувати фронтальну, індивідуальну та групову форми навчальної діяльності.</a:t>
            </a:r>
            <a:endParaRPr lang="ru-RU" sz="4400" dirty="0"/>
          </a:p>
          <a:p>
            <a:pPr marL="0" indent="457200" algn="just">
              <a:buNone/>
            </a:pPr>
            <a:endParaRPr lang="ru-RU" sz="4400" dirty="0"/>
          </a:p>
          <a:p>
            <a:pPr marL="0" indent="0" algn="ctr">
              <a:buNone/>
            </a:pPr>
            <a:endParaRPr lang="ru-RU" sz="4200" dirty="0"/>
          </a:p>
        </p:txBody>
      </p:sp>
    </p:spTree>
    <p:extLst>
      <p:ext uri="{BB962C8B-B14F-4D97-AF65-F5344CB8AC3E}">
        <p14:creationId xmlns:p14="http://schemas.microsoft.com/office/powerpoint/2010/main" val="3039196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877144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/>
            <a:r>
              <a:rPr lang="uk-UA" sz="3600" dirty="0"/>
              <a:t>2</a:t>
            </a:r>
            <a:r>
              <a:rPr lang="uk-UA" sz="3600" dirty="0" smtClean="0"/>
              <a:t>. Технологія </a:t>
            </a:r>
            <a:r>
              <a:rPr lang="ru-RU" sz="3600" dirty="0" err="1"/>
              <a:t>організування</a:t>
            </a:r>
            <a:r>
              <a:rPr lang="ru-RU" sz="3600" dirty="0"/>
              <a:t> </a:t>
            </a:r>
            <a:r>
              <a:rPr lang="ru-RU" sz="3600" dirty="0" err="1"/>
              <a:t>групової</a:t>
            </a:r>
            <a:r>
              <a:rPr lang="ru-RU" sz="3600" dirty="0"/>
              <a:t> </a:t>
            </a:r>
            <a:br>
              <a:rPr lang="ru-RU" sz="3600" dirty="0"/>
            </a:br>
            <a:r>
              <a:rPr lang="ru-RU" sz="3600" dirty="0"/>
              <a:t>     </a:t>
            </a:r>
            <a:r>
              <a:rPr lang="ru-RU" sz="3600" dirty="0" err="1" smtClean="0"/>
              <a:t>діяльності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60851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2800" b="1" dirty="0" smtClean="0"/>
              <a:t>Базові положення технології </a:t>
            </a:r>
            <a:r>
              <a:rPr lang="uk-UA" sz="2800" b="1" dirty="0"/>
              <a:t>групової навчальної </a:t>
            </a:r>
            <a:r>
              <a:rPr lang="uk-UA" sz="2800" b="1" dirty="0" smtClean="0"/>
              <a:t>діяльності:</a:t>
            </a:r>
            <a:endParaRPr lang="ru-RU" sz="2800" b="1" dirty="0"/>
          </a:p>
          <a:p>
            <a:pPr lvl="0" algn="just">
              <a:buClr>
                <a:srgbClr val="002060"/>
              </a:buClr>
              <a:buFont typeface="Wingdings" pitchFamily="2" charset="2"/>
              <a:buChar char="ü"/>
            </a:pPr>
            <a:r>
              <a:rPr lang="uk-UA" sz="2800" dirty="0"/>
              <a:t>необхідно навчати учнів прийомів ділової співпраці;</a:t>
            </a:r>
            <a:endParaRPr lang="ru-RU" sz="2800" dirty="0"/>
          </a:p>
          <a:p>
            <a:pPr lvl="0" algn="just">
              <a:buClr>
                <a:srgbClr val="002060"/>
              </a:buClr>
              <a:buFont typeface="Wingdings" pitchFamily="2" charset="2"/>
              <a:buChar char="ü"/>
            </a:pPr>
            <a:r>
              <a:rPr lang="uk-UA" sz="2800" dirty="0"/>
              <a:t>необхідно забезпечувати спеціальний добір дітей у групи;</a:t>
            </a:r>
            <a:endParaRPr lang="ru-RU" sz="2800" dirty="0"/>
          </a:p>
          <a:p>
            <a:pPr lvl="0" algn="just">
              <a:buClr>
                <a:srgbClr val="002060"/>
              </a:buClr>
              <a:buFont typeface="Wingdings" pitchFamily="2" charset="2"/>
              <a:buChar char="ü"/>
            </a:pPr>
            <a:r>
              <a:rPr lang="uk-UA" sz="2800" dirty="0"/>
              <a:t>необхідно актуалізувати активність кожного учня;</a:t>
            </a:r>
            <a:endParaRPr lang="ru-RU" sz="2800" dirty="0"/>
          </a:p>
          <a:p>
            <a:pPr lvl="0" algn="just">
              <a:buClr>
                <a:srgbClr val="002060"/>
              </a:buClr>
              <a:buFont typeface="Wingdings" pitchFamily="2" charset="2"/>
              <a:buChar char="ü"/>
            </a:pPr>
            <a:r>
              <a:rPr lang="uk-UA" sz="2800" dirty="0"/>
              <a:t>поєднувати всі форми навчальної діяльності школярів на занятті.</a:t>
            </a:r>
            <a:endParaRPr lang="ru-RU" sz="2800" dirty="0"/>
          </a:p>
          <a:p>
            <a:pPr marL="0" indent="457200" algn="just">
              <a:buNone/>
            </a:pPr>
            <a:endParaRPr lang="ru-RU" sz="4400" dirty="0"/>
          </a:p>
          <a:p>
            <a:pPr marL="0" indent="0" algn="ctr">
              <a:buNone/>
            </a:pPr>
            <a:endParaRPr lang="ru-RU" sz="4200" dirty="0"/>
          </a:p>
        </p:txBody>
      </p:sp>
    </p:spTree>
    <p:extLst>
      <p:ext uri="{BB962C8B-B14F-4D97-AF65-F5344CB8AC3E}">
        <p14:creationId xmlns:p14="http://schemas.microsoft.com/office/powerpoint/2010/main" val="3604123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733128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/>
            <a:r>
              <a:rPr lang="uk-UA" sz="3600" dirty="0"/>
              <a:t>2</a:t>
            </a:r>
            <a:r>
              <a:rPr lang="uk-UA" sz="3600" dirty="0" smtClean="0"/>
              <a:t>. Технологія </a:t>
            </a:r>
            <a:r>
              <a:rPr lang="ru-RU" sz="3600" dirty="0" err="1"/>
              <a:t>організування</a:t>
            </a:r>
            <a:r>
              <a:rPr lang="ru-RU" sz="3600" dirty="0"/>
              <a:t> </a:t>
            </a:r>
            <a:r>
              <a:rPr lang="ru-RU" sz="3600" dirty="0" err="1"/>
              <a:t>групової</a:t>
            </a:r>
            <a:r>
              <a:rPr lang="ru-RU" sz="3600" dirty="0"/>
              <a:t> </a:t>
            </a:r>
            <a:br>
              <a:rPr lang="ru-RU" sz="3600" dirty="0"/>
            </a:br>
            <a:r>
              <a:rPr lang="ru-RU" sz="3600" dirty="0"/>
              <a:t>     </a:t>
            </a:r>
            <a:r>
              <a:rPr lang="ru-RU" sz="3600" dirty="0" err="1" smtClean="0"/>
              <a:t>діяльності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39248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47500" lnSpcReduction="20000"/>
          </a:bodyPr>
          <a:lstStyle/>
          <a:p>
            <a:pPr marL="0" indent="0" algn="ctr">
              <a:buNone/>
            </a:pPr>
            <a:r>
              <a:rPr lang="uk-UA" sz="5100" b="1" dirty="0" smtClean="0"/>
              <a:t>Зміст технології:</a:t>
            </a:r>
            <a:endParaRPr lang="ru-RU" sz="5100" b="1" dirty="0" smtClean="0"/>
          </a:p>
          <a:p>
            <a:pPr algn="just"/>
            <a:r>
              <a:rPr lang="uk-UA" sz="4400" dirty="0" smtClean="0"/>
              <a:t>найбільш </a:t>
            </a:r>
            <a:r>
              <a:rPr lang="uk-UA" sz="4400" dirty="0"/>
              <a:t>раціонально організовувати навчальні групи з 4-5 </a:t>
            </a:r>
            <a:r>
              <a:rPr lang="uk-UA" sz="4400" dirty="0" smtClean="0"/>
              <a:t>осіб;</a:t>
            </a:r>
          </a:p>
          <a:p>
            <a:pPr algn="just"/>
            <a:r>
              <a:rPr lang="uk-UA" sz="4400" dirty="0"/>
              <a:t>с</a:t>
            </a:r>
            <a:r>
              <a:rPr lang="uk-UA" sz="4400" dirty="0" smtClean="0"/>
              <a:t>клад групи - гетерогенний </a:t>
            </a:r>
            <a:r>
              <a:rPr lang="uk-UA" sz="4400" dirty="0"/>
              <a:t>за навчальними та психологічними можливостями </a:t>
            </a:r>
            <a:r>
              <a:rPr lang="uk-UA" sz="4400" dirty="0" smtClean="0"/>
              <a:t>дітей (у </a:t>
            </a:r>
            <a:r>
              <a:rPr lang="uk-UA" sz="4400" dirty="0"/>
              <a:t>групі повинен бути хоча б один сильний </a:t>
            </a:r>
            <a:r>
              <a:rPr lang="uk-UA" sz="4400" dirty="0" smtClean="0"/>
              <a:t>учень); </a:t>
            </a:r>
          </a:p>
          <a:p>
            <a:pPr algn="just"/>
            <a:r>
              <a:rPr lang="uk-UA" sz="4400" dirty="0"/>
              <a:t>г</a:t>
            </a:r>
            <a:r>
              <a:rPr lang="uk-UA" sz="4400" dirty="0" smtClean="0"/>
              <a:t>рупу </a:t>
            </a:r>
            <a:r>
              <a:rPr lang="uk-UA" sz="4400" dirty="0"/>
              <a:t>слід формувати на основі особистісних переваг учнів, обрати консультанта, розподілити </a:t>
            </a:r>
            <a:r>
              <a:rPr lang="uk-UA" sz="4400" dirty="0" smtClean="0"/>
              <a:t>обов’язки</a:t>
            </a:r>
            <a:r>
              <a:rPr lang="uk-UA" sz="4400" dirty="0"/>
              <a:t>;</a:t>
            </a:r>
            <a:endParaRPr lang="uk-UA" sz="4400" dirty="0" smtClean="0"/>
          </a:p>
          <a:p>
            <a:pPr algn="just"/>
            <a:r>
              <a:rPr lang="uk-UA" sz="4400" dirty="0"/>
              <a:t>п</a:t>
            </a:r>
            <a:r>
              <a:rPr lang="uk-UA" sz="4400" dirty="0" smtClean="0"/>
              <a:t>ри </a:t>
            </a:r>
            <a:r>
              <a:rPr lang="uk-UA" sz="4400" dirty="0"/>
              <a:t>створенні групи необхідно брати до уваги психологічну єдність дітей, їхні бажання, потенціальні можливості для успішної навчальної діяльності. Робота проводиться за принципом </a:t>
            </a:r>
            <a:r>
              <a:rPr lang="uk-UA" sz="4400" dirty="0" smtClean="0"/>
              <a:t>рівноправності;</a:t>
            </a:r>
            <a:endParaRPr lang="ru-RU" sz="4400" dirty="0"/>
          </a:p>
          <a:p>
            <a:pPr algn="just"/>
            <a:r>
              <a:rPr lang="uk-UA" sz="4400" dirty="0"/>
              <a:t>п</a:t>
            </a:r>
            <a:r>
              <a:rPr lang="uk-UA" sz="4400" dirty="0" smtClean="0"/>
              <a:t>ід </a:t>
            </a:r>
            <a:r>
              <a:rPr lang="uk-UA" sz="4400" dirty="0"/>
              <a:t>час організації групової навчальної діяльності необхідно забезпечити активність кожного учня.</a:t>
            </a:r>
            <a:endParaRPr lang="ru-RU" sz="4400" dirty="0" smtClean="0"/>
          </a:p>
          <a:p>
            <a:pPr marL="0" indent="0" algn="ctr">
              <a:buNone/>
            </a:pPr>
            <a:endParaRPr lang="ru-RU" sz="4200" dirty="0"/>
          </a:p>
        </p:txBody>
      </p:sp>
    </p:spTree>
    <p:extLst>
      <p:ext uri="{BB962C8B-B14F-4D97-AF65-F5344CB8AC3E}">
        <p14:creationId xmlns:p14="http://schemas.microsoft.com/office/powerpoint/2010/main" val="228438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661120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/>
            <a:r>
              <a:rPr lang="uk-UA" sz="3600" dirty="0"/>
              <a:t>2</a:t>
            </a:r>
            <a:r>
              <a:rPr lang="uk-UA" sz="3600" dirty="0" smtClean="0"/>
              <a:t>. Технологія </a:t>
            </a:r>
            <a:r>
              <a:rPr lang="ru-RU" sz="3600" dirty="0" err="1"/>
              <a:t>організування</a:t>
            </a:r>
            <a:r>
              <a:rPr lang="ru-RU" sz="3600" dirty="0"/>
              <a:t> </a:t>
            </a:r>
            <a:r>
              <a:rPr lang="ru-RU" sz="3600" dirty="0" err="1"/>
              <a:t>групової</a:t>
            </a:r>
            <a:r>
              <a:rPr lang="ru-RU" sz="3600" dirty="0"/>
              <a:t> </a:t>
            </a:r>
            <a:br>
              <a:rPr lang="ru-RU" sz="3600" dirty="0"/>
            </a:br>
            <a:r>
              <a:rPr lang="ru-RU" sz="3600" dirty="0"/>
              <a:t>     </a:t>
            </a:r>
            <a:r>
              <a:rPr lang="ru-RU" sz="3600" dirty="0" err="1" smtClean="0"/>
              <a:t>діяльності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464496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uk-UA" sz="3600" b="1" dirty="0" smtClean="0"/>
              <a:t>Вимоги до вчителя:</a:t>
            </a:r>
            <a:endParaRPr lang="ru-RU" sz="3600" b="1" dirty="0"/>
          </a:p>
          <a:p>
            <a:pPr lvl="0">
              <a:buClr>
                <a:schemeClr val="accent5">
                  <a:lumMod val="50000"/>
                </a:schemeClr>
              </a:buClr>
              <a:buFont typeface="Wingdings" pitchFamily="2" charset="2"/>
              <a:buChar char="Ø"/>
            </a:pPr>
            <a:r>
              <a:rPr lang="uk-UA" sz="3600" dirty="0"/>
              <a:t>чітко формулювати пізнавальні завдання;</a:t>
            </a:r>
            <a:endParaRPr lang="ru-RU" sz="3600" dirty="0"/>
          </a:p>
          <a:p>
            <a:pPr lvl="0">
              <a:buClr>
                <a:schemeClr val="accent5">
                  <a:lumMod val="50000"/>
                </a:schemeClr>
              </a:buClr>
              <a:buFont typeface="Wingdings" pitchFamily="2" charset="2"/>
              <a:buChar char="Ø"/>
            </a:pPr>
            <a:r>
              <a:rPr lang="uk-UA" sz="3600" dirty="0"/>
              <a:t>завдання мають бути проблемними, спонукати учнів до активності, до творчого мислення, до пошуку нових знань і нових способів дій;</a:t>
            </a:r>
            <a:endParaRPr lang="ru-RU" sz="3600" dirty="0"/>
          </a:p>
          <a:p>
            <a:pPr lvl="0">
              <a:buClr>
                <a:schemeClr val="accent5">
                  <a:lumMod val="50000"/>
                </a:schemeClr>
              </a:buClr>
              <a:buFont typeface="Wingdings" pitchFamily="2" charset="2"/>
              <a:buChar char="Ø"/>
            </a:pPr>
            <a:r>
              <a:rPr lang="uk-UA" sz="3600" dirty="0"/>
              <a:t>уважно спостерігати за перебігом навчальної діяльності в малих групах;</a:t>
            </a:r>
            <a:endParaRPr lang="ru-RU" sz="3600" dirty="0"/>
          </a:p>
          <a:p>
            <a:pPr lvl="0">
              <a:buClr>
                <a:schemeClr val="accent5">
                  <a:lumMod val="50000"/>
                </a:schemeClr>
              </a:buClr>
              <a:buFont typeface="Wingdings" pitchFamily="2" charset="2"/>
              <a:buChar char="Ø"/>
            </a:pPr>
            <a:r>
              <a:rPr lang="uk-UA" sz="3600" dirty="0"/>
              <a:t>зосередити увагу на діяльності слабких учнів;</a:t>
            </a:r>
            <a:endParaRPr lang="ru-RU" sz="3600" dirty="0"/>
          </a:p>
          <a:p>
            <a:pPr lvl="0">
              <a:buClr>
                <a:schemeClr val="accent5">
                  <a:lumMod val="50000"/>
                </a:schemeClr>
              </a:buClr>
              <a:buFont typeface="Wingdings" pitchFamily="2" charset="2"/>
              <a:buChar char="Ø"/>
            </a:pPr>
            <a:r>
              <a:rPr lang="uk-UA" sz="3600" dirty="0"/>
              <a:t>заздалегідь інструктувати ланкових, спрямовувати їхню роботу в групі;</a:t>
            </a:r>
            <a:endParaRPr lang="ru-RU" sz="3600" dirty="0"/>
          </a:p>
          <a:p>
            <a:pPr lvl="0">
              <a:buClr>
                <a:schemeClr val="accent5">
                  <a:lumMod val="50000"/>
                </a:schemeClr>
              </a:buClr>
              <a:buFont typeface="Wingdings" pitchFamily="2" charset="2"/>
              <a:buChar char="Ø"/>
            </a:pPr>
            <a:r>
              <a:rPr lang="uk-UA" sz="3600" dirty="0"/>
              <a:t>не створювати ніякого змагання на швидкість виконання завдань.</a:t>
            </a:r>
            <a:endParaRPr lang="ru-RU" sz="3600" dirty="0"/>
          </a:p>
          <a:p>
            <a:pPr algn="just">
              <a:buFontTx/>
              <a:buChar char="-"/>
            </a:pPr>
            <a:endParaRPr lang="ru-RU" sz="4200" dirty="0"/>
          </a:p>
        </p:txBody>
      </p:sp>
    </p:spTree>
    <p:extLst>
      <p:ext uri="{BB962C8B-B14F-4D97-AF65-F5344CB8AC3E}">
        <p14:creationId xmlns:p14="http://schemas.microsoft.com/office/powerpoint/2010/main" val="3395641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/>
            <a:r>
              <a:rPr lang="uk-UA" sz="3600" dirty="0" smtClean="0"/>
              <a:t>3. </a:t>
            </a:r>
            <a:r>
              <a:rPr lang="uk-UA" sz="3200" b="1" dirty="0" err="1" smtClean="0"/>
              <a:t>Проєктна</a:t>
            </a:r>
            <a:r>
              <a:rPr lang="uk-UA" sz="3200" b="1" dirty="0" smtClean="0"/>
              <a:t> </a:t>
            </a:r>
            <a:r>
              <a:rPr lang="uk-UA" sz="3200" b="1" dirty="0"/>
              <a:t>технологія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457200" algn="just">
              <a:buNone/>
            </a:pPr>
            <a:r>
              <a:rPr lang="uk-UA" b="1" i="1" dirty="0"/>
              <a:t>Метод </a:t>
            </a:r>
            <a:r>
              <a:rPr lang="uk-UA" b="1" i="1" dirty="0" err="1" smtClean="0"/>
              <a:t>проєктів</a:t>
            </a:r>
            <a:r>
              <a:rPr lang="uk-UA" i="1" dirty="0" smtClean="0"/>
              <a:t> </a:t>
            </a:r>
            <a:r>
              <a:rPr lang="uk-UA" dirty="0"/>
              <a:t>(лат. </a:t>
            </a:r>
            <a:r>
              <a:rPr lang="en-US" i="1" dirty="0" err="1"/>
              <a:t>proectus</a:t>
            </a:r>
            <a:r>
              <a:rPr lang="en-US" dirty="0"/>
              <a:t> </a:t>
            </a:r>
            <a:r>
              <a:rPr lang="uk-UA" dirty="0"/>
              <a:t>– спрямований уперед) – технологія організування навчання, за якої учні здобувають знання, набувають умінь і навичок у процесі планування і виконання практичних завдань </a:t>
            </a:r>
            <a:r>
              <a:rPr lang="uk-UA" i="1" dirty="0"/>
              <a:t>–</a:t>
            </a:r>
            <a:r>
              <a:rPr lang="uk-UA" dirty="0"/>
              <a:t> проектів</a:t>
            </a:r>
            <a:r>
              <a:rPr lang="uk-UA" dirty="0" smtClean="0"/>
              <a:t>.</a:t>
            </a:r>
          </a:p>
          <a:p>
            <a:pPr marL="0" indent="457200" algn="just">
              <a:buNone/>
            </a:pPr>
            <a:r>
              <a:rPr lang="uk-UA" b="1" dirty="0"/>
              <a:t>Мета</a:t>
            </a:r>
            <a:r>
              <a:rPr lang="uk-UA" dirty="0"/>
              <a:t> – створення педагогом умов для набуття учнем індивідуального досвіду </a:t>
            </a:r>
            <a:r>
              <a:rPr lang="uk-UA" dirty="0" err="1" smtClean="0"/>
              <a:t>проєктної</a:t>
            </a:r>
            <a:r>
              <a:rPr lang="uk-UA" dirty="0" smtClean="0"/>
              <a:t> </a:t>
            </a:r>
            <a:r>
              <a:rPr lang="uk-UA" dirty="0"/>
              <a:t>діяльності.</a:t>
            </a:r>
            <a:endParaRPr lang="ru-RU" dirty="0"/>
          </a:p>
          <a:p>
            <a:pPr marL="0" indent="457200" algn="just">
              <a:buNone/>
            </a:pP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2525077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marL="0" indent="0"/>
            <a:r>
              <a:rPr lang="uk-UA" sz="3600" b="1" dirty="0"/>
              <a:t>4. Нові інформаційні технології в </a:t>
            </a:r>
            <a:r>
              <a:rPr lang="uk-UA" sz="3600" b="1" dirty="0" smtClean="0"/>
              <a:t>освіті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457200" algn="just">
              <a:buNone/>
            </a:pPr>
            <a:r>
              <a:rPr lang="uk-UA" dirty="0"/>
              <a:t>Поняття «інформаційні технології навчання» виникло у 70-і рр. ХХ ст</a:t>
            </a:r>
            <a:r>
              <a:rPr lang="uk-UA" dirty="0" smtClean="0"/>
              <a:t>.</a:t>
            </a:r>
          </a:p>
          <a:p>
            <a:pPr marL="0" indent="457200" algn="just">
              <a:buNone/>
            </a:pPr>
            <a:r>
              <a:rPr lang="uk-UA" dirty="0"/>
              <a:t>У науковій літературі термін </a:t>
            </a:r>
            <a:r>
              <a:rPr lang="uk-UA" b="1" i="1" dirty="0"/>
              <a:t>«нові інформаційні технології»</a:t>
            </a:r>
            <a:r>
              <a:rPr lang="uk-UA" dirty="0"/>
              <a:t> визначається як сукупність методів і технічних засобів збирання, організації, збереження, опрацювання, передачі й подання інформації, що розширює знання людей і розвиває їхні можливості щодо керування технічними й соціальними проблемами.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2010939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805136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/>
            <a:r>
              <a:rPr lang="uk-UA" sz="3600" b="1" dirty="0"/>
              <a:t>4. Нові інформаційні технології в </a:t>
            </a:r>
            <a:r>
              <a:rPr lang="uk-UA" sz="3600" b="1" dirty="0" smtClean="0"/>
              <a:t>освіті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536504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 marL="0" indent="457200" algn="just">
              <a:buNone/>
            </a:pPr>
            <a:r>
              <a:rPr lang="uk-UA" b="1" dirty="0" smtClean="0"/>
              <a:t>Мета</a:t>
            </a:r>
            <a:r>
              <a:rPr lang="uk-UA" dirty="0" smtClean="0"/>
              <a:t> - </a:t>
            </a:r>
            <a:r>
              <a:rPr lang="uk-UA" dirty="0"/>
              <a:t>підготовка учнів до повноцінної життєдіяльності в інформаційному суспільстві.</a:t>
            </a:r>
            <a:endParaRPr lang="ru-RU" dirty="0"/>
          </a:p>
          <a:p>
            <a:pPr marL="0" indent="0" algn="ctr">
              <a:buNone/>
            </a:pPr>
            <a:r>
              <a:rPr lang="uk-UA" b="1" dirty="0"/>
              <a:t>Педагогічні завдання НІТ навчання:</a:t>
            </a:r>
            <a:endParaRPr lang="ru-RU" b="1" dirty="0"/>
          </a:p>
          <a:p>
            <a:pPr lvl="0" algn="just">
              <a:buFont typeface="Calibri" pitchFamily="34" charset="0"/>
              <a:buChar char="–"/>
            </a:pPr>
            <a:r>
              <a:rPr lang="uk-UA" dirty="0"/>
              <a:t>інтенсифікація всіх рівнів навчально-виховного процесу й підвищення його ефективності та якості;</a:t>
            </a:r>
            <a:endParaRPr lang="ru-RU" dirty="0"/>
          </a:p>
          <a:p>
            <a:pPr lvl="0" algn="just">
              <a:buFont typeface="Calibri" pitchFamily="34" charset="0"/>
              <a:buChar char="–"/>
            </a:pPr>
            <a:r>
              <a:rPr lang="uk-UA" dirty="0"/>
              <a:t>побудова відкритої системи освіти, що забезпечує кожній дитині й дорослому власну траєкторію самоосвіти;</a:t>
            </a:r>
            <a:endParaRPr lang="ru-RU" dirty="0"/>
          </a:p>
          <a:p>
            <a:pPr lvl="0" algn="just">
              <a:buFont typeface="Calibri" pitchFamily="34" charset="0"/>
              <a:buChar char="–"/>
            </a:pPr>
            <a:r>
              <a:rPr lang="uk-UA" dirty="0"/>
              <a:t>системна інтеграція предметних галузей знань;</a:t>
            </a:r>
            <a:endParaRPr lang="ru-RU" dirty="0"/>
          </a:p>
          <a:p>
            <a:pPr lvl="0" algn="just">
              <a:buFont typeface="Calibri" pitchFamily="34" charset="0"/>
              <a:buChar char="–"/>
            </a:pPr>
            <a:r>
              <a:rPr lang="uk-UA" dirty="0"/>
              <a:t>розвиток творчого потенціалу учня, його здібностей до комунікативних дій;</a:t>
            </a:r>
            <a:endParaRPr lang="ru-RU" dirty="0"/>
          </a:p>
          <a:p>
            <a:pPr lvl="0" algn="just">
              <a:buFont typeface="Calibri" pitchFamily="34" charset="0"/>
              <a:buChar char="–"/>
            </a:pPr>
            <a:r>
              <a:rPr lang="uk-UA" dirty="0"/>
              <a:t>розвиток умінь експериментально-дослідницької діяльності та культури навчальної діяльності;</a:t>
            </a:r>
            <a:endParaRPr lang="ru-RU" dirty="0"/>
          </a:p>
          <a:p>
            <a:pPr lvl="0" algn="just">
              <a:buFont typeface="Calibri" pitchFamily="34" charset="0"/>
              <a:buChar char="–"/>
            </a:pPr>
            <a:r>
              <a:rPr lang="uk-UA" dirty="0"/>
              <a:t>формування інформаційної культури учнів;</a:t>
            </a:r>
            <a:endParaRPr lang="ru-RU" dirty="0"/>
          </a:p>
          <a:p>
            <a:pPr lvl="0" algn="just">
              <a:buFont typeface="Calibri" pitchFamily="34" charset="0"/>
              <a:buChar char="–"/>
            </a:pPr>
            <a:r>
              <a:rPr lang="uk-UA" dirty="0"/>
              <a:t>реалізація соціального замовлення, обумовленого інформатизацією сучасного суспільства (підготовка фахівців у галузі інформатики та обчислювальної техніки; підготовка користувача засобів нових інформаційних технологій).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2433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marL="0" indent="0"/>
            <a:r>
              <a:rPr lang="uk-UA" sz="3600" b="1" dirty="0"/>
              <a:t>4. Нові інформаційні технології в </a:t>
            </a:r>
            <a:r>
              <a:rPr lang="uk-UA" sz="3600" b="1" dirty="0" smtClean="0"/>
              <a:t>освіті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uk-UA" b="1" dirty="0"/>
              <a:t>Зміст технології</a:t>
            </a:r>
            <a:endParaRPr lang="ru-RU" dirty="0"/>
          </a:p>
          <a:p>
            <a:pPr marL="0" indent="457200">
              <a:buNone/>
            </a:pPr>
            <a:r>
              <a:rPr lang="ru-RU" dirty="0"/>
              <a:t>До складу </a:t>
            </a:r>
            <a:r>
              <a:rPr lang="ru-RU" dirty="0" err="1"/>
              <a:t>інформаційної</a:t>
            </a:r>
            <a:r>
              <a:rPr lang="ru-RU" dirty="0"/>
              <a:t> </a:t>
            </a:r>
            <a:r>
              <a:rPr lang="ru-RU" dirty="0" err="1"/>
              <a:t>технології</a:t>
            </a:r>
            <a:r>
              <a:rPr lang="ru-RU" dirty="0"/>
              <a:t> входить:</a:t>
            </a:r>
          </a:p>
          <a:p>
            <a:pPr algn="just">
              <a:buFont typeface="Calibri" pitchFamily="34" charset="0"/>
              <a:buChar char="–"/>
            </a:pPr>
            <a:r>
              <a:rPr lang="ru-RU" dirty="0" err="1" smtClean="0"/>
              <a:t>технічне</a:t>
            </a:r>
            <a:r>
              <a:rPr lang="ru-RU" dirty="0" smtClean="0"/>
              <a:t> </a:t>
            </a:r>
            <a:r>
              <a:rPr lang="ru-RU" dirty="0" err="1"/>
              <a:t>середовище</a:t>
            </a:r>
            <a:r>
              <a:rPr lang="ru-RU" dirty="0"/>
              <a:t>, яке </a:t>
            </a:r>
            <a:r>
              <a:rPr lang="ru-RU" dirty="0" err="1"/>
              <a:t>являє</a:t>
            </a:r>
            <a:r>
              <a:rPr lang="ru-RU" dirty="0"/>
              <a:t> собою вид </a:t>
            </a:r>
            <a:r>
              <a:rPr lang="ru-RU" dirty="0" err="1"/>
              <a:t>використовуваної</a:t>
            </a:r>
            <a:r>
              <a:rPr lang="ru-RU" dirty="0"/>
              <a:t> </a:t>
            </a:r>
            <a:r>
              <a:rPr lang="ru-RU" dirty="0" err="1"/>
              <a:t>техніки</a:t>
            </a:r>
            <a:r>
              <a:rPr lang="ru-RU" dirty="0"/>
              <a:t> для </a:t>
            </a:r>
            <a:r>
              <a:rPr lang="ru-RU" dirty="0" err="1"/>
              <a:t>розв’язання</a:t>
            </a:r>
            <a:r>
              <a:rPr lang="ru-RU" dirty="0"/>
              <a:t> </a:t>
            </a:r>
            <a:r>
              <a:rPr lang="ru-RU" dirty="0" err="1"/>
              <a:t>основних</a:t>
            </a:r>
            <a:r>
              <a:rPr lang="ru-RU" dirty="0"/>
              <a:t> </a:t>
            </a:r>
            <a:r>
              <a:rPr lang="ru-RU" dirty="0" err="1"/>
              <a:t>завдань</a:t>
            </a:r>
            <a:r>
              <a:rPr lang="ru-RU" dirty="0"/>
              <a:t>;</a:t>
            </a:r>
          </a:p>
          <a:p>
            <a:pPr algn="just">
              <a:buFont typeface="Calibri" pitchFamily="34" charset="0"/>
              <a:buChar char="–"/>
            </a:pPr>
            <a:r>
              <a:rPr lang="ru-RU" dirty="0" err="1" smtClean="0"/>
              <a:t>програмне</a:t>
            </a:r>
            <a:r>
              <a:rPr lang="ru-RU" dirty="0" smtClean="0"/>
              <a:t> </a:t>
            </a:r>
            <a:r>
              <a:rPr lang="ru-RU" dirty="0" err="1"/>
              <a:t>середовище</a:t>
            </a:r>
            <a:r>
              <a:rPr lang="ru-RU" dirty="0"/>
              <a:t>, яке </a:t>
            </a:r>
            <a:r>
              <a:rPr lang="ru-RU" dirty="0" err="1"/>
              <a:t>створює</a:t>
            </a:r>
            <a:r>
              <a:rPr lang="ru-RU" dirty="0"/>
              <a:t> </a:t>
            </a:r>
            <a:r>
              <a:rPr lang="ru-RU" dirty="0" err="1"/>
              <a:t>набір</a:t>
            </a:r>
            <a:r>
              <a:rPr lang="ru-RU" dirty="0"/>
              <a:t> </a:t>
            </a:r>
            <a:r>
              <a:rPr lang="ru-RU" dirty="0" err="1"/>
              <a:t>програмних</a:t>
            </a:r>
            <a:r>
              <a:rPr lang="ru-RU" dirty="0"/>
              <a:t> </a:t>
            </a:r>
            <a:r>
              <a:rPr lang="ru-RU" dirty="0" err="1"/>
              <a:t>засобів</a:t>
            </a:r>
            <a:r>
              <a:rPr lang="ru-RU" dirty="0"/>
              <a:t>;</a:t>
            </a:r>
          </a:p>
          <a:p>
            <a:pPr algn="just">
              <a:buFont typeface="Calibri" pitchFamily="34" charset="0"/>
              <a:buChar char="–"/>
            </a:pPr>
            <a:r>
              <a:rPr lang="ru-RU" dirty="0" err="1" smtClean="0"/>
              <a:t>предметне</a:t>
            </a:r>
            <a:r>
              <a:rPr lang="ru-RU" dirty="0" smtClean="0"/>
              <a:t> </a:t>
            </a:r>
            <a:r>
              <a:rPr lang="ru-RU" dirty="0" err="1"/>
              <a:t>середовище</a:t>
            </a:r>
            <a:r>
              <a:rPr lang="ru-RU" dirty="0"/>
              <a:t>, яке </a:t>
            </a:r>
            <a:r>
              <a:rPr lang="ru-RU" dirty="0" err="1"/>
              <a:t>визначає</a:t>
            </a:r>
            <a:r>
              <a:rPr lang="ru-RU" dirty="0"/>
              <a:t> </a:t>
            </a:r>
            <a:r>
              <a:rPr lang="ru-RU" dirty="0" err="1"/>
              <a:t>зміст</a:t>
            </a:r>
            <a:r>
              <a:rPr lang="ru-RU" dirty="0"/>
              <a:t> </a:t>
            </a:r>
            <a:r>
              <a:rPr lang="ru-RU" dirty="0" err="1"/>
              <a:t>конкретної</a:t>
            </a:r>
            <a:r>
              <a:rPr lang="ru-RU" dirty="0"/>
              <a:t> науки на </a:t>
            </a:r>
            <a:r>
              <a:rPr lang="ru-RU" dirty="0" err="1"/>
              <a:t>рівні</a:t>
            </a:r>
            <a:r>
              <a:rPr lang="ru-RU" dirty="0"/>
              <a:t> </a:t>
            </a:r>
            <a:r>
              <a:rPr lang="ru-RU" dirty="0" err="1"/>
              <a:t>навчальної</a:t>
            </a:r>
            <a:r>
              <a:rPr lang="ru-RU" dirty="0"/>
              <a:t> </a:t>
            </a:r>
            <a:r>
              <a:rPr lang="ru-RU" dirty="0" err="1"/>
              <a:t>дисципліни</a:t>
            </a:r>
            <a:r>
              <a:rPr lang="ru-RU" dirty="0"/>
              <a:t>;</a:t>
            </a:r>
          </a:p>
          <a:p>
            <a:pPr algn="just">
              <a:buFont typeface="Calibri" pitchFamily="34" charset="0"/>
              <a:buChar char="–"/>
            </a:pPr>
            <a:r>
              <a:rPr lang="ru-RU" dirty="0" err="1" smtClean="0"/>
              <a:t>методичне</a:t>
            </a:r>
            <a:r>
              <a:rPr lang="ru-RU" dirty="0" smtClean="0"/>
              <a:t> </a:t>
            </a:r>
            <a:r>
              <a:rPr lang="ru-RU" dirty="0" err="1"/>
              <a:t>середовище</a:t>
            </a:r>
            <a:r>
              <a:rPr lang="ru-RU" dirty="0"/>
              <a:t>, яке </a:t>
            </a:r>
            <a:r>
              <a:rPr lang="ru-RU" dirty="0" err="1"/>
              <a:t>передбачає</a:t>
            </a:r>
            <a:r>
              <a:rPr lang="ru-RU" dirty="0"/>
              <a:t> </a:t>
            </a:r>
            <a:r>
              <a:rPr lang="ru-RU" dirty="0" err="1"/>
              <a:t>наявність</a:t>
            </a:r>
            <a:r>
              <a:rPr lang="ru-RU" dirty="0"/>
              <a:t> </a:t>
            </a:r>
            <a:r>
              <a:rPr lang="ru-RU" dirty="0" err="1"/>
              <a:t>інструкцій</a:t>
            </a:r>
            <a:r>
              <a:rPr lang="ru-RU" dirty="0"/>
              <a:t>, порядку </a:t>
            </a:r>
            <a:r>
              <a:rPr lang="ru-RU" dirty="0" err="1"/>
              <a:t>застосування</a:t>
            </a:r>
            <a:r>
              <a:rPr lang="ru-RU" dirty="0"/>
              <a:t>, </a:t>
            </a:r>
            <a:r>
              <a:rPr lang="ru-RU" dirty="0" err="1"/>
              <a:t>оцінки</a:t>
            </a:r>
            <a:r>
              <a:rPr lang="ru-RU" dirty="0"/>
              <a:t> </a:t>
            </a:r>
            <a:r>
              <a:rPr lang="ru-RU" dirty="0" err="1"/>
              <a:t>ефективності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.</a:t>
            </a:r>
          </a:p>
          <a:p>
            <a:pPr lvl="0" algn="just">
              <a:buFont typeface="Calibri" pitchFamily="34" charset="0"/>
              <a:buChar char="–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1952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805136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/>
            <a:r>
              <a:rPr lang="uk-UA" sz="3600" b="1" dirty="0"/>
              <a:t>4. Нові інформаційні технології в </a:t>
            </a:r>
            <a:r>
              <a:rPr lang="uk-UA" sz="3600" b="1" dirty="0" smtClean="0"/>
              <a:t>освіті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464496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uk-UA" b="1" dirty="0"/>
              <a:t>Основні типи комп’ютерних </a:t>
            </a:r>
            <a:endParaRPr lang="uk-UA" b="1" dirty="0" smtClean="0"/>
          </a:p>
          <a:p>
            <a:pPr marL="0" indent="0" algn="ctr">
              <a:spcBef>
                <a:spcPts val="0"/>
              </a:spcBef>
              <a:buNone/>
            </a:pPr>
            <a:r>
              <a:rPr lang="uk-UA" b="1" dirty="0" smtClean="0"/>
              <a:t>навчальних програм:</a:t>
            </a:r>
          </a:p>
          <a:p>
            <a:pPr marL="0" indent="0" algn="ctr">
              <a:spcBef>
                <a:spcPts val="0"/>
              </a:spcBef>
              <a:buNone/>
            </a:pPr>
            <a:endParaRPr lang="uk-UA" b="1" dirty="0" smtClean="0"/>
          </a:p>
          <a:p>
            <a:pPr marL="396000" indent="-540000" algn="just">
              <a:spcBef>
                <a:spcPts val="0"/>
              </a:spcBef>
              <a:buClr>
                <a:srgbClr val="7030A0"/>
              </a:buClr>
              <a:buFont typeface="Wingdings" pitchFamily="2" charset="2"/>
              <a:buChar char="q"/>
            </a:pPr>
            <a:r>
              <a:rPr lang="uk-UA" dirty="0" smtClean="0"/>
              <a:t>Тренувальні</a:t>
            </a:r>
          </a:p>
          <a:p>
            <a:pPr marL="396000" indent="-540000" algn="just">
              <a:spcBef>
                <a:spcPts val="0"/>
              </a:spcBef>
              <a:buClr>
                <a:srgbClr val="7030A0"/>
              </a:buClr>
              <a:buFont typeface="Wingdings" pitchFamily="2" charset="2"/>
              <a:buChar char="q"/>
            </a:pPr>
            <a:r>
              <a:rPr lang="uk-UA" dirty="0" smtClean="0"/>
              <a:t>Наставницькі</a:t>
            </a:r>
          </a:p>
          <a:p>
            <a:pPr marL="396000" indent="-540000" algn="just">
              <a:spcBef>
                <a:spcPts val="0"/>
              </a:spcBef>
              <a:buClr>
                <a:srgbClr val="7030A0"/>
              </a:buClr>
              <a:buFont typeface="Wingdings" pitchFamily="2" charset="2"/>
              <a:buChar char="q"/>
            </a:pPr>
            <a:r>
              <a:rPr lang="uk-UA" dirty="0" smtClean="0"/>
              <a:t>Проблемні</a:t>
            </a:r>
          </a:p>
          <a:p>
            <a:pPr marL="396000" indent="-540000" algn="just">
              <a:spcBef>
                <a:spcPts val="0"/>
              </a:spcBef>
              <a:buClr>
                <a:srgbClr val="7030A0"/>
              </a:buClr>
              <a:buFont typeface="Wingdings" pitchFamily="2" charset="2"/>
              <a:buChar char="q"/>
            </a:pPr>
            <a:r>
              <a:rPr lang="uk-UA" dirty="0" smtClean="0"/>
              <a:t>Імітаційні та моделювальні</a:t>
            </a:r>
          </a:p>
          <a:p>
            <a:pPr marL="396000" indent="-540000" algn="just">
              <a:spcBef>
                <a:spcPts val="0"/>
              </a:spcBef>
              <a:buClr>
                <a:srgbClr val="7030A0"/>
              </a:buClr>
              <a:buFont typeface="Wingdings" pitchFamily="2" charset="2"/>
              <a:buChar char="q"/>
            </a:pPr>
            <a:r>
              <a:rPr lang="uk-UA" dirty="0" smtClean="0"/>
              <a:t>Ігрові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0601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uk-UA" sz="3600" dirty="0"/>
              <a:t>5</a:t>
            </a:r>
            <a:r>
              <a:rPr lang="uk-UA" sz="3600" dirty="0" smtClean="0"/>
              <a:t>. </a:t>
            </a:r>
            <a:r>
              <a:rPr lang="uk-UA" sz="3600" smtClean="0"/>
              <a:t>Технології </a:t>
            </a:r>
            <a:r>
              <a:rPr lang="uk-UA" sz="3600" dirty="0"/>
              <a:t>інклюзивної </a:t>
            </a:r>
            <a:r>
              <a:rPr lang="uk-UA" sz="3600" dirty="0" smtClean="0"/>
              <a:t>освіти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uk-UA" b="1" i="1" dirty="0"/>
              <a:t>Технологія спільного викладання </a:t>
            </a:r>
            <a:endParaRPr lang="uk-UA" b="1" i="1" dirty="0" smtClean="0"/>
          </a:p>
          <a:p>
            <a:pPr marL="0" indent="0">
              <a:buNone/>
            </a:pPr>
            <a:r>
              <a:rPr lang="ru-RU" b="1" dirty="0" err="1" smtClean="0"/>
              <a:t>Спільне</a:t>
            </a:r>
            <a:r>
              <a:rPr lang="ru-RU" b="1" dirty="0" smtClean="0"/>
              <a:t> </a:t>
            </a:r>
            <a:r>
              <a:rPr lang="ru-RU" b="1" dirty="0" err="1"/>
              <a:t>викладання</a:t>
            </a:r>
            <a:r>
              <a:rPr lang="ru-RU" b="1" dirty="0"/>
              <a:t> </a:t>
            </a:r>
            <a:r>
              <a:rPr lang="ru-RU" dirty="0"/>
              <a:t>— одна з </a:t>
            </a:r>
            <a:r>
              <a:rPr lang="ru-RU" dirty="0" err="1"/>
              <a:t>освітніх</a:t>
            </a:r>
            <a:r>
              <a:rPr lang="ru-RU" dirty="0"/>
              <a:t> </a:t>
            </a:r>
            <a:r>
              <a:rPr lang="ru-RU" dirty="0" err="1"/>
              <a:t>технологій</a:t>
            </a:r>
            <a:r>
              <a:rPr lang="ru-RU" dirty="0"/>
              <a:t>, за </a:t>
            </a:r>
            <a:r>
              <a:rPr lang="ru-RU" dirty="0" err="1"/>
              <a:t>якою</a:t>
            </a:r>
            <a:r>
              <a:rPr lang="ru-RU" dirty="0"/>
              <a:t> </a:t>
            </a:r>
            <a:r>
              <a:rPr lang="ru-RU" dirty="0" err="1"/>
              <a:t>реалізують</a:t>
            </a:r>
            <a:r>
              <a:rPr lang="ru-RU" dirty="0"/>
              <a:t> </a:t>
            </a:r>
            <a:r>
              <a:rPr lang="ru-RU" dirty="0" err="1"/>
              <a:t>інклюзивне</a:t>
            </a:r>
            <a:r>
              <a:rPr lang="ru-RU" dirty="0"/>
              <a:t> </a:t>
            </a:r>
            <a:r>
              <a:rPr lang="ru-RU" dirty="0" err="1"/>
              <a:t>навчання</a:t>
            </a:r>
            <a:r>
              <a:rPr lang="ru-RU" dirty="0"/>
              <a:t> у закладах </a:t>
            </a:r>
            <a:r>
              <a:rPr lang="ru-RU" dirty="0" err="1" smtClean="0"/>
              <a:t>освіти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b="1" dirty="0" err="1" smtClean="0"/>
              <a:t>Основна</a:t>
            </a:r>
            <a:r>
              <a:rPr lang="ru-RU" b="1" dirty="0" smtClean="0"/>
              <a:t> </a:t>
            </a:r>
            <a:r>
              <a:rPr lang="ru-RU" b="1" dirty="0" err="1"/>
              <a:t>її</a:t>
            </a:r>
            <a:r>
              <a:rPr lang="ru-RU" b="1" dirty="0"/>
              <a:t> </a:t>
            </a:r>
            <a:r>
              <a:rPr lang="ru-RU" b="1" dirty="0" err="1"/>
              <a:t>ідея</a:t>
            </a:r>
            <a:r>
              <a:rPr lang="ru-RU" b="1" dirty="0"/>
              <a:t> </a:t>
            </a:r>
            <a:r>
              <a:rPr lang="ru-RU" dirty="0"/>
              <a:t>— </a:t>
            </a:r>
            <a:r>
              <a:rPr lang="ru-RU" dirty="0" err="1"/>
              <a:t>залучити</a:t>
            </a:r>
            <a:r>
              <a:rPr lang="ru-RU" dirty="0"/>
              <a:t> до </a:t>
            </a:r>
            <a:r>
              <a:rPr lang="ru-RU" dirty="0" err="1"/>
              <a:t>освітнього</a:t>
            </a:r>
            <a:r>
              <a:rPr lang="ru-RU" dirty="0"/>
              <a:t> </a:t>
            </a:r>
            <a:r>
              <a:rPr lang="ru-RU" dirty="0" err="1"/>
              <a:t>процесу</a:t>
            </a:r>
            <a:r>
              <a:rPr lang="ru-RU" dirty="0"/>
              <a:t> </a:t>
            </a:r>
            <a:r>
              <a:rPr lang="ru-RU" dirty="0" err="1"/>
              <a:t>додаткових</a:t>
            </a:r>
            <a:r>
              <a:rPr lang="ru-RU" dirty="0"/>
              <a:t> </a:t>
            </a:r>
            <a:r>
              <a:rPr lang="ru-RU" dirty="0" err="1"/>
              <a:t>фахівців</a:t>
            </a:r>
            <a:r>
              <a:rPr lang="ru-RU" dirty="0"/>
              <a:t> (</a:t>
            </a:r>
            <a:r>
              <a:rPr lang="ru-RU" dirty="0" err="1"/>
              <a:t>асистента</a:t>
            </a:r>
            <a:r>
              <a:rPr lang="ru-RU" dirty="0"/>
              <a:t> </a:t>
            </a:r>
            <a:r>
              <a:rPr lang="ru-RU" dirty="0" err="1"/>
              <a:t>вчителя</a:t>
            </a:r>
            <a:r>
              <a:rPr lang="ru-RU" dirty="0"/>
              <a:t>, </a:t>
            </a:r>
            <a:r>
              <a:rPr lang="ru-RU" dirty="0" err="1"/>
              <a:t>спеціального</a:t>
            </a:r>
            <a:r>
              <a:rPr lang="ru-RU" dirty="0"/>
              <a:t> педагога), </a:t>
            </a:r>
            <a:r>
              <a:rPr lang="ru-RU" dirty="0" err="1"/>
              <a:t>щоб</a:t>
            </a:r>
            <a:r>
              <a:rPr lang="ru-RU" dirty="0"/>
              <a:t> </a:t>
            </a:r>
            <a:r>
              <a:rPr lang="ru-RU" dirty="0" err="1"/>
              <a:t>надати</a:t>
            </a:r>
            <a:r>
              <a:rPr lang="ru-RU" dirty="0"/>
              <a:t>:</a:t>
            </a:r>
          </a:p>
          <a:p>
            <a:pPr>
              <a:buFont typeface="Wingdings" pitchFamily="2" charset="2"/>
              <a:buChar char="ü"/>
            </a:pPr>
            <a:r>
              <a:rPr lang="ru-RU" dirty="0" err="1"/>
              <a:t>підтримку</a:t>
            </a:r>
            <a:r>
              <a:rPr lang="ru-RU" dirty="0"/>
              <a:t> </a:t>
            </a:r>
            <a:r>
              <a:rPr lang="ru-RU" dirty="0" err="1"/>
              <a:t>дітям</a:t>
            </a:r>
            <a:r>
              <a:rPr lang="ru-RU" dirty="0"/>
              <a:t> з </a:t>
            </a:r>
            <a:r>
              <a:rPr lang="ru-RU" dirty="0" err="1"/>
              <a:t>особливими</a:t>
            </a:r>
            <a:r>
              <a:rPr lang="ru-RU" dirty="0"/>
              <a:t> </a:t>
            </a:r>
            <a:r>
              <a:rPr lang="ru-RU" dirty="0" err="1"/>
              <a:t>освітніми</a:t>
            </a:r>
            <a:r>
              <a:rPr lang="ru-RU" dirty="0"/>
              <a:t> потребами;</a:t>
            </a:r>
          </a:p>
          <a:p>
            <a:pPr>
              <a:buFont typeface="Wingdings" pitchFamily="2" charset="2"/>
              <a:buChar char="ü"/>
            </a:pPr>
            <a:r>
              <a:rPr lang="ru-RU" dirty="0" err="1"/>
              <a:t>консультативну</a:t>
            </a:r>
            <a:r>
              <a:rPr lang="ru-RU" dirty="0"/>
              <a:t> та </a:t>
            </a:r>
            <a:r>
              <a:rPr lang="ru-RU" dirty="0" err="1"/>
              <a:t>наставницьку</a:t>
            </a:r>
            <a:r>
              <a:rPr lang="ru-RU" dirty="0"/>
              <a:t> </a:t>
            </a:r>
            <a:r>
              <a:rPr lang="ru-RU" dirty="0" err="1"/>
              <a:t>допомогу</a:t>
            </a:r>
            <a:r>
              <a:rPr lang="ru-RU" dirty="0"/>
              <a:t> педагогам закладу </a:t>
            </a:r>
            <a:r>
              <a:rPr lang="ru-RU" dirty="0" err="1"/>
              <a:t>освіти</a:t>
            </a:r>
            <a:r>
              <a:rPr lang="ru-RU" dirty="0"/>
              <a:t>, </a:t>
            </a:r>
            <a:r>
              <a:rPr lang="ru-RU" dirty="0" err="1"/>
              <a:t>зокрема</a:t>
            </a:r>
            <a:r>
              <a:rPr lang="ru-RU" dirty="0"/>
              <a:t> </a:t>
            </a:r>
            <a:r>
              <a:rPr lang="ru-RU" dirty="0" err="1"/>
              <a:t>асистенту</a:t>
            </a:r>
            <a:r>
              <a:rPr lang="ru-RU" dirty="0"/>
              <a:t> </a:t>
            </a:r>
            <a:r>
              <a:rPr lang="ru-RU" dirty="0" err="1"/>
              <a:t>вчителя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4721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uk-UA" sz="3600" dirty="0">
                <a:solidFill>
                  <a:prstClr val="white"/>
                </a:solidFill>
              </a:rPr>
              <a:t>2. Технологія спільного викладання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 err="1" smtClean="0"/>
              <a:t>Залучені</a:t>
            </a:r>
            <a:r>
              <a:rPr lang="ru-RU" dirty="0" smtClean="0"/>
              <a:t> </a:t>
            </a:r>
            <a:r>
              <a:rPr lang="ru-RU" dirty="0" err="1" smtClean="0"/>
              <a:t>фахівці</a:t>
            </a:r>
            <a:r>
              <a:rPr lang="ru-RU" dirty="0" smtClean="0"/>
              <a:t> </a:t>
            </a:r>
            <a:r>
              <a:rPr lang="ru-RU" dirty="0" err="1"/>
              <a:t>працюють</a:t>
            </a:r>
            <a:r>
              <a:rPr lang="ru-RU" dirty="0"/>
              <a:t> </a:t>
            </a:r>
            <a:r>
              <a:rPr lang="ru-RU" dirty="0" smtClean="0"/>
              <a:t>з </a:t>
            </a:r>
            <a:r>
              <a:rPr lang="ru-RU" dirty="0" err="1"/>
              <a:t>вчителем</a:t>
            </a:r>
            <a:r>
              <a:rPr lang="ru-RU" dirty="0"/>
              <a:t> на засадах партнерства та </a:t>
            </a:r>
            <a:r>
              <a:rPr lang="ru-RU" dirty="0" err="1"/>
              <a:t>співпраці</a:t>
            </a:r>
            <a:r>
              <a:rPr lang="ru-RU" dirty="0"/>
              <a:t>. Вони разом:</a:t>
            </a:r>
          </a:p>
          <a:p>
            <a:pPr>
              <a:buFont typeface="Wingdings" pitchFamily="2" charset="2"/>
              <a:buChar char="Ø"/>
            </a:pPr>
            <a:r>
              <a:rPr lang="ru-RU" dirty="0" err="1"/>
              <a:t>планують</a:t>
            </a:r>
            <a:r>
              <a:rPr lang="ru-RU" dirty="0"/>
              <a:t> </a:t>
            </a:r>
            <a:r>
              <a:rPr lang="ru-RU" dirty="0" err="1"/>
              <a:t>освітній</a:t>
            </a:r>
            <a:r>
              <a:rPr lang="ru-RU" dirty="0"/>
              <a:t> </a:t>
            </a:r>
            <a:r>
              <a:rPr lang="ru-RU" dirty="0" err="1"/>
              <a:t>процес</a:t>
            </a:r>
            <a:r>
              <a:rPr lang="ru-RU" dirty="0"/>
              <a:t>;</a:t>
            </a:r>
          </a:p>
          <a:p>
            <a:pPr>
              <a:buFont typeface="Wingdings" pitchFamily="2" charset="2"/>
              <a:buChar char="Ø"/>
            </a:pPr>
            <a:r>
              <a:rPr lang="ru-RU" dirty="0" err="1"/>
              <a:t>узгоджують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 і </a:t>
            </a:r>
            <a:r>
              <a:rPr lang="ru-RU" dirty="0" err="1"/>
              <a:t>методи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на </a:t>
            </a:r>
            <a:r>
              <a:rPr lang="ru-RU" dirty="0" err="1"/>
              <a:t>уроці</a:t>
            </a:r>
            <a:r>
              <a:rPr lang="ru-RU" dirty="0"/>
              <a:t>;</a:t>
            </a:r>
          </a:p>
          <a:p>
            <a:pPr>
              <a:buFont typeface="Wingdings" pitchFamily="2" charset="2"/>
              <a:buChar char="Ø"/>
            </a:pPr>
            <a:r>
              <a:rPr lang="ru-RU" dirty="0" err="1"/>
              <a:t>узгоджують</a:t>
            </a:r>
            <a:r>
              <a:rPr lang="ru-RU" dirty="0"/>
              <a:t> мету, структуру уроку, </a:t>
            </a:r>
            <a:r>
              <a:rPr lang="ru-RU" dirty="0" err="1"/>
              <a:t>стратегії</a:t>
            </a:r>
            <a:r>
              <a:rPr lang="ru-RU" dirty="0"/>
              <a:t> </a:t>
            </a:r>
            <a:r>
              <a:rPr lang="ru-RU" dirty="0" err="1"/>
              <a:t>навчання</a:t>
            </a:r>
            <a:r>
              <a:rPr lang="ru-RU" dirty="0"/>
              <a:t>, </a:t>
            </a:r>
            <a:r>
              <a:rPr lang="ru-RU" dirty="0" err="1"/>
              <a:t>форми</a:t>
            </a:r>
            <a:r>
              <a:rPr lang="ru-RU" dirty="0"/>
              <a:t> </a:t>
            </a:r>
            <a:r>
              <a:rPr lang="ru-RU" dirty="0" err="1"/>
              <a:t>оцінювання</a:t>
            </a:r>
            <a:r>
              <a:rPr lang="ru-RU" dirty="0"/>
              <a:t> </a:t>
            </a:r>
            <a:r>
              <a:rPr lang="ru-RU" dirty="0" err="1"/>
              <a:t>навчальних</a:t>
            </a:r>
            <a:r>
              <a:rPr lang="ru-RU" dirty="0"/>
              <a:t> </a:t>
            </a:r>
            <a:r>
              <a:rPr lang="ru-RU" dirty="0" err="1"/>
              <a:t>досягнень</a:t>
            </a:r>
            <a:r>
              <a:rPr lang="ru-RU" dirty="0"/>
              <a:t> </a:t>
            </a:r>
            <a:r>
              <a:rPr lang="ru-RU" dirty="0" err="1"/>
              <a:t>учнів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smtClean="0"/>
              <a:t>За </a:t>
            </a:r>
            <a:r>
              <a:rPr lang="ru-RU" dirty="0" err="1"/>
              <a:t>спільного</a:t>
            </a:r>
            <a:r>
              <a:rPr lang="ru-RU" dirty="0"/>
              <a:t> </a:t>
            </a:r>
            <a:r>
              <a:rPr lang="ru-RU" dirty="0" err="1"/>
              <a:t>викладання</a:t>
            </a:r>
            <a:r>
              <a:rPr lang="ru-RU" dirty="0"/>
              <a:t> </a:t>
            </a:r>
            <a:r>
              <a:rPr lang="ru-RU" dirty="0" err="1"/>
              <a:t>діяльність</a:t>
            </a:r>
            <a:r>
              <a:rPr lang="ru-RU" dirty="0"/>
              <a:t> </a:t>
            </a:r>
            <a:r>
              <a:rPr lang="ru-RU" dirty="0" err="1"/>
              <a:t>педагогів</a:t>
            </a:r>
            <a:r>
              <a:rPr lang="ru-RU" dirty="0"/>
              <a:t> </a:t>
            </a:r>
            <a:r>
              <a:rPr lang="ru-RU" dirty="0" err="1"/>
              <a:t>рівноправна</a:t>
            </a:r>
            <a:r>
              <a:rPr lang="ru-RU" dirty="0"/>
              <a:t>. Вони </a:t>
            </a:r>
            <a:r>
              <a:rPr lang="ru-RU" dirty="0" err="1"/>
              <a:t>працюють</a:t>
            </a:r>
            <a:r>
              <a:rPr lang="ru-RU" dirty="0"/>
              <a:t> як </a:t>
            </a:r>
            <a:r>
              <a:rPr lang="ru-RU" dirty="0" err="1"/>
              <a:t>єдина</a:t>
            </a:r>
            <a:r>
              <a:rPr lang="ru-RU" dirty="0"/>
              <a:t> команда в </a:t>
            </a:r>
            <a:r>
              <a:rPr lang="ru-RU" dirty="0" err="1"/>
              <a:t>класі</a:t>
            </a:r>
            <a:r>
              <a:rPr lang="ru-RU" dirty="0"/>
              <a:t>, не </a:t>
            </a:r>
            <a:r>
              <a:rPr lang="ru-RU" dirty="0" err="1"/>
              <a:t>розмежовуючи</a:t>
            </a:r>
            <a:r>
              <a:rPr lang="ru-RU" dirty="0"/>
              <a:t> </a:t>
            </a:r>
            <a:r>
              <a:rPr lang="ru-RU" dirty="0" err="1"/>
              <a:t>зони</a:t>
            </a:r>
            <a:r>
              <a:rPr lang="ru-RU" dirty="0"/>
              <a:t> </a:t>
            </a:r>
            <a:r>
              <a:rPr lang="ru-RU" dirty="0" err="1"/>
              <a:t>відповідальності</a:t>
            </a:r>
            <a:r>
              <a:rPr lang="ru-RU" dirty="0"/>
              <a:t>, </a:t>
            </a:r>
            <a:r>
              <a:rPr lang="ru-RU" dirty="0" err="1"/>
              <a:t>зокрема</a:t>
            </a:r>
            <a:r>
              <a:rPr lang="ru-RU" dirty="0"/>
              <a:t> </a:t>
            </a:r>
            <a:r>
              <a:rPr lang="ru-RU" dirty="0" err="1"/>
              <a:t>відповідальність</a:t>
            </a:r>
            <a:r>
              <a:rPr lang="ru-RU" dirty="0"/>
              <a:t> </a:t>
            </a:r>
            <a:r>
              <a:rPr lang="ru-RU" dirty="0" err="1"/>
              <a:t>спеціального</a:t>
            </a:r>
            <a:r>
              <a:rPr lang="ru-RU" dirty="0"/>
              <a:t> педагога </a:t>
            </a:r>
            <a:r>
              <a:rPr lang="ru-RU" dirty="0" err="1"/>
              <a:t>лише</a:t>
            </a:r>
            <a:r>
              <a:rPr lang="ru-RU" dirty="0"/>
              <a:t> за </a:t>
            </a:r>
            <a:r>
              <a:rPr lang="ru-RU" dirty="0" err="1"/>
              <a:t>дітьми</a:t>
            </a:r>
            <a:r>
              <a:rPr lang="ru-RU" dirty="0"/>
              <a:t> з </a:t>
            </a:r>
            <a:r>
              <a:rPr lang="ru-RU" dirty="0" err="1"/>
              <a:t>особливими</a:t>
            </a:r>
            <a:r>
              <a:rPr lang="ru-RU" dirty="0"/>
              <a:t> </a:t>
            </a:r>
            <a:r>
              <a:rPr lang="ru-RU" dirty="0" err="1"/>
              <a:t>освітніми</a:t>
            </a:r>
            <a:r>
              <a:rPr lang="ru-RU" dirty="0"/>
              <a:t> потребами, </a:t>
            </a:r>
            <a:r>
              <a:rPr lang="ru-RU" dirty="0" err="1"/>
              <a:t>вчителя</a:t>
            </a:r>
            <a:r>
              <a:rPr lang="ru-RU" dirty="0"/>
              <a:t> </a:t>
            </a:r>
            <a:r>
              <a:rPr lang="ru-RU" dirty="0" err="1"/>
              <a:t>класу</a:t>
            </a:r>
            <a:r>
              <a:rPr lang="ru-RU" dirty="0"/>
              <a:t> — за </a:t>
            </a:r>
            <a:r>
              <a:rPr lang="ru-RU" dirty="0" err="1"/>
              <a:t>іншими</a:t>
            </a:r>
            <a:r>
              <a:rPr lang="ru-RU" dirty="0"/>
              <a:t> </a:t>
            </a:r>
            <a:r>
              <a:rPr lang="ru-RU" dirty="0" err="1"/>
              <a:t>учнями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62419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uk-UA" sz="3600" dirty="0">
                <a:solidFill>
                  <a:prstClr val="white"/>
                </a:solidFill>
              </a:rPr>
              <a:t>2. Технологія спільного викладання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 err="1">
                <a:solidFill>
                  <a:srgbClr val="000000"/>
                </a:solidFill>
                <a:latin typeface="verdana"/>
              </a:rPr>
              <a:t>Підтримуюче</a:t>
            </a:r>
            <a:r>
              <a:rPr lang="ru-RU" dirty="0">
                <a:solidFill>
                  <a:srgbClr val="000000"/>
                </a:solidFill>
                <a:latin typeface="verdana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verdana"/>
              </a:rPr>
              <a:t>викладання</a:t>
            </a:r>
            <a:endParaRPr lang="ru-RU" dirty="0">
              <a:solidFill>
                <a:srgbClr val="000000"/>
              </a:solidFill>
              <a:latin typeface="verdana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184820"/>
            <a:ext cx="3168352" cy="3268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64157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uk-UA" sz="3600" dirty="0">
                <a:solidFill>
                  <a:prstClr val="white"/>
                </a:solidFill>
              </a:rPr>
              <a:t>2. Технологія спільного викладання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dirty="0" smtClean="0"/>
              <a:t>Паралельне викладання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852936"/>
            <a:ext cx="3024336" cy="3598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63249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uk-UA" sz="3600" dirty="0">
                <a:solidFill>
                  <a:prstClr val="white"/>
                </a:solidFill>
              </a:rPr>
              <a:t>2. Технологія спільного викладання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dirty="0" smtClean="0"/>
              <a:t>Альтернативне викладання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924944"/>
            <a:ext cx="3393072" cy="3511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642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uk-UA" sz="3600" dirty="0">
                <a:solidFill>
                  <a:prstClr val="white"/>
                </a:solidFill>
              </a:rPr>
              <a:t>2. Технологія спільного викладання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dirty="0" smtClean="0"/>
              <a:t>Викладання в малих групах</a:t>
            </a:r>
          </a:p>
          <a:p>
            <a:pPr marL="0" indent="0" algn="ctr">
              <a:buNone/>
            </a:pPr>
            <a:endParaRPr lang="ru-RU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420888"/>
            <a:ext cx="3939364" cy="3230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09775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uk-UA" sz="3600" dirty="0">
                <a:solidFill>
                  <a:prstClr val="white"/>
                </a:solidFill>
              </a:rPr>
              <a:t>2. Технологія спільного викладання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dirty="0" smtClean="0"/>
              <a:t>Поперемінне викладання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3531" y="2924944"/>
            <a:ext cx="3390637" cy="3509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24859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uk-UA" sz="3600" dirty="0">
                <a:solidFill>
                  <a:prstClr val="white"/>
                </a:solidFill>
              </a:rPr>
              <a:t>2. Технологія спільного викладання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dirty="0" smtClean="0"/>
              <a:t>Викладання у команді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2226" y="3284984"/>
            <a:ext cx="3907014" cy="3027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56319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uk-UA" sz="3600" dirty="0" smtClean="0">
                <a:solidFill>
                  <a:prstClr val="white"/>
                </a:solidFill>
              </a:rPr>
              <a:t>3. Технології </a:t>
            </a:r>
            <a:r>
              <a:rPr lang="uk-UA" sz="3600" dirty="0">
                <a:solidFill>
                  <a:prstClr val="white"/>
                </a:solidFill>
              </a:rPr>
              <a:t>інклюзивної освіти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err="1" smtClean="0"/>
              <a:t>Дві</a:t>
            </a:r>
            <a:r>
              <a:rPr lang="ru-RU" b="1" dirty="0" smtClean="0"/>
              <a:t> </a:t>
            </a:r>
            <a:r>
              <a:rPr lang="ru-RU" b="1" dirty="0" err="1" smtClean="0"/>
              <a:t>групи</a:t>
            </a:r>
            <a:r>
              <a:rPr lang="ru-RU" b="1" dirty="0" smtClean="0"/>
              <a:t> </a:t>
            </a:r>
            <a:r>
              <a:rPr lang="ru-RU" b="1" dirty="0" err="1" smtClean="0"/>
              <a:t>технологій</a:t>
            </a:r>
            <a:r>
              <a:rPr lang="ru-RU" b="1" dirty="0" smtClean="0"/>
              <a:t>:</a:t>
            </a:r>
            <a:endParaRPr lang="ru-RU" b="1" dirty="0"/>
          </a:p>
          <a:p>
            <a:pPr marL="0" indent="0">
              <a:buNone/>
            </a:pPr>
            <a:r>
              <a:rPr lang="ru-RU" b="1" dirty="0" err="1" smtClean="0"/>
              <a:t>Організаційні</a:t>
            </a:r>
            <a:r>
              <a:rPr lang="ru-RU" dirty="0" smtClean="0"/>
              <a:t> </a:t>
            </a:r>
            <a:r>
              <a:rPr lang="ru-RU" dirty="0"/>
              <a:t>– </a:t>
            </a:r>
            <a:r>
              <a:rPr lang="ru-RU" dirty="0" err="1"/>
              <a:t>спрямовані</a:t>
            </a:r>
            <a:r>
              <a:rPr lang="ru-RU" dirty="0"/>
              <a:t> на </a:t>
            </a:r>
            <a:r>
              <a:rPr lang="ru-RU" dirty="0" err="1"/>
              <a:t>створення</a:t>
            </a:r>
            <a:r>
              <a:rPr lang="ru-RU" dirty="0"/>
              <a:t> плану, умов і </a:t>
            </a:r>
            <a:r>
              <a:rPr lang="ru-RU" dirty="0" err="1"/>
              <a:t>процесу</a:t>
            </a:r>
            <a:r>
              <a:rPr lang="ru-RU" dirty="0"/>
              <a:t> </a:t>
            </a:r>
            <a:r>
              <a:rPr lang="ru-RU" dirty="0" err="1"/>
              <a:t>навчання</a:t>
            </a:r>
            <a:r>
              <a:rPr lang="ru-RU" dirty="0"/>
              <a:t>, постановка </a:t>
            </a:r>
            <a:r>
              <a:rPr lang="ru-RU" dirty="0" err="1"/>
              <a:t>бажаних</a:t>
            </a:r>
            <a:r>
              <a:rPr lang="ru-RU" dirty="0"/>
              <a:t> </a:t>
            </a:r>
            <a:r>
              <a:rPr lang="ru-RU" dirty="0" err="1"/>
              <a:t>результатів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b="1" dirty="0" err="1" smtClean="0"/>
              <a:t>Педагогічні</a:t>
            </a:r>
            <a:r>
              <a:rPr lang="ru-RU" dirty="0" smtClean="0"/>
              <a:t> </a:t>
            </a:r>
            <a:r>
              <a:rPr lang="ru-RU" dirty="0"/>
              <a:t>– </a:t>
            </a:r>
            <a:r>
              <a:rPr lang="ru-RU" dirty="0" err="1"/>
              <a:t>готові</a:t>
            </a:r>
            <a:r>
              <a:rPr lang="ru-RU" dirty="0"/>
              <a:t> до </a:t>
            </a:r>
            <a:r>
              <a:rPr lang="ru-RU" dirty="0" err="1"/>
              <a:t>впровадження</a:t>
            </a:r>
            <a:r>
              <a:rPr lang="ru-RU" dirty="0"/>
              <a:t> в </a:t>
            </a:r>
            <a:r>
              <a:rPr lang="ru-RU" dirty="0" err="1"/>
              <a:t>навчальний</a:t>
            </a:r>
            <a:r>
              <a:rPr lang="ru-RU" dirty="0"/>
              <a:t> </a:t>
            </a:r>
            <a:r>
              <a:rPr lang="ru-RU" dirty="0" err="1"/>
              <a:t>процес</a:t>
            </a:r>
            <a:r>
              <a:rPr lang="ru-RU" dirty="0"/>
              <a:t>, </a:t>
            </a:r>
            <a:r>
              <a:rPr lang="ru-RU" dirty="0" err="1"/>
              <a:t>використання</a:t>
            </a:r>
            <a:r>
              <a:rPr lang="ru-RU" dirty="0"/>
              <a:t> на </a:t>
            </a:r>
            <a:r>
              <a:rPr lang="ru-RU" dirty="0" err="1"/>
              <a:t>практиці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45168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uk-UA" sz="3600" dirty="0" smtClean="0">
                <a:solidFill>
                  <a:prstClr val="white"/>
                </a:solidFill>
              </a:rPr>
              <a:t>3. Технології </a:t>
            </a:r>
            <a:r>
              <a:rPr lang="uk-UA" sz="3600" dirty="0">
                <a:solidFill>
                  <a:prstClr val="white"/>
                </a:solidFill>
              </a:rPr>
              <a:t>інклюзивної освіти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err="1"/>
              <a:t>Класифікація</a:t>
            </a:r>
            <a:r>
              <a:rPr lang="ru-RU" dirty="0"/>
              <a:t> </a:t>
            </a:r>
            <a:r>
              <a:rPr lang="ru-RU" dirty="0" err="1" smtClean="0"/>
              <a:t>технологій</a:t>
            </a:r>
            <a:r>
              <a:rPr lang="ru-RU" dirty="0" smtClean="0"/>
              <a:t>:</a:t>
            </a:r>
          </a:p>
          <a:p>
            <a:pPr marL="0" indent="0">
              <a:buNone/>
            </a:pPr>
            <a:r>
              <a:rPr lang="ru-RU" dirty="0"/>
              <a:t>1.	</a:t>
            </a:r>
            <a:r>
              <a:rPr lang="ru-RU" dirty="0" err="1"/>
              <a:t>Технології</a:t>
            </a:r>
            <a:r>
              <a:rPr lang="ru-RU" dirty="0"/>
              <a:t> </a:t>
            </a:r>
            <a:r>
              <a:rPr lang="ru-RU" dirty="0" err="1"/>
              <a:t>індивідуального</a:t>
            </a:r>
            <a:r>
              <a:rPr lang="ru-RU" dirty="0"/>
              <a:t> </a:t>
            </a:r>
            <a:r>
              <a:rPr lang="ru-RU" dirty="0" err="1"/>
              <a:t>підходу</a:t>
            </a:r>
            <a:r>
              <a:rPr lang="ru-RU" dirty="0"/>
              <a:t> (</a:t>
            </a:r>
            <a:r>
              <a:rPr lang="ru-RU" dirty="0" err="1"/>
              <a:t>індивідуалізації</a:t>
            </a:r>
            <a:r>
              <a:rPr lang="ru-RU" dirty="0"/>
              <a:t>).</a:t>
            </a:r>
          </a:p>
          <a:p>
            <a:pPr marL="0" indent="0">
              <a:buNone/>
            </a:pPr>
            <a:r>
              <a:rPr lang="ru-RU" dirty="0"/>
              <a:t>2.	</a:t>
            </a:r>
            <a:r>
              <a:rPr lang="ru-RU" dirty="0" err="1"/>
              <a:t>Технології</a:t>
            </a:r>
            <a:r>
              <a:rPr lang="ru-RU" dirty="0"/>
              <a:t> </a:t>
            </a:r>
            <a:r>
              <a:rPr lang="ru-RU" dirty="0" err="1"/>
              <a:t>диференціації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3.	</a:t>
            </a:r>
            <a:r>
              <a:rPr lang="ru-RU" dirty="0" err="1"/>
              <a:t>Технології</a:t>
            </a:r>
            <a:r>
              <a:rPr lang="ru-RU" dirty="0"/>
              <a:t> </a:t>
            </a:r>
            <a:r>
              <a:rPr lang="ru-RU" dirty="0" err="1"/>
              <a:t>корекції</a:t>
            </a:r>
            <a:r>
              <a:rPr lang="ru-RU" dirty="0"/>
              <a:t> </a:t>
            </a:r>
            <a:r>
              <a:rPr lang="ru-RU" dirty="0" err="1"/>
              <a:t>навчальних</a:t>
            </a:r>
            <a:r>
              <a:rPr lang="ru-RU" dirty="0"/>
              <a:t> і </a:t>
            </a:r>
            <a:r>
              <a:rPr lang="ru-RU" dirty="0" err="1"/>
              <a:t>поведінкових</a:t>
            </a:r>
            <a:r>
              <a:rPr lang="ru-RU" dirty="0"/>
              <a:t> </a:t>
            </a:r>
            <a:r>
              <a:rPr lang="ru-RU" dirty="0" err="1"/>
              <a:t>труднощів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4.	</a:t>
            </a:r>
            <a:r>
              <a:rPr lang="ru-RU" dirty="0" err="1"/>
              <a:t>Технології</a:t>
            </a:r>
            <a:r>
              <a:rPr lang="ru-RU" dirty="0"/>
              <a:t> </a:t>
            </a:r>
            <a:r>
              <a:rPr lang="ru-RU" dirty="0" err="1"/>
              <a:t>формування</a:t>
            </a:r>
            <a:r>
              <a:rPr lang="ru-RU" dirty="0"/>
              <a:t> у </a:t>
            </a:r>
            <a:r>
              <a:rPr lang="ru-RU" dirty="0" err="1"/>
              <a:t>дітей</a:t>
            </a:r>
            <a:r>
              <a:rPr lang="ru-RU" dirty="0"/>
              <a:t> </a:t>
            </a:r>
            <a:r>
              <a:rPr lang="ru-RU" dirty="0" err="1"/>
              <a:t>соціальних</a:t>
            </a:r>
            <a:r>
              <a:rPr lang="ru-RU" dirty="0"/>
              <a:t> </a:t>
            </a:r>
            <a:r>
              <a:rPr lang="ru-RU" dirty="0" err="1"/>
              <a:t>навичок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5.	</a:t>
            </a:r>
            <a:r>
              <a:rPr lang="ru-RU" dirty="0" err="1"/>
              <a:t>Технології</a:t>
            </a:r>
            <a:r>
              <a:rPr lang="ru-RU" dirty="0"/>
              <a:t> </a:t>
            </a:r>
            <a:r>
              <a:rPr lang="ru-RU" dirty="0" err="1"/>
              <a:t>оцінки</a:t>
            </a:r>
            <a:r>
              <a:rPr lang="ru-RU" dirty="0"/>
              <a:t> </a:t>
            </a:r>
            <a:r>
              <a:rPr lang="ru-RU" dirty="0" err="1"/>
              <a:t>методів</a:t>
            </a:r>
            <a:r>
              <a:rPr lang="ru-RU" dirty="0"/>
              <a:t> </a:t>
            </a:r>
            <a:r>
              <a:rPr lang="ru-RU" dirty="0" err="1"/>
              <a:t>інклюзивного</a:t>
            </a:r>
            <a:r>
              <a:rPr lang="ru-RU" dirty="0"/>
              <a:t> </a:t>
            </a:r>
            <a:r>
              <a:rPr lang="ru-RU" dirty="0" err="1"/>
              <a:t>підходу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75827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uk-UA" sz="3600" dirty="0" smtClean="0">
                <a:solidFill>
                  <a:prstClr val="white"/>
                </a:solidFill>
              </a:rPr>
              <a:t>3. Технології </a:t>
            </a:r>
            <a:r>
              <a:rPr lang="uk-UA" sz="3600" dirty="0">
                <a:solidFill>
                  <a:prstClr val="white"/>
                </a:solidFill>
              </a:rPr>
              <a:t>інклюзивної освіти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 err="1"/>
              <a:t>Технології</a:t>
            </a:r>
            <a:r>
              <a:rPr lang="ru-RU" b="1" dirty="0"/>
              <a:t> </a:t>
            </a:r>
            <a:r>
              <a:rPr lang="ru-RU" b="1" dirty="0" err="1"/>
              <a:t>індивідуального</a:t>
            </a:r>
            <a:r>
              <a:rPr lang="ru-RU" b="1" dirty="0"/>
              <a:t> </a:t>
            </a:r>
            <a:r>
              <a:rPr lang="ru-RU" b="1" dirty="0" err="1"/>
              <a:t>підходу</a:t>
            </a:r>
            <a:r>
              <a:rPr lang="ru-RU" b="1" dirty="0"/>
              <a:t> (</a:t>
            </a:r>
            <a:r>
              <a:rPr lang="ru-RU" b="1" dirty="0" err="1"/>
              <a:t>індивідуалізації</a:t>
            </a:r>
            <a:r>
              <a:rPr lang="ru-RU" b="1" dirty="0"/>
              <a:t>)</a:t>
            </a:r>
          </a:p>
          <a:p>
            <a:pPr marL="0" indent="0">
              <a:buNone/>
            </a:pPr>
            <a:r>
              <a:rPr lang="ru-RU" dirty="0"/>
              <a:t>Головне </a:t>
            </a:r>
            <a:r>
              <a:rPr lang="ru-RU" dirty="0" err="1"/>
              <a:t>завдання</a:t>
            </a:r>
            <a:r>
              <a:rPr lang="ru-RU" dirty="0"/>
              <a:t> </a:t>
            </a:r>
            <a:r>
              <a:rPr lang="ru-RU" dirty="0" err="1"/>
              <a:t>цієї</a:t>
            </a:r>
            <a:r>
              <a:rPr lang="ru-RU" dirty="0"/>
              <a:t> </a:t>
            </a:r>
            <a:r>
              <a:rPr lang="ru-RU" dirty="0" err="1"/>
              <a:t>технології</a:t>
            </a:r>
            <a:r>
              <a:rPr lang="ru-RU" dirty="0"/>
              <a:t> – </a:t>
            </a:r>
            <a:r>
              <a:rPr lang="ru-RU" dirty="0" err="1"/>
              <a:t>створити</a:t>
            </a:r>
            <a:r>
              <a:rPr lang="ru-RU" dirty="0"/>
              <a:t> </a:t>
            </a:r>
            <a:r>
              <a:rPr lang="ru-RU" dirty="0" err="1"/>
              <a:t>умови</a:t>
            </a:r>
            <a:r>
              <a:rPr lang="ru-RU" dirty="0"/>
              <a:t> для </a:t>
            </a:r>
            <a:r>
              <a:rPr lang="ru-RU" dirty="0" err="1"/>
              <a:t>самостійності</a:t>
            </a:r>
            <a:r>
              <a:rPr lang="ru-RU" dirty="0"/>
              <a:t> </a:t>
            </a:r>
            <a:r>
              <a:rPr lang="ru-RU" dirty="0" err="1"/>
              <a:t>дітей</a:t>
            </a:r>
            <a:r>
              <a:rPr lang="ru-RU" dirty="0"/>
              <a:t>. Учитель повинен </a:t>
            </a:r>
            <a:r>
              <a:rPr lang="ru-RU" dirty="0" err="1"/>
              <a:t>допомогти</a:t>
            </a:r>
            <a:r>
              <a:rPr lang="ru-RU" dirty="0"/>
              <a:t> </a:t>
            </a:r>
            <a:r>
              <a:rPr lang="ru-RU" dirty="0" err="1"/>
              <a:t>дітям</a:t>
            </a:r>
            <a:r>
              <a:rPr lang="ru-RU" dirty="0"/>
              <a:t> </a:t>
            </a:r>
            <a:r>
              <a:rPr lang="ru-RU" dirty="0" err="1"/>
              <a:t>зрозуміти</a:t>
            </a:r>
            <a:r>
              <a:rPr lang="ru-RU" dirty="0"/>
              <a:t> </a:t>
            </a:r>
            <a:r>
              <a:rPr lang="ru-RU" dirty="0" err="1"/>
              <a:t>цілі</a:t>
            </a:r>
            <a:r>
              <a:rPr lang="ru-RU" dirty="0"/>
              <a:t> </a:t>
            </a:r>
            <a:r>
              <a:rPr lang="ru-RU" dirty="0" err="1"/>
              <a:t>навчання</a:t>
            </a:r>
            <a:r>
              <a:rPr lang="ru-RU" dirty="0"/>
              <a:t>, </a:t>
            </a:r>
            <a:r>
              <a:rPr lang="ru-RU" dirty="0" err="1"/>
              <a:t>вибирати</a:t>
            </a:r>
            <a:r>
              <a:rPr lang="ru-RU" dirty="0"/>
              <a:t> </a:t>
            </a:r>
            <a:r>
              <a:rPr lang="ru-RU" dirty="0" err="1"/>
              <a:t>цікавий</a:t>
            </a:r>
            <a:r>
              <a:rPr lang="ru-RU" dirty="0"/>
              <a:t> </a:t>
            </a:r>
            <a:r>
              <a:rPr lang="ru-RU" dirty="0" err="1"/>
              <a:t>матеріал</a:t>
            </a:r>
            <a:r>
              <a:rPr lang="ru-RU" dirty="0"/>
              <a:t>, </a:t>
            </a:r>
            <a:r>
              <a:rPr lang="ru-RU" dirty="0" err="1"/>
              <a:t>шукати</a:t>
            </a:r>
            <a:r>
              <a:rPr lang="ru-RU" dirty="0"/>
              <a:t> </a:t>
            </a:r>
            <a:r>
              <a:rPr lang="ru-RU" dirty="0" err="1"/>
              <a:t>способи</a:t>
            </a:r>
            <a:r>
              <a:rPr lang="ru-RU" dirty="0"/>
              <a:t> </a:t>
            </a:r>
            <a:r>
              <a:rPr lang="ru-RU" dirty="0" err="1"/>
              <a:t>вирішення</a:t>
            </a:r>
            <a:r>
              <a:rPr lang="ru-RU" dirty="0"/>
              <a:t> </a:t>
            </a:r>
            <a:r>
              <a:rPr lang="ru-RU" dirty="0" err="1"/>
              <a:t>завдань</a:t>
            </a:r>
            <a:r>
              <a:rPr lang="ru-RU" dirty="0"/>
              <a:t>. </a:t>
            </a:r>
            <a:r>
              <a:rPr lang="ru-RU" dirty="0" err="1"/>
              <a:t>Цей</a:t>
            </a:r>
            <a:r>
              <a:rPr lang="ru-RU" dirty="0"/>
              <a:t> </a:t>
            </a:r>
            <a:r>
              <a:rPr lang="ru-RU" dirty="0" err="1"/>
              <a:t>процес</a:t>
            </a:r>
            <a:r>
              <a:rPr lang="ru-RU" dirty="0"/>
              <a:t> </a:t>
            </a:r>
            <a:r>
              <a:rPr lang="ru-RU" dirty="0" err="1"/>
              <a:t>важливий</a:t>
            </a:r>
            <a:r>
              <a:rPr lang="ru-RU" dirty="0"/>
              <a:t> для </a:t>
            </a:r>
            <a:r>
              <a:rPr lang="ru-RU" dirty="0" err="1"/>
              <a:t>дитини</a:t>
            </a:r>
            <a:r>
              <a:rPr lang="ru-RU" dirty="0"/>
              <a:t> з </a:t>
            </a:r>
            <a:r>
              <a:rPr lang="ru-RU" dirty="0" err="1"/>
              <a:t>обмеженими</a:t>
            </a:r>
            <a:r>
              <a:rPr lang="ru-RU" dirty="0"/>
              <a:t> </a:t>
            </a:r>
            <a:r>
              <a:rPr lang="ru-RU" dirty="0" err="1"/>
              <a:t>можливостями</a:t>
            </a:r>
            <a:r>
              <a:rPr lang="ru-RU" dirty="0"/>
              <a:t>,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однолітків</a:t>
            </a:r>
            <a:r>
              <a:rPr lang="ru-RU" dirty="0"/>
              <a:t> та самого </a:t>
            </a:r>
            <a:r>
              <a:rPr lang="ru-RU" dirty="0" err="1"/>
              <a:t>вчителя</a:t>
            </a:r>
            <a:r>
              <a:rPr lang="ru-RU" dirty="0"/>
              <a:t>. </a:t>
            </a:r>
            <a:r>
              <a:rPr lang="ru-RU" dirty="0" err="1"/>
              <a:t>Застосування</a:t>
            </a:r>
            <a:r>
              <a:rPr lang="ru-RU" dirty="0"/>
              <a:t> принципу на </a:t>
            </a:r>
            <a:r>
              <a:rPr lang="ru-RU" dirty="0" err="1"/>
              <a:t>практиці</a:t>
            </a:r>
            <a:r>
              <a:rPr lang="ru-RU" dirty="0"/>
              <a:t> </a:t>
            </a:r>
            <a:r>
              <a:rPr lang="ru-RU" dirty="0" err="1"/>
              <a:t>потрібно</a:t>
            </a:r>
            <a:r>
              <a:rPr lang="ru-RU" dirty="0"/>
              <a:t>, </a:t>
            </a:r>
            <a:r>
              <a:rPr lang="ru-RU" dirty="0" err="1"/>
              <a:t>щоб</a:t>
            </a:r>
            <a:r>
              <a:rPr lang="ru-RU" dirty="0"/>
              <a:t> </a:t>
            </a:r>
            <a:r>
              <a:rPr lang="ru-RU" dirty="0" err="1"/>
              <a:t>створити</a:t>
            </a:r>
            <a:r>
              <a:rPr lang="ru-RU" dirty="0"/>
              <a:t> </a:t>
            </a:r>
            <a:r>
              <a:rPr lang="ru-RU" dirty="0" err="1"/>
              <a:t>однакові</a:t>
            </a:r>
            <a:r>
              <a:rPr lang="ru-RU" dirty="0"/>
              <a:t> </a:t>
            </a:r>
            <a:r>
              <a:rPr lang="ru-RU" dirty="0" err="1"/>
              <a:t>умови</a:t>
            </a:r>
            <a:r>
              <a:rPr lang="ru-RU" dirty="0"/>
              <a:t> для 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учнів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94243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uk-UA" sz="3600" dirty="0" smtClean="0">
                <a:solidFill>
                  <a:prstClr val="white"/>
                </a:solidFill>
              </a:rPr>
              <a:t>3. Технології </a:t>
            </a:r>
            <a:r>
              <a:rPr lang="uk-UA" sz="3600" dirty="0">
                <a:solidFill>
                  <a:prstClr val="white"/>
                </a:solidFill>
              </a:rPr>
              <a:t>інклюзивної освіти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err="1"/>
              <a:t>Технології</a:t>
            </a:r>
            <a:r>
              <a:rPr lang="ru-RU" b="1" dirty="0"/>
              <a:t> </a:t>
            </a:r>
            <a:r>
              <a:rPr lang="ru-RU" b="1" dirty="0" err="1" smtClean="0"/>
              <a:t>диференціації</a:t>
            </a:r>
            <a:r>
              <a:rPr lang="ru-RU" b="1" dirty="0" smtClean="0"/>
              <a:t>:</a:t>
            </a:r>
          </a:p>
          <a:p>
            <a:pPr>
              <a:buFont typeface="Wingdings" pitchFamily="2" charset="2"/>
              <a:buChar char="Ø"/>
            </a:pPr>
            <a:r>
              <a:rPr lang="ru-RU" dirty="0" err="1"/>
              <a:t>Диференціація</a:t>
            </a:r>
            <a:r>
              <a:rPr lang="ru-RU" dirty="0"/>
              <a:t> за </a:t>
            </a:r>
            <a:r>
              <a:rPr lang="ru-RU" dirty="0" err="1"/>
              <a:t>рівнями</a:t>
            </a:r>
            <a:r>
              <a:rPr lang="ru-RU" dirty="0"/>
              <a:t> </a:t>
            </a:r>
            <a:endParaRPr lang="ru-RU" dirty="0" smtClean="0"/>
          </a:p>
          <a:p>
            <a:pPr>
              <a:buFont typeface="Wingdings" pitchFamily="2" charset="2"/>
              <a:buChar char="Ø"/>
            </a:pPr>
            <a:r>
              <a:rPr lang="ru-RU" dirty="0" err="1" smtClean="0"/>
              <a:t>Диференціація</a:t>
            </a:r>
            <a:r>
              <a:rPr lang="ru-RU" dirty="0" smtClean="0"/>
              <a:t> </a:t>
            </a:r>
            <a:r>
              <a:rPr lang="ru-RU" dirty="0"/>
              <a:t>за </a:t>
            </a:r>
            <a:r>
              <a:rPr lang="ru-RU" dirty="0" err="1"/>
              <a:t>функціями</a:t>
            </a:r>
            <a:r>
              <a:rPr lang="ru-RU" dirty="0"/>
              <a:t> </a:t>
            </a:r>
            <a:endParaRPr lang="ru-RU" dirty="0" smtClean="0"/>
          </a:p>
          <a:p>
            <a:pPr>
              <a:buFont typeface="Wingdings" pitchFamily="2" charset="2"/>
              <a:buChar char="Ø"/>
            </a:pPr>
            <a:r>
              <a:rPr lang="ru-RU" dirty="0" err="1"/>
              <a:t>Змішана</a:t>
            </a:r>
            <a:r>
              <a:rPr lang="ru-RU" dirty="0"/>
              <a:t> </a:t>
            </a:r>
            <a:r>
              <a:rPr lang="ru-RU" dirty="0" err="1"/>
              <a:t>диференціація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726727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uk-UA" sz="3600" dirty="0" smtClean="0">
                <a:solidFill>
                  <a:prstClr val="white"/>
                </a:solidFill>
              </a:rPr>
              <a:t>3. Технології </a:t>
            </a:r>
            <a:r>
              <a:rPr lang="uk-UA" sz="3600" dirty="0">
                <a:solidFill>
                  <a:prstClr val="white"/>
                </a:solidFill>
              </a:rPr>
              <a:t>інклюзивної освіти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dirty="0" err="1"/>
              <a:t>Технології</a:t>
            </a:r>
            <a:r>
              <a:rPr lang="ru-RU" b="1" dirty="0"/>
              <a:t> </a:t>
            </a:r>
            <a:r>
              <a:rPr lang="ru-RU" b="1" dirty="0" err="1"/>
              <a:t>корекції</a:t>
            </a:r>
            <a:r>
              <a:rPr lang="ru-RU" b="1" dirty="0"/>
              <a:t> </a:t>
            </a:r>
            <a:r>
              <a:rPr lang="ru-RU" b="1" dirty="0" err="1"/>
              <a:t>навчальних</a:t>
            </a:r>
            <a:r>
              <a:rPr lang="ru-RU" b="1" dirty="0"/>
              <a:t> і </a:t>
            </a:r>
            <a:r>
              <a:rPr lang="ru-RU" b="1" dirty="0" err="1"/>
              <a:t>поведінкових</a:t>
            </a:r>
            <a:r>
              <a:rPr lang="ru-RU" b="1" dirty="0"/>
              <a:t> </a:t>
            </a:r>
            <a:r>
              <a:rPr lang="ru-RU" b="1" dirty="0" err="1" smtClean="0"/>
              <a:t>труднощів</a:t>
            </a:r>
            <a:r>
              <a:rPr lang="ru-RU" b="1" dirty="0"/>
              <a:t> (</a:t>
            </a:r>
            <a:r>
              <a:rPr lang="ru-RU" b="1" dirty="0" err="1"/>
              <a:t>сукупність</a:t>
            </a:r>
            <a:r>
              <a:rPr lang="ru-RU" b="1" dirty="0"/>
              <a:t> </a:t>
            </a:r>
            <a:r>
              <a:rPr lang="ru-RU" b="1" dirty="0" err="1"/>
              <a:t>методів</a:t>
            </a:r>
            <a:r>
              <a:rPr lang="ru-RU" b="1" dirty="0"/>
              <a:t> </a:t>
            </a:r>
            <a:r>
              <a:rPr lang="ru-RU" b="1" dirty="0" err="1"/>
              <a:t>логопедії</a:t>
            </a:r>
            <a:r>
              <a:rPr lang="ru-RU" b="1" dirty="0"/>
              <a:t>, </a:t>
            </a:r>
            <a:r>
              <a:rPr lang="ru-RU" b="1" dirty="0" err="1"/>
              <a:t>нейропсихології</a:t>
            </a:r>
            <a:r>
              <a:rPr lang="ru-RU" b="1" dirty="0"/>
              <a:t> та </a:t>
            </a:r>
            <a:r>
              <a:rPr lang="ru-RU" b="1" dirty="0" err="1"/>
              <a:t>спеціальної</a:t>
            </a:r>
            <a:r>
              <a:rPr lang="ru-RU" b="1" dirty="0"/>
              <a:t> </a:t>
            </a:r>
            <a:r>
              <a:rPr lang="ru-RU" b="1" dirty="0" err="1"/>
              <a:t>педагогіки</a:t>
            </a:r>
            <a:r>
              <a:rPr lang="ru-RU" b="1" dirty="0" smtClean="0"/>
              <a:t>)</a:t>
            </a:r>
          </a:p>
          <a:p>
            <a:pPr marL="0" indent="0">
              <a:buNone/>
            </a:pPr>
            <a:r>
              <a:rPr lang="ru-RU" dirty="0" smtClean="0"/>
              <a:t>1</a:t>
            </a:r>
            <a:r>
              <a:rPr lang="ru-RU" dirty="0"/>
              <a:t>.	Система </a:t>
            </a:r>
            <a:r>
              <a:rPr lang="ru-RU" dirty="0" err="1"/>
              <a:t>формування</a:t>
            </a:r>
            <a:r>
              <a:rPr lang="ru-RU" dirty="0"/>
              <a:t> та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мовного</a:t>
            </a:r>
            <a:r>
              <a:rPr lang="ru-RU" dirty="0"/>
              <a:t> слуху і </a:t>
            </a:r>
            <a:r>
              <a:rPr lang="ru-RU" dirty="0" err="1"/>
              <a:t>спілкування</a:t>
            </a:r>
            <a:r>
              <a:rPr lang="ru-RU" dirty="0"/>
              <a:t> у </a:t>
            </a:r>
            <a:r>
              <a:rPr lang="ru-RU" dirty="0" err="1"/>
              <a:t>дітей</a:t>
            </a:r>
            <a:r>
              <a:rPr lang="ru-RU" dirty="0"/>
              <a:t> з </a:t>
            </a:r>
            <a:r>
              <a:rPr lang="ru-RU" dirty="0" err="1"/>
              <a:t>вадами</a:t>
            </a:r>
            <a:r>
              <a:rPr lang="ru-RU" dirty="0"/>
              <a:t> слуху – </a:t>
            </a:r>
            <a:r>
              <a:rPr lang="ru-RU" dirty="0" err="1"/>
              <a:t>даний</a:t>
            </a:r>
            <a:r>
              <a:rPr lang="ru-RU" dirty="0"/>
              <a:t> метод </a:t>
            </a:r>
            <a:r>
              <a:rPr lang="ru-RU" dirty="0" err="1"/>
              <a:t>допомагає</a:t>
            </a:r>
            <a:r>
              <a:rPr lang="ru-RU" dirty="0"/>
              <a:t> </a:t>
            </a:r>
            <a:r>
              <a:rPr lang="ru-RU" dirty="0" err="1"/>
              <a:t>встановити</a:t>
            </a:r>
            <a:r>
              <a:rPr lang="ru-RU" dirty="0"/>
              <a:t> </a:t>
            </a:r>
            <a:r>
              <a:rPr lang="ru-RU" dirty="0" err="1"/>
              <a:t>комунікацію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err="1"/>
              <a:t>дітьми</a:t>
            </a:r>
            <a:r>
              <a:rPr lang="ru-RU" dirty="0"/>
              <a:t> з проблемами слуху та </a:t>
            </a:r>
            <a:r>
              <a:rPr lang="ru-RU" dirty="0" err="1"/>
              <a:t>здоровими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2.	</a:t>
            </a:r>
            <a:r>
              <a:rPr lang="ru-RU" dirty="0" err="1"/>
              <a:t>Нейропсихологічний</a:t>
            </a:r>
            <a:r>
              <a:rPr lang="ru-RU" dirty="0"/>
              <a:t> </a:t>
            </a:r>
            <a:r>
              <a:rPr lang="ru-RU" dirty="0" err="1"/>
              <a:t>підхід</a:t>
            </a:r>
            <a:r>
              <a:rPr lang="ru-RU" dirty="0"/>
              <a:t> – </a:t>
            </a:r>
            <a:r>
              <a:rPr lang="ru-RU" dirty="0" err="1"/>
              <a:t>спрямований</a:t>
            </a:r>
            <a:r>
              <a:rPr lang="ru-RU" dirty="0"/>
              <a:t> на </a:t>
            </a:r>
            <a:r>
              <a:rPr lang="ru-RU" dirty="0" err="1"/>
              <a:t>розвиток</a:t>
            </a:r>
            <a:r>
              <a:rPr lang="ru-RU" dirty="0"/>
              <a:t> та </a:t>
            </a:r>
            <a:r>
              <a:rPr lang="ru-RU" dirty="0" err="1"/>
              <a:t>формування</a:t>
            </a:r>
            <a:r>
              <a:rPr lang="ru-RU" dirty="0"/>
              <a:t> </a:t>
            </a:r>
            <a:r>
              <a:rPr lang="ru-RU" dirty="0" err="1"/>
              <a:t>злагодженої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</a:t>
            </a:r>
            <a:r>
              <a:rPr lang="ru-RU" dirty="0" err="1"/>
              <a:t>різних</a:t>
            </a:r>
            <a:r>
              <a:rPr lang="ru-RU" dirty="0"/>
              <a:t> структур </a:t>
            </a:r>
            <a:r>
              <a:rPr lang="ru-RU" dirty="0" err="1"/>
              <a:t>мозку</a:t>
            </a:r>
            <a:r>
              <a:rPr lang="ru-RU" dirty="0"/>
              <a:t> </a:t>
            </a:r>
            <a:r>
              <a:rPr lang="ru-RU" dirty="0" err="1"/>
              <a:t>дітей</a:t>
            </a:r>
            <a:r>
              <a:rPr lang="ru-RU" dirty="0"/>
              <a:t> з </a:t>
            </a:r>
            <a:r>
              <a:rPr lang="ru-RU" dirty="0" err="1"/>
              <a:t>недорозвиненими</a:t>
            </a:r>
            <a:r>
              <a:rPr lang="ru-RU" dirty="0"/>
              <a:t> </a:t>
            </a:r>
            <a:r>
              <a:rPr lang="ru-RU" dirty="0" err="1"/>
              <a:t>психологічними</a:t>
            </a:r>
            <a:r>
              <a:rPr lang="ru-RU" dirty="0"/>
              <a:t> </a:t>
            </a:r>
            <a:r>
              <a:rPr lang="ru-RU" dirty="0" err="1"/>
              <a:t>функціями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3.	</a:t>
            </a:r>
            <a:r>
              <a:rPr lang="ru-RU" dirty="0" err="1"/>
              <a:t>Закордонна</a:t>
            </a:r>
            <a:r>
              <a:rPr lang="ru-RU" dirty="0"/>
              <a:t> </a:t>
            </a:r>
            <a:r>
              <a:rPr lang="ru-RU" dirty="0" err="1"/>
              <a:t>технологія</a:t>
            </a:r>
            <a:r>
              <a:rPr lang="ru-RU" dirty="0"/>
              <a:t> АВА – </a:t>
            </a:r>
            <a:r>
              <a:rPr lang="ru-RU" dirty="0" err="1"/>
              <a:t>навчання</a:t>
            </a:r>
            <a:r>
              <a:rPr lang="ru-RU" dirty="0"/>
              <a:t> </a:t>
            </a:r>
            <a:r>
              <a:rPr lang="ru-RU" dirty="0" err="1"/>
              <a:t>дітей</a:t>
            </a:r>
            <a:r>
              <a:rPr lang="ru-RU" dirty="0"/>
              <a:t> з </a:t>
            </a:r>
            <a:r>
              <a:rPr lang="ru-RU" dirty="0" err="1"/>
              <a:t>обмеженими</a:t>
            </a:r>
            <a:r>
              <a:rPr lang="ru-RU" dirty="0"/>
              <a:t> </a:t>
            </a:r>
            <a:r>
              <a:rPr lang="ru-RU" dirty="0" err="1"/>
              <a:t>можливостями</a:t>
            </a:r>
            <a:r>
              <a:rPr lang="ru-RU" dirty="0"/>
              <a:t> </a:t>
            </a:r>
            <a:r>
              <a:rPr lang="ru-RU" dirty="0" err="1"/>
              <a:t>вмінню</a:t>
            </a:r>
            <a:r>
              <a:rPr lang="ru-RU" dirty="0"/>
              <a:t> </a:t>
            </a:r>
            <a:r>
              <a:rPr lang="ru-RU" dirty="0" err="1"/>
              <a:t>висловлювати</a:t>
            </a:r>
            <a:r>
              <a:rPr lang="ru-RU" dirty="0"/>
              <a:t> </a:t>
            </a:r>
            <a:r>
              <a:rPr lang="ru-RU" dirty="0" err="1"/>
              <a:t>свої</a:t>
            </a:r>
            <a:r>
              <a:rPr lang="ru-RU" dirty="0"/>
              <a:t> потреби, </a:t>
            </a:r>
            <a:r>
              <a:rPr lang="ru-RU" dirty="0" err="1"/>
              <a:t>розвиток</a:t>
            </a:r>
            <a:r>
              <a:rPr lang="ru-RU" dirty="0"/>
              <a:t> </a:t>
            </a:r>
            <a:r>
              <a:rPr lang="ru-RU" dirty="0" err="1"/>
              <a:t>навичок</a:t>
            </a:r>
            <a:r>
              <a:rPr lang="ru-RU" dirty="0"/>
              <a:t> </a:t>
            </a:r>
            <a:r>
              <a:rPr lang="ru-RU" dirty="0" err="1"/>
              <a:t>навчальної</a:t>
            </a:r>
            <a:r>
              <a:rPr lang="ru-RU" dirty="0"/>
              <a:t> </a:t>
            </a:r>
            <a:r>
              <a:rPr lang="ru-RU" dirty="0" err="1"/>
              <a:t>поведінки</a:t>
            </a:r>
            <a:r>
              <a:rPr lang="ru-RU" dirty="0"/>
              <a:t>. </a:t>
            </a:r>
            <a:r>
              <a:rPr lang="ru-RU" dirty="0" err="1"/>
              <a:t>Застосовується</a:t>
            </a:r>
            <a:r>
              <a:rPr lang="ru-RU" dirty="0"/>
              <a:t> в </a:t>
            </a:r>
            <a:r>
              <a:rPr lang="ru-RU" dirty="0" err="1"/>
              <a:t>індивідуальному</a:t>
            </a:r>
            <a:r>
              <a:rPr lang="ru-RU" dirty="0"/>
              <a:t> та </a:t>
            </a:r>
            <a:r>
              <a:rPr lang="ru-RU" dirty="0" err="1"/>
              <a:t>груповому</a:t>
            </a:r>
            <a:r>
              <a:rPr lang="ru-RU" dirty="0"/>
              <a:t> </a:t>
            </a:r>
            <a:r>
              <a:rPr lang="ru-RU" dirty="0" err="1"/>
              <a:t>форматі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87282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uk-UA" sz="3600" dirty="0" smtClean="0">
                <a:solidFill>
                  <a:prstClr val="white"/>
                </a:solidFill>
              </a:rPr>
              <a:t>3. Технології </a:t>
            </a:r>
            <a:r>
              <a:rPr lang="uk-UA" sz="3600" dirty="0">
                <a:solidFill>
                  <a:prstClr val="white"/>
                </a:solidFill>
              </a:rPr>
              <a:t>інклюзивної освіти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 err="1"/>
              <a:t>Технології</a:t>
            </a:r>
            <a:r>
              <a:rPr lang="ru-RU" b="1" dirty="0"/>
              <a:t> </a:t>
            </a:r>
            <a:r>
              <a:rPr lang="ru-RU" b="1" dirty="0" err="1"/>
              <a:t>корекції</a:t>
            </a:r>
            <a:r>
              <a:rPr lang="ru-RU" b="1" dirty="0"/>
              <a:t> </a:t>
            </a:r>
            <a:r>
              <a:rPr lang="ru-RU" b="1" dirty="0" err="1"/>
              <a:t>навчальних</a:t>
            </a:r>
            <a:r>
              <a:rPr lang="ru-RU" b="1" dirty="0"/>
              <a:t> і </a:t>
            </a:r>
            <a:r>
              <a:rPr lang="ru-RU" b="1" dirty="0" err="1"/>
              <a:t>поведінкових</a:t>
            </a:r>
            <a:r>
              <a:rPr lang="ru-RU" b="1" dirty="0"/>
              <a:t> </a:t>
            </a:r>
            <a:r>
              <a:rPr lang="ru-RU" b="1" dirty="0" err="1" smtClean="0"/>
              <a:t>труднощів</a:t>
            </a:r>
            <a:r>
              <a:rPr lang="ru-RU" b="1" dirty="0"/>
              <a:t> (</a:t>
            </a:r>
            <a:r>
              <a:rPr lang="ru-RU" b="1" dirty="0" err="1"/>
              <a:t>сукупність</a:t>
            </a:r>
            <a:r>
              <a:rPr lang="ru-RU" b="1" dirty="0"/>
              <a:t> </a:t>
            </a:r>
            <a:r>
              <a:rPr lang="ru-RU" b="1" dirty="0" err="1"/>
              <a:t>методів</a:t>
            </a:r>
            <a:r>
              <a:rPr lang="ru-RU" b="1" dirty="0"/>
              <a:t> </a:t>
            </a:r>
            <a:r>
              <a:rPr lang="ru-RU" b="1" dirty="0" err="1"/>
              <a:t>логопедії</a:t>
            </a:r>
            <a:r>
              <a:rPr lang="ru-RU" b="1" dirty="0"/>
              <a:t>, </a:t>
            </a:r>
            <a:r>
              <a:rPr lang="ru-RU" b="1" dirty="0" err="1"/>
              <a:t>нейропсихології</a:t>
            </a:r>
            <a:r>
              <a:rPr lang="ru-RU" b="1" dirty="0"/>
              <a:t> та </a:t>
            </a:r>
            <a:r>
              <a:rPr lang="ru-RU" b="1" dirty="0" err="1"/>
              <a:t>спеціальної</a:t>
            </a:r>
            <a:r>
              <a:rPr lang="ru-RU" b="1" dirty="0"/>
              <a:t> </a:t>
            </a:r>
            <a:r>
              <a:rPr lang="ru-RU" b="1" dirty="0" err="1"/>
              <a:t>педагогіки</a:t>
            </a:r>
            <a:r>
              <a:rPr lang="ru-RU" b="1" dirty="0" smtClean="0"/>
              <a:t>)</a:t>
            </a:r>
          </a:p>
          <a:p>
            <a:pPr marL="0" indent="0">
              <a:buNone/>
            </a:pPr>
            <a:r>
              <a:rPr lang="ru-RU" dirty="0"/>
              <a:t>4.	</a:t>
            </a:r>
            <a:r>
              <a:rPr lang="ru-RU" dirty="0" err="1"/>
              <a:t>Програма</a:t>
            </a:r>
            <a:r>
              <a:rPr lang="ru-RU" dirty="0"/>
              <a:t> </a:t>
            </a:r>
            <a:r>
              <a:rPr lang="en-US" dirty="0"/>
              <a:t>TEACCH – </a:t>
            </a:r>
            <a:r>
              <a:rPr lang="ru-RU" dirty="0" err="1"/>
              <a:t>допомагає</a:t>
            </a:r>
            <a:r>
              <a:rPr lang="ru-RU" dirty="0"/>
              <a:t> </a:t>
            </a:r>
            <a:r>
              <a:rPr lang="ru-RU" dirty="0" err="1"/>
              <a:t>дітям</a:t>
            </a:r>
            <a:r>
              <a:rPr lang="ru-RU" dirty="0"/>
              <a:t> з аутизмом </a:t>
            </a:r>
            <a:r>
              <a:rPr lang="ru-RU" dirty="0" err="1"/>
              <a:t>освоїтися</a:t>
            </a:r>
            <a:r>
              <a:rPr lang="ru-RU" dirty="0"/>
              <a:t> до </a:t>
            </a:r>
            <a:r>
              <a:rPr lang="ru-RU" dirty="0" err="1"/>
              <a:t>навколишнього</a:t>
            </a:r>
            <a:r>
              <a:rPr lang="ru-RU" dirty="0"/>
              <a:t> </a:t>
            </a:r>
            <a:r>
              <a:rPr lang="ru-RU" dirty="0" err="1"/>
              <a:t>середовища</a:t>
            </a:r>
            <a:r>
              <a:rPr lang="ru-RU" dirty="0"/>
              <a:t> та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змін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5.	ААС – </a:t>
            </a:r>
            <a:r>
              <a:rPr lang="ru-RU" dirty="0" err="1"/>
              <a:t>навчання</a:t>
            </a:r>
            <a:r>
              <a:rPr lang="ru-RU" dirty="0"/>
              <a:t> </a:t>
            </a:r>
            <a:r>
              <a:rPr lang="ru-RU" dirty="0" err="1"/>
              <a:t>дітей</a:t>
            </a:r>
            <a:r>
              <a:rPr lang="ru-RU" dirty="0"/>
              <a:t> з </a:t>
            </a:r>
            <a:r>
              <a:rPr lang="ru-RU" dirty="0" err="1"/>
              <a:t>порушеннями</a:t>
            </a:r>
            <a:r>
              <a:rPr lang="ru-RU" dirty="0"/>
              <a:t> </a:t>
            </a:r>
            <a:r>
              <a:rPr lang="ru-RU" dirty="0" err="1"/>
              <a:t>мови</a:t>
            </a:r>
            <a:r>
              <a:rPr lang="ru-RU" dirty="0"/>
              <a:t>, </a:t>
            </a:r>
            <a:r>
              <a:rPr lang="ru-RU" dirty="0" err="1"/>
              <a:t>їхніх</a:t>
            </a:r>
            <a:r>
              <a:rPr lang="ru-RU" dirty="0"/>
              <a:t> </a:t>
            </a:r>
            <a:r>
              <a:rPr lang="ru-RU" dirty="0" err="1"/>
              <a:t>батьків</a:t>
            </a:r>
            <a:r>
              <a:rPr lang="ru-RU" dirty="0"/>
              <a:t> та </a:t>
            </a:r>
            <a:r>
              <a:rPr lang="ru-RU" dirty="0" err="1"/>
              <a:t>друзів</a:t>
            </a:r>
            <a:r>
              <a:rPr lang="ru-RU" dirty="0"/>
              <a:t> </a:t>
            </a:r>
            <a:r>
              <a:rPr lang="ru-RU" dirty="0" err="1"/>
              <a:t>використовувати</a:t>
            </a:r>
            <a:r>
              <a:rPr lang="ru-RU" dirty="0"/>
              <a:t> </a:t>
            </a:r>
            <a:r>
              <a:rPr lang="ru-RU" dirty="0" err="1"/>
              <a:t>альтернативні</a:t>
            </a:r>
            <a:r>
              <a:rPr lang="ru-RU" dirty="0"/>
              <a:t> </a:t>
            </a:r>
            <a:r>
              <a:rPr lang="ru-RU" dirty="0" err="1"/>
              <a:t>види</a:t>
            </a:r>
            <a:r>
              <a:rPr lang="ru-RU" dirty="0"/>
              <a:t> </a:t>
            </a:r>
            <a:r>
              <a:rPr lang="ru-RU" dirty="0" err="1"/>
              <a:t>спілкування</a:t>
            </a:r>
            <a:r>
              <a:rPr lang="ru-RU" dirty="0"/>
              <a:t> – жести, картинки, </a:t>
            </a:r>
            <a:r>
              <a:rPr lang="ru-RU" dirty="0" err="1"/>
              <a:t>комунікатори</a:t>
            </a:r>
            <a:r>
              <a:rPr lang="ru-RU" dirty="0"/>
              <a:t> та </a:t>
            </a:r>
            <a:r>
              <a:rPr lang="ru-RU" dirty="0" err="1"/>
              <a:t>інші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74628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uk-UA" sz="3600" dirty="0" smtClean="0">
                <a:solidFill>
                  <a:prstClr val="white"/>
                </a:solidFill>
              </a:rPr>
              <a:t>3. Технології </a:t>
            </a:r>
            <a:r>
              <a:rPr lang="uk-UA" sz="3600" dirty="0">
                <a:solidFill>
                  <a:prstClr val="white"/>
                </a:solidFill>
              </a:rPr>
              <a:t>інклюзивної освіти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err="1"/>
              <a:t>Технології</a:t>
            </a:r>
            <a:r>
              <a:rPr lang="ru-RU" b="1" dirty="0"/>
              <a:t> </a:t>
            </a:r>
            <a:r>
              <a:rPr lang="ru-RU" b="1" dirty="0" err="1"/>
              <a:t>формування</a:t>
            </a:r>
            <a:r>
              <a:rPr lang="ru-RU" b="1" dirty="0"/>
              <a:t> у </a:t>
            </a:r>
            <a:r>
              <a:rPr lang="ru-RU" b="1" dirty="0" err="1"/>
              <a:t>дітей</a:t>
            </a:r>
            <a:r>
              <a:rPr lang="ru-RU" b="1" dirty="0"/>
              <a:t> </a:t>
            </a:r>
            <a:r>
              <a:rPr lang="ru-RU" b="1" dirty="0" err="1"/>
              <a:t>соціальних</a:t>
            </a:r>
            <a:r>
              <a:rPr lang="ru-RU" b="1" dirty="0"/>
              <a:t> </a:t>
            </a:r>
            <a:r>
              <a:rPr lang="ru-RU" b="1" dirty="0" err="1" smtClean="0"/>
              <a:t>навичок</a:t>
            </a:r>
            <a:endParaRPr lang="ru-RU" b="1" dirty="0" smtClean="0"/>
          </a:p>
          <a:p>
            <a:pPr>
              <a:buFont typeface="Wingdings" pitchFamily="2" charset="2"/>
              <a:buChar char="Ø"/>
            </a:pPr>
            <a:r>
              <a:rPr lang="ru-RU" dirty="0" err="1" smtClean="0"/>
              <a:t>Демонстрація</a:t>
            </a:r>
            <a:r>
              <a:rPr lang="ru-RU" dirty="0" smtClean="0"/>
              <a:t> </a:t>
            </a:r>
            <a:r>
              <a:rPr lang="ru-RU" dirty="0" err="1"/>
              <a:t>соціальних</a:t>
            </a:r>
            <a:r>
              <a:rPr lang="ru-RU" dirty="0"/>
              <a:t> </a:t>
            </a:r>
            <a:r>
              <a:rPr lang="ru-RU" dirty="0" err="1"/>
              <a:t>навичок</a:t>
            </a:r>
            <a:r>
              <a:rPr lang="ru-RU" dirty="0"/>
              <a:t> </a:t>
            </a:r>
          </a:p>
          <a:p>
            <a:pPr>
              <a:buFont typeface="Wingdings" pitchFamily="2" charset="2"/>
              <a:buChar char="Ø"/>
            </a:pPr>
            <a:r>
              <a:rPr lang="ru-RU" dirty="0" err="1" smtClean="0"/>
              <a:t>Соціалізація</a:t>
            </a:r>
            <a:r>
              <a:rPr lang="ru-RU" dirty="0" smtClean="0"/>
              <a:t> </a:t>
            </a:r>
            <a:r>
              <a:rPr lang="ru-RU" dirty="0"/>
              <a:t>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наслідування</a:t>
            </a:r>
            <a:r>
              <a:rPr lang="ru-RU" dirty="0"/>
              <a:t> </a:t>
            </a:r>
          </a:p>
          <a:p>
            <a:pPr>
              <a:buFont typeface="Wingdings" pitchFamily="2" charset="2"/>
              <a:buChar char="Ø"/>
            </a:pPr>
            <a:r>
              <a:rPr lang="ru-RU" dirty="0" err="1"/>
              <a:t>Соціалізація</a:t>
            </a:r>
            <a:r>
              <a:rPr lang="ru-RU" dirty="0"/>
              <a:t> в </a:t>
            </a:r>
            <a:r>
              <a:rPr lang="ru-RU" dirty="0" err="1"/>
              <a:t>груповій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36832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uk-UA" sz="3600" dirty="0" smtClean="0">
                <a:solidFill>
                  <a:prstClr val="white"/>
                </a:solidFill>
              </a:rPr>
              <a:t>3. Технології </a:t>
            </a:r>
            <a:r>
              <a:rPr lang="uk-UA" sz="3600" dirty="0">
                <a:solidFill>
                  <a:prstClr val="white"/>
                </a:solidFill>
              </a:rPr>
              <a:t>інклюзивної освіти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 err="1"/>
              <a:t>Технології</a:t>
            </a:r>
            <a:r>
              <a:rPr lang="ru-RU" b="1" dirty="0"/>
              <a:t> </a:t>
            </a:r>
            <a:r>
              <a:rPr lang="ru-RU" b="1" dirty="0" err="1"/>
              <a:t>оцінки</a:t>
            </a:r>
            <a:r>
              <a:rPr lang="ru-RU" b="1" dirty="0"/>
              <a:t> </a:t>
            </a:r>
            <a:r>
              <a:rPr lang="ru-RU" b="1" dirty="0" err="1"/>
              <a:t>методів</a:t>
            </a:r>
            <a:r>
              <a:rPr lang="ru-RU" b="1" dirty="0"/>
              <a:t> </a:t>
            </a:r>
            <a:r>
              <a:rPr lang="ru-RU" b="1" dirty="0" err="1"/>
              <a:t>інклюзивного</a:t>
            </a:r>
            <a:r>
              <a:rPr lang="ru-RU" b="1" dirty="0"/>
              <a:t> </a:t>
            </a:r>
            <a:r>
              <a:rPr lang="ru-RU" b="1" dirty="0" err="1"/>
              <a:t>підходу</a:t>
            </a:r>
            <a:endParaRPr lang="ru-RU" b="1" dirty="0"/>
          </a:p>
          <a:p>
            <a:pPr>
              <a:buFont typeface="Wingdings" pitchFamily="2" charset="2"/>
              <a:buChar char="Ø"/>
            </a:pPr>
            <a:r>
              <a:rPr lang="ru-RU" dirty="0" err="1" smtClean="0"/>
              <a:t>Інтегральна</a:t>
            </a:r>
            <a:r>
              <a:rPr lang="ru-RU" dirty="0" smtClean="0"/>
              <a:t> </a:t>
            </a:r>
            <a:r>
              <a:rPr lang="ru-RU" dirty="0" err="1"/>
              <a:t>оцінка</a:t>
            </a:r>
            <a:r>
              <a:rPr lang="ru-RU" dirty="0"/>
              <a:t> – </a:t>
            </a:r>
            <a:r>
              <a:rPr lang="ru-RU" dirty="0" err="1"/>
              <a:t>підсумок</a:t>
            </a:r>
            <a:r>
              <a:rPr lang="ru-RU" dirty="0"/>
              <a:t> 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робіт</a:t>
            </a:r>
            <a:r>
              <a:rPr lang="ru-RU" dirty="0"/>
              <a:t> у </a:t>
            </a:r>
            <a:r>
              <a:rPr lang="ru-RU" dirty="0" err="1"/>
              <a:t>вигляді</a:t>
            </a:r>
            <a:r>
              <a:rPr lang="ru-RU" dirty="0"/>
              <a:t> </a:t>
            </a:r>
            <a:r>
              <a:rPr lang="ru-RU" dirty="0" err="1"/>
              <a:t>загального</a:t>
            </a:r>
            <a:r>
              <a:rPr lang="ru-RU" dirty="0"/>
              <a:t> </a:t>
            </a:r>
            <a:r>
              <a:rPr lang="ru-RU" dirty="0" err="1"/>
              <a:t>звіту</a:t>
            </a:r>
            <a:r>
              <a:rPr lang="ru-RU" dirty="0"/>
              <a:t> (</a:t>
            </a:r>
            <a:r>
              <a:rPr lang="ru-RU" dirty="0" err="1"/>
              <a:t>презентації</a:t>
            </a:r>
            <a:r>
              <a:rPr lang="ru-RU" dirty="0"/>
              <a:t>, </a:t>
            </a:r>
            <a:r>
              <a:rPr lang="ru-RU" dirty="0" err="1"/>
              <a:t>виставки</a:t>
            </a:r>
            <a:r>
              <a:rPr lang="ru-RU" dirty="0"/>
              <a:t>, портфоліо).</a:t>
            </a:r>
          </a:p>
          <a:p>
            <a:pPr>
              <a:buFont typeface="Wingdings" pitchFamily="2" charset="2"/>
              <a:buChar char="Ø"/>
            </a:pPr>
            <a:r>
              <a:rPr lang="ru-RU" dirty="0" err="1" smtClean="0"/>
              <a:t>Диференційована</a:t>
            </a:r>
            <a:r>
              <a:rPr lang="ru-RU" dirty="0" smtClean="0"/>
              <a:t> </a:t>
            </a:r>
            <a:r>
              <a:rPr lang="ru-RU" dirty="0" err="1"/>
              <a:t>оцінка</a:t>
            </a:r>
            <a:r>
              <a:rPr lang="ru-RU" dirty="0"/>
              <a:t> – </a:t>
            </a:r>
            <a:r>
              <a:rPr lang="ru-RU" dirty="0" err="1"/>
              <a:t>аналіз</a:t>
            </a:r>
            <a:r>
              <a:rPr lang="ru-RU" dirty="0"/>
              <a:t> </a:t>
            </a:r>
            <a:r>
              <a:rPr lang="ru-RU" dirty="0" err="1"/>
              <a:t>ефективності</a:t>
            </a:r>
            <a:r>
              <a:rPr lang="ru-RU" dirty="0"/>
              <a:t> </a:t>
            </a:r>
            <a:r>
              <a:rPr lang="ru-RU" dirty="0" err="1"/>
              <a:t>окремих</a:t>
            </a:r>
            <a:r>
              <a:rPr lang="ru-RU" dirty="0"/>
              <a:t> </a:t>
            </a:r>
            <a:r>
              <a:rPr lang="ru-RU" dirty="0" err="1"/>
              <a:t>процесів</a:t>
            </a:r>
            <a:r>
              <a:rPr lang="ru-RU" dirty="0"/>
              <a:t> </a:t>
            </a:r>
            <a:endParaRPr lang="ru-RU" dirty="0" smtClean="0"/>
          </a:p>
          <a:p>
            <a:pPr>
              <a:buFont typeface="Wingdings" pitchFamily="2" charset="2"/>
              <a:buChar char="Ø"/>
            </a:pPr>
            <a:r>
              <a:rPr lang="ru-RU" dirty="0" err="1" smtClean="0"/>
              <a:t>Самооцінка</a:t>
            </a:r>
            <a:r>
              <a:rPr lang="ru-RU" dirty="0" smtClean="0"/>
              <a:t> </a:t>
            </a:r>
            <a:r>
              <a:rPr lang="ru-RU" dirty="0"/>
              <a:t>і </a:t>
            </a:r>
            <a:r>
              <a:rPr lang="ru-RU" dirty="0" err="1"/>
              <a:t>самоаналіз</a:t>
            </a:r>
            <a:r>
              <a:rPr lang="ru-RU" dirty="0"/>
              <a:t> – </a:t>
            </a:r>
            <a:r>
              <a:rPr lang="ru-RU" dirty="0" err="1"/>
              <a:t>визначення</a:t>
            </a:r>
            <a:r>
              <a:rPr lang="ru-RU" dirty="0"/>
              <a:t> </a:t>
            </a:r>
            <a:r>
              <a:rPr lang="ru-RU" dirty="0" err="1"/>
              <a:t>міри</a:t>
            </a:r>
            <a:r>
              <a:rPr lang="ru-RU" dirty="0"/>
              <a:t> </a:t>
            </a:r>
            <a:r>
              <a:rPr lang="ru-RU" dirty="0" err="1"/>
              <a:t>усвідомленості</a:t>
            </a:r>
            <a:r>
              <a:rPr lang="ru-RU" dirty="0"/>
              <a:t> </a:t>
            </a:r>
            <a:r>
              <a:rPr lang="ru-RU" dirty="0" err="1"/>
              <a:t>кожним</a:t>
            </a:r>
            <a:r>
              <a:rPr lang="ru-RU" dirty="0"/>
              <a:t> </a:t>
            </a:r>
            <a:r>
              <a:rPr lang="ru-RU" dirty="0" err="1"/>
              <a:t>учнем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індивідуального</a:t>
            </a:r>
            <a:r>
              <a:rPr lang="ru-RU" dirty="0"/>
              <a:t> </a:t>
            </a:r>
            <a:r>
              <a:rPr lang="ru-RU" dirty="0" err="1"/>
              <a:t>процесу</a:t>
            </a:r>
            <a:r>
              <a:rPr lang="ru-RU" dirty="0"/>
              <a:t> </a:t>
            </a:r>
            <a:r>
              <a:rPr lang="ru-RU" dirty="0" err="1"/>
              <a:t>навчання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08064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3728" y="260648"/>
            <a:ext cx="46805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Список літератури:</a:t>
            </a:r>
            <a:endParaRPr lang="ru-RU" sz="2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947738"/>
            <a:ext cx="7107389" cy="52175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0694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3728" y="260648"/>
            <a:ext cx="46805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Список літератури:</a:t>
            </a:r>
            <a:endParaRPr lang="ru-RU" sz="2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754" y="1052736"/>
            <a:ext cx="8142905" cy="47525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9128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6551" y="1412776"/>
            <a:ext cx="8229600" cy="432511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endParaRPr lang="uk-UA" sz="6000" dirty="0" smtClean="0"/>
          </a:p>
          <a:p>
            <a:pPr marL="0" indent="0" algn="ctr">
              <a:buNone/>
            </a:pPr>
            <a:r>
              <a:rPr lang="uk-UA" sz="6000" dirty="0" smtClean="0"/>
              <a:t>Дякую за увагу!</a:t>
            </a:r>
            <a:endParaRPr lang="ru-RU" sz="6000" dirty="0"/>
          </a:p>
        </p:txBody>
      </p:sp>
      <p:sp>
        <p:nvSpPr>
          <p:cNvPr id="4" name="AutoShape 2" descr="ЯК ВЧИТИ ДІТЕЙ З ОСОБЛИВИМИ ОСВІТНІМИ ПОТРЕБАМИ В ІНКЛЮЗИВНОМУ КЛАСІ »  Школа №15 міста Хмельницьког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ЯК ВЧИТИ ДІТЕЙ З ОСОБЛИВИМИ ОСВІТНІМИ ПОТРЕБАМИ В ІНКЛЮЗИВНОМУ КЛАСІ »  Школа №15 міста Хмельницького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742949"/>
            <a:ext cx="2466975" cy="18478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757668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266</TotalTime>
  <Words>1515</Words>
  <Application>Microsoft Office PowerPoint</Application>
  <PresentationFormat>Экран (4:3)</PresentationFormat>
  <Paragraphs>173</Paragraphs>
  <Slides>39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0" baseType="lpstr">
      <vt:lpstr>Городская</vt:lpstr>
      <vt:lpstr>Технології інклюзивного навчання</vt:lpstr>
      <vt:lpstr>Технології інклюзивної освіти</vt:lpstr>
      <vt:lpstr>Технологія розвивального навчання</vt:lpstr>
      <vt:lpstr>1. Технологія розвивального навчання</vt:lpstr>
      <vt:lpstr>1. Технологія розвивального навчання</vt:lpstr>
      <vt:lpstr>1. Технологія розвивального навчання</vt:lpstr>
      <vt:lpstr>1. Технологія розвивального навчання</vt:lpstr>
      <vt:lpstr>1. Технологія розвивального навчання</vt:lpstr>
      <vt:lpstr>1. Технологія розвивального навчання</vt:lpstr>
      <vt:lpstr>2. Технологія організування групової       діяльності</vt:lpstr>
      <vt:lpstr>2. Технологія організування групової       діяльності</vt:lpstr>
      <vt:lpstr>2. Технологія організування групової       діяльності</vt:lpstr>
      <vt:lpstr>2. Технологія організування групової       діяльності</vt:lpstr>
      <vt:lpstr>2. Технологія організування групової       діяльності</vt:lpstr>
      <vt:lpstr>2. Технологія організування групової       діяльності</vt:lpstr>
      <vt:lpstr>3. Проєктна технологія</vt:lpstr>
      <vt:lpstr>4. Нові інформаційні технології в освіті</vt:lpstr>
      <vt:lpstr>4. Нові інформаційні технології в освіті</vt:lpstr>
      <vt:lpstr>4. Нові інформаційні технології в освіті</vt:lpstr>
      <vt:lpstr>4. Нові інформаційні технології в освіті</vt:lpstr>
      <vt:lpstr>5. Технології інклюзивної освіти</vt:lpstr>
      <vt:lpstr>2. Технологія спільного викладання</vt:lpstr>
      <vt:lpstr>2. Технологія спільного викладання</vt:lpstr>
      <vt:lpstr>2. Технологія спільного викладання</vt:lpstr>
      <vt:lpstr>2. Технологія спільного викладання</vt:lpstr>
      <vt:lpstr>2. Технологія спільного викладання</vt:lpstr>
      <vt:lpstr>2. Технологія спільного викладання</vt:lpstr>
      <vt:lpstr>2. Технологія спільного викладання</vt:lpstr>
      <vt:lpstr>3. Технології інклюзивної освіти</vt:lpstr>
      <vt:lpstr>3. Технології інклюзивної освіти</vt:lpstr>
      <vt:lpstr>3. Технології інклюзивної освіти</vt:lpstr>
      <vt:lpstr>3. Технології інклюзивної освіти</vt:lpstr>
      <vt:lpstr>3. Технології інклюзивної освіти</vt:lpstr>
      <vt:lpstr>3. Технології інклюзивної освіти</vt:lpstr>
      <vt:lpstr>3. Технології інклюзивної освіти</vt:lpstr>
      <vt:lpstr>3. Технології інклюзивної освіти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suvor</cp:lastModifiedBy>
  <cp:revision>27</cp:revision>
  <dcterms:created xsi:type="dcterms:W3CDTF">2021-04-01T15:11:42Z</dcterms:created>
  <dcterms:modified xsi:type="dcterms:W3CDTF">2023-12-18T18:57:18Z</dcterms:modified>
</cp:coreProperties>
</file>