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3F3650-6799-4F6F-8AC5-48B5C5D587F0}" v="179" dt="2026-10-21T16:48:59.2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87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ana Hladyshchuk" userId="76f89f3d3a5d35e1" providerId="LiveId" clId="{57AFC747-19C7-44B3-8C4B-E513CF6FC1C7}"/>
    <pc:docChg chg="undo custSel modSld">
      <pc:chgData name="Yana Hladyshchuk" userId="76f89f3d3a5d35e1" providerId="LiveId" clId="{57AFC747-19C7-44B3-8C4B-E513CF6FC1C7}" dt="2026-10-21T16:49:07.681" v="675" actId="20577"/>
      <pc:docMkLst>
        <pc:docMk/>
      </pc:docMkLst>
      <pc:sldChg chg="modSp mod">
        <pc:chgData name="Yana Hladyshchuk" userId="76f89f3d3a5d35e1" providerId="LiveId" clId="{57AFC747-19C7-44B3-8C4B-E513CF6FC1C7}" dt="2026-10-18T13:52:03.242" v="373" actId="790"/>
        <pc:sldMkLst>
          <pc:docMk/>
          <pc:sldMk cId="0" sldId="256"/>
        </pc:sldMkLst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6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6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6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6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6"/>
            <ac:spMk id="6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52:03.242" v="373" actId="790"/>
        <pc:sldMkLst>
          <pc:docMk/>
          <pc:sldMk cId="0" sldId="257"/>
        </pc:sldMkLst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7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7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7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7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7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7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7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7"/>
            <ac:spMk id="9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7"/>
            <ac:spMk id="10" creationId="{00000000-0000-0000-0000-000000000000}"/>
          </ac:spMkLst>
        </pc:spChg>
      </pc:sldChg>
      <pc:sldChg chg="addSp modSp mod">
        <pc:chgData name="Yana Hladyshchuk" userId="76f89f3d3a5d35e1" providerId="LiveId" clId="{57AFC747-19C7-44B3-8C4B-E513CF6FC1C7}" dt="2026-10-21T16:45:58.648" v="651" actId="113"/>
        <pc:sldMkLst>
          <pc:docMk/>
          <pc:sldMk cId="0" sldId="258"/>
        </pc:sldMkLst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8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8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29:39.478" v="12" actId="1076"/>
          <ac:spMkLst>
            <pc:docMk/>
            <pc:sldMk cId="0" sldId="258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8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8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8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8"/>
            <ac:spMk id="9" creationId="{00000000-0000-0000-0000-000000000000}"/>
          </ac:spMkLst>
        </pc:spChg>
        <pc:spChg chg="mod">
          <ac:chgData name="Yana Hladyshchuk" userId="76f89f3d3a5d35e1" providerId="LiveId" clId="{57AFC747-19C7-44B3-8C4B-E513CF6FC1C7}" dt="2026-10-21T16:45:58.648" v="651" actId="113"/>
          <ac:spMkLst>
            <pc:docMk/>
            <pc:sldMk cId="0" sldId="258"/>
            <ac:spMk id="10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8"/>
            <ac:spMk id="11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8"/>
            <ac:spMk id="12" creationId="{00000000-0000-0000-0000-000000000000}"/>
          </ac:spMkLst>
        </pc:spChg>
        <pc:spChg chg="add 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8"/>
            <ac:spMk id="15" creationId="{72AA9274-076D-C138-FD30-17DD68254C18}"/>
          </ac:spMkLst>
        </pc:spChg>
      </pc:sldChg>
      <pc:sldChg chg="addSp modSp mod">
        <pc:chgData name="Yana Hladyshchuk" userId="76f89f3d3a5d35e1" providerId="LiveId" clId="{57AFC747-19C7-44B3-8C4B-E513CF6FC1C7}" dt="2026-10-18T13:52:03.242" v="373" actId="790"/>
        <pc:sldMkLst>
          <pc:docMk/>
          <pc:sldMk cId="0" sldId="259"/>
        </pc:sldMkLst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9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9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9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9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9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9"/>
            <ac:spMk id="9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9"/>
            <ac:spMk id="11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9"/>
            <ac:spMk id="1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9"/>
            <ac:spMk id="1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59"/>
            <ac:spMk id="15" creationId="{00000000-0000-0000-0000-000000000000}"/>
          </ac:spMkLst>
        </pc:spChg>
        <pc:picChg chg="mod modCrop">
          <ac:chgData name="Yana Hladyshchuk" userId="76f89f3d3a5d35e1" providerId="LiveId" clId="{57AFC747-19C7-44B3-8C4B-E513CF6FC1C7}" dt="2026-10-18T13:35:20.957" v="76" actId="18131"/>
          <ac:picMkLst>
            <pc:docMk/>
            <pc:sldMk cId="0" sldId="259"/>
            <ac:picMk id="4" creationId="{00000000-0000-0000-0000-000000000000}"/>
          </ac:picMkLst>
        </pc:picChg>
        <pc:picChg chg="mod modCrop">
          <ac:chgData name="Yana Hladyshchuk" userId="76f89f3d3a5d35e1" providerId="LiveId" clId="{57AFC747-19C7-44B3-8C4B-E513CF6FC1C7}" dt="2026-10-18T13:34:35.588" v="53" actId="732"/>
          <ac:picMkLst>
            <pc:docMk/>
            <pc:sldMk cId="0" sldId="259"/>
            <ac:picMk id="7" creationId="{00000000-0000-0000-0000-000000000000}"/>
          </ac:picMkLst>
        </pc:picChg>
        <pc:picChg chg="add mod ord">
          <ac:chgData name="Yana Hladyshchuk" userId="76f89f3d3a5d35e1" providerId="LiveId" clId="{57AFC747-19C7-44B3-8C4B-E513CF6FC1C7}" dt="2026-10-18T13:34:55.132" v="69" actId="170"/>
          <ac:picMkLst>
            <pc:docMk/>
            <pc:sldMk cId="0" sldId="259"/>
            <ac:picMk id="17" creationId="{3287CE63-E8CC-2003-AAE6-B52B72A5B54A}"/>
          </ac:picMkLst>
        </pc:picChg>
      </pc:sldChg>
      <pc:sldChg chg="addSp delSp modSp mod">
        <pc:chgData name="Yana Hladyshchuk" userId="76f89f3d3a5d35e1" providerId="LiveId" clId="{57AFC747-19C7-44B3-8C4B-E513CF6FC1C7}" dt="2026-10-18T13:52:03.242" v="373" actId="790"/>
        <pc:sldMkLst>
          <pc:docMk/>
          <pc:sldMk cId="0" sldId="260"/>
        </pc:sldMkLst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0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0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0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0"/>
            <ac:spMk id="11" creationId="{00000000-0000-0000-0000-000000000000}"/>
          </ac:spMkLst>
        </pc:spChg>
        <pc:graphicFrameChg chg="add mod modGraphic">
          <ac:chgData name="Yana Hladyshchuk" userId="76f89f3d3a5d35e1" providerId="LiveId" clId="{57AFC747-19C7-44B3-8C4B-E513CF6FC1C7}" dt="2026-10-18T13:52:03.242" v="373" actId="790"/>
          <ac:graphicFrameMkLst>
            <pc:docMk/>
            <pc:sldMk cId="0" sldId="260"/>
            <ac:graphicFrameMk id="12" creationId="{74004201-BBA7-D2BF-DDF0-13D84C038426}"/>
          </ac:graphicFrameMkLst>
        </pc:graphicFrameChg>
      </pc:sldChg>
      <pc:sldChg chg="modSp mod">
        <pc:chgData name="Yana Hladyshchuk" userId="76f89f3d3a5d35e1" providerId="LiveId" clId="{57AFC747-19C7-44B3-8C4B-E513CF6FC1C7}" dt="2026-10-18T13:52:03.242" v="373" actId="790"/>
        <pc:sldMkLst>
          <pc:docMk/>
          <pc:sldMk cId="0" sldId="261"/>
        </pc:sldMkLst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1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1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1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52:03.242" v="373" actId="790"/>
        <pc:sldMkLst>
          <pc:docMk/>
          <pc:sldMk cId="0" sldId="262"/>
        </pc:sldMkLst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2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2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2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2"/>
            <ac:spMk id="5" creationId="{00000000-0000-0000-0000-000000000000}"/>
          </ac:spMkLst>
        </pc:spChg>
      </pc:sldChg>
      <pc:sldChg chg="addSp modSp mod">
        <pc:chgData name="Yana Hladyshchuk" userId="76f89f3d3a5d35e1" providerId="LiveId" clId="{57AFC747-19C7-44B3-8C4B-E513CF6FC1C7}" dt="2026-10-21T16:47:08.979" v="657"/>
        <pc:sldMkLst>
          <pc:docMk/>
          <pc:sldMk cId="0" sldId="263"/>
        </pc:sldMkLst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3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3"/>
            <ac:spMk id="4" creationId="{00000000-0000-0000-0000-000000000000}"/>
          </ac:spMkLst>
        </pc:spChg>
        <pc:spChg chg="add 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3"/>
            <ac:spMk id="6" creationId="{B9F8B2E0-418D-D1CA-6CC7-115F644AE709}"/>
          </ac:spMkLst>
        </pc:spChg>
        <pc:graphicFrameChg chg="mod modGraphic">
          <ac:chgData name="Yana Hladyshchuk" userId="76f89f3d3a5d35e1" providerId="LiveId" clId="{57AFC747-19C7-44B3-8C4B-E513CF6FC1C7}" dt="2026-10-21T16:47:08.979" v="657"/>
          <ac:graphicFrameMkLst>
            <pc:docMk/>
            <pc:sldMk cId="0" sldId="263"/>
            <ac:graphicFrameMk id="3" creationId="{00000000-0000-0000-0000-000000000000}"/>
          </ac:graphicFrameMkLst>
        </pc:graphicFrameChg>
      </pc:sldChg>
      <pc:sldChg chg="modSp mod">
        <pc:chgData name="Yana Hladyshchuk" userId="76f89f3d3a5d35e1" providerId="LiveId" clId="{57AFC747-19C7-44B3-8C4B-E513CF6FC1C7}" dt="2026-10-18T13:52:03.242" v="373" actId="790"/>
        <pc:sldMkLst>
          <pc:docMk/>
          <pc:sldMk cId="0" sldId="264"/>
        </pc:sldMkLst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4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4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4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52:03.242" v="373" actId="790"/>
        <pc:sldMkLst>
          <pc:docMk/>
          <pc:sldMk cId="0" sldId="265"/>
        </pc:sldMkLst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5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5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5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5"/>
            <ac:spMk id="5" creationId="{00000000-0000-0000-0000-000000000000}"/>
          </ac:spMkLst>
        </pc:spChg>
      </pc:sldChg>
      <pc:sldChg chg="addSp delSp modSp mod">
        <pc:chgData name="Yana Hladyshchuk" userId="76f89f3d3a5d35e1" providerId="LiveId" clId="{57AFC747-19C7-44B3-8C4B-E513CF6FC1C7}" dt="2026-10-18T13:52:03.242" v="373" actId="790"/>
        <pc:sldMkLst>
          <pc:docMk/>
          <pc:sldMk cId="0" sldId="266"/>
        </pc:sldMkLst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6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6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6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6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6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6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6"/>
            <ac:spMk id="10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6"/>
            <ac:spMk id="11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44:40.396" v="262" actId="14100"/>
          <ac:spMkLst>
            <pc:docMk/>
            <pc:sldMk cId="0" sldId="266"/>
            <ac:spMk id="1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6"/>
            <ac:spMk id="1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44:40.396" v="262" actId="14100"/>
          <ac:spMkLst>
            <pc:docMk/>
            <pc:sldMk cId="0" sldId="266"/>
            <ac:spMk id="1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6"/>
            <ac:spMk id="17" creationId="{00000000-0000-0000-0000-000000000000}"/>
          </ac:spMkLst>
        </pc:spChg>
        <pc:picChg chg="mod modCrop">
          <ac:chgData name="Yana Hladyshchuk" userId="76f89f3d3a5d35e1" providerId="LiveId" clId="{57AFC747-19C7-44B3-8C4B-E513CF6FC1C7}" dt="2026-10-18T13:45:23.052" v="272" actId="732"/>
          <ac:picMkLst>
            <pc:docMk/>
            <pc:sldMk cId="0" sldId="266"/>
            <ac:picMk id="9" creationId="{00000000-0000-0000-0000-000000000000}"/>
          </ac:picMkLst>
        </pc:picChg>
        <pc:picChg chg="mod modCrop">
          <ac:chgData name="Yana Hladyshchuk" userId="76f89f3d3a5d35e1" providerId="LiveId" clId="{57AFC747-19C7-44B3-8C4B-E513CF6FC1C7}" dt="2026-10-18T13:45:48.532" v="279" actId="732"/>
          <ac:picMkLst>
            <pc:docMk/>
            <pc:sldMk cId="0" sldId="266"/>
            <ac:picMk id="12" creationId="{00000000-0000-0000-0000-000000000000}"/>
          </ac:picMkLst>
        </pc:picChg>
        <pc:picChg chg="mod modCrop">
          <ac:chgData name="Yana Hladyshchuk" userId="76f89f3d3a5d35e1" providerId="LiveId" clId="{57AFC747-19C7-44B3-8C4B-E513CF6FC1C7}" dt="2026-10-18T13:46:26.197" v="287" actId="12789"/>
          <ac:picMkLst>
            <pc:docMk/>
            <pc:sldMk cId="0" sldId="266"/>
            <ac:picMk id="15" creationId="{00000000-0000-0000-0000-000000000000}"/>
          </ac:picMkLst>
        </pc:picChg>
      </pc:sldChg>
      <pc:sldChg chg="modSp mod">
        <pc:chgData name="Yana Hladyshchuk" userId="76f89f3d3a5d35e1" providerId="LiveId" clId="{57AFC747-19C7-44B3-8C4B-E513CF6FC1C7}" dt="2026-10-18T13:52:03.242" v="373" actId="790"/>
        <pc:sldMkLst>
          <pc:docMk/>
          <pc:sldMk cId="0" sldId="267"/>
        </pc:sldMkLst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7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7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7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7"/>
            <ac:spMk id="5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52:03.242" v="373" actId="790"/>
        <pc:sldMkLst>
          <pc:docMk/>
          <pc:sldMk cId="0" sldId="268"/>
        </pc:sldMkLst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8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8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8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52:03.242" v="373" actId="790"/>
        <pc:sldMkLst>
          <pc:docMk/>
          <pc:sldMk cId="0" sldId="269"/>
        </pc:sldMkLst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9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9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9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69"/>
            <ac:spMk id="6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52:18.851" v="380" actId="6549"/>
        <pc:sldMkLst>
          <pc:docMk/>
          <pc:sldMk cId="0" sldId="270"/>
        </pc:sldMkLst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70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18.851" v="380" actId="6549"/>
          <ac:spMkLst>
            <pc:docMk/>
            <pc:sldMk cId="0" sldId="270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70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52:48.337" v="384" actId="403"/>
        <pc:sldMkLst>
          <pc:docMk/>
          <pc:sldMk cId="0" sldId="271"/>
        </pc:sldMkLst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71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48.337" v="384" actId="403"/>
          <ac:spMkLst>
            <pc:docMk/>
            <pc:sldMk cId="0" sldId="271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48.337" v="384" actId="403"/>
          <ac:spMkLst>
            <pc:docMk/>
            <pc:sldMk cId="0" sldId="271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48.337" v="384" actId="403"/>
          <ac:spMkLst>
            <pc:docMk/>
            <pc:sldMk cId="0" sldId="271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48.337" v="384" actId="403"/>
          <ac:spMkLst>
            <pc:docMk/>
            <pc:sldMk cId="0" sldId="271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48.337" v="384" actId="403"/>
          <ac:spMkLst>
            <pc:docMk/>
            <pc:sldMk cId="0" sldId="271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48.337" v="384" actId="403"/>
          <ac:spMkLst>
            <pc:docMk/>
            <pc:sldMk cId="0" sldId="271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48.337" v="384" actId="403"/>
          <ac:spMkLst>
            <pc:docMk/>
            <pc:sldMk cId="0" sldId="271"/>
            <ac:spMk id="9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48.337" v="384" actId="403"/>
          <ac:spMkLst>
            <pc:docMk/>
            <pc:sldMk cId="0" sldId="271"/>
            <ac:spMk id="10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48.337" v="384" actId="403"/>
          <ac:spMkLst>
            <pc:docMk/>
            <pc:sldMk cId="0" sldId="271"/>
            <ac:spMk id="11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48.337" v="384" actId="403"/>
          <ac:spMkLst>
            <pc:docMk/>
            <pc:sldMk cId="0" sldId="271"/>
            <ac:spMk id="1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71"/>
            <ac:spMk id="13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54:25.147" v="409" actId="20577"/>
        <pc:sldMkLst>
          <pc:docMk/>
          <pc:sldMk cId="0" sldId="272"/>
        </pc:sldMkLst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72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4:25.147" v="409" actId="20577"/>
          <ac:spMkLst>
            <pc:docMk/>
            <pc:sldMk cId="0" sldId="272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72"/>
            <ac:spMk id="5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54:38.631" v="413" actId="403"/>
        <pc:sldMkLst>
          <pc:docMk/>
          <pc:sldMk cId="0" sldId="273"/>
        </pc:sldMkLst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73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73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4:38.631" v="413" actId="403"/>
          <ac:spMkLst>
            <pc:docMk/>
            <pc:sldMk cId="0" sldId="273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73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4:38.631" v="413" actId="403"/>
          <ac:spMkLst>
            <pc:docMk/>
            <pc:sldMk cId="0" sldId="273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73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4:38.631" v="413" actId="403"/>
          <ac:spMkLst>
            <pc:docMk/>
            <pc:sldMk cId="0" sldId="273"/>
            <ac:spMk id="8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4:38.631" v="413" actId="403"/>
          <ac:spMkLst>
            <pc:docMk/>
            <pc:sldMk cId="0" sldId="273"/>
            <ac:spMk id="10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73"/>
            <ac:spMk id="11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4:38.631" v="413" actId="403"/>
          <ac:spMkLst>
            <pc:docMk/>
            <pc:sldMk cId="0" sldId="273"/>
            <ac:spMk id="1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73"/>
            <ac:spMk id="13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56:00.501" v="495" actId="12"/>
        <pc:sldMkLst>
          <pc:docMk/>
          <pc:sldMk cId="0" sldId="274"/>
        </pc:sldMkLst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74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74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6:00.501" v="495" actId="12"/>
          <ac:spMkLst>
            <pc:docMk/>
            <pc:sldMk cId="0" sldId="274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74"/>
            <ac:spMk id="6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56:22.064" v="505" actId="20577"/>
        <pc:sldMkLst>
          <pc:docMk/>
          <pc:sldMk cId="0" sldId="275"/>
        </pc:sldMkLst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75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6:22.064" v="505" actId="20577"/>
          <ac:spMkLst>
            <pc:docMk/>
            <pc:sldMk cId="0" sldId="275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75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52:03.242" v="373" actId="790"/>
        <pc:sldMkLst>
          <pc:docMk/>
          <pc:sldMk cId="0" sldId="276"/>
        </pc:sldMkLst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76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76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76"/>
            <ac:spMk id="5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56:36.439" v="507" actId="122"/>
        <pc:sldMkLst>
          <pc:docMk/>
          <pc:sldMk cId="0" sldId="277"/>
        </pc:sldMkLst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77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77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6:36.439" v="507" actId="122"/>
          <ac:spMkLst>
            <pc:docMk/>
            <pc:sldMk cId="0" sldId="277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77"/>
            <ac:spMk id="6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57:18.426" v="524" actId="20577"/>
        <pc:sldMkLst>
          <pc:docMk/>
          <pc:sldMk cId="0" sldId="278"/>
        </pc:sldMkLst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78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7:18.426" v="524" actId="20577"/>
          <ac:spMkLst>
            <pc:docMk/>
            <pc:sldMk cId="0" sldId="278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78"/>
            <ac:spMk id="5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57:28.369" v="525" actId="5793"/>
        <pc:sldMkLst>
          <pc:docMk/>
          <pc:sldMk cId="0" sldId="279"/>
        </pc:sldMkLst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79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7:28.369" v="525" actId="5793"/>
          <ac:spMkLst>
            <pc:docMk/>
            <pc:sldMk cId="0" sldId="279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79"/>
            <ac:spMk id="5" creationId="{00000000-0000-0000-0000-000000000000}"/>
          </ac:spMkLst>
        </pc:spChg>
        <pc:graphicFrameChg chg="modGraphic">
          <ac:chgData name="Yana Hladyshchuk" userId="76f89f3d3a5d35e1" providerId="LiveId" clId="{57AFC747-19C7-44B3-8C4B-E513CF6FC1C7}" dt="2026-10-18T13:52:03.242" v="373" actId="790"/>
          <ac:graphicFrameMkLst>
            <pc:docMk/>
            <pc:sldMk cId="0" sldId="279"/>
            <ac:graphicFrameMk id="4" creationId="{00000000-0000-0000-0000-000000000000}"/>
          </ac:graphicFrameMkLst>
        </pc:graphicFrameChg>
      </pc:sldChg>
      <pc:sldChg chg="modSp mod">
        <pc:chgData name="Yana Hladyshchuk" userId="76f89f3d3a5d35e1" providerId="LiveId" clId="{57AFC747-19C7-44B3-8C4B-E513CF6FC1C7}" dt="2026-10-18T13:57:58.004" v="559" actId="20577"/>
        <pc:sldMkLst>
          <pc:docMk/>
          <pc:sldMk cId="0" sldId="280"/>
        </pc:sldMkLst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80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7:58.004" v="559" actId="20577"/>
          <ac:spMkLst>
            <pc:docMk/>
            <pc:sldMk cId="0" sldId="280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80"/>
            <ac:spMk id="6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18T13:58:52.803" v="607" actId="20577"/>
        <pc:sldMkLst>
          <pc:docMk/>
          <pc:sldMk cId="0" sldId="281"/>
        </pc:sldMkLst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81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8:52.803" v="607" actId="20577"/>
          <ac:spMkLst>
            <pc:docMk/>
            <pc:sldMk cId="0" sldId="281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81"/>
            <ac:spMk id="5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1T16:48:57.909" v="672" actId="20577"/>
        <pc:sldMkLst>
          <pc:docMk/>
          <pc:sldMk cId="0" sldId="282"/>
        </pc:sldMkLst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82"/>
            <ac:spMk id="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82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21T16:48:57.909" v="672" actId="20577"/>
          <ac:spMkLst>
            <pc:docMk/>
            <pc:sldMk cId="0" sldId="282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3:52:03.242" v="373" actId="790"/>
          <ac:spMkLst>
            <pc:docMk/>
            <pc:sldMk cId="0" sldId="282"/>
            <ac:spMk id="6" creationId="{00000000-0000-0000-0000-000000000000}"/>
          </ac:spMkLst>
        </pc:spChg>
        <pc:picChg chg="mod modCrop">
          <ac:chgData name="Yana Hladyshchuk" userId="76f89f3d3a5d35e1" providerId="LiveId" clId="{57AFC747-19C7-44B3-8C4B-E513CF6FC1C7}" dt="2026-10-18T14:00:05.847" v="650" actId="12788"/>
          <ac:picMkLst>
            <pc:docMk/>
            <pc:sldMk cId="0" sldId="282"/>
            <ac:picMk id="5" creationId="{00000000-0000-0000-0000-000000000000}"/>
          </ac:picMkLst>
        </pc:picChg>
      </pc:sldChg>
      <pc:sldChg chg="modSp mod">
        <pc:chgData name="Yana Hladyshchuk" userId="76f89f3d3a5d35e1" providerId="LiveId" clId="{57AFC747-19C7-44B3-8C4B-E513CF6FC1C7}" dt="2026-10-21T16:49:07.681" v="675" actId="20577"/>
        <pc:sldMkLst>
          <pc:docMk/>
          <pc:sldMk cId="0" sldId="283"/>
        </pc:sldMkLst>
        <pc:spChg chg="mod">
          <ac:chgData name="Yana Hladyshchuk" userId="76f89f3d3a5d35e1" providerId="LiveId" clId="{57AFC747-19C7-44B3-8C4B-E513CF6FC1C7}" dt="2026-10-21T16:49:07.681" v="675" actId="20577"/>
          <ac:spMkLst>
            <pc:docMk/>
            <pc:sldMk cId="0" sldId="283"/>
            <ac:spMk id="2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7407B7-5EC3-444C-96CD-C19880E21EFD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C971CFF-C17D-4070-A4E4-A1EDED5EA6B9}">
      <dgm:prSet phldrT="[Текст]" phldr="0"/>
      <dgm:spPr/>
      <dgm:t>
        <a:bodyPr/>
        <a:lstStyle/>
        <a:p>
          <a:r>
            <a:rPr lang="uk-UA" noProof="0" dirty="0">
              <a:latin typeface="Montserrat SemiBold" panose="00000700000000000000" pitchFamily="2" charset="-52"/>
            </a:rPr>
            <a:t>Товар</a:t>
          </a:r>
        </a:p>
      </dgm:t>
    </dgm:pt>
    <dgm:pt modelId="{8A09D8EF-46CA-4E42-A4C7-F53397E35A7C}" type="parTrans" cxnId="{3DEFE1DD-DB2F-41E0-9CD8-C10CD07BE254}">
      <dgm:prSet/>
      <dgm:spPr/>
      <dgm:t>
        <a:bodyPr/>
        <a:lstStyle/>
        <a:p>
          <a:endParaRPr lang="uk-UA">
            <a:latin typeface="Montserrat SemiBold" panose="00000700000000000000" pitchFamily="2" charset="-52"/>
          </a:endParaRPr>
        </a:p>
      </dgm:t>
    </dgm:pt>
    <dgm:pt modelId="{41DA9631-EF22-4A66-8140-865DDFC0CAA0}" type="sibTrans" cxnId="{3DEFE1DD-DB2F-41E0-9CD8-C10CD07BE254}">
      <dgm:prSet/>
      <dgm:spPr/>
      <dgm:t>
        <a:bodyPr/>
        <a:lstStyle/>
        <a:p>
          <a:endParaRPr lang="uk-UA">
            <a:latin typeface="Montserrat SemiBold" panose="00000700000000000000" pitchFamily="2" charset="-52"/>
          </a:endParaRPr>
        </a:p>
      </dgm:t>
    </dgm:pt>
    <dgm:pt modelId="{5308F105-022D-4245-ADEB-78A699A81E26}">
      <dgm:prSet phldrT="[Текст]" phldr="0"/>
      <dgm:spPr/>
      <dgm:t>
        <a:bodyPr/>
        <a:lstStyle/>
        <a:p>
          <a:r>
            <a:rPr lang="uk-UA" noProof="0" dirty="0">
              <a:latin typeface="Montserrat Medium" panose="00000600000000000000" pitchFamily="2" charset="-52"/>
            </a:rPr>
            <a:t>Споживча цінність</a:t>
          </a:r>
        </a:p>
      </dgm:t>
    </dgm:pt>
    <dgm:pt modelId="{6D98A670-D54F-4074-8DCF-94D76976B215}" type="parTrans" cxnId="{A69E7E30-C15E-4E3C-AA2A-43AB7F37F42E}">
      <dgm:prSet/>
      <dgm:spPr/>
      <dgm:t>
        <a:bodyPr/>
        <a:lstStyle/>
        <a:p>
          <a:endParaRPr lang="uk-UA">
            <a:latin typeface="Montserrat SemiBold" panose="00000700000000000000" pitchFamily="2" charset="-52"/>
          </a:endParaRPr>
        </a:p>
      </dgm:t>
    </dgm:pt>
    <dgm:pt modelId="{7235913B-906F-4268-B160-A8BE8AE4197F}" type="sibTrans" cxnId="{A69E7E30-C15E-4E3C-AA2A-43AB7F37F42E}">
      <dgm:prSet/>
      <dgm:spPr/>
      <dgm:t>
        <a:bodyPr/>
        <a:lstStyle/>
        <a:p>
          <a:endParaRPr lang="uk-UA">
            <a:latin typeface="Montserrat SemiBold" panose="00000700000000000000" pitchFamily="2" charset="-52"/>
          </a:endParaRPr>
        </a:p>
      </dgm:t>
    </dgm:pt>
    <dgm:pt modelId="{29A395B9-393B-4697-AA7A-EE8C725278F1}">
      <dgm:prSet phldrT="[Текст]" phldr="0"/>
      <dgm:spPr/>
      <dgm:t>
        <a:bodyPr/>
        <a:lstStyle/>
        <a:p>
          <a:r>
            <a:rPr lang="uk-UA" noProof="0" dirty="0">
              <a:latin typeface="Montserrat Medium" panose="00000600000000000000" pitchFamily="2" charset="-52"/>
            </a:rPr>
            <a:t>Мінова цінність</a:t>
          </a:r>
        </a:p>
      </dgm:t>
    </dgm:pt>
    <dgm:pt modelId="{79FD0084-3C90-4F02-9533-65A68DB8767D}" type="parTrans" cxnId="{9256E219-756C-4A37-BF3E-35342451A205}">
      <dgm:prSet/>
      <dgm:spPr/>
      <dgm:t>
        <a:bodyPr/>
        <a:lstStyle/>
        <a:p>
          <a:endParaRPr lang="uk-UA">
            <a:latin typeface="Montserrat SemiBold" panose="00000700000000000000" pitchFamily="2" charset="-52"/>
          </a:endParaRPr>
        </a:p>
      </dgm:t>
    </dgm:pt>
    <dgm:pt modelId="{B7BB3192-F673-40D6-8B1A-0B9865A8D4F2}" type="sibTrans" cxnId="{9256E219-756C-4A37-BF3E-35342451A205}">
      <dgm:prSet/>
      <dgm:spPr/>
      <dgm:t>
        <a:bodyPr/>
        <a:lstStyle/>
        <a:p>
          <a:endParaRPr lang="uk-UA">
            <a:latin typeface="Montserrat SemiBold" panose="00000700000000000000" pitchFamily="2" charset="-52"/>
          </a:endParaRPr>
        </a:p>
      </dgm:t>
    </dgm:pt>
    <dgm:pt modelId="{7082067E-C7FC-4F17-A4A7-16B5FC9DEC4E}" type="pres">
      <dgm:prSet presAssocID="{427407B7-5EC3-444C-96CD-C19880E21EF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660F81D-EBA9-4A0C-8876-84B978483A42}" type="pres">
      <dgm:prSet presAssocID="{8C971CFF-C17D-4070-A4E4-A1EDED5EA6B9}" presName="hierRoot1" presStyleCnt="0"/>
      <dgm:spPr/>
    </dgm:pt>
    <dgm:pt modelId="{6100E7AF-B0EF-4CC0-922A-629E7BF7CC1C}" type="pres">
      <dgm:prSet presAssocID="{8C971CFF-C17D-4070-A4E4-A1EDED5EA6B9}" presName="composite" presStyleCnt="0"/>
      <dgm:spPr/>
    </dgm:pt>
    <dgm:pt modelId="{EAFEAD06-90A0-4A4F-ABB1-04D7A70E637A}" type="pres">
      <dgm:prSet presAssocID="{8C971CFF-C17D-4070-A4E4-A1EDED5EA6B9}" presName="background" presStyleLbl="node0" presStyleIdx="0" presStyleCnt="1"/>
      <dgm:spPr/>
    </dgm:pt>
    <dgm:pt modelId="{439FCAFE-F84A-4147-890B-6C4CBAF2FA5B}" type="pres">
      <dgm:prSet presAssocID="{8C971CFF-C17D-4070-A4E4-A1EDED5EA6B9}" presName="text" presStyleLbl="fgAcc0" presStyleIdx="0" presStyleCnt="1">
        <dgm:presLayoutVars>
          <dgm:chPref val="3"/>
        </dgm:presLayoutVars>
      </dgm:prSet>
      <dgm:spPr/>
    </dgm:pt>
    <dgm:pt modelId="{DD93A260-7417-4DC9-A2F2-06376770FDD0}" type="pres">
      <dgm:prSet presAssocID="{8C971CFF-C17D-4070-A4E4-A1EDED5EA6B9}" presName="hierChild2" presStyleCnt="0"/>
      <dgm:spPr/>
    </dgm:pt>
    <dgm:pt modelId="{6CDB5AF9-5E18-46F0-8F8D-EA386AE52A5D}" type="pres">
      <dgm:prSet presAssocID="{6D98A670-D54F-4074-8DCF-94D76976B215}" presName="Name10" presStyleLbl="parChTrans1D2" presStyleIdx="0" presStyleCnt="2"/>
      <dgm:spPr/>
    </dgm:pt>
    <dgm:pt modelId="{F15D71FC-FEA5-4F5D-927C-02F0B56B0CAA}" type="pres">
      <dgm:prSet presAssocID="{5308F105-022D-4245-ADEB-78A699A81E26}" presName="hierRoot2" presStyleCnt="0"/>
      <dgm:spPr/>
    </dgm:pt>
    <dgm:pt modelId="{6B4A93CD-2F0C-4651-B8AE-5570FB2AF86A}" type="pres">
      <dgm:prSet presAssocID="{5308F105-022D-4245-ADEB-78A699A81E26}" presName="composite2" presStyleCnt="0"/>
      <dgm:spPr/>
    </dgm:pt>
    <dgm:pt modelId="{8F5E9149-683C-4D66-83FF-A01DB65D1A56}" type="pres">
      <dgm:prSet presAssocID="{5308F105-022D-4245-ADEB-78A699A81E26}" presName="background2" presStyleLbl="node2" presStyleIdx="0" presStyleCnt="2"/>
      <dgm:spPr/>
    </dgm:pt>
    <dgm:pt modelId="{AFE7D03E-6AC9-489D-AC24-9D17DE97E954}" type="pres">
      <dgm:prSet presAssocID="{5308F105-022D-4245-ADEB-78A699A81E26}" presName="text2" presStyleLbl="fgAcc2" presStyleIdx="0" presStyleCnt="2" custLinFactNeighborX="-61104" custLinFactNeighborY="4">
        <dgm:presLayoutVars>
          <dgm:chPref val="3"/>
        </dgm:presLayoutVars>
      </dgm:prSet>
      <dgm:spPr/>
    </dgm:pt>
    <dgm:pt modelId="{4AB8684F-8EE1-4280-B17D-5B859061016F}" type="pres">
      <dgm:prSet presAssocID="{5308F105-022D-4245-ADEB-78A699A81E26}" presName="hierChild3" presStyleCnt="0"/>
      <dgm:spPr/>
    </dgm:pt>
    <dgm:pt modelId="{99DAFE9D-5BCA-442F-9D14-E511A44D2DA3}" type="pres">
      <dgm:prSet presAssocID="{79FD0084-3C90-4F02-9533-65A68DB8767D}" presName="Name10" presStyleLbl="parChTrans1D2" presStyleIdx="1" presStyleCnt="2"/>
      <dgm:spPr/>
    </dgm:pt>
    <dgm:pt modelId="{4DBEB494-654D-4478-9EA9-BC97A16E786C}" type="pres">
      <dgm:prSet presAssocID="{29A395B9-393B-4697-AA7A-EE8C725278F1}" presName="hierRoot2" presStyleCnt="0"/>
      <dgm:spPr/>
    </dgm:pt>
    <dgm:pt modelId="{3F1E7F3E-1632-42F7-9D03-5E307FB3C1D2}" type="pres">
      <dgm:prSet presAssocID="{29A395B9-393B-4697-AA7A-EE8C725278F1}" presName="composite2" presStyleCnt="0"/>
      <dgm:spPr/>
    </dgm:pt>
    <dgm:pt modelId="{14F76595-1B56-4A80-9E7C-824AAACDE676}" type="pres">
      <dgm:prSet presAssocID="{29A395B9-393B-4697-AA7A-EE8C725278F1}" presName="background2" presStyleLbl="node2" presStyleIdx="1" presStyleCnt="2"/>
      <dgm:spPr/>
    </dgm:pt>
    <dgm:pt modelId="{1171ED5D-23AB-49CA-A2D0-D75587D12B9B}" type="pres">
      <dgm:prSet presAssocID="{29A395B9-393B-4697-AA7A-EE8C725278F1}" presName="text2" presStyleLbl="fgAcc2" presStyleIdx="1" presStyleCnt="2" custLinFactNeighborX="62369" custLinFactNeighborY="4">
        <dgm:presLayoutVars>
          <dgm:chPref val="3"/>
        </dgm:presLayoutVars>
      </dgm:prSet>
      <dgm:spPr/>
    </dgm:pt>
    <dgm:pt modelId="{9C16CE4D-158F-4992-B217-6E0F92F942D8}" type="pres">
      <dgm:prSet presAssocID="{29A395B9-393B-4697-AA7A-EE8C725278F1}" presName="hierChild3" presStyleCnt="0"/>
      <dgm:spPr/>
    </dgm:pt>
  </dgm:ptLst>
  <dgm:cxnLst>
    <dgm:cxn modelId="{E37ADE13-7CB0-44F3-8459-302F1B28EF83}" type="presOf" srcId="{29A395B9-393B-4697-AA7A-EE8C725278F1}" destId="{1171ED5D-23AB-49CA-A2D0-D75587D12B9B}" srcOrd="0" destOrd="0" presId="urn:microsoft.com/office/officeart/2005/8/layout/hierarchy1"/>
    <dgm:cxn modelId="{9256E219-756C-4A37-BF3E-35342451A205}" srcId="{8C971CFF-C17D-4070-A4E4-A1EDED5EA6B9}" destId="{29A395B9-393B-4697-AA7A-EE8C725278F1}" srcOrd="1" destOrd="0" parTransId="{79FD0084-3C90-4F02-9533-65A68DB8767D}" sibTransId="{B7BB3192-F673-40D6-8B1A-0B9865A8D4F2}"/>
    <dgm:cxn modelId="{A69E7E30-C15E-4E3C-AA2A-43AB7F37F42E}" srcId="{8C971CFF-C17D-4070-A4E4-A1EDED5EA6B9}" destId="{5308F105-022D-4245-ADEB-78A699A81E26}" srcOrd="0" destOrd="0" parTransId="{6D98A670-D54F-4074-8DCF-94D76976B215}" sibTransId="{7235913B-906F-4268-B160-A8BE8AE4197F}"/>
    <dgm:cxn modelId="{182E0C61-C4D3-43A7-8BEE-746634714C45}" type="presOf" srcId="{6D98A670-D54F-4074-8DCF-94D76976B215}" destId="{6CDB5AF9-5E18-46F0-8F8D-EA386AE52A5D}" srcOrd="0" destOrd="0" presId="urn:microsoft.com/office/officeart/2005/8/layout/hierarchy1"/>
    <dgm:cxn modelId="{8AA9E559-2D0E-4F15-A531-59821548FCC1}" type="presOf" srcId="{8C971CFF-C17D-4070-A4E4-A1EDED5EA6B9}" destId="{439FCAFE-F84A-4147-890B-6C4CBAF2FA5B}" srcOrd="0" destOrd="0" presId="urn:microsoft.com/office/officeart/2005/8/layout/hierarchy1"/>
    <dgm:cxn modelId="{6CF9A9A3-B6D7-42E4-BF8A-63CA521B7AF5}" type="presOf" srcId="{79FD0084-3C90-4F02-9533-65A68DB8767D}" destId="{99DAFE9D-5BCA-442F-9D14-E511A44D2DA3}" srcOrd="0" destOrd="0" presId="urn:microsoft.com/office/officeart/2005/8/layout/hierarchy1"/>
    <dgm:cxn modelId="{3DEFE1DD-DB2F-41E0-9CD8-C10CD07BE254}" srcId="{427407B7-5EC3-444C-96CD-C19880E21EFD}" destId="{8C971CFF-C17D-4070-A4E4-A1EDED5EA6B9}" srcOrd="0" destOrd="0" parTransId="{8A09D8EF-46CA-4E42-A4C7-F53397E35A7C}" sibTransId="{41DA9631-EF22-4A66-8140-865DDFC0CAA0}"/>
    <dgm:cxn modelId="{2A75C9E2-BF2D-4F77-8A68-6EF873BCAA2C}" type="presOf" srcId="{427407B7-5EC3-444C-96CD-C19880E21EFD}" destId="{7082067E-C7FC-4F17-A4A7-16B5FC9DEC4E}" srcOrd="0" destOrd="0" presId="urn:microsoft.com/office/officeart/2005/8/layout/hierarchy1"/>
    <dgm:cxn modelId="{B06351F0-71A8-4E9C-B588-4FAAE919062B}" type="presOf" srcId="{5308F105-022D-4245-ADEB-78A699A81E26}" destId="{AFE7D03E-6AC9-489D-AC24-9D17DE97E954}" srcOrd="0" destOrd="0" presId="urn:microsoft.com/office/officeart/2005/8/layout/hierarchy1"/>
    <dgm:cxn modelId="{688FC3BE-2409-4D26-8052-D7E0C598A12A}" type="presParOf" srcId="{7082067E-C7FC-4F17-A4A7-16B5FC9DEC4E}" destId="{5660F81D-EBA9-4A0C-8876-84B978483A42}" srcOrd="0" destOrd="0" presId="urn:microsoft.com/office/officeart/2005/8/layout/hierarchy1"/>
    <dgm:cxn modelId="{0E886D1F-0A0F-42C2-85D3-3EFBFC595711}" type="presParOf" srcId="{5660F81D-EBA9-4A0C-8876-84B978483A42}" destId="{6100E7AF-B0EF-4CC0-922A-629E7BF7CC1C}" srcOrd="0" destOrd="0" presId="urn:microsoft.com/office/officeart/2005/8/layout/hierarchy1"/>
    <dgm:cxn modelId="{BDFEA22E-5266-4BDB-AB5E-7186BFFCED7E}" type="presParOf" srcId="{6100E7AF-B0EF-4CC0-922A-629E7BF7CC1C}" destId="{EAFEAD06-90A0-4A4F-ABB1-04D7A70E637A}" srcOrd="0" destOrd="0" presId="urn:microsoft.com/office/officeart/2005/8/layout/hierarchy1"/>
    <dgm:cxn modelId="{8D1FC384-6829-46B1-B925-6FBFF0FF8DFF}" type="presParOf" srcId="{6100E7AF-B0EF-4CC0-922A-629E7BF7CC1C}" destId="{439FCAFE-F84A-4147-890B-6C4CBAF2FA5B}" srcOrd="1" destOrd="0" presId="urn:microsoft.com/office/officeart/2005/8/layout/hierarchy1"/>
    <dgm:cxn modelId="{3E725DFC-15C3-438A-9B2C-FC893BB3A1D7}" type="presParOf" srcId="{5660F81D-EBA9-4A0C-8876-84B978483A42}" destId="{DD93A260-7417-4DC9-A2F2-06376770FDD0}" srcOrd="1" destOrd="0" presId="urn:microsoft.com/office/officeart/2005/8/layout/hierarchy1"/>
    <dgm:cxn modelId="{B551ADF3-8F61-4744-A87E-092E582F3935}" type="presParOf" srcId="{DD93A260-7417-4DC9-A2F2-06376770FDD0}" destId="{6CDB5AF9-5E18-46F0-8F8D-EA386AE52A5D}" srcOrd="0" destOrd="0" presId="urn:microsoft.com/office/officeart/2005/8/layout/hierarchy1"/>
    <dgm:cxn modelId="{FA48D2AF-762F-436F-B23B-6C226B88EA8B}" type="presParOf" srcId="{DD93A260-7417-4DC9-A2F2-06376770FDD0}" destId="{F15D71FC-FEA5-4F5D-927C-02F0B56B0CAA}" srcOrd="1" destOrd="0" presId="urn:microsoft.com/office/officeart/2005/8/layout/hierarchy1"/>
    <dgm:cxn modelId="{7FB3832D-B69A-4E5E-B4DF-2EC15A2DAC0E}" type="presParOf" srcId="{F15D71FC-FEA5-4F5D-927C-02F0B56B0CAA}" destId="{6B4A93CD-2F0C-4651-B8AE-5570FB2AF86A}" srcOrd="0" destOrd="0" presId="urn:microsoft.com/office/officeart/2005/8/layout/hierarchy1"/>
    <dgm:cxn modelId="{67BEF86F-C852-4FD8-AC82-CDC1461D6FDB}" type="presParOf" srcId="{6B4A93CD-2F0C-4651-B8AE-5570FB2AF86A}" destId="{8F5E9149-683C-4D66-83FF-A01DB65D1A56}" srcOrd="0" destOrd="0" presId="urn:microsoft.com/office/officeart/2005/8/layout/hierarchy1"/>
    <dgm:cxn modelId="{3D8DB035-2FC5-496D-BFC6-A098BB436EB0}" type="presParOf" srcId="{6B4A93CD-2F0C-4651-B8AE-5570FB2AF86A}" destId="{AFE7D03E-6AC9-489D-AC24-9D17DE97E954}" srcOrd="1" destOrd="0" presId="urn:microsoft.com/office/officeart/2005/8/layout/hierarchy1"/>
    <dgm:cxn modelId="{16468D2B-4915-46E9-86EB-0E695516F951}" type="presParOf" srcId="{F15D71FC-FEA5-4F5D-927C-02F0B56B0CAA}" destId="{4AB8684F-8EE1-4280-B17D-5B859061016F}" srcOrd="1" destOrd="0" presId="urn:microsoft.com/office/officeart/2005/8/layout/hierarchy1"/>
    <dgm:cxn modelId="{4F1259E0-9DF0-48EE-9C2A-C2C26533C3AB}" type="presParOf" srcId="{DD93A260-7417-4DC9-A2F2-06376770FDD0}" destId="{99DAFE9D-5BCA-442F-9D14-E511A44D2DA3}" srcOrd="2" destOrd="0" presId="urn:microsoft.com/office/officeart/2005/8/layout/hierarchy1"/>
    <dgm:cxn modelId="{A06419F2-E3C7-4ADD-AC7F-5CB7E8108767}" type="presParOf" srcId="{DD93A260-7417-4DC9-A2F2-06376770FDD0}" destId="{4DBEB494-654D-4478-9EA9-BC97A16E786C}" srcOrd="3" destOrd="0" presId="urn:microsoft.com/office/officeart/2005/8/layout/hierarchy1"/>
    <dgm:cxn modelId="{DE162984-5B06-412C-910A-5A8D8D4057C5}" type="presParOf" srcId="{4DBEB494-654D-4478-9EA9-BC97A16E786C}" destId="{3F1E7F3E-1632-42F7-9D03-5E307FB3C1D2}" srcOrd="0" destOrd="0" presId="urn:microsoft.com/office/officeart/2005/8/layout/hierarchy1"/>
    <dgm:cxn modelId="{B0421686-D4A2-41D0-8076-A9C28F72B66F}" type="presParOf" srcId="{3F1E7F3E-1632-42F7-9D03-5E307FB3C1D2}" destId="{14F76595-1B56-4A80-9E7C-824AAACDE676}" srcOrd="0" destOrd="0" presId="urn:microsoft.com/office/officeart/2005/8/layout/hierarchy1"/>
    <dgm:cxn modelId="{FC388640-D378-4AD6-A70A-39F96D01059C}" type="presParOf" srcId="{3F1E7F3E-1632-42F7-9D03-5E307FB3C1D2}" destId="{1171ED5D-23AB-49CA-A2D0-D75587D12B9B}" srcOrd="1" destOrd="0" presId="urn:microsoft.com/office/officeart/2005/8/layout/hierarchy1"/>
    <dgm:cxn modelId="{4D53BEB4-92C4-4518-8EA6-A9C757247773}" type="presParOf" srcId="{4DBEB494-654D-4478-9EA9-BC97A16E786C}" destId="{9C16CE4D-158F-4992-B217-6E0F92F942D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DAFE9D-5BCA-442F-9D14-E511A44D2DA3}">
      <dsp:nvSpPr>
        <dsp:cNvPr id="0" name=""/>
        <dsp:cNvSpPr/>
      </dsp:nvSpPr>
      <dsp:spPr>
        <a:xfrm>
          <a:off x="4491476" y="1435329"/>
          <a:ext cx="2790995" cy="6574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8026"/>
              </a:lnTo>
              <a:lnTo>
                <a:pt x="2790995" y="448026"/>
              </a:lnTo>
              <a:lnTo>
                <a:pt x="2790995" y="6574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DB5AF9-5E18-46F0-8F8D-EA386AE52A5D}">
      <dsp:nvSpPr>
        <dsp:cNvPr id="0" name=""/>
        <dsp:cNvSpPr/>
      </dsp:nvSpPr>
      <dsp:spPr>
        <a:xfrm>
          <a:off x="1729073" y="1435329"/>
          <a:ext cx="2762402" cy="657416"/>
        </a:xfrm>
        <a:custGeom>
          <a:avLst/>
          <a:gdLst/>
          <a:ahLst/>
          <a:cxnLst/>
          <a:rect l="0" t="0" r="0" b="0"/>
          <a:pathLst>
            <a:path>
              <a:moveTo>
                <a:pt x="2762402" y="0"/>
              </a:moveTo>
              <a:lnTo>
                <a:pt x="2762402" y="448026"/>
              </a:lnTo>
              <a:lnTo>
                <a:pt x="0" y="448026"/>
              </a:lnTo>
              <a:lnTo>
                <a:pt x="0" y="6574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FEAD06-90A0-4A4F-ABB1-04D7A70E637A}">
      <dsp:nvSpPr>
        <dsp:cNvPr id="0" name=""/>
        <dsp:cNvSpPr/>
      </dsp:nvSpPr>
      <dsp:spPr>
        <a:xfrm>
          <a:off x="3361336" y="51"/>
          <a:ext cx="2260279" cy="1435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9FCAFE-F84A-4147-890B-6C4CBAF2FA5B}">
      <dsp:nvSpPr>
        <dsp:cNvPr id="0" name=""/>
        <dsp:cNvSpPr/>
      </dsp:nvSpPr>
      <dsp:spPr>
        <a:xfrm>
          <a:off x="3612478" y="238636"/>
          <a:ext cx="2260279" cy="1435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noProof="0" dirty="0">
              <a:latin typeface="Montserrat SemiBold" panose="00000700000000000000" pitchFamily="2" charset="-52"/>
            </a:rPr>
            <a:t>Товар</a:t>
          </a:r>
        </a:p>
      </dsp:txBody>
      <dsp:txXfrm>
        <a:off x="3654516" y="280674"/>
        <a:ext cx="2176203" cy="1351201"/>
      </dsp:txXfrm>
    </dsp:sp>
    <dsp:sp modelId="{8F5E9149-683C-4D66-83FF-A01DB65D1A56}">
      <dsp:nvSpPr>
        <dsp:cNvPr id="0" name=""/>
        <dsp:cNvSpPr/>
      </dsp:nvSpPr>
      <dsp:spPr>
        <a:xfrm>
          <a:off x="598934" y="2092745"/>
          <a:ext cx="2260279" cy="1435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E7D03E-6AC9-489D-AC24-9D17DE97E954}">
      <dsp:nvSpPr>
        <dsp:cNvPr id="0" name=""/>
        <dsp:cNvSpPr/>
      </dsp:nvSpPr>
      <dsp:spPr>
        <a:xfrm>
          <a:off x="850076" y="2331330"/>
          <a:ext cx="2260279" cy="1435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noProof="0" dirty="0">
              <a:latin typeface="Montserrat Medium" panose="00000600000000000000" pitchFamily="2" charset="-52"/>
            </a:rPr>
            <a:t>Споживча цінність</a:t>
          </a:r>
        </a:p>
      </dsp:txBody>
      <dsp:txXfrm>
        <a:off x="892114" y="2373368"/>
        <a:ext cx="2176203" cy="1351201"/>
      </dsp:txXfrm>
    </dsp:sp>
    <dsp:sp modelId="{14F76595-1B56-4A80-9E7C-824AAACDE676}">
      <dsp:nvSpPr>
        <dsp:cNvPr id="0" name=""/>
        <dsp:cNvSpPr/>
      </dsp:nvSpPr>
      <dsp:spPr>
        <a:xfrm>
          <a:off x="6152332" y="2092745"/>
          <a:ext cx="2260279" cy="14352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71ED5D-23AB-49CA-A2D0-D75587D12B9B}">
      <dsp:nvSpPr>
        <dsp:cNvPr id="0" name=""/>
        <dsp:cNvSpPr/>
      </dsp:nvSpPr>
      <dsp:spPr>
        <a:xfrm>
          <a:off x="6403474" y="2331330"/>
          <a:ext cx="2260279" cy="1435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noProof="0" dirty="0">
              <a:latin typeface="Montserrat Medium" panose="00000600000000000000" pitchFamily="2" charset="-52"/>
            </a:rPr>
            <a:t>Мінова цінність</a:t>
          </a:r>
        </a:p>
      </dsp:txBody>
      <dsp:txXfrm>
        <a:off x="6445512" y="2373368"/>
        <a:ext cx="2176203" cy="13512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екор 1"/>
          <p:cNvSpPr/>
          <p:nvPr/>
        </p:nvSpPr>
        <p:spPr>
          <a:xfrm>
            <a:off x="7863840" y="-1463040"/>
            <a:ext cx="6583680" cy="6583680"/>
          </a:xfrm>
          <a:prstGeom prst="ellipse">
            <a:avLst/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3" name="Декор 2"/>
          <p:cNvSpPr/>
          <p:nvPr/>
        </p:nvSpPr>
        <p:spPr>
          <a:xfrm>
            <a:off x="9418320" y="3291840"/>
            <a:ext cx="4206240" cy="420624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4" name="Декор 3"/>
          <p:cNvSpPr/>
          <p:nvPr/>
        </p:nvSpPr>
        <p:spPr>
          <a:xfrm>
            <a:off x="8595360" y="4297680"/>
            <a:ext cx="1097280" cy="1097280"/>
          </a:xfrm>
          <a:prstGeom prst="ellipse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5" name="Університет"/>
          <p:cNvSpPr txBox="1"/>
          <p:nvPr/>
        </p:nvSpPr>
        <p:spPr>
          <a:xfrm>
            <a:off x="822960" y="1234440"/>
            <a:ext cx="7863840" cy="8229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i="0" noProof="0" dirty="0">
                <a:solidFill>
                  <a:srgbClr val="F2C14E"/>
                </a:solidFill>
                <a:latin typeface="Montserrat"/>
                <a:ea typeface="Montserrat"/>
                <a:cs typeface="Montserrat"/>
              </a:rPr>
              <a:t>Державний університет «Житомирська політехніка»</a:t>
            </a:r>
          </a:p>
        </p:txBody>
      </p:sp>
      <p:sp>
        <p:nvSpPr>
          <p:cNvPr id="6" name="Заголовок"/>
          <p:cNvSpPr txBox="1"/>
          <p:nvPr/>
        </p:nvSpPr>
        <p:spPr>
          <a:xfrm>
            <a:off x="822960" y="2468880"/>
            <a:ext cx="7863840" cy="23774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lang="uk-UA" sz="5800" b="1" noProof="0" dirty="0">
                <a:solidFill>
                  <a:srgbClr val="FFFFFF"/>
                </a:solidFill>
                <a:latin typeface="Montserrat"/>
              </a:rPr>
              <a:t>ЕКОНОМІЧНА ТЕОРІЯ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екор"/>
          <p:cNvSpPr/>
          <p:nvPr/>
        </p:nvSpPr>
        <p:spPr>
          <a:xfrm>
            <a:off x="-1828800" y="4389120"/>
            <a:ext cx="4572000" cy="4572000"/>
          </a:xfrm>
          <a:prstGeom prst="ellipse">
            <a:avLst/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3" name="Заголовок"/>
          <p:cNvSpPr txBox="1"/>
          <p:nvPr/>
        </p:nvSpPr>
        <p:spPr>
          <a:xfrm>
            <a:off x="640080" y="914400"/>
            <a:ext cx="4480560" cy="4114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lang="uk-UA" sz="3200" b="1" noProof="0" dirty="0">
                <a:solidFill>
                  <a:srgbClr val="FFFFFF"/>
                </a:solidFill>
                <a:latin typeface="Montserrat"/>
              </a:rPr>
              <a:t>Тема 3. Загальна характеристика ринкової економіки</a:t>
            </a:r>
          </a:p>
        </p:txBody>
      </p:sp>
      <p:sp>
        <p:nvSpPr>
          <p:cNvPr id="4" name="Пункт плану"/>
          <p:cNvSpPr/>
          <p:nvPr/>
        </p:nvSpPr>
        <p:spPr>
          <a:xfrm>
            <a:off x="5669280" y="777239"/>
            <a:ext cx="5852160" cy="74676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 noProof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3.1. Ринок та умови його виникнення</a:t>
            </a:r>
          </a:p>
        </p:txBody>
      </p:sp>
      <p:sp>
        <p:nvSpPr>
          <p:cNvPr id="5" name="Пункт плану"/>
          <p:cNvSpPr/>
          <p:nvPr/>
        </p:nvSpPr>
        <p:spPr>
          <a:xfrm>
            <a:off x="5669280" y="1688591"/>
            <a:ext cx="5852160" cy="74676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0" i="0" noProof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3.2. Товар. Теорія граничної корисності та суб'єктивна цінність блага</a:t>
            </a:r>
          </a:p>
        </p:txBody>
      </p:sp>
      <p:sp>
        <p:nvSpPr>
          <p:cNvPr id="6" name="Пункт плану"/>
          <p:cNvSpPr/>
          <p:nvPr/>
        </p:nvSpPr>
        <p:spPr>
          <a:xfrm>
            <a:off x="5669280" y="2599944"/>
            <a:ext cx="5852160" cy="74676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 noProof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3.3. Походження та функції грошей</a:t>
            </a:r>
          </a:p>
        </p:txBody>
      </p:sp>
      <p:sp>
        <p:nvSpPr>
          <p:cNvPr id="7" name="Пункт плану"/>
          <p:cNvSpPr/>
          <p:nvPr/>
        </p:nvSpPr>
        <p:spPr>
          <a:xfrm>
            <a:off x="5669280" y="3511296"/>
            <a:ext cx="5852160" cy="74676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0" i="0" noProof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3.4. Основні елементи ринкового механізму</a:t>
            </a:r>
          </a:p>
        </p:txBody>
      </p:sp>
      <p:sp>
        <p:nvSpPr>
          <p:cNvPr id="8" name="Пункт плану"/>
          <p:cNvSpPr/>
          <p:nvPr/>
        </p:nvSpPr>
        <p:spPr>
          <a:xfrm>
            <a:off x="5669280" y="4422648"/>
            <a:ext cx="5852160" cy="74676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0" i="0" noProof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3.5. Аналіз індивідуальних ринків: попит і пропозиція</a:t>
            </a:r>
          </a:p>
        </p:txBody>
      </p:sp>
      <p:sp>
        <p:nvSpPr>
          <p:cNvPr id="9" name="Пункт плану"/>
          <p:cNvSpPr/>
          <p:nvPr/>
        </p:nvSpPr>
        <p:spPr>
          <a:xfrm>
            <a:off x="5669280" y="5334000"/>
            <a:ext cx="5852160" cy="74676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 noProof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3.6. Еластичність попиту і пропозиції</a:t>
            </a:r>
          </a:p>
        </p:txBody>
      </p:sp>
      <p:sp>
        <p:nvSpPr>
          <p:cNvPr id="10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 noProof="0">
                <a:solidFill>
                  <a:srgbClr val="14284B"/>
                </a:solidFill>
                <a:latin typeface="Montserrat"/>
              </a:rPr>
              <a:t>2</a:t>
            </a:fld>
            <a:endParaRPr lang="uk-UA" sz="1000" b="1" noProof="0" dirty="0">
              <a:solidFill>
                <a:srgbClr val="14284B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 noProof="0" dirty="0">
                <a:solidFill>
                  <a:srgbClr val="14284B"/>
                </a:solidFill>
                <a:latin typeface="Montserrat"/>
              </a:rPr>
              <a:t>3.1. Ринок та умови його виникнення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1467916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4" name="Текст"/>
          <p:cNvSpPr txBox="1"/>
          <p:nvPr/>
        </p:nvSpPr>
        <p:spPr>
          <a:xfrm>
            <a:off x="731673" y="1495425"/>
            <a:ext cx="10728655" cy="1295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Clr>
                <a:srgbClr val="0E7C86"/>
              </a:buClr>
            </a:pPr>
            <a:r>
              <a:rPr lang="uk-UA" sz="2400" b="1" i="0" noProof="0" dirty="0">
                <a:solidFill>
                  <a:srgbClr val="B8432B"/>
                </a:solidFill>
                <a:latin typeface="Montserrat SemiBold" panose="00000700000000000000" pitchFamily="2" charset="-52"/>
                <a:ea typeface="Montserrat"/>
                <a:cs typeface="Montserrat"/>
              </a:rPr>
              <a:t>Ринок - </a:t>
            </a:r>
            <a:r>
              <a:rPr lang="uk-UA" sz="2400" b="0" i="0" noProof="0" dirty="0">
                <a:solidFill>
                  <a:srgbClr val="1F2A3D"/>
                </a:solidFill>
                <a:latin typeface="Montserrat SemiBold" panose="00000700000000000000" pitchFamily="2" charset="-52"/>
                <a:ea typeface="Montserrat"/>
                <a:cs typeface="Montserrat"/>
              </a:rPr>
              <a:t>це спосіб взаємодії виробників та споживачів, що базується на децентралізованому, знеособленому механізмі цінових сигналів</a:t>
            </a:r>
            <a:r>
              <a:rPr lang="uk-UA" sz="2400" noProof="0" dirty="0">
                <a:solidFill>
                  <a:srgbClr val="1F2A3D"/>
                </a:solidFill>
                <a:latin typeface="Montserrat SemiBold" panose="00000700000000000000" pitchFamily="2" charset="-52"/>
                <a:ea typeface="Montserrat"/>
                <a:cs typeface="Montserrat"/>
              </a:rPr>
              <a:t>.</a:t>
            </a:r>
            <a:endParaRPr lang="uk-UA" sz="2400" b="0" i="0" noProof="0" dirty="0">
              <a:solidFill>
                <a:srgbClr val="1F2A3D"/>
              </a:solidFill>
              <a:latin typeface="Montserrat SemiBold" panose="00000700000000000000" pitchFamily="2" charset="-52"/>
              <a:ea typeface="Montserrat"/>
              <a:cs typeface="Montserrat"/>
            </a:endParaRPr>
          </a:p>
        </p:txBody>
      </p:sp>
      <p:sp>
        <p:nvSpPr>
          <p:cNvPr id="5" name="Блок схеми"/>
          <p:cNvSpPr/>
          <p:nvPr/>
        </p:nvSpPr>
        <p:spPr>
          <a:xfrm>
            <a:off x="457200" y="3849166"/>
            <a:ext cx="5570067" cy="973734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6" name="Текст блоку"/>
          <p:cNvSpPr txBox="1"/>
          <p:nvPr/>
        </p:nvSpPr>
        <p:spPr>
          <a:xfrm>
            <a:off x="594360" y="3849166"/>
            <a:ext cx="5295747" cy="973734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Суспільний поділ праці і спеціалізація</a:t>
            </a:r>
          </a:p>
        </p:txBody>
      </p:sp>
      <p:sp>
        <p:nvSpPr>
          <p:cNvPr id="7" name="Блок схеми"/>
          <p:cNvSpPr/>
          <p:nvPr/>
        </p:nvSpPr>
        <p:spPr>
          <a:xfrm>
            <a:off x="6164427" y="3849166"/>
            <a:ext cx="5570067" cy="973734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8" name="Текст блоку"/>
          <p:cNvSpPr txBox="1"/>
          <p:nvPr/>
        </p:nvSpPr>
        <p:spPr>
          <a:xfrm>
            <a:off x="6301587" y="3849166"/>
            <a:ext cx="5295747" cy="973734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Господарська автономія</a:t>
            </a:r>
          </a:p>
        </p:txBody>
      </p:sp>
      <p:sp>
        <p:nvSpPr>
          <p:cNvPr id="9" name="Блок схеми"/>
          <p:cNvSpPr/>
          <p:nvPr/>
        </p:nvSpPr>
        <p:spPr>
          <a:xfrm>
            <a:off x="457200" y="4960061"/>
            <a:ext cx="5570067" cy="973734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10" name="Текст блоку"/>
          <p:cNvSpPr txBox="1"/>
          <p:nvPr/>
        </p:nvSpPr>
        <p:spPr>
          <a:xfrm>
            <a:off x="594361" y="4960061"/>
            <a:ext cx="4987290" cy="973734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Величина трансакційних видатків</a:t>
            </a:r>
          </a:p>
        </p:txBody>
      </p:sp>
      <p:sp>
        <p:nvSpPr>
          <p:cNvPr id="11" name="Блок схеми"/>
          <p:cNvSpPr/>
          <p:nvPr/>
        </p:nvSpPr>
        <p:spPr>
          <a:xfrm>
            <a:off x="6164427" y="4960061"/>
            <a:ext cx="5570067" cy="973734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12" name="Текст блоку"/>
          <p:cNvSpPr txBox="1"/>
          <p:nvPr/>
        </p:nvSpPr>
        <p:spPr>
          <a:xfrm>
            <a:off x="6301587" y="4960061"/>
            <a:ext cx="5130165" cy="973734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Вільний обмін ресурсами</a:t>
            </a:r>
          </a:p>
        </p:txBody>
      </p:sp>
      <p:sp>
        <p:nvSpPr>
          <p:cNvPr id="13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 noProof="0">
                <a:solidFill>
                  <a:srgbClr val="FFFFFF"/>
                </a:solidFill>
                <a:latin typeface="Montserrat"/>
              </a:rPr>
              <a:t>3</a:t>
            </a:fld>
            <a:endParaRPr lang="uk-UA" sz="1000" b="1" noProof="0" dirty="0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15" name="Блок схеми">
            <a:extLst>
              <a:ext uri="{FF2B5EF4-FFF2-40B4-BE49-F238E27FC236}">
                <a16:creationId xmlns:a16="http://schemas.microsoft.com/office/drawing/2014/main" id="{72AA9274-076D-C138-FD30-17DD68254C18}"/>
              </a:ext>
            </a:extLst>
          </p:cNvPr>
          <p:cNvSpPr/>
          <p:nvPr/>
        </p:nvSpPr>
        <p:spPr>
          <a:xfrm>
            <a:off x="457200" y="3086099"/>
            <a:ext cx="11277295" cy="622375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74015" indent="-374015">
              <a:lnSpc>
                <a:spcPct val="112000"/>
              </a:lnSpc>
              <a:spcAft>
                <a:spcPts val="600"/>
              </a:spcAft>
              <a:buClr>
                <a:srgbClr val="0E7C86"/>
              </a:buClr>
              <a:buFont typeface="Arial"/>
              <a:buChar char="▪"/>
            </a:pPr>
            <a:r>
              <a:rPr lang="uk-UA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Передумовами виникнення ринку є: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 noProof="0" dirty="0">
                <a:solidFill>
                  <a:srgbClr val="14284B"/>
                </a:solidFill>
                <a:latin typeface="Montserrat"/>
              </a:rPr>
              <a:t>Основні суб'єкти ринкового господарства</a:t>
            </a:r>
          </a:p>
        </p:txBody>
      </p:sp>
      <p:sp>
        <p:nvSpPr>
          <p:cNvPr id="3" name="Блок схеми"/>
          <p:cNvSpPr/>
          <p:nvPr/>
        </p:nvSpPr>
        <p:spPr>
          <a:xfrm>
            <a:off x="457200" y="1417320"/>
            <a:ext cx="11277295" cy="110871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pic>
        <p:nvPicPr>
          <p:cNvPr id="17" name="Зображення блоку" descr="image.jpg">
            <a:extLst>
              <a:ext uri="{FF2B5EF4-FFF2-40B4-BE49-F238E27FC236}">
                <a16:creationId xmlns:a16="http://schemas.microsoft.com/office/drawing/2014/main" id="{3287CE63-E8CC-2003-AAE6-B52B72A5B5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865"/>
          <a:stretch>
            <a:fillRect/>
          </a:stretch>
        </p:blipFill>
        <p:spPr>
          <a:xfrm>
            <a:off x="566928" y="1508760"/>
            <a:ext cx="1617344" cy="937259"/>
          </a:xfrm>
          <a:prstGeom prst="rect">
            <a:avLst/>
          </a:prstGeom>
        </p:spPr>
      </p:pic>
      <p:pic>
        <p:nvPicPr>
          <p:cNvPr id="4" name="Зображення блоку" descr="image.jpg"/>
          <p:cNvPicPr>
            <a:picLocks noChangeAspect="1"/>
          </p:cNvPicPr>
          <p:nvPr/>
        </p:nvPicPr>
        <p:blipFill>
          <a:blip r:embed="rId3"/>
          <a:srcRect t="14790" b="27912"/>
          <a:stretch>
            <a:fillRect/>
          </a:stretch>
        </p:blipFill>
        <p:spPr>
          <a:xfrm>
            <a:off x="548639" y="1508760"/>
            <a:ext cx="1635767" cy="937259"/>
          </a:xfrm>
          <a:prstGeom prst="rect">
            <a:avLst/>
          </a:prstGeom>
        </p:spPr>
      </p:pic>
      <p:sp>
        <p:nvSpPr>
          <p:cNvPr id="5" name="Текст блоку"/>
          <p:cNvSpPr txBox="1"/>
          <p:nvPr/>
        </p:nvSpPr>
        <p:spPr>
          <a:xfrm>
            <a:off x="2210276" y="1417320"/>
            <a:ext cx="9414490" cy="1108710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400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ДОМОГОСПОДАРСТВО</a:t>
            </a:r>
          </a:p>
          <a:p>
            <a:pPr marL="19558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400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Основна структурна одиниця в споживчій сфері економіки;  основний  власник і постачальник факторів виробництва. Отримані від  продажу факторів виробництва гроші використовуються для задоволення особистих потреб.</a:t>
            </a:r>
          </a:p>
        </p:txBody>
      </p:sp>
      <p:sp>
        <p:nvSpPr>
          <p:cNvPr id="6" name="Блок схеми"/>
          <p:cNvSpPr/>
          <p:nvPr/>
        </p:nvSpPr>
        <p:spPr>
          <a:xfrm>
            <a:off x="457200" y="2663189"/>
            <a:ext cx="11277295" cy="110871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pic>
        <p:nvPicPr>
          <p:cNvPr id="7" name="Зображення блоку" descr="image.jpg"/>
          <p:cNvPicPr>
            <a:picLocks noChangeAspect="1"/>
          </p:cNvPicPr>
          <p:nvPr/>
        </p:nvPicPr>
        <p:blipFill>
          <a:blip r:embed="rId2"/>
          <a:srcRect t="7865"/>
          <a:stretch>
            <a:fillRect/>
          </a:stretch>
        </p:blipFill>
        <p:spPr>
          <a:xfrm>
            <a:off x="566928" y="2743199"/>
            <a:ext cx="1617344" cy="937259"/>
          </a:xfrm>
          <a:prstGeom prst="rect">
            <a:avLst/>
          </a:prstGeom>
        </p:spPr>
      </p:pic>
      <p:sp>
        <p:nvSpPr>
          <p:cNvPr id="8" name="Текст блоку"/>
          <p:cNvSpPr txBox="1"/>
          <p:nvPr/>
        </p:nvSpPr>
        <p:spPr>
          <a:xfrm>
            <a:off x="2210276" y="2663189"/>
            <a:ext cx="9414490" cy="1108710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400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БІЗНЕС</a:t>
            </a:r>
          </a:p>
          <a:p>
            <a:pPr marL="19558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400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Ділове підприємство, що функціонує з метою отримання доходу (прибутку); передбачає капіталовкладення. Дохід від  власного чи позиченого капіталу використовується на  розширення виробничої діяльності. Основний постачальник  товарів і послуг в економіці.</a:t>
            </a:r>
          </a:p>
        </p:txBody>
      </p:sp>
      <p:sp>
        <p:nvSpPr>
          <p:cNvPr id="9" name="Блок схеми"/>
          <p:cNvSpPr/>
          <p:nvPr/>
        </p:nvSpPr>
        <p:spPr>
          <a:xfrm>
            <a:off x="457200" y="3909059"/>
            <a:ext cx="11277295" cy="110871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pic>
        <p:nvPicPr>
          <p:cNvPr id="10" name="Зображення блоку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4000499"/>
            <a:ext cx="1617479" cy="925830"/>
          </a:xfrm>
          <a:prstGeom prst="rect">
            <a:avLst/>
          </a:prstGeom>
        </p:spPr>
      </p:pic>
      <p:sp>
        <p:nvSpPr>
          <p:cNvPr id="11" name="Текст блоку"/>
          <p:cNvSpPr txBox="1"/>
          <p:nvPr/>
        </p:nvSpPr>
        <p:spPr>
          <a:xfrm>
            <a:off x="2210277" y="3909059"/>
            <a:ext cx="9414490" cy="1108710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50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УРЯД</a:t>
            </a:r>
          </a:p>
          <a:p>
            <a:pPr marL="195580">
              <a:lnSpc>
                <a:spcPct val="105000"/>
              </a:lnSpc>
              <a:spcAft>
                <a:spcPts val="400"/>
              </a:spcAft>
            </a:pPr>
            <a:r>
              <a:rPr lang="uk-UA" sz="1400" b="1" noProof="0" dirty="0">
                <a:solidFill>
                  <a:srgbClr val="1F2A3D"/>
                </a:solidFill>
                <a:latin typeface="Montserrat"/>
              </a:rPr>
              <a:t>Представлено в основному бюджетними організаціями, що мають за мету не прибуток, а  державне регулювання економіки.</a:t>
            </a:r>
          </a:p>
        </p:txBody>
      </p:sp>
      <p:sp>
        <p:nvSpPr>
          <p:cNvPr id="12" name="Блок схеми"/>
          <p:cNvSpPr/>
          <p:nvPr/>
        </p:nvSpPr>
        <p:spPr>
          <a:xfrm>
            <a:off x="457200" y="5154929"/>
            <a:ext cx="11277295" cy="110871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pic>
        <p:nvPicPr>
          <p:cNvPr id="13" name="Зображення блоку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928" y="5246369"/>
            <a:ext cx="1643348" cy="925830"/>
          </a:xfrm>
          <a:prstGeom prst="rect">
            <a:avLst/>
          </a:prstGeom>
        </p:spPr>
      </p:pic>
      <p:sp>
        <p:nvSpPr>
          <p:cNvPr id="14" name="Текст блоку"/>
          <p:cNvSpPr txBox="1"/>
          <p:nvPr/>
        </p:nvSpPr>
        <p:spPr>
          <a:xfrm>
            <a:off x="2210277" y="5154929"/>
            <a:ext cx="9414489" cy="1108710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50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ЗАКОРДОН (ІНОЗЕМНИЙ СЕКТОР ЕКОНОМІКИ)</a:t>
            </a:r>
          </a:p>
          <a:p>
            <a:pPr marL="240029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400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Обмін між країнами в сфері товарів і послуг, фінансові потоки та  переміщення факторів виробництва.</a:t>
            </a:r>
          </a:p>
        </p:txBody>
      </p:sp>
      <p:sp>
        <p:nvSpPr>
          <p:cNvPr id="1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 noProof="0">
                <a:solidFill>
                  <a:srgbClr val="FFFFFF"/>
                </a:solidFill>
                <a:latin typeface="Montserrat"/>
              </a:rPr>
              <a:t>4</a:t>
            </a:fld>
            <a:endParaRPr lang="uk-UA" sz="1000" b="1" noProof="0" dirty="0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2600" b="1" noProof="0" dirty="0">
                <a:solidFill>
                  <a:srgbClr val="14284B"/>
                </a:solidFill>
                <a:latin typeface="Montserrat"/>
              </a:rPr>
              <a:t>3.2. Товар. Теорія граничної корисності та суб'єктивна цінність блага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697585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4" name="Текст"/>
          <p:cNvSpPr txBox="1"/>
          <p:nvPr/>
        </p:nvSpPr>
        <p:spPr>
          <a:xfrm>
            <a:off x="731520" y="1554480"/>
            <a:ext cx="10728655" cy="514705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Товар</a:t>
            </a:r>
            <a:r>
              <a:rPr lang="uk-UA" sz="20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– економічне благо, що призначене для обміну.</a:t>
            </a:r>
          </a:p>
        </p:txBody>
      </p:sp>
      <p:sp>
        <p:nvSpPr>
          <p:cNvPr id="11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 noProof="0">
                <a:solidFill>
                  <a:srgbClr val="FFFFFF"/>
                </a:solidFill>
                <a:latin typeface="Montserrat"/>
              </a:rPr>
              <a:t>5</a:t>
            </a:fld>
            <a:endParaRPr lang="uk-UA" sz="1000" b="1" noProof="0" dirty="0">
              <a:solidFill>
                <a:srgbClr val="FFFFFF"/>
              </a:solidFill>
              <a:latin typeface="Montserrat"/>
            </a:endParaRPr>
          </a:p>
        </p:txBody>
      </p:sp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id="{74004201-BBA7-D2BF-DDF0-13D84C0384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2452975"/>
              </p:ext>
            </p:extLst>
          </p:nvPr>
        </p:nvGraphicFramePr>
        <p:xfrm>
          <a:off x="1551709" y="2341176"/>
          <a:ext cx="9234095" cy="3766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3" name="Текст"/>
          <p:cNvSpPr txBox="1"/>
          <p:nvPr/>
        </p:nvSpPr>
        <p:spPr>
          <a:xfrm>
            <a:off x="822960" y="731520"/>
            <a:ext cx="10545775" cy="5257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</a:pPr>
            <a:r>
              <a:rPr lang="uk-UA" sz="19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Споживча цінність </a:t>
            </a: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властивості блага, завдяки яким воно може задовольняти ту чи іншу потребу людини.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Споживчу цінність можуть мати блага, які не створені людиною, але будь-яке благо, що має споживчу цінність, є товаром.</a:t>
            </a:r>
          </a:p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</a:pPr>
            <a:r>
              <a:rPr lang="uk-UA" sz="1900" b="1" i="1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!!! Щоб стати товаром, благо має бути призначене для обміну.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</a:pPr>
            <a:r>
              <a:rPr lang="uk-UA" sz="19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Мінова цінність </a:t>
            </a: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кількісне співвідношення, у якому споживчі цінності одного роду обмінюються на споживчі цінності другого роду. Необхідною умовою обміну є </a:t>
            </a:r>
            <a:r>
              <a:rPr lang="uk-UA" sz="1900" b="1" i="1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відмінність споживчих цінностей </a:t>
            </a: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товарів, що винесені на обмін.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Цінність </a:t>
            </a: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це </a:t>
            </a:r>
            <a:r>
              <a:rPr lang="uk-UA" sz="1900" b="1" i="1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суб'єктивна категорія</a:t>
            </a: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а тому не може бути  властивістю, що об'єктивно притаманна речам. Цінність має лише те, що є цінним в очах покупця, суб'єктивні оцінки якого і  надають благу таку властивість.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Цінність </a:t>
            </a: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передусім </a:t>
            </a:r>
            <a:r>
              <a:rPr lang="uk-UA" sz="1900" b="1" i="1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категорія обміну</a:t>
            </a: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а тому без ринкових оцінок покупців неможливо з'ясувати корисний ефект виробленої продукції.</a:t>
            </a:r>
          </a:p>
        </p:txBody>
      </p:sp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 noProof="0">
                <a:solidFill>
                  <a:srgbClr val="FFFFFF"/>
                </a:solidFill>
                <a:latin typeface="Montserrat"/>
              </a:rPr>
              <a:t>6</a:t>
            </a:fld>
            <a:endParaRPr lang="uk-UA" sz="1000" b="1" noProof="0" dirty="0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 noProof="0" dirty="0">
                <a:solidFill>
                  <a:srgbClr val="14284B"/>
                </a:solidFill>
                <a:latin typeface="Montserrat"/>
              </a:rPr>
              <a:t>Теорія граничної корисності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Як розгадати </a:t>
            </a:r>
            <a:r>
              <a:rPr lang="uk-UA" sz="22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«парадокс Сміта»: </a:t>
            </a:r>
            <a:r>
              <a:rPr lang="uk-UA" sz="2200" b="0" i="1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чому вода, яка є такою корисною для людини, коштує дешево, а алмаз, що є малозначимим для неї, - дорогий?</a:t>
            </a: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Суб'єктивна цінність </a:t>
            </a:r>
            <a:r>
              <a:rPr lang="uk-UA" sz="22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це корисність, яку має для індивіда дане благо. Цінність – це оцінка блага індивідом, а тому вона </a:t>
            </a:r>
            <a:r>
              <a:rPr lang="uk-UA" sz="2200" b="1" i="1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не може бути об'єктивною властивістю речі</a:t>
            </a:r>
            <a:r>
              <a:rPr lang="uk-UA" sz="22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 Одне й те саме благо може мати різну цінність (корисність) для різних індивідів.</a:t>
            </a:r>
          </a:p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</a:pPr>
            <a:r>
              <a:rPr lang="uk-UA" sz="22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Закон граничної корисності:  </a:t>
            </a:r>
            <a:r>
              <a:rPr lang="uk-UA" sz="2200" b="1" i="1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суб'єктивна цінність блага визначається корисністю останньої одиниці спожитого блага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 noProof="0">
                <a:solidFill>
                  <a:srgbClr val="FFFFFF"/>
                </a:solidFill>
                <a:latin typeface="Montserrat"/>
              </a:rPr>
              <a:t>7</a:t>
            </a:fld>
            <a:endParaRPr lang="uk-UA" sz="1000" b="1" noProof="0" dirty="0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 noProof="0" dirty="0">
                <a:solidFill>
                  <a:srgbClr val="14284B"/>
                </a:solidFill>
                <a:latin typeface="Montserrat"/>
              </a:rPr>
              <a:t>Таблиця Карла МЕНГЕРА</a:t>
            </a:r>
          </a:p>
        </p:txBody>
      </p:sp>
      <p:graphicFrame>
        <p:nvGraphicFramePr>
          <p:cNvPr id="3" name="Таблиця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97352"/>
              </p:ext>
            </p:extLst>
          </p:nvPr>
        </p:nvGraphicFramePr>
        <p:xfrm>
          <a:off x="457200" y="1417320"/>
          <a:ext cx="11277295" cy="449374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580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9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6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96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96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96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96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96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6969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6969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6969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601802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1" i="0" noProof="0" dirty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Спожиті одиниці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1" i="0" noProof="0" dirty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І їжа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1" i="0" noProof="0" dirty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ІІ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1" i="0" noProof="0" dirty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ІІІ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1" i="0" noProof="0" dirty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IV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1" i="0" noProof="0" dirty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V</a:t>
                      </a:r>
                    </a:p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1" i="0" noProof="0" dirty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тютюн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1" i="0" noProof="0" dirty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VI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1" i="0" noProof="0" dirty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VII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1" i="0" noProof="0" dirty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VIII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1" i="0" noProof="0" dirty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IX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1" i="0" noProof="0" dirty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X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28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194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1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Перша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10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9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8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7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6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5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4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3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2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1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194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1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Друга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9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8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7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6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5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4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3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2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1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0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194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1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Третя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8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7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6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5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4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3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2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1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0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194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1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Четверта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7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6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5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4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3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2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1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0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194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1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П'ята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6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5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4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3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2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1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0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194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1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Шоста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5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4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3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2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1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0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194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1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Сьома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4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3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2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1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0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9194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1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Восьма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3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2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1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0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9194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1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Дев'ята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2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1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0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9194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1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Десята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1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300" b="0" i="0" noProof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0</a:t>
                      </a: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noProof="0" dirty="0"/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endParaRPr lang="uk-UA" sz="1300" b="0" i="1" noProof="0" dirty="0">
                        <a:solidFill>
                          <a:srgbClr val="1F2A3D"/>
                        </a:solidFill>
                        <a:latin typeface="Montserrat"/>
                        <a:ea typeface="Montserrat"/>
                        <a:cs typeface="Montserrat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endParaRPr lang="uk-UA" sz="1300" b="0" i="1" noProof="0" dirty="0">
                        <a:solidFill>
                          <a:srgbClr val="1F2A3D"/>
                        </a:solidFill>
                        <a:latin typeface="Montserrat"/>
                        <a:ea typeface="Montserrat"/>
                        <a:cs typeface="Montserrat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endParaRPr lang="uk-UA" sz="1300" b="0" i="1" noProof="0" dirty="0">
                        <a:solidFill>
                          <a:srgbClr val="1F2A3D"/>
                        </a:solidFill>
                        <a:latin typeface="Montserrat"/>
                        <a:ea typeface="Montserrat"/>
                        <a:cs typeface="Montserrat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endParaRPr lang="uk-UA" sz="1300" b="0" i="1" noProof="0" dirty="0">
                        <a:solidFill>
                          <a:srgbClr val="1F2A3D"/>
                        </a:solidFill>
                        <a:latin typeface="Montserrat"/>
                        <a:ea typeface="Montserrat"/>
                        <a:cs typeface="Montserrat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endParaRPr lang="uk-UA" sz="1300" b="0" i="1" noProof="0" dirty="0">
                        <a:solidFill>
                          <a:srgbClr val="1F2A3D"/>
                        </a:solidFill>
                        <a:latin typeface="Montserrat"/>
                        <a:ea typeface="Montserrat"/>
                        <a:cs typeface="Montserrat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endParaRPr lang="uk-UA" sz="1300" b="0" i="1" noProof="0" dirty="0">
                        <a:solidFill>
                          <a:srgbClr val="1F2A3D"/>
                        </a:solidFill>
                        <a:latin typeface="Montserrat"/>
                        <a:ea typeface="Montserrat"/>
                        <a:cs typeface="Montserrat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endParaRPr lang="uk-UA" sz="1300" b="0" i="1" noProof="0" dirty="0">
                        <a:solidFill>
                          <a:srgbClr val="1F2A3D"/>
                        </a:solidFill>
                        <a:latin typeface="Montserrat"/>
                        <a:ea typeface="Montserrat"/>
                        <a:cs typeface="Montserrat"/>
                      </a:endParaRPr>
                    </a:p>
                  </a:txBody>
                  <a:tcPr marL="109728" marR="109728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 noProof="0">
                <a:solidFill>
                  <a:srgbClr val="FFFFFF"/>
                </a:solidFill>
                <a:latin typeface="Montserrat"/>
              </a:rPr>
              <a:t>8</a:t>
            </a:fld>
            <a:endParaRPr lang="uk-UA" sz="1000" b="1" noProof="0" dirty="0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8B2E0-418D-D1CA-6CC7-115F644AE709}"/>
              </a:ext>
            </a:extLst>
          </p:cNvPr>
          <p:cNvSpPr txBox="1"/>
          <p:nvPr/>
        </p:nvSpPr>
        <p:spPr>
          <a:xfrm>
            <a:off x="405765" y="5914103"/>
            <a:ext cx="6248400" cy="526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05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uk-UA" sz="1300" b="0" i="1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Римські цифри – конкретні види благ</a:t>
            </a:r>
          </a:p>
          <a:p>
            <a:pPr marL="0" indent="0" algn="just">
              <a:lnSpc>
                <a:spcPct val="105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uk-UA" sz="1300" b="0" i="1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Арабські цифри – кількісне значення корисності блага для індивіда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3" name="Текст"/>
          <p:cNvSpPr txBox="1"/>
          <p:nvPr/>
        </p:nvSpPr>
        <p:spPr>
          <a:xfrm>
            <a:off x="822960" y="731520"/>
            <a:ext cx="10545775" cy="5257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</a:pPr>
            <a:r>
              <a:rPr lang="uk-UA" sz="20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Відповідь на «парадокс Сміта»:</a:t>
            </a:r>
          </a:p>
          <a:p>
            <a:pPr marL="393700" indent="-393700">
              <a:lnSpc>
                <a:spcPct val="112000"/>
              </a:lnSpc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0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Слід розрізняти </a:t>
            </a:r>
            <a:r>
              <a:rPr lang="uk-UA" sz="2000" b="1" i="1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загальну корисність </a:t>
            </a:r>
            <a:r>
              <a:rPr lang="uk-UA" sz="20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усього запасу блага та його </a:t>
            </a:r>
            <a:r>
              <a:rPr lang="uk-UA" sz="2000" b="1" i="1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граничну корисність</a:t>
            </a:r>
            <a:r>
              <a:rPr lang="uk-UA" sz="20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 Загальна корисність усього запасу води, звісно, є вищою </a:t>
            </a:r>
            <a:r>
              <a:rPr lang="uk-UA" sz="200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за загальну корисність алмазів, але цінність даних економічних благ пояснюється їхньою</a:t>
            </a:r>
            <a:r>
              <a:rPr lang="uk-UA" sz="20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граничною корисністю, а вона є вищою у алмаза.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СИНТЕЗ Альфреда Маршала</a:t>
            </a:r>
            <a:r>
              <a:rPr lang="uk-UA" sz="20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:  намагання поєднати теорії граничної корисності та витрат виробництва для пояснення того, чим визначається цінність товару.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0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Відхід від </a:t>
            </a:r>
            <a:r>
              <a:rPr lang="uk-UA" sz="20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принципу монізму</a:t>
            </a:r>
            <a:r>
              <a:rPr lang="uk-UA" sz="20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: пошук </a:t>
            </a:r>
            <a:r>
              <a:rPr lang="uk-UA" sz="20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єдиного джерела</a:t>
            </a:r>
            <a:r>
              <a:rPr lang="uk-UA" sz="20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цінності, </a:t>
            </a:r>
            <a:r>
              <a:rPr lang="uk-UA" sz="20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єдиної основи </a:t>
            </a:r>
            <a:r>
              <a:rPr lang="uk-UA" sz="20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ціни, </a:t>
            </a:r>
            <a:r>
              <a:rPr lang="uk-UA" sz="20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єдиного джерела </a:t>
            </a:r>
            <a:r>
              <a:rPr lang="uk-UA" sz="20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доходів у ринковій економіці.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0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Цінність</a:t>
            </a:r>
            <a:r>
              <a:rPr lang="uk-UA" sz="20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(вартість) і ціна є </a:t>
            </a:r>
            <a:r>
              <a:rPr lang="uk-UA" sz="2000" b="0" i="1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результатом взаємодії сил ринку, що діють як з боку попиту (гранична корисність), так і з боку пропозиції (витрати виробництва товарів).</a:t>
            </a:r>
          </a:p>
        </p:txBody>
      </p:sp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 noProof="0">
                <a:solidFill>
                  <a:srgbClr val="FFFFFF"/>
                </a:solidFill>
                <a:latin typeface="Montserrat"/>
              </a:rPr>
              <a:t>9</a:t>
            </a:fld>
            <a:endParaRPr lang="uk-UA" sz="1000" b="1" noProof="0" dirty="0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 noProof="0" dirty="0">
                <a:solidFill>
                  <a:srgbClr val="14284B"/>
                </a:solidFill>
                <a:latin typeface="Montserrat"/>
              </a:rPr>
              <a:t>3.3.Походження та функції грошей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Гроші – результат процесу обміну. Найпростішою  формою обміну є </a:t>
            </a:r>
            <a:r>
              <a:rPr lang="uk-UA" sz="20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бартер</a:t>
            </a:r>
            <a:r>
              <a:rPr lang="uk-UA" sz="20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– безпосередній обмін товару на товар.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Велика кількість проміжних  торговельних угод  могла би бути нездоланною перешкодою, коли б…</a:t>
            </a:r>
          </a:p>
          <a:p>
            <a:pPr marL="0" indent="0" algn="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2000" b="0" i="1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«…у самій природі речей не існувало засобу, який сам собою і без всякої угоди чи державного примусу вирішує вказане ускладнення»</a:t>
            </a:r>
          </a:p>
          <a:p>
            <a:pPr marL="0" indent="0" algn="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2000" b="1" i="1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Карл </a:t>
            </a:r>
            <a:r>
              <a:rPr lang="uk-UA" sz="2000" b="1" i="1" noProof="0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Менгер</a:t>
            </a:r>
            <a:endParaRPr lang="uk-UA" sz="2000" b="1" i="1" noProof="0" dirty="0">
              <a:solidFill>
                <a:srgbClr val="B8432B"/>
              </a:solidFill>
              <a:latin typeface="Montserrat"/>
              <a:ea typeface="Montserrat"/>
              <a:cs typeface="Montserrat"/>
            </a:endParaRP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У процесі розвитку обміну у різних куточках планети виокремлюється </a:t>
            </a:r>
            <a:r>
              <a:rPr lang="uk-UA" sz="20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товар</a:t>
            </a:r>
            <a:r>
              <a:rPr lang="uk-UA" sz="20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що найкраще пристосований до обміну, має найкращу </a:t>
            </a:r>
            <a:r>
              <a:rPr lang="uk-UA" sz="20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ліквідність.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 noProof="0">
                <a:solidFill>
                  <a:srgbClr val="FFFFFF"/>
                </a:solidFill>
                <a:latin typeface="Montserrat"/>
              </a:rPr>
              <a:t>10</a:t>
            </a:fld>
            <a:endParaRPr lang="uk-UA" sz="1000" b="1" noProof="0" dirty="0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uk-UA" sz="2300" b="1" noProof="0" dirty="0">
                <a:solidFill>
                  <a:srgbClr val="14284B"/>
                </a:solidFill>
                <a:latin typeface="Montserrat"/>
              </a:rPr>
              <a:t>Гроші – це абсолютно ліквідний засіб обміну, що з'явився як результат розвитку економічних відносин , як результат природного господарського розвитку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1044651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4" name="Текст"/>
          <p:cNvSpPr txBox="1"/>
          <p:nvPr/>
        </p:nvSpPr>
        <p:spPr>
          <a:xfrm>
            <a:off x="731520" y="1554480"/>
            <a:ext cx="10728655" cy="861771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Clr>
                <a:srgbClr val="0E7C86"/>
              </a:buClr>
            </a:pPr>
            <a:r>
              <a:rPr lang="uk-UA" sz="20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Гроші – загальновизнаний засіб обміну, </a:t>
            </a:r>
            <a:r>
              <a:rPr lang="uk-UA" sz="2000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що допомагає скоротити </a:t>
            </a:r>
            <a:r>
              <a:rPr lang="uk-UA" sz="2000" b="1" i="1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трансакційні витрати </a:t>
            </a:r>
            <a:r>
              <a:rPr lang="uk-UA" sz="2000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і пришвидшує обмін.</a:t>
            </a:r>
          </a:p>
        </p:txBody>
      </p:sp>
      <p:sp>
        <p:nvSpPr>
          <p:cNvPr id="5" name="Блок схеми"/>
          <p:cNvSpPr/>
          <p:nvPr/>
        </p:nvSpPr>
        <p:spPr>
          <a:xfrm>
            <a:off x="457200" y="2644851"/>
            <a:ext cx="11277295" cy="801827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pic>
        <p:nvPicPr>
          <p:cNvPr id="6" name="Зображення блоку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2736291"/>
            <a:ext cx="1293799" cy="618947"/>
          </a:xfrm>
          <a:prstGeom prst="rect">
            <a:avLst/>
          </a:prstGeom>
        </p:spPr>
      </p:pic>
      <p:sp>
        <p:nvSpPr>
          <p:cNvPr id="7" name="Текст блоку"/>
          <p:cNvSpPr txBox="1"/>
          <p:nvPr/>
        </p:nvSpPr>
        <p:spPr>
          <a:xfrm>
            <a:off x="1996375" y="2644851"/>
            <a:ext cx="8789915" cy="801827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Здатність до довготривалого збереження</a:t>
            </a:r>
          </a:p>
        </p:txBody>
      </p:sp>
      <p:sp>
        <p:nvSpPr>
          <p:cNvPr id="8" name="Блок схеми"/>
          <p:cNvSpPr/>
          <p:nvPr/>
        </p:nvSpPr>
        <p:spPr>
          <a:xfrm>
            <a:off x="457200" y="3583838"/>
            <a:ext cx="11277295" cy="801827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pic>
        <p:nvPicPr>
          <p:cNvPr id="9" name="Зображення блоку" descr="image.jpg"/>
          <p:cNvPicPr>
            <a:picLocks noChangeAspect="1"/>
          </p:cNvPicPr>
          <p:nvPr/>
        </p:nvPicPr>
        <p:blipFill>
          <a:blip r:embed="rId3"/>
          <a:srcRect t="28003" b="36164"/>
          <a:stretch>
            <a:fillRect/>
          </a:stretch>
        </p:blipFill>
        <p:spPr>
          <a:xfrm>
            <a:off x="566927" y="3698316"/>
            <a:ext cx="1293799" cy="618947"/>
          </a:xfrm>
          <a:prstGeom prst="rect">
            <a:avLst/>
          </a:prstGeom>
        </p:spPr>
      </p:pic>
      <p:sp>
        <p:nvSpPr>
          <p:cNvPr id="10" name="Текст блоку"/>
          <p:cNvSpPr txBox="1"/>
          <p:nvPr/>
        </p:nvSpPr>
        <p:spPr>
          <a:xfrm>
            <a:off x="1996375" y="3583838"/>
            <a:ext cx="9547925" cy="801827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Портативність</a:t>
            </a:r>
          </a:p>
        </p:txBody>
      </p:sp>
      <p:sp>
        <p:nvSpPr>
          <p:cNvPr id="11" name="Блок схеми"/>
          <p:cNvSpPr/>
          <p:nvPr/>
        </p:nvSpPr>
        <p:spPr>
          <a:xfrm>
            <a:off x="457200" y="4522825"/>
            <a:ext cx="11277295" cy="801827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pic>
        <p:nvPicPr>
          <p:cNvPr id="12" name="Зображення блоку" descr="image.png"/>
          <p:cNvPicPr>
            <a:picLocks noChangeAspect="1"/>
          </p:cNvPicPr>
          <p:nvPr/>
        </p:nvPicPr>
        <p:blipFill>
          <a:blip r:embed="rId4"/>
          <a:srcRect t="19878" b="32283"/>
          <a:stretch>
            <a:fillRect/>
          </a:stretch>
        </p:blipFill>
        <p:spPr>
          <a:xfrm>
            <a:off x="566928" y="4612716"/>
            <a:ext cx="1293798" cy="618947"/>
          </a:xfrm>
          <a:prstGeom prst="rect">
            <a:avLst/>
          </a:prstGeom>
        </p:spPr>
      </p:pic>
      <p:sp>
        <p:nvSpPr>
          <p:cNvPr id="13" name="Текст блоку"/>
          <p:cNvSpPr txBox="1"/>
          <p:nvPr/>
        </p:nvSpPr>
        <p:spPr>
          <a:xfrm>
            <a:off x="1996375" y="4522825"/>
            <a:ext cx="9406096" cy="801827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Економічна ділимість</a:t>
            </a:r>
          </a:p>
        </p:txBody>
      </p:sp>
      <p:sp>
        <p:nvSpPr>
          <p:cNvPr id="14" name="Блок схеми"/>
          <p:cNvSpPr/>
          <p:nvPr/>
        </p:nvSpPr>
        <p:spPr>
          <a:xfrm>
            <a:off x="457200" y="5461812"/>
            <a:ext cx="11277295" cy="801827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pic>
        <p:nvPicPr>
          <p:cNvPr id="15" name="Зображення блоку" descr="image.jpg"/>
          <p:cNvPicPr>
            <a:picLocks noChangeAspect="1"/>
          </p:cNvPicPr>
          <p:nvPr/>
        </p:nvPicPr>
        <p:blipFill>
          <a:blip r:embed="rId5"/>
          <a:srcRect b="30339"/>
          <a:stretch>
            <a:fillRect/>
          </a:stretch>
        </p:blipFill>
        <p:spPr>
          <a:xfrm>
            <a:off x="548640" y="5562842"/>
            <a:ext cx="1293798" cy="599766"/>
          </a:xfrm>
          <a:prstGeom prst="rect">
            <a:avLst/>
          </a:prstGeom>
        </p:spPr>
      </p:pic>
      <p:sp>
        <p:nvSpPr>
          <p:cNvPr id="16" name="Текст блоку"/>
          <p:cNvSpPr txBox="1"/>
          <p:nvPr/>
        </p:nvSpPr>
        <p:spPr>
          <a:xfrm>
            <a:off x="1996376" y="5461812"/>
            <a:ext cx="9122000" cy="801827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Відносна рідкісність у природі</a:t>
            </a:r>
          </a:p>
        </p:txBody>
      </p:sp>
      <p:sp>
        <p:nvSpPr>
          <p:cNvPr id="17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 noProof="0">
                <a:solidFill>
                  <a:srgbClr val="FFFFFF"/>
                </a:solidFill>
                <a:latin typeface="Montserrat"/>
              </a:rPr>
              <a:t>11</a:t>
            </a:fld>
            <a:endParaRPr lang="uk-UA" sz="1000" b="1" noProof="0" dirty="0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 noProof="0" dirty="0">
                <a:solidFill>
                  <a:srgbClr val="14284B"/>
                </a:solidFill>
                <a:latin typeface="Montserrat"/>
              </a:rPr>
              <a:t>Функції грошей: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sz="2400" noProof="0" dirty="0"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20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Міра вартості</a:t>
            </a:r>
          </a:p>
          <a:p>
            <a:pPr marL="334645" indent="-33464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0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Гроші є втіленням вартості товарів та визначають їх ціни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20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Засіб обігу</a:t>
            </a:r>
          </a:p>
          <a:p>
            <a:pPr marL="334645" indent="-33464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0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Гроші безпосередньо беруть участь при обміні товарів і послуг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20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Засіб платежу</a:t>
            </a:r>
          </a:p>
          <a:p>
            <a:pPr marL="334645" indent="-33464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0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Гроші використовуються для сплати без прямого обміну на товари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20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Засіб нагромадження</a:t>
            </a:r>
          </a:p>
          <a:p>
            <a:pPr marL="334645" indent="-33464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0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Гроші зберігаються для майбутнього придбання товарів і послуг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20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Світові гроші</a:t>
            </a:r>
          </a:p>
          <a:p>
            <a:pPr marL="334645" indent="-33464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0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Гроші використовуються в міждержавних розрахунках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 noProof="0">
                <a:solidFill>
                  <a:srgbClr val="FFFFFF"/>
                </a:solidFill>
                <a:latin typeface="Montserrat"/>
              </a:rPr>
              <a:t>12</a:t>
            </a:fld>
            <a:endParaRPr lang="uk-UA" sz="1000" b="1" noProof="0" dirty="0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3" name="Текст"/>
          <p:cNvSpPr txBox="1"/>
          <p:nvPr/>
        </p:nvSpPr>
        <p:spPr>
          <a:xfrm>
            <a:off x="822960" y="731520"/>
            <a:ext cx="10545775" cy="5257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472440" indent="-47244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4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Ціна.  </a:t>
            </a:r>
            <a:r>
              <a:rPr lang="uk-UA" sz="24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Орієнтир </a:t>
            </a:r>
            <a:r>
              <a:rPr lang="uk-UA" sz="2400" b="1" i="1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для виробника </a:t>
            </a:r>
            <a:r>
              <a:rPr lang="uk-UA" sz="24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щодо необхідності зміни обсягів виробництва або технології. Орієнтир </a:t>
            </a:r>
            <a:r>
              <a:rPr lang="uk-UA" sz="2400" b="1" i="1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для  споживача </a:t>
            </a:r>
            <a:r>
              <a:rPr lang="uk-UA" sz="24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щодо можливих обсягів споживання.</a:t>
            </a:r>
          </a:p>
          <a:p>
            <a:pPr marL="472440" indent="-472440">
              <a:lnSpc>
                <a:spcPct val="112000"/>
              </a:lnSpc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4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Попит</a:t>
            </a:r>
            <a:r>
              <a:rPr lang="uk-UA" sz="24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– кількість продукту, яку споживачі мають змогу придбати за певною ціною у певний проміжок часу. </a:t>
            </a:r>
            <a:r>
              <a:rPr lang="uk-UA" sz="24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Пропозиція</a:t>
            </a:r>
            <a:r>
              <a:rPr lang="uk-UA" sz="24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– це кількість продукту, яку виробники готові виробити </a:t>
            </a:r>
            <a:r>
              <a:rPr lang="uk-UA" sz="240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та запропонувати до продажу за певною ціною в</a:t>
            </a:r>
            <a:r>
              <a:rPr lang="uk-UA" sz="24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певний проміжок часу.</a:t>
            </a:r>
          </a:p>
          <a:p>
            <a:pPr marL="472440" indent="-47244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4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Конкуренція </a:t>
            </a:r>
            <a:r>
              <a:rPr lang="uk-UA" sz="24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це боротьба підприємців за найкращі умови виробництва і реалізації товарів і послуг, а також за зростання обсягів виробництва.</a:t>
            </a:r>
          </a:p>
        </p:txBody>
      </p:sp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 noProof="0">
                <a:solidFill>
                  <a:srgbClr val="FFFFFF"/>
                </a:solidFill>
                <a:latin typeface="Montserrat"/>
              </a:rPr>
              <a:t>13</a:t>
            </a:fld>
            <a:endParaRPr lang="uk-UA" sz="1000" b="1" noProof="0" dirty="0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 noProof="0" dirty="0">
                <a:solidFill>
                  <a:srgbClr val="14284B"/>
                </a:solidFill>
                <a:latin typeface="Montserrat"/>
              </a:rPr>
              <a:t>3.5. Аналіз індивідуальних ринків: попит і пропозиція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Текст"/>
              <p:cNvSpPr txBox="1"/>
              <p:nvPr/>
            </p:nvSpPr>
            <p:spPr>
              <a:xfrm>
                <a:off x="822960" y="1645920"/>
                <a:ext cx="6749296" cy="4389120"/>
              </a:xfrm>
              <a:prstGeom prst="rect">
                <a:avLst/>
              </a:prstGeom>
              <a:noFill/>
            </p:spPr>
            <p:txBody>
              <a:bodyPr wrap="square" lIns="45720" tIns="18288" rIns="45720" bIns="18288" anchor="t">
                <a:noAutofit/>
              </a:bodyPr>
              <a:lstStyle/>
              <a:p>
                <a:pPr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</a:pPr>
                <a:r>
                  <a:rPr lang="uk-UA" sz="1800" b="1" i="0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Закон попиту</a:t>
                </a:r>
                <a:r>
                  <a:rPr lang="uk-UA" sz="1800" b="0" i="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. Між ціною і величиною попиту існує зворотний зв’язок: зниження ціни супроводжується відповідним зростанням величини попиту і навпаки.</a:t>
                </a:r>
              </a:p>
              <a:p>
                <a:pPr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</a:pPr>
                <a:r>
                  <a:rPr lang="uk-UA" sz="1800" b="1" i="0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Рівняння кривої попиту</a:t>
                </a:r>
              </a:p>
              <a:p>
                <a:pPr marL="354330" indent="-354330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uk-UA" sz="1800" b="1" i="1" noProof="0" smtClean="0">
                            <a:solidFill>
                              <a:srgbClr val="B8432B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uk-UA" sz="1800" b="1" i="1" noProof="0" smtClean="0">
                            <a:solidFill>
                              <a:srgbClr val="B8432B"/>
                            </a:solidFill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uk-UA" sz="1800" b="1" i="1" noProof="0" smtClean="0">
                            <a:solidFill>
                              <a:srgbClr val="B8432B"/>
                            </a:solidFill>
                            <a:latin typeface="Cambria Math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uk-UA" sz="1800" b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14:m>
                  <m:oMath xmlns:m="http://schemas.openxmlformats.org/officeDocument/2006/math">
                    <m:r>
                      <a:rPr lang="uk-UA" sz="1800" b="1" i="1" noProof="0" smtClean="0">
                        <a:solidFill>
                          <a:srgbClr val="B8432B"/>
                        </a:solidFill>
                        <a:latin typeface="Cambria Math"/>
                      </a:rPr>
                      <m:t>=</m:t>
                    </m:r>
                  </m:oMath>
                </a14:m>
                <a:r>
                  <a:rPr lang="uk-UA" sz="1800" b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14:m>
                  <m:oMath xmlns:m="http://schemas.openxmlformats.org/officeDocument/2006/math">
                    <m:r>
                      <a:rPr lang="uk-UA" b="1" i="1" noProof="0" smtClean="0">
                        <a:solidFill>
                          <a:srgbClr val="B8432B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uk-UA" sz="1800" b="1" i="1" noProof="0" smtClean="0">
                        <a:solidFill>
                          <a:srgbClr val="B8432B"/>
                        </a:solidFill>
                        <a:latin typeface="Cambria Math"/>
                      </a:rPr>
                      <m:t>−</m:t>
                    </m:r>
                    <m:r>
                      <a:rPr lang="uk-UA" sz="1800" b="1" i="1" noProof="0" smtClean="0">
                        <a:solidFill>
                          <a:srgbClr val="B8432B"/>
                        </a:solidFill>
                        <a:latin typeface="Cambria Math"/>
                      </a:rPr>
                      <m:t>𝒃</m:t>
                    </m:r>
                    <m:r>
                      <a:rPr lang="uk-UA" sz="1800" b="1" i="1" noProof="0" smtClean="0">
                        <a:solidFill>
                          <a:srgbClr val="B8432B"/>
                        </a:solidFill>
                        <a:latin typeface="Cambria Math"/>
                      </a:rPr>
                      <m:t>𝑃</m:t>
                    </m:r>
                  </m:oMath>
                </a14:m>
                <a:endParaRPr lang="uk-UA" sz="1800" b="1" noProof="0" dirty="0">
                  <a:solidFill>
                    <a:srgbClr val="B8432B"/>
                  </a:solidFill>
                  <a:latin typeface="Montserrat"/>
                  <a:ea typeface="Montserrat"/>
                  <a:cs typeface="Montserrat"/>
                </a:endParaRPr>
              </a:p>
              <a:p>
                <a:pPr marL="354330" indent="-354330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sz="18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Між  рівнем ринкової ціни  </a:t>
                </a:r>
                <a:r>
                  <a:rPr lang="uk-UA" sz="1800" b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(Р)</a:t>
                </a:r>
                <a:r>
                  <a:rPr lang="uk-UA" sz="18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і кількістю продукції, на яку висувається попит </a:t>
                </a:r>
                <a:r>
                  <a:rPr lang="uk-UA" sz="1800" b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1800" b="1" noProof="0" smtClean="0">
                            <a:solidFill>
                              <a:srgbClr val="B8432B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uk-UA" sz="1800" b="1" noProof="0" smtClean="0">
                            <a:solidFill>
                              <a:srgbClr val="B8432B"/>
                            </a:solidFill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uk-UA" sz="1800" b="1" noProof="0" smtClean="0">
                            <a:solidFill>
                              <a:srgbClr val="B8432B"/>
                            </a:solidFill>
                            <a:latin typeface="Cambria Math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uk-UA" sz="1800" b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) </a:t>
                </a:r>
                <a:r>
                  <a:rPr lang="uk-UA" sz="18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існує  зворотна залежність. Параметри </a:t>
                </a:r>
                <a:r>
                  <a:rPr lang="uk-UA" sz="1800" b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a</a:t>
                </a:r>
                <a:r>
                  <a:rPr lang="uk-UA" sz="18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і </a:t>
                </a:r>
                <a:r>
                  <a:rPr lang="uk-UA" sz="1800" b="1" i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b</a:t>
                </a:r>
                <a:r>
                  <a:rPr lang="uk-UA" sz="18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 відображають зміну нецінових факторів попиту. </a:t>
                </a:r>
              </a:p>
              <a:p>
                <a:pPr marL="354330" indent="-354330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sz="18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При зміні величини </a:t>
                </a:r>
                <a:r>
                  <a:rPr lang="uk-UA" sz="1800" b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a</a:t>
                </a:r>
                <a:r>
                  <a:rPr lang="uk-UA" sz="18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відбувається зміщення кривої попиту, а при зміні  величини </a:t>
                </a:r>
                <a:r>
                  <a:rPr lang="uk-UA" sz="1800" b="1" i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b</a:t>
                </a:r>
                <a:r>
                  <a:rPr lang="uk-UA" sz="18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змінюється  її нахил.</a:t>
                </a:r>
              </a:p>
            </p:txBody>
          </p:sp>
        </mc:Choice>
        <mc:Fallback xmlns="">
          <p:sp>
            <p:nvSpPr>
              <p:cNvPr id="4" name="Текст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960" y="1645920"/>
                <a:ext cx="6749296" cy="4389120"/>
              </a:xfrm>
              <a:prstGeom prst="rect">
                <a:avLst/>
              </a:prstGeom>
              <a:blipFill>
                <a:blip r:embed="rId2"/>
                <a:stretch>
                  <a:fillRect l="-1445" t="-972" r="-1897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Малюнок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6576" y="2163626"/>
            <a:ext cx="3522159" cy="3353707"/>
          </a:xfrm>
          <a:prstGeom prst="rect">
            <a:avLst/>
          </a:prstGeom>
        </p:spPr>
      </p:pic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 noProof="0">
                <a:solidFill>
                  <a:srgbClr val="FFFFFF"/>
                </a:solidFill>
                <a:latin typeface="Montserrat"/>
              </a:rPr>
              <a:t>14</a:t>
            </a:fld>
            <a:endParaRPr lang="uk-UA" sz="1000" b="1" noProof="0" dirty="0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3" name="Текст"/>
          <p:cNvSpPr txBox="1"/>
          <p:nvPr/>
        </p:nvSpPr>
        <p:spPr>
          <a:xfrm>
            <a:off x="822960" y="731520"/>
            <a:ext cx="10545775" cy="5257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74015" indent="-374015">
              <a:lnSpc>
                <a:spcPct val="112000"/>
              </a:lnSpc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Ефект доходу </a:t>
            </a: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за </a:t>
            </a:r>
            <a:r>
              <a:rPr lang="uk-UA" sz="190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нижчої ціни споживач може собі дозволити придбати більше цього</a:t>
            </a: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продукту, не відмовляючи собі в іншому.</a:t>
            </a:r>
          </a:p>
          <a:p>
            <a:pPr marL="374015" indent="-374015">
              <a:lnSpc>
                <a:spcPct val="112000"/>
              </a:lnSpc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Ефект заміщення </a:t>
            </a:r>
            <a:r>
              <a:rPr lang="uk-UA" sz="190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серед аналогічних товарів споживач обирає товар за нижчою</a:t>
            </a: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ціною.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1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Нормальні товари </a:t>
            </a: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це товари, попит на які зростає зі зростанням доходу споживачів.  </a:t>
            </a:r>
            <a:r>
              <a:rPr lang="uk-UA" sz="1900" b="1" i="1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Дія ефекту доходу </a:t>
            </a:r>
            <a:r>
              <a:rPr lang="uk-UA" sz="19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lang="uk-UA" sz="1900" b="1" i="1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ефекту заміщення підсилює один одного </a:t>
            </a: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більший обсяг попиту  при падінні цін на товари.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1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Нижчі (низькоякісні) товари. </a:t>
            </a: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При зміні цін на такі товари </a:t>
            </a:r>
            <a:r>
              <a:rPr lang="uk-UA" sz="1900" b="1" i="1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ефект доходу і ефект заміщення діють у протилежних напрямах</a:t>
            </a: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Ефект </a:t>
            </a:r>
            <a:r>
              <a:rPr lang="uk-UA" sz="1900" b="1" i="0" noProof="0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Гіффена</a:t>
            </a:r>
            <a:r>
              <a:rPr lang="uk-UA" sz="19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 </a:t>
            </a: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- ситуація, коли зниження ціни зменшує попит, а збільшення ціни на низькоякісний </a:t>
            </a:r>
            <a:r>
              <a:rPr lang="uk-UA" sz="1900" b="1" i="1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товар  першої необхідності</a:t>
            </a: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- збільшує попит на нього.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Ефект </a:t>
            </a:r>
            <a:r>
              <a:rPr lang="uk-UA" sz="1900" b="1" i="0" noProof="0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Веблена</a:t>
            </a:r>
            <a:r>
              <a:rPr lang="uk-UA" sz="19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 </a:t>
            </a: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- ситуація, коли підвищення ціни на престижний  товар збільшує </a:t>
            </a:r>
            <a:r>
              <a:rPr lang="uk-UA" sz="1900" b="1" i="1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(снобістський) попит </a:t>
            </a: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на нього.</a:t>
            </a:r>
          </a:p>
        </p:txBody>
      </p:sp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 noProof="0">
                <a:solidFill>
                  <a:srgbClr val="FFFFFF"/>
                </a:solidFill>
                <a:latin typeface="Montserrat"/>
              </a:rPr>
              <a:t>15</a:t>
            </a:fld>
            <a:endParaRPr lang="uk-UA" sz="1000" b="1" noProof="0" dirty="0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 noProof="0" dirty="0">
                <a:solidFill>
                  <a:srgbClr val="14284B"/>
                </a:solidFill>
                <a:latin typeface="Montserrat"/>
              </a:rPr>
              <a:t>Детермінанти попиту: фактори, що зміщують криву попиту</a:t>
            </a:r>
          </a:p>
        </p:txBody>
      </p:sp>
      <p:sp>
        <p:nvSpPr>
          <p:cNvPr id="3" name="Блок схеми"/>
          <p:cNvSpPr/>
          <p:nvPr/>
        </p:nvSpPr>
        <p:spPr>
          <a:xfrm>
            <a:off x="457200" y="1417320"/>
            <a:ext cx="11277295" cy="8595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sz="3200" noProof="0" dirty="0"/>
          </a:p>
        </p:txBody>
      </p:sp>
      <p:sp>
        <p:nvSpPr>
          <p:cNvPr id="4" name="Текст блоку"/>
          <p:cNvSpPr txBox="1"/>
          <p:nvPr/>
        </p:nvSpPr>
        <p:spPr>
          <a:xfrm>
            <a:off x="594360" y="1417320"/>
            <a:ext cx="11002975" cy="859536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2000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Зміни у смаках споживачів</a:t>
            </a:r>
          </a:p>
        </p:txBody>
      </p:sp>
      <p:sp>
        <p:nvSpPr>
          <p:cNvPr id="5" name="Блок схеми"/>
          <p:cNvSpPr/>
          <p:nvPr/>
        </p:nvSpPr>
        <p:spPr>
          <a:xfrm>
            <a:off x="457200" y="2414016"/>
            <a:ext cx="11277295" cy="8595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sz="3200" noProof="0" dirty="0"/>
          </a:p>
        </p:txBody>
      </p:sp>
      <p:sp>
        <p:nvSpPr>
          <p:cNvPr id="6" name="Текст блоку"/>
          <p:cNvSpPr txBox="1"/>
          <p:nvPr/>
        </p:nvSpPr>
        <p:spPr>
          <a:xfrm>
            <a:off x="594360" y="2414016"/>
            <a:ext cx="11002975" cy="859536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2000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Зміни у кількості покупців</a:t>
            </a:r>
          </a:p>
        </p:txBody>
      </p:sp>
      <p:sp>
        <p:nvSpPr>
          <p:cNvPr id="7" name="Блок схеми"/>
          <p:cNvSpPr/>
          <p:nvPr/>
        </p:nvSpPr>
        <p:spPr>
          <a:xfrm>
            <a:off x="457200" y="3410712"/>
            <a:ext cx="11277295" cy="8595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sz="3200" noProof="0" dirty="0"/>
          </a:p>
        </p:txBody>
      </p:sp>
      <p:sp>
        <p:nvSpPr>
          <p:cNvPr id="8" name="Текст блоку"/>
          <p:cNvSpPr txBox="1"/>
          <p:nvPr/>
        </p:nvSpPr>
        <p:spPr>
          <a:xfrm>
            <a:off x="594360" y="3410712"/>
            <a:ext cx="11002975" cy="859536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2000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Зміна доходу</a:t>
            </a:r>
          </a:p>
        </p:txBody>
      </p:sp>
      <p:sp>
        <p:nvSpPr>
          <p:cNvPr id="9" name="Блок схеми"/>
          <p:cNvSpPr/>
          <p:nvPr/>
        </p:nvSpPr>
        <p:spPr>
          <a:xfrm>
            <a:off x="457200" y="4407408"/>
            <a:ext cx="11277295" cy="8595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sz="3200" noProof="0" dirty="0"/>
          </a:p>
        </p:txBody>
      </p:sp>
      <p:sp>
        <p:nvSpPr>
          <p:cNvPr id="10" name="Текст блоку"/>
          <p:cNvSpPr txBox="1"/>
          <p:nvPr/>
        </p:nvSpPr>
        <p:spPr>
          <a:xfrm>
            <a:off x="594360" y="4407408"/>
            <a:ext cx="11002975" cy="859536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2000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Зміна цін на аналогічні товари</a:t>
            </a:r>
          </a:p>
        </p:txBody>
      </p:sp>
      <p:sp>
        <p:nvSpPr>
          <p:cNvPr id="11" name="Блок схеми"/>
          <p:cNvSpPr/>
          <p:nvPr/>
        </p:nvSpPr>
        <p:spPr>
          <a:xfrm>
            <a:off x="457200" y="5404104"/>
            <a:ext cx="11277295" cy="8595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sz="3200" noProof="0" dirty="0"/>
          </a:p>
        </p:txBody>
      </p:sp>
      <p:sp>
        <p:nvSpPr>
          <p:cNvPr id="12" name="Текст блоку"/>
          <p:cNvSpPr txBox="1"/>
          <p:nvPr/>
        </p:nvSpPr>
        <p:spPr>
          <a:xfrm>
            <a:off x="594360" y="5404104"/>
            <a:ext cx="11002975" cy="859536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2000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Зміни у очікуваннях споживачів</a:t>
            </a:r>
          </a:p>
        </p:txBody>
      </p:sp>
      <p:sp>
        <p:nvSpPr>
          <p:cNvPr id="13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 noProof="0">
                <a:solidFill>
                  <a:srgbClr val="FFFFFF"/>
                </a:solidFill>
                <a:latin typeface="Montserrat"/>
              </a:rPr>
              <a:t>16</a:t>
            </a:fld>
            <a:endParaRPr lang="uk-UA" sz="1000" b="1" noProof="0" dirty="0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Текст"/>
              <p:cNvSpPr txBox="1"/>
              <p:nvPr/>
            </p:nvSpPr>
            <p:spPr>
              <a:xfrm>
                <a:off x="822960" y="685800"/>
                <a:ext cx="6749296" cy="5349240"/>
              </a:xfrm>
              <a:prstGeom prst="rect">
                <a:avLst/>
              </a:prstGeom>
              <a:noFill/>
            </p:spPr>
            <p:txBody>
              <a:bodyPr wrap="square" lIns="45720" tIns="18288" rIns="45720" bIns="18288" anchor="t">
                <a:noAutofit/>
              </a:bodyPr>
              <a:lstStyle/>
              <a:p>
                <a:pPr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</a:pPr>
                <a:r>
                  <a:rPr lang="uk-UA" sz="1900" b="1" i="0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Закон пропозиції</a:t>
                </a:r>
                <a:r>
                  <a:rPr lang="uk-UA" sz="1900" b="0" i="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. Між ціною і величиною пропозиції існує прямий зв’язок: зростання ціни супроводжується відповідним зростанням величини пропозиції і навпаки</a:t>
                </a:r>
              </a:p>
              <a:p>
                <a:pPr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</a:pPr>
                <a:r>
                  <a:rPr lang="uk-UA" sz="1900" b="1" i="0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Рівняння кривої пропозиції</a:t>
                </a:r>
              </a:p>
              <a:p>
                <a:pPr marL="374015" indent="-374015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uk-UA" sz="1900" b="1" i="1" noProof="0" smtClean="0">
                            <a:solidFill>
                              <a:srgbClr val="B8432B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uk-UA" sz="1900" b="1" i="1" noProof="0" smtClean="0">
                            <a:solidFill>
                              <a:srgbClr val="B8432B"/>
                            </a:solidFill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uk-UA" sz="1900" b="1" i="1" noProof="0" smtClean="0">
                            <a:solidFill>
                              <a:srgbClr val="B8432B"/>
                            </a:solidFill>
                            <a:latin typeface="Cambria Math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uk-UA" sz="1900" b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14:m>
                  <m:oMath xmlns:m="http://schemas.openxmlformats.org/officeDocument/2006/math">
                    <m:r>
                      <a:rPr lang="uk-UA" sz="1900" b="1" i="1" noProof="0" smtClean="0">
                        <a:solidFill>
                          <a:srgbClr val="B8432B"/>
                        </a:solidFill>
                        <a:latin typeface="Cambria Math"/>
                      </a:rPr>
                      <m:t>=</m:t>
                    </m:r>
                  </m:oMath>
                </a14:m>
                <a:r>
                  <a:rPr lang="uk-UA" sz="1900" b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14:m>
                  <m:oMath xmlns:m="http://schemas.openxmlformats.org/officeDocument/2006/math">
                    <m:r>
                      <a:rPr lang="en-US" sz="1900" b="1" i="1" noProof="0" smtClean="0">
                        <a:solidFill>
                          <a:srgbClr val="B8432B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uk-UA" sz="1900" b="1" i="1" noProof="0" smtClean="0">
                        <a:solidFill>
                          <a:srgbClr val="B8432B"/>
                        </a:solidFill>
                        <a:latin typeface="Cambria Math"/>
                      </a:rPr>
                      <m:t>+ </m:t>
                    </m:r>
                    <m:r>
                      <a:rPr lang="uk-UA" sz="1900" b="1" i="1" noProof="0" smtClean="0">
                        <a:solidFill>
                          <a:srgbClr val="B8432B"/>
                        </a:solidFill>
                        <a:latin typeface="Cambria Math"/>
                      </a:rPr>
                      <m:t>𝒃</m:t>
                    </m:r>
                    <m:r>
                      <a:rPr lang="uk-UA" sz="1900" b="1" i="1" noProof="0" smtClean="0">
                        <a:solidFill>
                          <a:srgbClr val="B8432B"/>
                        </a:solidFill>
                        <a:latin typeface="Cambria Math"/>
                      </a:rPr>
                      <m:t>𝑃</m:t>
                    </m:r>
                  </m:oMath>
                </a14:m>
                <a:endParaRPr lang="uk-UA" sz="1900" b="1" noProof="0" dirty="0">
                  <a:solidFill>
                    <a:srgbClr val="B8432B"/>
                  </a:solidFill>
                  <a:latin typeface="Montserrat"/>
                  <a:ea typeface="Montserrat"/>
                  <a:cs typeface="Montserrat"/>
                </a:endParaRPr>
              </a:p>
              <a:p>
                <a:pPr marL="374015" indent="-374015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sz="19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Між  рівнем ринкової ціни  </a:t>
                </a:r>
                <a:r>
                  <a:rPr lang="uk-UA" sz="1900" b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(Р)</a:t>
                </a:r>
                <a:r>
                  <a:rPr lang="uk-UA" sz="19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і кількістю продукції, яку виробник готовий </a:t>
                </a:r>
                <a:r>
                  <a:rPr lang="uk-UA" sz="1900" noProof="0" dirty="0" err="1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запропо</a:t>
                </a:r>
                <a:r>
                  <a:rPr lang="uk-UA" sz="19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нувати на ринку </a:t>
                </a:r>
                <a14:m>
                  <m:oMath xmlns:m="http://schemas.openxmlformats.org/officeDocument/2006/math">
                    <m:r>
                      <a:rPr lang="uk-UA" sz="1900" b="1" i="0" noProof="0">
                        <a:solidFill>
                          <a:srgbClr val="B8432B"/>
                        </a:solidFill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uk-UA" sz="1900" b="1" noProof="0" smtClean="0">
                            <a:solidFill>
                              <a:srgbClr val="B8432B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uk-UA" sz="1900" b="1" noProof="0" smtClean="0">
                            <a:solidFill>
                              <a:srgbClr val="B8432B"/>
                            </a:solidFill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uk-UA" sz="1900" b="1" i="0" noProof="0" smtClean="0">
                            <a:solidFill>
                              <a:srgbClr val="B8432B"/>
                            </a:solidFill>
                            <a:latin typeface="Cambria Math"/>
                          </a:rPr>
                          <m:t>S</m:t>
                        </m:r>
                      </m:sub>
                    </m:sSub>
                  </m:oMath>
                </a14:m>
                <a:r>
                  <a:rPr lang="uk-UA" sz="1900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)</a:t>
                </a:r>
                <a:r>
                  <a:rPr lang="uk-UA" sz="1900" b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lang="uk-UA" sz="19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існує  пряма залежність. Параметри </a:t>
                </a:r>
                <a:r>
                  <a:rPr lang="uk-UA" sz="1900" b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a</a:t>
                </a:r>
                <a:r>
                  <a:rPr lang="uk-UA" sz="19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і </a:t>
                </a:r>
                <a:r>
                  <a:rPr lang="uk-UA" sz="1900" b="1" i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b</a:t>
                </a:r>
                <a:r>
                  <a:rPr lang="uk-UA" sz="19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 відображають зміну нецінових факторів пропозиції. </a:t>
                </a:r>
              </a:p>
              <a:p>
                <a:pPr marL="374015" indent="-374015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sz="19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При зміні величини </a:t>
                </a:r>
                <a:r>
                  <a:rPr lang="uk-UA" sz="1900" b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a</a:t>
                </a:r>
                <a:r>
                  <a:rPr lang="uk-UA" sz="19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відбувається зміщення кривої пропозиції, а при зміні  величини </a:t>
                </a:r>
                <a:r>
                  <a:rPr lang="uk-UA" sz="1900" b="1" i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b</a:t>
                </a:r>
                <a:r>
                  <a:rPr lang="uk-UA" sz="19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змінюється її нахил.</a:t>
                </a:r>
              </a:p>
            </p:txBody>
          </p:sp>
        </mc:Choice>
        <mc:Fallback xmlns="">
          <p:sp>
            <p:nvSpPr>
              <p:cNvPr id="3" name="Текст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960" y="685800"/>
                <a:ext cx="6749296" cy="5349240"/>
              </a:xfrm>
              <a:prstGeom prst="rect">
                <a:avLst/>
              </a:prstGeom>
              <a:blipFill>
                <a:blip r:embed="rId2"/>
                <a:stretch>
                  <a:fillRect l="-1536" t="-912" r="-2258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Малюнок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6576" y="1607167"/>
            <a:ext cx="3522159" cy="3506505"/>
          </a:xfrm>
          <a:prstGeom prst="rect">
            <a:avLst/>
          </a:prstGeom>
        </p:spPr>
      </p:pic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 noProof="0">
                <a:solidFill>
                  <a:srgbClr val="FFFFFF"/>
                </a:solidFill>
                <a:latin typeface="Montserrat"/>
              </a:rPr>
              <a:t>17</a:t>
            </a:fld>
            <a:endParaRPr lang="uk-UA" sz="1000" b="1" noProof="0" dirty="0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2600" b="1" noProof="0" dirty="0">
                <a:solidFill>
                  <a:srgbClr val="14284B"/>
                </a:solidFill>
                <a:latin typeface="Montserrat"/>
              </a:rPr>
              <a:t>Детермінанти пропозиції: фактори, що зміщують криву пропозиції</a:t>
            </a:r>
          </a:p>
        </p:txBody>
      </p:sp>
      <p:sp>
        <p:nvSpPr>
          <p:cNvPr id="3" name="Блок схеми"/>
          <p:cNvSpPr/>
          <p:nvPr/>
        </p:nvSpPr>
        <p:spPr>
          <a:xfrm>
            <a:off x="457200" y="1417320"/>
            <a:ext cx="11277295" cy="8595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4" name="Текст блоку"/>
          <p:cNvSpPr txBox="1"/>
          <p:nvPr/>
        </p:nvSpPr>
        <p:spPr>
          <a:xfrm>
            <a:off x="594360" y="1417320"/>
            <a:ext cx="11002975" cy="859536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2000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Зміна ресурсних цін</a:t>
            </a:r>
          </a:p>
        </p:txBody>
      </p:sp>
      <p:sp>
        <p:nvSpPr>
          <p:cNvPr id="5" name="Блок схеми"/>
          <p:cNvSpPr/>
          <p:nvPr/>
        </p:nvSpPr>
        <p:spPr>
          <a:xfrm>
            <a:off x="457200" y="2414016"/>
            <a:ext cx="11277295" cy="8595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6" name="Текст блоку"/>
          <p:cNvSpPr txBox="1"/>
          <p:nvPr/>
        </p:nvSpPr>
        <p:spPr>
          <a:xfrm>
            <a:off x="594360" y="2414016"/>
            <a:ext cx="11002975" cy="859536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2000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Зміна технології</a:t>
            </a:r>
          </a:p>
        </p:txBody>
      </p:sp>
      <p:sp>
        <p:nvSpPr>
          <p:cNvPr id="7" name="Блок схеми"/>
          <p:cNvSpPr/>
          <p:nvPr/>
        </p:nvSpPr>
        <p:spPr>
          <a:xfrm>
            <a:off x="457200" y="3410712"/>
            <a:ext cx="11277295" cy="8595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8" name="Текст блоку"/>
          <p:cNvSpPr txBox="1"/>
          <p:nvPr/>
        </p:nvSpPr>
        <p:spPr>
          <a:xfrm>
            <a:off x="594360" y="3410712"/>
            <a:ext cx="11002975" cy="859536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2000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Зміна податків і дотацій</a:t>
            </a:r>
          </a:p>
        </p:txBody>
      </p:sp>
      <p:sp>
        <p:nvSpPr>
          <p:cNvPr id="9" name="Блок схеми"/>
          <p:cNvSpPr/>
          <p:nvPr/>
        </p:nvSpPr>
        <p:spPr>
          <a:xfrm>
            <a:off x="457200" y="4407408"/>
            <a:ext cx="11277295" cy="8595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10" name="Текст блоку"/>
          <p:cNvSpPr txBox="1"/>
          <p:nvPr/>
        </p:nvSpPr>
        <p:spPr>
          <a:xfrm>
            <a:off x="594360" y="4407408"/>
            <a:ext cx="11002975" cy="859536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2000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Зміна цін на інші товари</a:t>
            </a:r>
          </a:p>
        </p:txBody>
      </p:sp>
      <p:sp>
        <p:nvSpPr>
          <p:cNvPr id="11" name="Блок схеми"/>
          <p:cNvSpPr/>
          <p:nvPr/>
        </p:nvSpPr>
        <p:spPr>
          <a:xfrm>
            <a:off x="457200" y="5404104"/>
            <a:ext cx="11277295" cy="8595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12" name="Текст блоку"/>
          <p:cNvSpPr txBox="1"/>
          <p:nvPr/>
        </p:nvSpPr>
        <p:spPr>
          <a:xfrm>
            <a:off x="594360" y="5404104"/>
            <a:ext cx="11002975" cy="859536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2000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Зміна кількості постачальників</a:t>
            </a:r>
          </a:p>
        </p:txBody>
      </p:sp>
      <p:sp>
        <p:nvSpPr>
          <p:cNvPr id="13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 noProof="0">
                <a:solidFill>
                  <a:srgbClr val="FFFFFF"/>
                </a:solidFill>
                <a:latin typeface="Montserrat"/>
              </a:rPr>
              <a:t>18</a:t>
            </a:fld>
            <a:endParaRPr lang="uk-UA" sz="1000" b="1" noProof="0" dirty="0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 noProof="0" dirty="0">
                <a:solidFill>
                  <a:srgbClr val="14284B"/>
                </a:solidFill>
                <a:latin typeface="Montserrat"/>
              </a:rPr>
              <a:t>Ринкова рівновага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Текст"/>
              <p:cNvSpPr txBox="1"/>
              <p:nvPr/>
            </p:nvSpPr>
            <p:spPr>
              <a:xfrm>
                <a:off x="822960" y="1645920"/>
                <a:ext cx="6538380" cy="4389120"/>
              </a:xfrm>
              <a:prstGeom prst="rect">
                <a:avLst/>
              </a:prstGeom>
              <a:noFill/>
            </p:spPr>
            <p:txBody>
              <a:bodyPr wrap="square" lIns="45720" tIns="18288" rIns="45720" bIns="18288" anchor="t">
                <a:noAutofit/>
              </a:bodyPr>
              <a:lstStyle/>
              <a:p>
                <a:pPr>
                  <a:lnSpc>
                    <a:spcPct val="112000"/>
                  </a:lnSpc>
                  <a:spcAft>
                    <a:spcPts val="800"/>
                  </a:spcAft>
                </a:pPr>
                <a:r>
                  <a:rPr lang="uk-UA" sz="17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За вищої ціни </a:t>
                </a:r>
                <a:r>
                  <a:rPr lang="uk-UA" sz="1700" b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1700" b="1" i="1" noProof="0" smtClean="0">
                            <a:solidFill>
                              <a:srgbClr val="B8432B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uk-UA" sz="1700" b="1" i="1" noProof="0" smtClean="0">
                            <a:solidFill>
                              <a:srgbClr val="B8432B"/>
                            </a:solidFill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uk-UA" sz="1700" b="1" i="1" noProof="0" smtClean="0">
                            <a:solidFill>
                              <a:srgbClr val="B8432B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uk-UA" sz="1700" b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) </a:t>
                </a:r>
                <a:r>
                  <a:rPr lang="uk-UA" sz="17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виникає </a:t>
                </a:r>
                <a:r>
                  <a:rPr lang="uk-UA" sz="1700" b="1" i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надлишок</a:t>
                </a:r>
                <a:r>
                  <a:rPr lang="uk-UA" sz="17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пропозиції над попитом (що дорівнює відрізку </a:t>
                </a:r>
                <a:r>
                  <a:rPr lang="uk-UA" sz="1700" b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AB</a:t>
                </a:r>
                <a:r>
                  <a:rPr lang="uk-UA" sz="17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). Цей надлишок </a:t>
                </a:r>
                <a:r>
                  <a:rPr lang="ru-RU" sz="170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у </a:t>
                </a:r>
                <a:r>
                  <a:rPr lang="ru-RU" sz="1700" dirty="0" err="1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результаті</a:t>
                </a:r>
                <a:r>
                  <a:rPr lang="ru-RU" sz="170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lang="ru-RU" sz="1700" dirty="0" err="1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конкуренції</a:t>
                </a:r>
                <a:r>
                  <a:rPr lang="ru-RU" sz="170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lang="ru-RU" sz="1700" dirty="0" err="1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між</a:t>
                </a:r>
                <a:r>
                  <a:rPr lang="ru-RU" sz="170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lang="ru-RU" sz="1700" dirty="0" err="1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продавцями</a:t>
                </a:r>
                <a:r>
                  <a:rPr lang="ru-RU" sz="170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lang="ru-RU" sz="1700" dirty="0" err="1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сприятиме</a:t>
                </a:r>
                <a:r>
                  <a:rPr lang="uk-UA" sz="17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зниженню ціни. </a:t>
                </a:r>
              </a:p>
              <a:p>
                <a:pPr marL="0" indent="0" algn="l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</a:pPr>
                <a:r>
                  <a:rPr lang="uk-UA" sz="17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За ціни нижчої за ціну рівноваги </a:t>
                </a:r>
                <a:r>
                  <a:rPr lang="uk-UA" sz="1700" b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1700" b="1" noProof="0" smtClean="0">
                            <a:solidFill>
                              <a:srgbClr val="B8432B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uk-UA" sz="1700" b="1" noProof="0" smtClean="0">
                            <a:solidFill>
                              <a:srgbClr val="B8432B"/>
                            </a:solidFill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uk-UA" sz="1700" b="1" noProof="0">
                            <a:solidFill>
                              <a:srgbClr val="B8432B"/>
                            </a:solidFill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uk-UA" sz="1700" b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) </a:t>
                </a:r>
                <a:r>
                  <a:rPr lang="uk-UA" sz="17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попит перевищує пропозицію (відрізок </a:t>
                </a:r>
                <a:r>
                  <a:rPr lang="uk-UA" sz="1700" b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CF</a:t>
                </a:r>
                <a:r>
                  <a:rPr lang="uk-UA" sz="17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) і виникає </a:t>
                </a:r>
                <a:r>
                  <a:rPr lang="uk-UA" sz="1700" b="1" i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дефіцит</a:t>
                </a:r>
                <a:r>
                  <a:rPr lang="uk-UA" sz="17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товарів на ринку. У цьому випадку надлишок попиту та конкуренція  споживачів сприятимуть зростанню ціни. </a:t>
                </a:r>
              </a:p>
              <a:p>
                <a:pPr marL="0" indent="0" algn="l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</a:pPr>
                <a:r>
                  <a:rPr lang="uk-UA" sz="17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Тільки у точці </a:t>
                </a:r>
                <a:r>
                  <a:rPr lang="uk-UA" sz="1700" b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E</a:t>
                </a:r>
                <a:r>
                  <a:rPr lang="uk-UA" sz="17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встановиться рівновага сил і стабільна ціна </a:t>
                </a:r>
                <a:r>
                  <a:rPr lang="uk-UA" sz="1700" b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1700" b="1" noProof="0" smtClean="0">
                            <a:solidFill>
                              <a:srgbClr val="B8432B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uk-UA" sz="1700" b="1" noProof="0" smtClean="0">
                            <a:solidFill>
                              <a:srgbClr val="B8432B"/>
                            </a:solidFill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uk-UA" sz="1700" b="1" i="0" noProof="0">
                            <a:solidFill>
                              <a:srgbClr val="B8432B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uk-UA" sz="1700" b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)</a:t>
                </a:r>
                <a:r>
                  <a:rPr lang="uk-UA" sz="17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, яка може зберігатися у короткотерміновому періоді до зміни нових параметрів, що визначають попит чи пропозицію .</a:t>
                </a:r>
              </a:p>
            </p:txBody>
          </p:sp>
        </mc:Choice>
        <mc:Fallback xmlns="">
          <p:sp>
            <p:nvSpPr>
              <p:cNvPr id="4" name="Текст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960" y="1645920"/>
                <a:ext cx="6538380" cy="4389120"/>
              </a:xfrm>
              <a:prstGeom prst="rect">
                <a:avLst/>
              </a:prstGeom>
              <a:blipFill>
                <a:blip r:embed="rId2"/>
                <a:stretch>
                  <a:fillRect l="-1305" t="-694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Малюнок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660" y="1985546"/>
            <a:ext cx="3733074" cy="3709867"/>
          </a:xfrm>
          <a:prstGeom prst="rect">
            <a:avLst/>
          </a:prstGeom>
        </p:spPr>
      </p:pic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 noProof="0">
                <a:solidFill>
                  <a:srgbClr val="FFFFFF"/>
                </a:solidFill>
                <a:latin typeface="Montserrat"/>
              </a:rPr>
              <a:t>19</a:t>
            </a:fld>
            <a:endParaRPr lang="uk-UA" sz="1000" b="1" noProof="0" dirty="0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3" name="Текст"/>
          <p:cNvSpPr txBox="1"/>
          <p:nvPr/>
        </p:nvSpPr>
        <p:spPr>
          <a:xfrm>
            <a:off x="822960" y="731520"/>
            <a:ext cx="10545775" cy="5257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Конкуренція</a:t>
            </a:r>
            <a:r>
              <a:rPr lang="uk-UA" sz="22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і коливання попиту і пропозиції  встановили </a:t>
            </a:r>
            <a:r>
              <a:rPr lang="uk-UA" sz="22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часткову рівновагу </a:t>
            </a:r>
            <a:r>
              <a:rPr lang="uk-UA" sz="22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на окремому ринку: обмежена кількість наявного у суспільстві товару розподілена між його можливими споживачами. Ринки окремих товарів і послуг між собою взаємозалежні. Наявна ціла </a:t>
            </a:r>
            <a:r>
              <a:rPr lang="uk-UA" sz="22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система цін</a:t>
            </a:r>
            <a:r>
              <a:rPr lang="uk-UA" sz="22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яка може скласти рівновагу в певний момент  у всій національній економіці, тоді  на ринку встановлюється </a:t>
            </a:r>
            <a:r>
              <a:rPr lang="uk-UA" sz="22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загальна рівновага</a:t>
            </a:r>
            <a:r>
              <a:rPr lang="uk-UA" sz="22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</a:t>
            </a: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!</a:t>
            </a:r>
            <a:r>
              <a:rPr lang="uk-UA" sz="22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!! </a:t>
            </a:r>
            <a:r>
              <a:rPr lang="uk-UA" sz="22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Слід розрізняти </a:t>
            </a:r>
            <a:r>
              <a:rPr lang="uk-UA" sz="2200" b="1" i="1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величину попиту</a:t>
            </a:r>
            <a:r>
              <a:rPr lang="uk-UA" sz="22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і сам </a:t>
            </a:r>
            <a:r>
              <a:rPr lang="uk-UA" sz="2200" b="1" i="1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попит</a:t>
            </a:r>
            <a:r>
              <a:rPr lang="uk-UA" sz="22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а також </a:t>
            </a:r>
            <a:r>
              <a:rPr lang="uk-UA" sz="2200" b="1" i="1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величину пропозиції  </a:t>
            </a:r>
            <a:r>
              <a:rPr lang="uk-UA" sz="22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і саму </a:t>
            </a:r>
            <a:r>
              <a:rPr lang="uk-UA" sz="2200" b="1" i="1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пропозицію</a:t>
            </a:r>
            <a:r>
              <a:rPr lang="uk-UA" sz="22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 Цінові фактори змінюють величину попиту і пропозиції (рух вздовж кривих попиту чи пропозиції). Натомість нецінові (екзогенні) фактори змінюють попит чи пропозицію (зміщують криві попиту чи пропозиції).</a:t>
            </a:r>
          </a:p>
        </p:txBody>
      </p:sp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 noProof="0">
                <a:solidFill>
                  <a:srgbClr val="FFFFFF"/>
                </a:solidFill>
                <a:latin typeface="Montserrat"/>
              </a:rPr>
              <a:t>20</a:t>
            </a:fld>
            <a:endParaRPr lang="uk-UA" sz="1000" b="1" noProof="0" dirty="0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 noProof="0" dirty="0">
                <a:solidFill>
                  <a:srgbClr val="14284B"/>
                </a:solidFill>
                <a:latin typeface="Montserrat"/>
              </a:rPr>
              <a:t>Зміщення кривих попиту (а) і пропозиції (б)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pic>
        <p:nvPicPr>
          <p:cNvPr id="4" name="Малюнок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2466" y="1645920"/>
            <a:ext cx="8366761" cy="4389120"/>
          </a:xfrm>
          <a:prstGeom prst="rect">
            <a:avLst/>
          </a:prstGeom>
        </p:spPr>
      </p:pic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 noProof="0">
                <a:solidFill>
                  <a:srgbClr val="FFFFFF"/>
                </a:solidFill>
                <a:latin typeface="Montserrat"/>
              </a:rPr>
              <a:t>21</a:t>
            </a:fld>
            <a:endParaRPr lang="uk-UA" sz="1000" b="1" noProof="0" dirty="0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 noProof="0" dirty="0">
                <a:solidFill>
                  <a:srgbClr val="14284B"/>
                </a:solidFill>
                <a:latin typeface="Montserrat"/>
              </a:rPr>
              <a:t>3.6. Еластичність попиту і пропозиції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4" name="Текст"/>
          <p:cNvSpPr txBox="1"/>
          <p:nvPr/>
        </p:nvSpPr>
        <p:spPr>
          <a:xfrm>
            <a:off x="822960" y="1600200"/>
            <a:ext cx="10545775" cy="1335836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</a:pPr>
            <a:r>
              <a:rPr lang="uk-UA" sz="2000" b="1" i="1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Чому крива попиту (пропозиції) має саме такий, а не інший вигляд?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Розглянемо три варіанти кривої  попиту, які  ілюструють відмінність окремих товарів за реакцією попиту на зміну </a:t>
            </a:r>
            <a:r>
              <a:rPr lang="uk-UA" sz="20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ціни</a:t>
            </a:r>
          </a:p>
        </p:txBody>
      </p:sp>
      <p:pic>
        <p:nvPicPr>
          <p:cNvPr id="5" name="Малюнок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602" y="3027476"/>
            <a:ext cx="7638490" cy="3053283"/>
          </a:xfrm>
          <a:prstGeom prst="rect">
            <a:avLst/>
          </a:prstGeom>
        </p:spPr>
      </p:pic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 noProof="0">
                <a:solidFill>
                  <a:srgbClr val="FFFFFF"/>
                </a:solidFill>
                <a:latin typeface="Montserrat"/>
              </a:rPr>
              <a:t>22</a:t>
            </a:fld>
            <a:endParaRPr lang="uk-UA" sz="1000" b="1" noProof="0" dirty="0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3" name="Текст"/>
          <p:cNvSpPr txBox="1"/>
          <p:nvPr/>
        </p:nvSpPr>
        <p:spPr>
          <a:xfrm>
            <a:off x="822960" y="685800"/>
            <a:ext cx="5905634" cy="53492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413385" indent="-41338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1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а) падіння ціни у 3 рази спровокувало аналогічне зростання величини попиту (дохід не змінився);</a:t>
            </a:r>
          </a:p>
          <a:p>
            <a:pPr marL="413385" indent="-41338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1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б) падіння ціни у 3 рази супроводжувалося зростанням закупівель тільки у  2 рази (загальний дохід скоротився);</a:t>
            </a:r>
          </a:p>
          <a:p>
            <a:pPr marL="413385" indent="-41338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1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в) дохід зріс, тому що обсяг попиту зріс більше, ніж зменшилася ціна.</a:t>
            </a:r>
          </a:p>
          <a:p>
            <a:pPr>
              <a:lnSpc>
                <a:spcPct val="112000"/>
              </a:lnSpc>
              <a:spcAft>
                <a:spcPts val="1000"/>
              </a:spcAft>
              <a:buClr>
                <a:srgbClr val="0E7C86"/>
              </a:buClr>
            </a:pPr>
            <a:r>
              <a:rPr lang="uk-UA" sz="21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Коефіцієнт еластичності попиту </a:t>
            </a:r>
            <a:r>
              <a:rPr lang="ru-RU" sz="2100" b="1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залежно</a:t>
            </a:r>
            <a:r>
              <a:rPr lang="ru-RU" sz="2100" b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ru-RU" sz="2100" b="1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від</a:t>
            </a:r>
            <a:r>
              <a:rPr lang="ru-RU" sz="2100" b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ru-RU" sz="2100" b="1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ціни</a:t>
            </a:r>
            <a:r>
              <a:rPr lang="ru-RU" sz="2100" b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ru-RU" sz="2100" dirty="0">
                <a:solidFill>
                  <a:srgbClr val="1F2A3D"/>
                </a:solidFill>
                <a:latin typeface="Montserrat"/>
              </a:rPr>
              <a:t>є </a:t>
            </a:r>
            <a:r>
              <a:rPr lang="ru-RU" sz="2100" dirty="0" err="1">
                <a:solidFill>
                  <a:srgbClr val="1F2A3D"/>
                </a:solidFill>
                <a:latin typeface="Montserrat"/>
              </a:rPr>
              <a:t>відношенням</a:t>
            </a:r>
            <a:r>
              <a:rPr lang="ru-RU" sz="2100" dirty="0">
                <a:solidFill>
                  <a:srgbClr val="1F2A3D"/>
                </a:solidFill>
                <a:latin typeface="Montserrat"/>
              </a:rPr>
              <a:t> </a:t>
            </a:r>
            <a:r>
              <a:rPr lang="ru-RU" sz="2100" dirty="0" err="1">
                <a:solidFill>
                  <a:srgbClr val="1F2A3D"/>
                </a:solidFill>
                <a:latin typeface="Montserrat"/>
              </a:rPr>
              <a:t>зміни</a:t>
            </a:r>
            <a:r>
              <a:rPr lang="ru-RU" sz="2100" dirty="0">
                <a:solidFill>
                  <a:srgbClr val="1F2A3D"/>
                </a:solidFill>
                <a:latin typeface="Montserrat"/>
              </a:rPr>
              <a:t> </a:t>
            </a:r>
            <a:r>
              <a:rPr lang="ru-RU" sz="2100" dirty="0" err="1">
                <a:solidFill>
                  <a:srgbClr val="1F2A3D"/>
                </a:solidFill>
                <a:latin typeface="Montserrat"/>
              </a:rPr>
              <a:t>попиту</a:t>
            </a:r>
            <a:r>
              <a:rPr lang="uk-UA" sz="2100" dirty="0">
                <a:solidFill>
                  <a:srgbClr val="1F2A3D"/>
                </a:solidFill>
                <a:latin typeface="Montserrat"/>
              </a:rPr>
              <a:t> </a:t>
            </a:r>
            <a:r>
              <a:rPr lang="uk-UA" sz="21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до зміни ціни, яка його викликала.</a:t>
            </a:r>
          </a:p>
        </p:txBody>
      </p:sp>
      <p:pic>
        <p:nvPicPr>
          <p:cNvPr id="4" name="Малюнок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2914" y="2456201"/>
            <a:ext cx="4365821" cy="1808436"/>
          </a:xfrm>
          <a:prstGeom prst="rect">
            <a:avLst/>
          </a:prstGeom>
        </p:spPr>
      </p:pic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 noProof="0">
                <a:solidFill>
                  <a:srgbClr val="FFFFFF"/>
                </a:solidFill>
                <a:latin typeface="Montserrat"/>
              </a:rPr>
              <a:t>23</a:t>
            </a:fld>
            <a:endParaRPr lang="uk-UA" sz="1000" b="1" noProof="0" dirty="0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662879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3" name="Текст"/>
          <p:cNvSpPr txBox="1"/>
          <p:nvPr/>
        </p:nvSpPr>
        <p:spPr>
          <a:xfrm>
            <a:off x="731520" y="594360"/>
            <a:ext cx="10728655" cy="479999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Clr>
                <a:srgbClr val="0E7C86"/>
              </a:buClr>
            </a:pPr>
            <a:r>
              <a:rPr lang="uk-UA" sz="1800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Еластичність попиту і ефективність ціноутворення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Таблиця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49935121"/>
                  </p:ext>
                </p:extLst>
              </p:nvPr>
            </p:nvGraphicFramePr>
            <p:xfrm>
              <a:off x="457200" y="1302959"/>
              <a:ext cx="11277292" cy="4457799"/>
            </p:xfrm>
            <a:graphic>
              <a:graphicData uri="http://schemas.openxmlformats.org/drawingml/2006/table">
                <a:tbl>
                  <a:tblPr>
                    <a:tableStyleId>{2D5ABB26-0587-4C30-8999-92F81FD0307C}</a:tableStyleId>
                  </a:tblPr>
                  <a:tblGrid>
                    <a:gridCol w="281932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8193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81932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81932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674014"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1" i="0" noProof="0" dirty="0">
                              <a:solidFill>
                                <a:srgbClr val="FFFFFF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Значення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14284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1" i="0" noProof="0" dirty="0">
                              <a:solidFill>
                                <a:srgbClr val="FFFFFF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Пояснення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14284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1" i="0" noProof="0" dirty="0">
                              <a:solidFill>
                                <a:srgbClr val="FFFFFF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Приклад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14284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1" i="0" noProof="0" dirty="0">
                              <a:solidFill>
                                <a:srgbClr val="FFFFFF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Шлях підвищення прибутку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14284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74014"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uk-UA" sz="1600" b="0" i="1" noProof="0" smtClean="0">
                                        <a:solidFill>
                                          <a:srgbClr val="1F2A3D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uk-UA" sz="1600" b="0" i="1" noProof="0" smtClean="0">
                                        <a:solidFill>
                                          <a:srgbClr val="1F2A3D"/>
                                        </a:solidFill>
                                        <a:latin typeface="Cambria Math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uk-UA" sz="1600" b="0" i="1" noProof="0" smtClean="0">
                                        <a:solidFill>
                                          <a:srgbClr val="1F2A3D"/>
                                        </a:solidFill>
                                        <a:latin typeface="Cambria Math"/>
                                      </a:rPr>
                                      <m:t>𝑑</m:t>
                                    </m:r>
                                  </m:sub>
                                </m:sSub>
                                <m:r>
                                  <a:rPr lang="uk-UA" sz="1600" i="1" noProof="0">
                                    <a:solidFill>
                                      <a:srgbClr val="1F2A3D"/>
                                    </a:solidFill>
                                    <a:latin typeface="Cambria Math"/>
                                  </a:rPr>
                                  <m:t>&gt;</m:t>
                                </m:r>
                                <m:r>
                                  <a:rPr lang="uk-UA" sz="1600" b="0" i="1" noProof="0" smtClean="0">
                                    <a:solidFill>
                                      <a:srgbClr val="1F2A3D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uk-UA" sz="1600" noProof="0" dirty="0">
                            <a:solidFill>
                              <a:srgbClr val="1F2A3D"/>
                            </a:solidFill>
                            <a:latin typeface="Montserrat"/>
                            <a:ea typeface="Montserrat"/>
                            <a:cs typeface="Montserrat"/>
                          </a:endParaRP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E3EE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Товари </a:t>
                          </a:r>
                          <a:r>
                            <a:rPr lang="uk-UA" sz="1600" b="0" i="0" noProof="0" dirty="0" err="1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Веблена</a:t>
                          </a: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 чи </a:t>
                          </a:r>
                          <a:r>
                            <a:rPr lang="uk-UA" sz="1600" b="0" i="0" noProof="0" dirty="0" err="1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Гіффена</a:t>
                          </a:r>
                          <a:endParaRPr lang="uk-UA" sz="1600" b="0" i="0" noProof="0" dirty="0">
                            <a:solidFill>
                              <a:srgbClr val="1F2A3D"/>
                            </a:solidFill>
                            <a:latin typeface="Montserrat"/>
                            <a:ea typeface="Montserrat"/>
                            <a:cs typeface="Montserrat"/>
                          </a:endParaRP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Досить специфічні товари (індустрія моди)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Підняти ціни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13715"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uk-UA" sz="1600" b="0" i="1" noProof="0" smtClean="0">
                                        <a:solidFill>
                                          <a:srgbClr val="1F2A3D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uk-UA" sz="1600" b="0" i="1" noProof="0" smtClean="0">
                                        <a:solidFill>
                                          <a:srgbClr val="1F2A3D"/>
                                        </a:solidFill>
                                        <a:latin typeface="Cambria Math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uk-UA" sz="1600" b="0" i="1" noProof="0" smtClean="0">
                                        <a:solidFill>
                                          <a:srgbClr val="1F2A3D"/>
                                        </a:solidFill>
                                        <a:latin typeface="Cambria Math"/>
                                      </a:rPr>
                                      <m:t>𝑑</m:t>
                                    </m:r>
                                  </m:sub>
                                </m:sSub>
                                <m:r>
                                  <a:rPr lang="uk-UA" sz="1600" i="1" noProof="0">
                                    <a:solidFill>
                                      <a:srgbClr val="1F2A3D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uk-UA" sz="1600" b="0" i="1" noProof="0" smtClean="0">
                                    <a:solidFill>
                                      <a:srgbClr val="1F2A3D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uk-UA" sz="1600" noProof="0" dirty="0">
                            <a:solidFill>
                              <a:srgbClr val="1F2A3D"/>
                            </a:solidFill>
                            <a:latin typeface="Montserrat"/>
                            <a:ea typeface="Montserrat"/>
                            <a:cs typeface="Montserrat"/>
                          </a:endParaRP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E3EE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Нульова еластичність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6F9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Інсулін для діабетиків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6F9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Підняти ціни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6F9F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74014"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uk-UA" sz="1600" b="0" i="1" noProof="0" smtClean="0">
                                    <a:solidFill>
                                      <a:srgbClr val="1F2A3D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  <m:r>
                                  <a:rPr lang="uk-UA" sz="1600" i="1" noProof="0">
                                    <a:solidFill>
                                      <a:srgbClr val="1F2A3D"/>
                                    </a:solidFill>
                                    <a:latin typeface="Cambria Math"/>
                                  </a:rPr>
                                  <m:t>&lt;</m:t>
                                </m:r>
                                <m:sSub>
                                  <m:sSubPr>
                                    <m:ctrlPr>
                                      <a:rPr lang="uk-UA" sz="1600" b="0" i="1" noProof="0" smtClean="0">
                                        <a:solidFill>
                                          <a:srgbClr val="1F2A3D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uk-UA" sz="1600" b="0" i="1" noProof="0" smtClean="0">
                                        <a:solidFill>
                                          <a:srgbClr val="1F2A3D"/>
                                        </a:solidFill>
                                        <a:latin typeface="Cambria Math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uk-UA" sz="1600" b="0" i="1" noProof="0" smtClean="0">
                                        <a:solidFill>
                                          <a:srgbClr val="1F2A3D"/>
                                        </a:solidFill>
                                        <a:latin typeface="Cambria Math"/>
                                      </a:rPr>
                                      <m:t>𝑑</m:t>
                                    </m:r>
                                  </m:sub>
                                </m:sSub>
                                <m:r>
                                  <a:rPr lang="uk-UA" sz="1600" i="1" noProof="0">
                                    <a:solidFill>
                                      <a:srgbClr val="1F2A3D"/>
                                    </a:solidFill>
                                    <a:latin typeface="Cambria Math"/>
                                  </a:rPr>
                                  <m:t>&lt;</m:t>
                                </m:r>
                                <m:r>
                                  <a:rPr lang="uk-UA" sz="1600" b="0" i="1" noProof="0" smtClean="0">
                                    <a:solidFill>
                                      <a:srgbClr val="1F2A3D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uk-UA" sz="1600" noProof="0" dirty="0">
                            <a:solidFill>
                              <a:srgbClr val="1F2A3D"/>
                            </a:solidFill>
                            <a:latin typeface="Montserrat"/>
                            <a:ea typeface="Montserrat"/>
                            <a:cs typeface="Montserrat"/>
                          </a:endParaRP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E3EE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Відносно низька</a:t>
                          </a:r>
                          <a:r>
                            <a:rPr lang="uk-UA" sz="1600" b="0" i="0" baseline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 еластичність попиту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Бензин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Підняти ціни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674014"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uk-UA" sz="1600" b="0" i="1" noProof="0" smtClean="0">
                                        <a:solidFill>
                                          <a:srgbClr val="1F2A3D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uk-UA" sz="1600" b="0" i="1" noProof="0" smtClean="0">
                                        <a:solidFill>
                                          <a:srgbClr val="1F2A3D"/>
                                        </a:solidFill>
                                        <a:latin typeface="Cambria Math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uk-UA" sz="1600" b="0" i="1" noProof="0" smtClean="0">
                                        <a:solidFill>
                                          <a:srgbClr val="1F2A3D"/>
                                        </a:solidFill>
                                        <a:latin typeface="Cambria Math"/>
                                      </a:rPr>
                                      <m:t>𝑑</m:t>
                                    </m:r>
                                  </m:sub>
                                </m:sSub>
                                <m:r>
                                  <a:rPr lang="uk-UA" sz="1600" i="1" noProof="0">
                                    <a:solidFill>
                                      <a:srgbClr val="1F2A3D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uk-UA" sz="1600" b="0" i="1" noProof="0" smtClean="0">
                                    <a:solidFill>
                                      <a:srgbClr val="1F2A3D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uk-UA" sz="1600" noProof="0" dirty="0">
                            <a:solidFill>
                              <a:srgbClr val="1F2A3D"/>
                            </a:solidFill>
                            <a:latin typeface="Montserrat"/>
                            <a:ea typeface="Montserrat"/>
                            <a:cs typeface="Montserrat"/>
                          </a:endParaRP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E3EE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Одинична еластичність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6F9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Вино в США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6F9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Не вдаватися до жодних дій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6F9F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674014"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uk-UA" sz="1600" b="0" i="1" noProof="0" smtClean="0">
                                    <a:solidFill>
                                      <a:srgbClr val="1F2A3D"/>
                                    </a:solidFill>
                                    <a:latin typeface="Cambria Math"/>
                                  </a:rPr>
                                  <m:t>−∞</m:t>
                                </m:r>
                                <m:r>
                                  <a:rPr lang="uk-UA" sz="1600" i="1" noProof="0">
                                    <a:solidFill>
                                      <a:srgbClr val="1F2A3D"/>
                                    </a:solidFill>
                                    <a:latin typeface="Cambria Math"/>
                                  </a:rPr>
                                  <m:t>&lt;</m:t>
                                </m:r>
                                <m:sSub>
                                  <m:sSubPr>
                                    <m:ctrlPr>
                                      <a:rPr lang="uk-UA" sz="1600" b="0" i="1" noProof="0" smtClean="0">
                                        <a:solidFill>
                                          <a:srgbClr val="1F2A3D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uk-UA" sz="1600" b="0" i="1" noProof="0" smtClean="0">
                                        <a:solidFill>
                                          <a:srgbClr val="1F2A3D"/>
                                        </a:solidFill>
                                        <a:latin typeface="Cambria Math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uk-UA" sz="1600" b="0" i="1" noProof="0" smtClean="0">
                                        <a:solidFill>
                                          <a:srgbClr val="1F2A3D"/>
                                        </a:solidFill>
                                        <a:latin typeface="Cambria Math"/>
                                      </a:rPr>
                                      <m:t>𝑑</m:t>
                                    </m:r>
                                  </m:sub>
                                </m:sSub>
                                <m:r>
                                  <a:rPr lang="uk-UA" sz="1600" i="1" noProof="0">
                                    <a:solidFill>
                                      <a:srgbClr val="1F2A3D"/>
                                    </a:solidFill>
                                    <a:latin typeface="Cambria Math"/>
                                  </a:rPr>
                                  <m:t>&lt;</m:t>
                                </m:r>
                                <m:r>
                                  <a:rPr lang="uk-UA" sz="1600" b="0" i="1" noProof="0" smtClean="0">
                                    <a:solidFill>
                                      <a:srgbClr val="1F2A3D"/>
                                    </a:solidFill>
                                    <a:latin typeface="Cambria Math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uk-UA" sz="1600" noProof="0" dirty="0">
                            <a:solidFill>
                              <a:srgbClr val="1F2A3D"/>
                            </a:solidFill>
                            <a:latin typeface="Montserrat"/>
                            <a:ea typeface="Montserrat"/>
                            <a:cs typeface="Montserrat"/>
                          </a:endParaRP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E3EE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Відносно висока</a:t>
                          </a:r>
                          <a:r>
                            <a:rPr lang="uk-UA" sz="1600" b="0" i="0" baseline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 еластичність попиту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 err="1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Coca</a:t>
                          </a:r>
                          <a:r>
                            <a:rPr lang="uk-UA" sz="1600" b="0" i="0" baseline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 </a:t>
                          </a:r>
                          <a:r>
                            <a:rPr lang="uk-UA" sz="1600" b="0" i="0" baseline="0" noProof="0" dirty="0" err="1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Cola</a:t>
                          </a:r>
                          <a:endParaRPr lang="uk-UA" sz="1600" b="0" i="0" baseline="0" noProof="0" dirty="0">
                            <a:solidFill>
                              <a:srgbClr val="1F2A3D"/>
                            </a:solidFill>
                            <a:latin typeface="Montserrat"/>
                            <a:ea typeface="Montserrat"/>
                            <a:cs typeface="Montserrat"/>
                          </a:endParaRP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Знизити</a:t>
                          </a:r>
                          <a:r>
                            <a:rPr lang="uk-UA" sz="1600" b="0" i="0" baseline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 ціни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674014"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uk-UA" sz="1600" b="0" i="1" noProof="0" smtClean="0">
                                        <a:solidFill>
                                          <a:srgbClr val="1F2A3D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uk-UA" sz="1600" b="0" i="1" noProof="0" smtClean="0">
                                        <a:solidFill>
                                          <a:srgbClr val="1F2A3D"/>
                                        </a:solidFill>
                                        <a:latin typeface="Cambria Math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uk-UA" sz="1600" b="0" i="1" noProof="0" smtClean="0">
                                        <a:solidFill>
                                          <a:srgbClr val="1F2A3D"/>
                                        </a:solidFill>
                                        <a:latin typeface="Cambria Math"/>
                                      </a:rPr>
                                      <m:t>𝑑</m:t>
                                    </m:r>
                                  </m:sub>
                                </m:sSub>
                                <m:r>
                                  <a:rPr lang="uk-UA" sz="1600" i="1" noProof="0">
                                    <a:solidFill>
                                      <a:srgbClr val="1F2A3D"/>
                                    </a:solidFill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uk-UA" sz="1600" b="0" i="1" noProof="0" smtClean="0">
                                    <a:solidFill>
                                      <a:srgbClr val="1F2A3D"/>
                                    </a:solidFill>
                                    <a:latin typeface="Cambria Math"/>
                                  </a:rPr>
                                  <m:t>−∞</m:t>
                                </m:r>
                              </m:oMath>
                            </m:oMathPara>
                          </a14:m>
                          <a:endParaRPr lang="uk-UA" sz="1600" noProof="0" dirty="0">
                            <a:solidFill>
                              <a:srgbClr val="1F2A3D"/>
                            </a:solidFill>
                            <a:latin typeface="Montserrat"/>
                            <a:ea typeface="Montserrat"/>
                            <a:cs typeface="Montserrat"/>
                          </a:endParaRP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E3EE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Досконала еластичність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6F9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Висококонкурентні товари (картопля)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6F9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Знизити ціни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6F9F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Таблиця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49935121"/>
                  </p:ext>
                </p:extLst>
              </p:nvPr>
            </p:nvGraphicFramePr>
            <p:xfrm>
              <a:off x="457200" y="1302959"/>
              <a:ext cx="11277292" cy="4457799"/>
            </p:xfrm>
            <a:graphic>
              <a:graphicData uri="http://schemas.openxmlformats.org/drawingml/2006/table">
                <a:tbl>
                  <a:tblPr>
                    <a:tableStyleId>{2D5ABB26-0587-4C30-8999-92F81FD0307C}</a:tableStyleId>
                  </a:tblPr>
                  <a:tblGrid>
                    <a:gridCol w="281932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8193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81932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81932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674014"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1" i="0" noProof="0" dirty="0">
                              <a:solidFill>
                                <a:srgbClr val="FFFFFF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Значення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14284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1" i="0" noProof="0" dirty="0">
                              <a:solidFill>
                                <a:srgbClr val="FFFFFF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Пояснення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14284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1" i="0" noProof="0" dirty="0">
                              <a:solidFill>
                                <a:srgbClr val="FFFFFF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Приклад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14284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1" i="0" noProof="0" dirty="0">
                              <a:solidFill>
                                <a:srgbClr val="FFFFFF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Шлях підвищення прибутку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14284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74014"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blipFill>
                          <a:blip r:embed="rId2"/>
                          <a:stretch>
                            <a:fillRect t="-100000" r="-299784" b="-4648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Товари </a:t>
                          </a:r>
                          <a:r>
                            <a:rPr lang="uk-UA" sz="1600" b="0" i="0" noProof="0" dirty="0" err="1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Веблена</a:t>
                          </a: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 чи </a:t>
                          </a:r>
                          <a:r>
                            <a:rPr lang="uk-UA" sz="1600" b="0" i="0" noProof="0" dirty="0" err="1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Гіффена</a:t>
                          </a:r>
                          <a:endParaRPr lang="uk-UA" sz="1600" b="0" i="0" noProof="0" dirty="0">
                            <a:solidFill>
                              <a:srgbClr val="1F2A3D"/>
                            </a:solidFill>
                            <a:latin typeface="Montserrat"/>
                            <a:ea typeface="Montserrat"/>
                            <a:cs typeface="Montserrat"/>
                          </a:endParaRP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Досить специфічні товари (індустрія моди)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Підняти ціни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13715"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blipFill>
                          <a:blip r:embed="rId2"/>
                          <a:stretch>
                            <a:fillRect t="-326471" r="-299784" b="-65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Нульова еластичність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6F9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Інсулін для діабетиків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6F9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Підняти ціни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6F9F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74014"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blipFill>
                          <a:blip r:embed="rId2"/>
                          <a:stretch>
                            <a:fillRect t="-261261" r="-299784" b="-3036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Відносно низька</a:t>
                          </a:r>
                          <a:r>
                            <a:rPr lang="uk-UA" sz="1600" b="0" i="0" baseline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 еластичність попиту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Бензин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Підняти ціни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674014"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blipFill>
                          <a:blip r:embed="rId2"/>
                          <a:stretch>
                            <a:fillRect t="-364545" r="-299784" b="-2063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Одинична еластичність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6F9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Вино в США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6F9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Не вдаватися до жодних дій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6F9F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674014"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blipFill>
                          <a:blip r:embed="rId2"/>
                          <a:stretch>
                            <a:fillRect t="-460360" r="-299784" b="-1045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Відносно висока</a:t>
                          </a:r>
                          <a:r>
                            <a:rPr lang="uk-UA" sz="1600" b="0" i="0" baseline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 еластичність попиту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 err="1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Coca</a:t>
                          </a:r>
                          <a:r>
                            <a:rPr lang="uk-UA" sz="1600" b="0" i="0" baseline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 </a:t>
                          </a:r>
                          <a:r>
                            <a:rPr lang="uk-UA" sz="1600" b="0" i="0" baseline="0" noProof="0" dirty="0" err="1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Cola</a:t>
                          </a:r>
                          <a:endParaRPr lang="uk-UA" sz="1600" b="0" i="0" baseline="0" noProof="0" dirty="0">
                            <a:solidFill>
                              <a:srgbClr val="1F2A3D"/>
                            </a:solidFill>
                            <a:latin typeface="Montserrat"/>
                            <a:ea typeface="Montserrat"/>
                            <a:cs typeface="Montserrat"/>
                          </a:endParaRP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Знизити</a:t>
                          </a:r>
                          <a:r>
                            <a:rPr lang="uk-UA" sz="1600" b="0" i="0" baseline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 ціни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674014">
                    <a:tc>
                      <a:txBody>
                        <a:bodyPr/>
                        <a:lstStyle/>
                        <a:p>
                          <a:endParaRPr lang="uk-UA"/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blipFill>
                          <a:blip r:embed="rId2"/>
                          <a:stretch>
                            <a:fillRect t="-560360" r="-299784" b="-45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Досконала еластичність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6F9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Висококонкурентні товари (картопля)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6F9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lnSpc>
                              <a:spcPct val="105000"/>
                            </a:lnSpc>
                            <a:spcBef>
                              <a:spcPts val="0"/>
                            </a:spcBef>
                            <a:spcAft>
                              <a:spcPts val="200"/>
                            </a:spcAft>
                            <a:buNone/>
                          </a:pPr>
                          <a:r>
                            <a:rPr lang="uk-UA" sz="1600" b="0" i="0" noProof="0" dirty="0">
                              <a:solidFill>
                                <a:srgbClr val="1F2A3D"/>
                              </a:solidFill>
                              <a:latin typeface="Montserrat"/>
                              <a:ea typeface="Montserrat"/>
                              <a:cs typeface="Montserrat"/>
                            </a:rPr>
                            <a:t>Знизити ціни</a:t>
                          </a:r>
                        </a:p>
                      </a:txBody>
                      <a:tcPr marL="109728" marR="109728" anchor="ctr">
                        <a:lnL w="0">
                          <a:noFill/>
                        </a:lnL>
                        <a:lnR w="0">
                          <a:noFill/>
                        </a:lnR>
                        <a:lnT w="9525" cap="flat" cmpd="sng" algn="ctr">
                          <a:solidFill>
                            <a:srgbClr val="C9D6D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>
                          <a:solidFill>
                            <a:srgbClr val="C9D6DF"/>
                          </a:solidFill>
                        </a:lnB>
                        <a:solidFill>
                          <a:srgbClr val="F6F9F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 noProof="0">
                <a:solidFill>
                  <a:srgbClr val="FFFFFF"/>
                </a:solidFill>
                <a:latin typeface="Montserrat"/>
              </a:rPr>
              <a:t>24</a:t>
            </a:fld>
            <a:endParaRPr lang="uk-UA" sz="1000" b="1" noProof="0" dirty="0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3" name="Текст"/>
          <p:cNvSpPr txBox="1"/>
          <p:nvPr/>
        </p:nvSpPr>
        <p:spPr>
          <a:xfrm>
            <a:off x="822960" y="685800"/>
            <a:ext cx="6538380" cy="53492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Дохід</a:t>
            </a: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є важливим фактором, що впливає на попит.  Відомо, що зміна доходів споживачів має значно більший вплив на купівлю товарів довготривалого використання, ніж на товари повсякденного вжитку.</a:t>
            </a:r>
          </a:p>
          <a:p>
            <a:pPr marL="374015" indent="-374015">
              <a:lnSpc>
                <a:spcPct val="112000"/>
              </a:lnSpc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Коефіцієнт еластичності попиту </a:t>
            </a:r>
            <a:r>
              <a:rPr lang="ru-RU" sz="1900" b="1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залежно</a:t>
            </a:r>
            <a:r>
              <a:rPr lang="ru-RU" sz="1900" b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ru-RU" sz="1900" b="1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від</a:t>
            </a:r>
            <a:r>
              <a:rPr lang="ru-RU" sz="1900" b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доходу </a:t>
            </a:r>
            <a:r>
              <a:rPr lang="ru-RU" sz="1900" dirty="0">
                <a:solidFill>
                  <a:srgbClr val="1F2A3D"/>
                </a:solidFill>
                <a:latin typeface="Montserrat"/>
              </a:rPr>
              <a:t>є </a:t>
            </a:r>
            <a:r>
              <a:rPr lang="ru-RU" sz="1900" dirty="0" err="1">
                <a:solidFill>
                  <a:srgbClr val="1F2A3D"/>
                </a:solidFill>
                <a:latin typeface="Montserrat"/>
              </a:rPr>
              <a:t>відношення</a:t>
            </a:r>
            <a:r>
              <a:rPr lang="ru-RU" sz="1900" dirty="0">
                <a:solidFill>
                  <a:srgbClr val="1F2A3D"/>
                </a:solidFill>
                <a:latin typeface="Montserrat"/>
              </a:rPr>
              <a:t> </a:t>
            </a:r>
            <a:r>
              <a:rPr lang="ru-RU" sz="1900" dirty="0" err="1">
                <a:solidFill>
                  <a:srgbClr val="1F2A3D"/>
                </a:solidFill>
                <a:latin typeface="Montserrat"/>
              </a:rPr>
              <a:t>зміни</a:t>
            </a:r>
            <a:r>
              <a:rPr lang="ru-RU" sz="1900" dirty="0">
                <a:solidFill>
                  <a:srgbClr val="1F2A3D"/>
                </a:solidFill>
                <a:latin typeface="Montserrat"/>
              </a:rPr>
              <a:t> </a:t>
            </a:r>
            <a:r>
              <a:rPr lang="ru-RU" sz="1900" dirty="0" err="1">
                <a:solidFill>
                  <a:srgbClr val="1F2A3D"/>
                </a:solidFill>
                <a:latin typeface="Montserrat"/>
              </a:rPr>
              <a:t>попиту</a:t>
            </a:r>
            <a:r>
              <a:rPr lang="uk-UA" sz="1900" dirty="0">
                <a:solidFill>
                  <a:srgbClr val="1F2A3D"/>
                </a:solidFill>
                <a:latin typeface="Montserrat"/>
              </a:rPr>
              <a:t> </a:t>
            </a: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до зміни доходу, що його викликав: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Перехресна еластичність </a:t>
            </a: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- це еластичність попиту на один товар  відносно ціни на інший.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Коефіцієнт перехресної еластичності попиту </a:t>
            </a: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є відношення зміни попиту на товар </a:t>
            </a:r>
            <a:r>
              <a:rPr lang="uk-UA" sz="19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(i)</a:t>
            </a: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що його викликала зміна ціни на товар  </a:t>
            </a:r>
            <a:r>
              <a:rPr lang="uk-UA" sz="19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(j): </a:t>
            </a:r>
          </a:p>
        </p:txBody>
      </p:sp>
      <p:pic>
        <p:nvPicPr>
          <p:cNvPr id="4" name="Малюнок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660" y="1406379"/>
            <a:ext cx="3733074" cy="1818614"/>
          </a:xfrm>
          <a:prstGeom prst="rect">
            <a:avLst/>
          </a:prstGeom>
        </p:spPr>
      </p:pic>
      <p:pic>
        <p:nvPicPr>
          <p:cNvPr id="5" name="Малюнок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660" y="3453594"/>
            <a:ext cx="3733074" cy="1860866"/>
          </a:xfrm>
          <a:prstGeom prst="rect">
            <a:avLst/>
          </a:prstGeom>
        </p:spPr>
      </p:pic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 noProof="0">
                <a:solidFill>
                  <a:srgbClr val="FFFFFF"/>
                </a:solidFill>
                <a:latin typeface="Montserrat"/>
              </a:rPr>
              <a:t>25</a:t>
            </a:fld>
            <a:endParaRPr lang="uk-UA" sz="1000" b="1" noProof="0" dirty="0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3" name="Текст"/>
          <p:cNvSpPr txBox="1"/>
          <p:nvPr/>
        </p:nvSpPr>
        <p:spPr>
          <a:xfrm>
            <a:off x="822960" y="685800"/>
            <a:ext cx="5905634" cy="53492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</a:pPr>
            <a:r>
              <a:rPr lang="uk-UA" sz="19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Еластичність пропозиції </a:t>
            </a: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це показник відносної зміни пропонованої на ринку кількості товару від відносної зміни ціни.</a:t>
            </a:r>
          </a:p>
          <a:p>
            <a:pPr marL="374015" indent="-374015">
              <a:lnSpc>
                <a:spcPct val="112000"/>
              </a:lnSpc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Коефіцієнт еластичності пропозиції </a:t>
            </a:r>
            <a:r>
              <a:rPr lang="ru-RU" sz="1900" b="1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залежно</a:t>
            </a:r>
            <a:r>
              <a:rPr lang="ru-RU" sz="1900" b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ru-RU" sz="1900" b="1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від</a:t>
            </a:r>
            <a:r>
              <a:rPr lang="ru-RU" sz="1900" b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ru-RU" sz="1900" b="1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ціни</a:t>
            </a:r>
            <a:r>
              <a:rPr lang="ru-RU" sz="1900" b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ru-RU" sz="1900" dirty="0">
                <a:solidFill>
                  <a:srgbClr val="1F2A3D"/>
                </a:solidFill>
                <a:latin typeface="Montserrat"/>
              </a:rPr>
              <a:t>є </a:t>
            </a:r>
            <a:r>
              <a:rPr lang="ru-RU" sz="1900" dirty="0" err="1">
                <a:solidFill>
                  <a:srgbClr val="1F2A3D"/>
                </a:solidFill>
                <a:latin typeface="Montserrat"/>
              </a:rPr>
              <a:t>відношенням</a:t>
            </a:r>
            <a:r>
              <a:rPr lang="ru-RU" sz="1900" dirty="0">
                <a:solidFill>
                  <a:srgbClr val="1F2A3D"/>
                </a:solidFill>
                <a:latin typeface="Montserrat"/>
              </a:rPr>
              <a:t> </a:t>
            </a:r>
            <a:r>
              <a:rPr lang="ru-RU" sz="1900" dirty="0" err="1">
                <a:solidFill>
                  <a:srgbClr val="1F2A3D"/>
                </a:solidFill>
                <a:latin typeface="Montserrat"/>
              </a:rPr>
              <a:t>зміни</a:t>
            </a:r>
            <a:r>
              <a:rPr lang="ru-RU" sz="1900" dirty="0">
                <a:solidFill>
                  <a:srgbClr val="1F2A3D"/>
                </a:solidFill>
                <a:latin typeface="Montserrat"/>
              </a:rPr>
              <a:t> </a:t>
            </a:r>
            <a:r>
              <a:rPr lang="ru-RU" sz="1900" dirty="0" err="1">
                <a:solidFill>
                  <a:srgbClr val="1F2A3D"/>
                </a:solidFill>
                <a:latin typeface="Montserrat"/>
              </a:rPr>
              <a:t>пропозиції</a:t>
            </a:r>
            <a:r>
              <a:rPr lang="uk-UA" sz="1900" dirty="0">
                <a:solidFill>
                  <a:srgbClr val="1F2A3D"/>
                </a:solidFill>
                <a:latin typeface="Montserrat"/>
              </a:rPr>
              <a:t> </a:t>
            </a: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до зміни ціни, яка його викликала: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На еластичність  пропозиції особливу значимість має фактор часу. Потрібен час, щоб відбулося </a:t>
            </a:r>
            <a:r>
              <a:rPr lang="uk-UA" sz="1900" b="0" i="0" noProof="0" dirty="0" err="1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підлаштуванн</a:t>
            </a:r>
            <a:r>
              <a:rPr lang="uk-UA" sz="190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я</a:t>
            </a: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виробництва під новий рівень цін.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Розглянемо три варіанти узгодження попиту і пропозиції з урахуванням фактора </a:t>
            </a:r>
            <a:r>
              <a:rPr lang="uk-UA" sz="1900" b="1" i="0" noProof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часу.</a:t>
            </a:r>
          </a:p>
        </p:txBody>
      </p:sp>
      <p:pic>
        <p:nvPicPr>
          <p:cNvPr id="4" name="Малюнок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2914" y="2233756"/>
            <a:ext cx="4365821" cy="2253326"/>
          </a:xfrm>
          <a:prstGeom prst="rect">
            <a:avLst/>
          </a:prstGeom>
        </p:spPr>
      </p:pic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 noProof="0">
                <a:solidFill>
                  <a:srgbClr val="FFFFFF"/>
                </a:solidFill>
                <a:latin typeface="Montserrat"/>
              </a:rPr>
              <a:t>26</a:t>
            </a:fld>
            <a:endParaRPr lang="uk-UA" sz="1000" b="1" noProof="0" dirty="0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2600" b="1" noProof="0" dirty="0">
                <a:solidFill>
                  <a:srgbClr val="14284B"/>
                </a:solidFill>
                <a:latin typeface="Montserrat"/>
              </a:rPr>
              <a:t>Узгодження попиту і пропозиції з врахуванням фактору часу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Текст"/>
              <p:cNvSpPr txBox="1"/>
              <p:nvPr/>
            </p:nvSpPr>
            <p:spPr>
              <a:xfrm>
                <a:off x="822959" y="1645920"/>
                <a:ext cx="10545775" cy="4389120"/>
              </a:xfrm>
              <a:prstGeom prst="rect">
                <a:avLst/>
              </a:prstGeom>
              <a:noFill/>
            </p:spPr>
            <p:txBody>
              <a:bodyPr wrap="square" lIns="45720" tIns="18288" rIns="45720" bIns="18288" anchor="t">
                <a:noAutofit/>
              </a:bodyPr>
              <a:lstStyle/>
              <a:p>
                <a:pPr marL="314960" indent="-314960" algn="l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sz="1600" b="0" i="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а) </a:t>
                </a:r>
                <a:r>
                  <a:rPr lang="uk-UA" sz="1600" b="1" i="0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Миттєва рівновага</a:t>
                </a:r>
                <a:r>
                  <a:rPr lang="uk-UA" sz="1600" b="0" i="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характеризується лише підняттям цін. </a:t>
                </a:r>
                <a:r>
                  <a:rPr lang="uk-UA" sz="16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Крива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1600" b="0" i="1" noProof="0" smtClean="0">
                            <a:solidFill>
                              <a:srgbClr val="1F2A3D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uk-UA" sz="1600" b="0" i="1" noProof="0" smtClean="0">
                            <a:solidFill>
                              <a:srgbClr val="1F2A3D"/>
                            </a:solidFill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uk-UA" sz="1600" b="0" i="1" noProof="0" smtClean="0">
                            <a:solidFill>
                              <a:srgbClr val="1F2A3D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uk-UA" sz="16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) є вертикальною кривою з нульовою еластичністю;</a:t>
                </a:r>
              </a:p>
              <a:p>
                <a:pPr marL="314960" indent="-314960" algn="l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sz="16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б) </a:t>
                </a:r>
                <a:r>
                  <a:rPr lang="uk-UA" sz="1600" b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Короткотермінова рівновага</a:t>
                </a:r>
                <a:r>
                  <a:rPr lang="uk-UA" sz="160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lang="uk-UA" sz="16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відбувається без зміни кількості виробників. Крива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1600" i="1" noProof="0" smtClean="0">
                            <a:solidFill>
                              <a:srgbClr val="1F2A3D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uk-UA" sz="1600" i="1" noProof="0" smtClean="0">
                            <a:solidFill>
                              <a:srgbClr val="1F2A3D"/>
                            </a:solidFill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uk-UA" sz="1600" b="0" i="1" noProof="0">
                            <a:solidFill>
                              <a:srgbClr val="1F2A3D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uk-UA" sz="16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) має невеликий нахил, бо підприємці можуть задіяти додаткові потужності;</a:t>
                </a:r>
              </a:p>
              <a:p>
                <a:pPr marL="314960" indent="-314960" algn="l">
                  <a:lnSpc>
                    <a:spcPct val="112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sz="16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в) </a:t>
                </a:r>
                <a:r>
                  <a:rPr lang="uk-UA" sz="1600" b="1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Д</a:t>
                </a:r>
                <a:r>
                  <a:rPr lang="uk-UA" sz="1600" b="1" noProof="0" dirty="0" err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овготривала</a:t>
                </a:r>
                <a:r>
                  <a:rPr lang="uk-UA" sz="1600" b="1" noProof="0" dirty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 рівновага</a:t>
                </a:r>
                <a:r>
                  <a:rPr lang="uk-UA" sz="16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відбувається із розширенням </a:t>
                </a:r>
                <a:r>
                  <a:rPr lang="uk-UA" sz="1600" noProof="0" dirty="0" err="1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потужностей</a:t>
                </a:r>
                <a:r>
                  <a:rPr lang="uk-UA" sz="16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 та зростанням кількості виробників. Крива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uk-UA" sz="1600" i="1" noProof="0" smtClean="0">
                            <a:solidFill>
                              <a:srgbClr val="1F2A3D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uk-UA" sz="1600" i="1" noProof="0" smtClean="0">
                            <a:solidFill>
                              <a:srgbClr val="1F2A3D"/>
                            </a:solidFill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uk-UA" sz="1600" b="0" i="1" noProof="0">
                            <a:solidFill>
                              <a:srgbClr val="1F2A3D"/>
                            </a:solidFill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uk-UA" sz="1600" noProof="0" dirty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) має вже більший нахил, бо пропозиція повністю узгоджена з попитом.</a:t>
                </a:r>
              </a:p>
            </p:txBody>
          </p:sp>
        </mc:Choice>
        <mc:Fallback>
          <p:sp>
            <p:nvSpPr>
              <p:cNvPr id="4" name="Текст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959" y="1645920"/>
                <a:ext cx="10545775" cy="4389120"/>
              </a:xfrm>
              <a:prstGeom prst="rect">
                <a:avLst/>
              </a:prstGeom>
              <a:blipFill>
                <a:blip r:embed="rId2"/>
                <a:stretch>
                  <a:fillRect l="-636" t="-694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Малюнок" descr="image.png"/>
          <p:cNvPicPr>
            <a:picLocks noChangeAspect="1"/>
          </p:cNvPicPr>
          <p:nvPr/>
        </p:nvPicPr>
        <p:blipFill>
          <a:blip r:embed="rId3"/>
          <a:srcRect t="4117"/>
          <a:stretch>
            <a:fillRect/>
          </a:stretch>
        </p:blipFill>
        <p:spPr>
          <a:xfrm>
            <a:off x="3117095" y="3867150"/>
            <a:ext cx="5957810" cy="2167890"/>
          </a:xfrm>
          <a:prstGeom prst="rect">
            <a:avLst/>
          </a:prstGeom>
        </p:spPr>
      </p:pic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 noProof="0">
                <a:solidFill>
                  <a:srgbClr val="FFFFFF"/>
                </a:solidFill>
                <a:latin typeface="Montserrat"/>
              </a:rPr>
              <a:t>27</a:t>
            </a:fld>
            <a:endParaRPr lang="uk-UA" sz="1000" b="1" noProof="0" dirty="0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 noProof="0">
                <a:solidFill>
                  <a:srgbClr val="14284B"/>
                </a:solidFill>
                <a:latin typeface="Montserrat"/>
              </a:rPr>
              <a:t>Література</a:t>
            </a:r>
            <a:endParaRPr lang="uk-UA" sz="3000" b="1" noProof="0" dirty="0">
              <a:solidFill>
                <a:srgbClr val="14284B"/>
              </a:solidFill>
              <a:latin typeface="Montserrat"/>
            </a:endParaRP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noProof="0" dirty="0"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285750" indent="-285750"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Економічна теорія: політекономія: підручник / за ред. В. Д. Базилевича; Київ. нац. ун-т ім. Т. Шевченка. 9-е вид., доповн. Київ: Знання, 2014. </a:t>
            </a:r>
            <a:r>
              <a:rPr lang="uk-UA" sz="1500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— С. 145–156; 158–167; 194–201; 219–237.</a:t>
            </a:r>
          </a:p>
          <a:p>
            <a:pPr marL="285750" indent="-285750"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Економічна теорія: політична економія: навчальний посібник / за заг. ред. М. І. Звєрякова. Одеса: Атлант, 2014. </a:t>
            </a:r>
            <a:r>
              <a:rPr lang="uk-UA" sz="1500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— С. 53–83.</a:t>
            </a:r>
          </a:p>
          <a:p>
            <a:pPr marL="285750" indent="-285750"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Ревак І. О., Кіржецький Ю. І., Кіржецька М. С., Мельник С. І. Основи економічної теорії: навчальний посібник. Львів: Львівський державний університет внутрішніх справ, 2019. </a:t>
            </a:r>
            <a:r>
              <a:rPr lang="uk-UA" sz="1500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— С. 52–72.</a:t>
            </a:r>
          </a:p>
          <a:p>
            <a:pPr marL="285750" indent="-285750"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Романюк М. Д., Івасишин О. І., Репела Н. П., Татунчак Я. І. Економічна теорія: навчальний посібник. Івано-Франківськ: Нова Зоря, 2011. </a:t>
            </a:r>
            <a:r>
              <a:rPr lang="uk-UA" sz="1500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— С. 107–128; 142–170.</a:t>
            </a:r>
          </a:p>
          <a:p>
            <a:pPr marL="285750" indent="-285750"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Баула О. В. та ін. Економікс. Частина 1: Вступ до економікса. Мікроекономіка: навчальний посібник. Луцьк: Гадяк Ж. В., 2021. </a:t>
            </a:r>
            <a:r>
              <a:rPr lang="uk-UA" sz="1500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— С. 29–45; 63–66; 171–178.</a:t>
            </a:r>
          </a:p>
          <a:p>
            <a:pPr marL="285750" indent="-285750"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Економічна теорія: підручник / за ред. В. М. Тарасевича. Київ: Центр навчальної літератури, 2009. </a:t>
            </a:r>
            <a:r>
              <a:rPr lang="uk-UA" sz="1500" b="1" i="0" noProof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— Гл. 4, 6.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 noProof="0">
                <a:solidFill>
                  <a:srgbClr val="FFFFFF"/>
                </a:solidFill>
                <a:latin typeface="Montserrat"/>
              </a:rPr>
              <a:t>28</a:t>
            </a:fld>
            <a:endParaRPr lang="uk-UA" sz="1000" b="1" noProof="0" dirty="0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2237</Words>
  <Application>Microsoft Office PowerPoint</Application>
  <PresentationFormat>Широкий екран</PresentationFormat>
  <Paragraphs>278</Paragraphs>
  <Slides>28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28</vt:i4>
      </vt:variant>
    </vt:vector>
  </HeadingPairs>
  <TitlesOfParts>
    <vt:vector size="35" baseType="lpstr">
      <vt:lpstr>Arial</vt:lpstr>
      <vt:lpstr>Calibri</vt:lpstr>
      <vt:lpstr>Cambria Math</vt:lpstr>
      <vt:lpstr>Montserrat</vt:lpstr>
      <vt:lpstr>Montserrat Medium</vt:lpstr>
      <vt:lpstr>Montserrat SemiBold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Yana Hladyshchuk</cp:lastModifiedBy>
  <cp:revision>1</cp:revision>
  <dcterms:created xsi:type="dcterms:W3CDTF">2013-01-27T09:14:16Z</dcterms:created>
  <dcterms:modified xsi:type="dcterms:W3CDTF">2026-10-21T16:49:10Z</dcterms:modified>
  <cp:category/>
</cp:coreProperties>
</file>