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7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72" r:id="rId15"/>
    <p:sldId id="266" r:id="rId16"/>
    <p:sldId id="267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7"/>
          </p:nvPr>
        </p:nvSpPr>
        <p:spPr>
          <a:xfrm>
            <a:off x="388440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move the slide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 idx="8"/>
          </p:nvPr>
        </p:nvSpPr>
        <p:spPr>
          <a:xfrm>
            <a:off x="-3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9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E1239B-C1C0-4FC5-B24C-4932EAC91186}" type="slidenum"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‹№›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5"/>
          <p:cNvSpPr/>
          <p:nvPr/>
        </p:nvSpPr>
        <p:spPr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7" name="Прямая соединительная линия 6"/>
          <p:cNvSpPr/>
          <p:nvPr/>
        </p:nvSpPr>
        <p:spPr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" name="Прямая соединительная линия 8"/>
          <p:cNvSpPr/>
          <p:nvPr/>
        </p:nvSpPr>
        <p:spPr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" name="Прямоугольник 9"/>
          <p:cNvSpPr/>
          <p:nvPr/>
        </p:nvSpPr>
        <p:spPr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4" name="Прямая соединительная линия 10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6" name="Прямоугольник 9"/>
          <p:cNvSpPr/>
          <p:nvPr/>
        </p:nvSpPr>
        <p:spPr>
          <a:xfrm>
            <a:off x="380880" y="0"/>
            <a:ext cx="609840" cy="6858000"/>
          </a:xfrm>
          <a:prstGeom prst="rect">
            <a:avLst/>
          </a:prstGeom>
          <a:solidFill>
            <a:srgbClr val="FEC3AE">
              <a:alpha val="54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7" name="Прямоугольник 11"/>
          <p:cNvSpPr/>
          <p:nvPr/>
        </p:nvSpPr>
        <p:spPr>
          <a:xfrm>
            <a:off x="276120" y="0"/>
            <a:ext cx="104760" cy="6858000"/>
          </a:xfrm>
          <a:prstGeom prst="rect">
            <a:avLst/>
          </a:prstGeom>
          <a:solidFill>
            <a:srgbClr val="FFD9CE">
              <a:alpha val="36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8" name="Прямоугольник 13"/>
          <p:cNvSpPr/>
          <p:nvPr/>
        </p:nvSpPr>
        <p:spPr>
          <a:xfrm>
            <a:off x="990720" y="0"/>
            <a:ext cx="182520" cy="6858000"/>
          </a:xfrm>
          <a:prstGeom prst="rect">
            <a:avLst/>
          </a:prstGeom>
          <a:solidFill>
            <a:srgbClr val="FFD9CE">
              <a:alpha val="7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9" name="Прямоугольник 18"/>
          <p:cNvSpPr/>
          <p:nvPr/>
        </p:nvSpPr>
        <p:spPr>
          <a:xfrm>
            <a:off x="1141560" y="0"/>
            <a:ext cx="230040" cy="6858000"/>
          </a:xfrm>
          <a:prstGeom prst="rect">
            <a:avLst/>
          </a:prstGeom>
          <a:solidFill>
            <a:srgbClr val="FFEDE8">
              <a:alpha val="71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0" name="Прямая соединительная линия 10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240">
            <a:solidFill>
              <a:srgbClr val="FEC3AE">
                <a:alpha val="7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1" name="Прямая соединительная линия 17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240">
            <a:solidFill>
              <a:srgbClr val="FFEDE8">
                <a:alpha val="8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2" name="Прямая соединительная линия 19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3" name="Прямая соединительная линия 15"/>
          <p:cNvSpPr/>
          <p:nvPr/>
        </p:nvSpPr>
        <p:spPr>
          <a:xfrm>
            <a:off x="1727280" y="0"/>
            <a:ext cx="0" cy="6858000"/>
          </a:xfrm>
          <a:prstGeom prst="line">
            <a:avLst/>
          </a:prstGeom>
          <a:ln w="28440">
            <a:solidFill>
              <a:srgbClr val="FEC3AE">
                <a:alpha val="82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4" name="Прямая соединительная линия 14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36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5" name="Прямая соединительная линия 21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6" name="Прямоугольник 26"/>
          <p:cNvSpPr/>
          <p:nvPr/>
        </p:nvSpPr>
        <p:spPr>
          <a:xfrm>
            <a:off x="1219320" y="0"/>
            <a:ext cx="75960" cy="6858000"/>
          </a:xfrm>
          <a:prstGeom prst="rect">
            <a:avLst/>
          </a:prstGeom>
          <a:solidFill>
            <a:srgbClr val="FEC3AE">
              <a:alpha val="51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7" name="Овал 20"/>
          <p:cNvSpPr/>
          <p:nvPr/>
        </p:nvSpPr>
        <p:spPr>
          <a:xfrm>
            <a:off x="609480" y="3429000"/>
            <a:ext cx="1295640" cy="129528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8" name="Овал 22"/>
          <p:cNvSpPr/>
          <p:nvPr/>
        </p:nvSpPr>
        <p:spPr>
          <a:xfrm>
            <a:off x="1309680" y="4867200"/>
            <a:ext cx="641520" cy="64152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9" name="Овал 23"/>
          <p:cNvSpPr/>
          <p:nvPr/>
        </p:nvSpPr>
        <p:spPr>
          <a:xfrm>
            <a:off x="1090440" y="5500800"/>
            <a:ext cx="138240" cy="13644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0" name="Овал 25"/>
          <p:cNvSpPr/>
          <p:nvPr/>
        </p:nvSpPr>
        <p:spPr>
          <a:xfrm>
            <a:off x="1663560" y="5788080"/>
            <a:ext cx="274680" cy="27468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1" name="Овал 24"/>
          <p:cNvSpPr/>
          <p:nvPr/>
        </p:nvSpPr>
        <p:spPr>
          <a:xfrm>
            <a:off x="1905120" y="4495680"/>
            <a:ext cx="365040" cy="36540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6840" y="274320"/>
            <a:ext cx="746748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edit the title text format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6840" y="1600200"/>
            <a:ext cx="7467480" cy="4873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72880" indent="-272880">
              <a:spcBef>
                <a:spcPts val="601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Click to edit the outline text format</a:t>
            </a:r>
          </a:p>
          <a:p>
            <a:pPr marL="639720" lvl="1" indent="-272880">
              <a:spcBef>
                <a:spcPts val="601"/>
              </a:spcBef>
              <a:buClr>
                <a:srgbClr val="FE8637"/>
              </a:buClr>
              <a:buSzPct val="80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Second Outline Level</a:t>
            </a:r>
          </a:p>
          <a:p>
            <a:pPr marL="914400" lvl="2" indent="-182520">
              <a:spcBef>
                <a:spcPts val="601"/>
              </a:spcBef>
              <a:buClr>
                <a:srgbClr val="E0752F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601"/>
              </a:spcBef>
              <a:buClr>
                <a:srgbClr val="FEC3AE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601"/>
              </a:spcBef>
              <a:buClr>
                <a:srgbClr val="BDCAE9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Seventh Outline Level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dt" idx="1"/>
          </p:nvPr>
        </p:nvSpPr>
        <p:spPr>
          <a:xfrm rot="5400000">
            <a:off x="7764480" y="1174680"/>
            <a:ext cx="2286000" cy="3808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2"/>
          </p:nvPr>
        </p:nvSpPr>
        <p:spPr>
          <a:xfrm rot="5400000">
            <a:off x="7076880" y="4181400"/>
            <a:ext cx="3657600" cy="3841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3"/>
          </p:nvPr>
        </p:nvSpPr>
        <p:spPr>
          <a:xfrm>
            <a:off x="1325160" y="4929120"/>
            <a:ext cx="609480" cy="517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4F61B0-3CFE-4518-ABA2-1CF46D8693A9}" type="slidenum"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‹№›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ая соединительная линия 15"/>
          <p:cNvSpPr/>
          <p:nvPr/>
        </p:nvSpPr>
        <p:spPr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8" name="Прямая соединительная линия 6"/>
          <p:cNvSpPr/>
          <p:nvPr/>
        </p:nvSpPr>
        <p:spPr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9" name="Прямая соединительная линия 8"/>
          <p:cNvSpPr/>
          <p:nvPr/>
        </p:nvSpPr>
        <p:spPr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0" name="Прямоугольник 9"/>
          <p:cNvSpPr/>
          <p:nvPr/>
        </p:nvSpPr>
        <p:spPr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1" name="Прямая соединительная линия 10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6840" y="274320"/>
            <a:ext cx="746748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6840" y="1600200"/>
            <a:ext cx="7467480" cy="4873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72880" indent="-272880">
              <a:spcBef>
                <a:spcPts val="601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Click to edit the outline text format</a:t>
            </a:r>
          </a:p>
          <a:p>
            <a:pPr marL="639720" lvl="1" indent="-272880">
              <a:spcBef>
                <a:spcPts val="601"/>
              </a:spcBef>
              <a:buClr>
                <a:srgbClr val="FE8637"/>
              </a:buClr>
              <a:buSzPct val="80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Second Outline Level</a:t>
            </a:r>
          </a:p>
          <a:p>
            <a:pPr marL="914400" lvl="2" indent="-182520">
              <a:spcBef>
                <a:spcPts val="601"/>
              </a:spcBef>
              <a:buClr>
                <a:srgbClr val="E0752F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601"/>
              </a:spcBef>
              <a:buClr>
                <a:srgbClr val="FEC3AE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601"/>
              </a:spcBef>
              <a:buClr>
                <a:srgbClr val="BDCAE9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dt" idx="4"/>
          </p:nvPr>
        </p:nvSpPr>
        <p:spPr>
          <a:xfrm rot="5400000">
            <a:off x="7589160" y="1081440"/>
            <a:ext cx="2011320" cy="3841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sldNum" idx="5"/>
          </p:nvPr>
        </p:nvSpPr>
        <p:spPr>
          <a:xfrm>
            <a:off x="8129520" y="5734080"/>
            <a:ext cx="609840" cy="520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DBD54B7-E26C-4889-A209-F3A0FA9BE46A}" type="slidenum"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‹№›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6"/>
          </p:nvPr>
        </p:nvSpPr>
        <p:spPr>
          <a:xfrm rot="5400000">
            <a:off x="6989760" y="3737160"/>
            <a:ext cx="320040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312" y="985520"/>
            <a:ext cx="7467480" cy="1143000"/>
          </a:xfrm>
        </p:spPr>
        <p:txBody>
          <a:bodyPr lIns="0" tIns="0" rIns="0" bIns="0"/>
          <a:lstStyle/>
          <a:p>
            <a:pPr lvl="0"/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ТЕМА </a:t>
            </a:r>
            <a:r>
              <a:rPr lang="ru-RU" sz="2500" b="1" dirty="0" smtClean="0">
                <a:solidFill>
                  <a:srgbClr val="575F6D"/>
                </a:solidFill>
                <a:latin typeface="Century Schoolbook"/>
              </a:rPr>
              <a:t>5. </a:t>
            </a:r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СУТНІСТЬ ТА МЕТОДИЧНИЙ</a:t>
            </a:r>
            <a:br>
              <a:rPr lang="ru-RU" sz="2500" b="1" dirty="0">
                <a:solidFill>
                  <a:srgbClr val="575F6D"/>
                </a:solidFill>
                <a:latin typeface="Century Schoolbook"/>
              </a:rPr>
            </a:br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ІНСТРУМЕНТАРІЙ АНАЛІЗУ</a:t>
            </a:r>
            <a:br>
              <a:rPr lang="ru-RU" sz="2500" b="1" dirty="0">
                <a:solidFill>
                  <a:srgbClr val="575F6D"/>
                </a:solidFill>
                <a:latin typeface="Century Schoolbook"/>
              </a:rPr>
            </a:br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БІЗНЕС-ПРОЦЕСІВ</a:t>
            </a:r>
            <a:endParaRPr sz="3000" b="0" dirty="0">
              <a:solidFill>
                <a:srgbClr val="575F6D"/>
              </a:solidFill>
              <a:latin typeface="Century School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3000" b="0" dirty="0">
                <a:solidFill>
                  <a:srgbClr val="575F6D"/>
                </a:solidFill>
                <a:latin typeface="Century Schoolbook"/>
              </a:rPr>
              <a:t>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657466"/>
            <a:ext cx="7315200" cy="12721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6213" indent="-176213">
              <a:lnSpc>
                <a:spcPct val="100000"/>
              </a:lnSpc>
              <a:spcAft>
                <a:spcPts val="40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Сутність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зміст аналізу в управлінні бізнес-процесами: вітчизняний та зарубіжний досвід </a:t>
            </a:r>
            <a:endParaRPr sz="1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Принципи аналізу бізнес-процесів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Методичний </a:t>
            </a:r>
            <a:r>
              <a:rPr lang="uk-UA" sz="1900" dirty="0" smtClean="0">
                <a:solidFill>
                  <a:srgbClr val="000000"/>
                </a:solidFill>
                <a:latin typeface="Times New Roman"/>
              </a:rPr>
              <a:t>інструментарій аналізу бізнес-процесів</a:t>
            </a:r>
            <a:endParaRPr lang="uk-UA" sz="19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907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СУТНІСТЬ ТА МЕТА АНАЛІЗУ БІЗНЕС-ПРОЦЕСІВ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638993"/>
            <a:ext cx="7315200" cy="37702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Аналіз</a:t>
            </a: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 – системне дослідження процесів підприємства для отримання інформації, необхідної для прийняття оптимальних управлінських рішень.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Мета</a:t>
            </a: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 – розробка та обґрунтування управлінських рішень, реалізація яких забезпечить досягнення поточних і стратегічних цілей підприємства.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Основні завдання</a:t>
            </a: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: 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формування </a:t>
            </a:r>
            <a:r>
              <a:rPr lang="uk-UA" sz="1700" dirty="0">
                <a:solidFill>
                  <a:srgbClr val="000000"/>
                </a:solidFill>
                <a:latin typeface="Times New Roman"/>
              </a:rPr>
              <a:t>та опрацювання баз даних про хід і результати бізнес-процесів;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визначення </a:t>
            </a:r>
            <a:r>
              <a:rPr lang="uk-UA" sz="1700" dirty="0">
                <a:solidFill>
                  <a:srgbClr val="000000"/>
                </a:solidFill>
                <a:latin typeface="Times New Roman"/>
              </a:rPr>
              <a:t>та оцінювання причин, які зумовили відповідні параметри бізнес-процесів;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узагальнення </a:t>
            </a:r>
            <a:r>
              <a:rPr lang="uk-UA" sz="1700" dirty="0">
                <a:solidFill>
                  <a:srgbClr val="000000"/>
                </a:solidFill>
                <a:latin typeface="Times New Roman"/>
              </a:rPr>
              <a:t>отриманих результатів та розробка пропозицій щодо поліпшення функціонування бізнес-процесів;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здійснення </a:t>
            </a:r>
            <a:r>
              <a:rPr lang="uk-UA" sz="1700" dirty="0">
                <a:solidFill>
                  <a:srgbClr val="000000"/>
                </a:solidFill>
                <a:latin typeface="Times New Roman"/>
              </a:rPr>
              <a:t>контролю за впровадженням у бізнес-процеси пропозицій, зроблених за результатами аналізу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ПРЕДМЕТ ТА ОБ’ЄКТИ АНАЛІЗУ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675938"/>
            <a:ext cx="7315200" cy="29290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Предмет аналізу </a:t>
            </a: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– виробничі відносини, що виникають під час функціонування бізнес-процесів, та чинники, які на них впливають.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Об’єкти</a:t>
            </a: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 – окремі процеси підприємства: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процес формування ресурсного потенціалу підприємства;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процес трансформації виробничих ресурсів у продукцію (послуги);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процес збутової діяльності підприємства;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інвестиційні процеси підприємства;</a:t>
            </a: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uk-UA" sz="1700" dirty="0" smtClean="0">
                <a:solidFill>
                  <a:srgbClr val="000000"/>
                </a:solidFill>
                <a:latin typeface="Times New Roman"/>
              </a:rPr>
              <a:t>інші процеси підприємства.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sz="17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ВИДИ АНАЛІЗУ ЗА ЧАСОМ ПРОВЕДЕННЯ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657465"/>
            <a:ext cx="7315200" cy="32829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2400" dirty="0" smtClean="0">
                <a:solidFill>
                  <a:srgbClr val="D2611C"/>
                </a:solidFill>
                <a:latin typeface="Times New Roman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Оперативний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– дослідження поточних параметрів процесів і причин їх відхилень від плану.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Ретроспективний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–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дослідження динаміки функціонування бізнес-процесів за певний період.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D2611C"/>
                </a:solidFill>
                <a:latin typeface="Times New Roman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Попередній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– проводиться до початку процесу; пов’язаний із прогнозуванням та плануванням.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Підсумковий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– проводиться після завершення процесу; оцінює результати й резерви їх поліпшення.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D2611C"/>
                </a:solidFill>
                <a:latin typeface="Times New Roman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Перспективний (стратегічний)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– визначає довгострокові тенденції та фактори функціонування процесів.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ПРИНЦИПИ АНАЛІЗУ БІЗНЕС-ПРОЦЕСІВ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417320"/>
            <a:ext cx="7315200" cy="5283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Системність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розгляд бізнес-процесу як цілісної системи взаємопов’язаних етапів, ресурсів, учасників і результатів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Детермінізм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(причинна залежність)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виявлення причин і факторів, що визначають перебіг та результати бізнес-процесів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Об’єктивність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оцінювання фактичного стану та результативності бізнес-процесів на основі достовірних даних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Принцип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основної ланки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визначення ключових етапів і факторів бізнес-процесу, що найбільше впливають на його результат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Принцип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наукового підходу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застосування обґрунтованих методів і сучасних інструментів для дослідження та оцінювання бізнес-процесів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Соціально-екологічний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підхід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оцінювання бізнес-процесів з урахуванням їх впливу на працівників, суспільство та довкілля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Оперативність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своєчасне виявлення відхилень і проблем у бізнес-процесах для оперативного реагування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Дієвість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sz="1600" dirty="0">
                <a:solidFill>
                  <a:srgbClr val="000000"/>
                </a:solidFill>
                <a:latin typeface="Times New Roman"/>
              </a:rPr>
              <a:t>– спрямованість результатів аналізу на конкретне вдосконалення бізнес-процесів і підвищення їх ефективності.</a:t>
            </a:r>
            <a:r>
              <a:rPr sz="16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МЕТОДИЧНИЙ ІНСТРУМЕНТАРІЙ АНАЛІЗУ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565102"/>
            <a:ext cx="7315200" cy="42165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Теоретико-методологічна основа аналізу </a:t>
            </a:r>
            <a:r>
              <a:rPr lang="uk-UA" sz="1800" dirty="0" smtClean="0">
                <a:solidFill>
                  <a:srgbClr val="000000"/>
                </a:solidFill>
                <a:latin typeface="Times New Roman"/>
              </a:rPr>
              <a:t>– системний підхід до вивчення бізнес-процесів.</a:t>
            </a:r>
            <a:endParaRPr lang="uk-UA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Особливостями методу аналізу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є:</a:t>
            </a:r>
            <a:endParaRPr lang="uk-UA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0" algn="l"/>
              </a:tabLs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використання системи показників, які всебічно характеризують процеси підприємства;</a:t>
            </a:r>
            <a:endParaRPr lang="uk-UA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0" algn="l"/>
              </a:tabLs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виявлення та вивчення причинно-наслідкових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зв’язків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lvl="0" indent="-342900" algn="just" fontAlgn="auto">
              <a:lnSpc>
                <a:spcPct val="11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71500" algn="l"/>
              </a:tabLst>
            </a:pP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визначення та вимірювання взаємозв’язків і </a:t>
            </a:r>
            <a:r>
              <a:rPr lang="uk-UA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взаємозалежностей</a:t>
            </a:r>
            <a:r>
              <a:rPr lang="uk-UA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між показниками.</a:t>
            </a:r>
          </a:p>
          <a:p>
            <a:pPr lvl="0" algn="just" fontAlgn="auto">
              <a:lnSpc>
                <a:spcPts val="1800"/>
              </a:lnSpc>
              <a:spcAft>
                <a:spcPts val="0"/>
              </a:spcAft>
              <a:tabLst>
                <a:tab pos="571500" algn="l"/>
              </a:tabLst>
            </a:pPr>
            <a:endParaRPr lang="uk-UA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Науковий апарат аналізу </a:t>
            </a:r>
            <a:r>
              <a:rPr lang="uk-UA" dirty="0" smtClean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uk-UA" sz="1800" dirty="0" smtClean="0">
                <a:solidFill>
                  <a:srgbClr val="000000"/>
                </a:solidFill>
                <a:latin typeface="Times New Roman"/>
              </a:rPr>
              <a:t>сукупність прийомів і способів дослідження.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рийоми аналізу</a:t>
            </a:r>
            <a:r>
              <a:rPr lang="uk-UA" sz="1800" dirty="0" smtClean="0">
                <a:solidFill>
                  <a:srgbClr val="000000"/>
                </a:solidFill>
                <a:latin typeface="Times New Roman"/>
              </a:rPr>
              <a:t>: традиційні; факторного аналізу; оптимізації показників; евристичні.</a:t>
            </a:r>
            <a:endParaRPr lang="uk-UA" sz="18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ТРАДИЦІЙНІ ПРИЙОМИ АНАЛІЗУ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731357"/>
            <a:ext cx="7315200" cy="21749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Якісні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: аналіз, синтез, індукція, дедукція – дають логічне пояснення явищ без їх числової характеристики.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Кількісні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: відносні та середні величини, групування, динамічні ряди.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D2611C"/>
                </a:solidFill>
                <a:latin typeface="Times New Roman"/>
              </a:rPr>
              <a:t>●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Відносні величини: динаміки, виконання плану, структури, координації, інтенсивності, ефективності.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D2611C"/>
                </a:solidFill>
                <a:latin typeface="Times New Roman"/>
              </a:rPr>
              <a:t>●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Середні величини: середня арифметична, хронологічна, геометрична.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D2611C"/>
                </a:solidFill>
                <a:latin typeface="Times New Roman"/>
              </a:rPr>
              <a:t>●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Групування: типологічне, структурне, аналітичне.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lang="uk-UA" sz="2900" b="0" dirty="0" smtClean="0">
                <a:solidFill>
                  <a:srgbClr val="575F6D"/>
                </a:solidFill>
                <a:latin typeface="Century Schoolbook"/>
              </a:rPr>
              <a:t>ПРИЙОМИ ДЛЯ </a:t>
            </a:r>
            <a:r>
              <a:rPr sz="2900" b="0" dirty="0" smtClean="0">
                <a:solidFill>
                  <a:srgbClr val="575F6D"/>
                </a:solidFill>
                <a:latin typeface="Century Schoolbook"/>
              </a:rPr>
              <a:t>ОФОРМЛЕННЯ </a:t>
            </a:r>
            <a:r>
              <a:rPr sz="2900" b="0" dirty="0">
                <a:solidFill>
                  <a:srgbClr val="575F6D"/>
                </a:solidFill>
                <a:latin typeface="Century Schoolbook"/>
              </a:rPr>
              <a:t>РЕЗУЛЬТАТІВ АНАЛІЗУ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788" y="1694411"/>
            <a:ext cx="7315200" cy="12824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Табличний прийом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забезпечує наочне подання інформації; використовують прості, групові та комбінаційні таблиці.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Графічний прийом 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наочно показує тенденції та взаємозалежності; застосовують графіки порівняння, структурні, динамічні, зв’язку та контролю.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ПРИЙОМИ ФАКТОРНОГО АНАЛІЗУ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3452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latin typeface="Times New Roman"/>
              </a:rPr>
              <a:t>Процеси  підприємства </a:t>
            </a:r>
            <a:r>
              <a:rPr lang="uk-UA" sz="1500" dirty="0" smtClean="0">
                <a:latin typeface="Times New Roman"/>
              </a:rPr>
              <a:t>є результатом впливу сукупності взаємопов'язаних і взаємозалежних факторів. Кожний процес окремо як і сукупність процесів підприємства – це факторна система.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Функціональна факторна система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: кожному значенню </a:t>
            </a:r>
            <a:r>
              <a:rPr lang="uk-UA" sz="1500" dirty="0" err="1" smtClean="0">
                <a:solidFill>
                  <a:srgbClr val="000000"/>
                </a:solidFill>
                <a:latin typeface="Times New Roman"/>
              </a:rPr>
              <a:t>фактора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 відповідає визначене значення результативного показника.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Стохастична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факторна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система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: між фактором і результативним показником існує ймовірнісний зв’язок.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Для функціональних систем застосовують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прийом елімінування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; для стохастичних –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кореляційно-регресійний прийом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Способи елімінування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: ланцюгові підстановки, абсолютні та відносні різниці, індексний та інтегральний.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СПОСІБ ЛАНЦЮГОВИХ ПІДСТАНОВОК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50783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 базисний (плановий) рівень результативного показника: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 ПП – середньорічний рівень продуктивності праці, тис. грн.;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кількість відпрацьованих днів 1 працівником на рік, днів;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 – тривалість робочого дня, год.;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виробіток працівника за 1 год. роботи, грн.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363"/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Визначаються умовні результативні показники: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ум2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Визначається звітний (фактичний) рівень результативного показника: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Розраховується вплив факторів на результативний показник: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ум2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ум2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ум1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Проводиться перевірка отриманих результатів: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 Формується висновок</a:t>
            </a:r>
          </a:p>
          <a:p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21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СПОСІБ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АБСОЛЮТНИХ РІЗНИЦЬ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4170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 базисний (плановий) та звітний (фактичний) рівень результативного показника: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Розраховується вплив факторів на результативний показник: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(Т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(Вг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indent="2743200" algn="just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Проводиться перевірка отриманих результатів:</a:t>
            </a: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363"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Формується висновок.</a:t>
            </a:r>
            <a:r>
              <a:rPr lang="uk-UA" sz="1600" dirty="0" smtClean="0"/>
              <a:t> 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88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СПОСІБ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ВІДНОСНИХ РІЗНИЦЬ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46474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indent="-342900" algn="just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 базисний (плановий) та звітний (фактичний) рівень результативного показника:</a:t>
            </a:r>
          </a:p>
          <a:p>
            <a:pPr indent="360363" algn="ctr"/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uk-UA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Розраховується вплив факторів на результативний показник: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/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1)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1)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–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/ 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– 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 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*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Проводиться перевірка отриманих результатів: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– 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ΔПП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ΔПП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363"/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Формується висновок.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1388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ІНДЕКСНИЙ СПОСІБ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4170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indent="-342900" algn="just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Визначається індекс результативного показника:</a:t>
            </a:r>
          </a:p>
          <a:p>
            <a:pPr marL="228600" indent="-228600" algn="just">
              <a:lnSpc>
                <a:spcPts val="1800"/>
              </a:lnSpc>
              <a:spcAft>
                <a:spcPts val="0"/>
              </a:spcAft>
              <a:buAutoNum type="arabicPeriod"/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Розраховується вплив факторів на результативний показник: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агрегатний індекс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агрегатний індекс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агрегатний індекс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фактора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/ (Кд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Т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Вг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Проводиться перевірка отриманих результатів: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Кд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І</a:t>
            </a:r>
            <a:r>
              <a:rPr lang="uk-UA" sz="16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*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1600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Вг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42900" algn="ctr">
              <a:lnSpc>
                <a:spcPts val="1800"/>
              </a:lnSpc>
              <a:spcAft>
                <a:spcPts val="0"/>
              </a:spcAft>
            </a:pP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363"/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Формується висновок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606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>
                <a:solidFill>
                  <a:srgbClr val="575F6D"/>
                </a:solidFill>
                <a:latin typeface="Century Schoolbook"/>
              </a:rPr>
              <a:t>ОПТИМІЗАЦІЯ ТА ЕВРИСТИЧНІ ПРИЙОМИ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980" y="1638992"/>
            <a:ext cx="7315200" cy="395492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Лінійне програмування 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застосовують для оптимального співвідношення об’єктів, розподілу робіт і визначення оптимального рівня витрат.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Динамічне програмування 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базується на нелінійних </a:t>
            </a:r>
            <a:r>
              <a:rPr lang="uk-UA" sz="1500" dirty="0" err="1" smtClean="0">
                <a:solidFill>
                  <a:srgbClr val="000000"/>
                </a:solidFill>
                <a:latin typeface="Times New Roman"/>
              </a:rPr>
              <a:t>залежностях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 і використовується для складніших оптимізаційних задач.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Евристичні прийоми 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ґрунтуються на інтуїції та творчому мисленні фахівців (експертів)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. Розрізняють індивідуальні та колективні евристичні прийоми.</a:t>
            </a:r>
            <a:endParaRPr lang="uk-UA" sz="15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Індивідуальні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евристичні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прийоми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: інтерв’ю, анкетування. 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Колективні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 евристичні прийоми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: наради, конференції, «круглі столи».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Дієвість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евристичних прийомів </a:t>
            </a:r>
            <a:r>
              <a:rPr lang="uk-UA" sz="1500" dirty="0" smtClean="0">
                <a:solidFill>
                  <a:srgbClr val="000000"/>
                </a:solidFill>
                <a:latin typeface="Times New Roman"/>
              </a:rPr>
              <a:t>залежить від:</a:t>
            </a: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глибини аналізу досліджуваних проблем;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якості програми опитування (анкетування, ведення наради);</a:t>
            </a:r>
            <a:endParaRPr lang="uk-UA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методів проведення інтерв’ю (нарад);</a:t>
            </a:r>
          </a:p>
          <a:p>
            <a:pPr marL="342900" lvl="0" indent="-342900" algn="just" fontAlgn="auto">
              <a:lnSpc>
                <a:spcPts val="18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професійності експертів. 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 dirty="0" smtClean="0">
                <a:solidFill>
                  <a:srgbClr val="575F6D"/>
                </a:solidFill>
                <a:latin typeface="Century Schoolbook"/>
              </a:rPr>
              <a:t>КОНТРОЛЬНІ </a:t>
            </a:r>
            <a:r>
              <a:rPr sz="2900" b="0" dirty="0">
                <a:solidFill>
                  <a:srgbClr val="575F6D"/>
                </a:solidFill>
                <a:latin typeface="Century Schoolbook"/>
              </a:rPr>
              <a:t>ЗАПИТАННЯ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685174"/>
            <a:ext cx="7315200" cy="31762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 чому полягає сутність аналізу?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 Що є метою аналізу бізнес-процесів?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3. 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Об’єкти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 бізнес-процесів.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Основні принципи аналізу бізнес-процесів?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В чому полягає суть ретроспективного аналізу?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Розкрийте значення поточного аналізу.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Зміст підсумкового аналізу?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попереднього та перспективного аналізу.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100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9.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Системний підхід в процесі аналізу бізнес-процесів?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100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Сутність та види традиційних прийомів аналізу.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100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11.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Практична цінність прийомів факторного аналізу.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100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12.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Охарактеризуйте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прийоми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оптимізації показників бізнес-процесів.</a:t>
            </a:r>
            <a:endParaRPr lang="uk-UA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363"/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13.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Особливості застосування евристичних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прийомів. </a:t>
            </a:r>
            <a:endParaRPr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1805</TotalTime>
  <Words>1323</Words>
  <Application>Microsoft Office PowerPoint</Application>
  <PresentationFormat>Екран (4:3)</PresentationFormat>
  <Paragraphs>164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Schoolbook</vt:lpstr>
      <vt:lpstr>DejaVu Sans</vt:lpstr>
      <vt:lpstr>Symbol</vt:lpstr>
      <vt:lpstr>Times New Roman</vt:lpstr>
      <vt:lpstr>Wingdings</vt:lpstr>
      <vt:lpstr>Wingdings 2</vt:lpstr>
      <vt:lpstr>Office</vt:lpstr>
      <vt:lpstr>ТЕМА 5. СУТНІСТЬ ТА МЕТОДИЧНИЙ ІНСТРУМЕНТАРІЙ АНАЛІЗУ БІЗНЕС-ПРОЦЕСІВ</vt:lpstr>
      <vt:lpstr>ПЛАН</vt:lpstr>
      <vt:lpstr>СУТНІСТЬ ТА МЕТА АНАЛІЗУ БІЗНЕС-ПРОЦЕСІВ</vt:lpstr>
      <vt:lpstr>ПРЕДМЕТ ТА ОБ’ЄКТИ АНАЛІЗУ</vt:lpstr>
      <vt:lpstr>ВИДИ АНАЛІЗУ ЗА ЧАСОМ ПРОВЕДЕННЯ</vt:lpstr>
      <vt:lpstr>ПРИНЦИПИ АНАЛІЗУ БІЗНЕС-ПРОЦЕСІВ</vt:lpstr>
      <vt:lpstr>МЕТОДИЧНИЙ ІНСТРУМЕНТАРІЙ АНАЛІЗУ</vt:lpstr>
      <vt:lpstr>ТРАДИЦІЙНІ ПРИЙОМИ АНАЛІЗУ</vt:lpstr>
      <vt:lpstr>ПРИЙОМИ ДЛЯ ОФОРМЛЕННЯ РЕЗУЛЬТАТІВ АНАЛІЗУ</vt:lpstr>
      <vt:lpstr>ПРИЙОМИ ФАКТОРНОГО АНАЛІЗУ</vt:lpstr>
      <vt:lpstr>СПОСІБ ЛАНЦЮГОВИХ ПІДСТАНОВОК</vt:lpstr>
      <vt:lpstr>СПОСІБ АБСОЛЮТНИХ РІЗНИЦЬ</vt:lpstr>
      <vt:lpstr>СПОСІБ ВІДНОСНИХ РІЗНИЦЬ</vt:lpstr>
      <vt:lpstr>ІНДЕКСНИЙ СПОСІБ</vt:lpstr>
      <vt:lpstr>ОПТИМІЗАЦІЯ ТА ЕВРИСТИЧНІ ПРИЙОМИ</vt:lpstr>
      <vt:lpstr>КОНТРОЛЬНІ ЗАПИТАННЯ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Сутність та методичний інструментарій аналізу бізнес-процесів</dc:title>
  <dc:subject>Лекційна презентація</dc:subject>
  <dc:creator>Навчальний матеріал</dc:creator>
  <cp:lastModifiedBy>Світлишин Ігор Іванович</cp:lastModifiedBy>
  <cp:revision>24</cp:revision>
  <dcterms:modified xsi:type="dcterms:W3CDTF">2026-09-02T06:56:11Z</dcterms:modified>
</cp:coreProperties>
</file>