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final lecture of the course follows the project from implementation to completion. Sections 1–2 distinguish monitoring from evaluation; Section 3 covers reporting to the donor; Section 4 shows how monitoring and evaluation evidence becomes management decisions; Sections 5–6 deal with what happens to the results after the funding ends and how the project is formally closed.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Monitoring is a systematic, continuous process of collecting and analysing information on the progress of project implementation. Its aim is to track progress against planned indicators and to identify deviations promptly. Unlike evaluation, it is a cross-cutting process that runs throughout the entire life cycle rather than a separate phase (Lecture 1, Section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Monitoring is a systematic, continuous process of collecting and analysing information on implementation progress; it tracks progress against planned indicators and promptly identifies deviations, and it runs throughout the whole life cycle. Evaluation is the systematic and objective assessment of the relevance, effectiveness, efficiency, impact and sustainability of a project, generally undertaken with the involvement of independent (external) experts to ensure objectivity. Evaluations take place at defined points: mid-term, final and ex-post. This contrast is the subject of self-check question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Monitoring relies on objectively verifiable indicators defined in the logical framework (Lecture 2, Section 5) for each level of the intervention logic: results, specific objective and overall objective. Each indicator has a baseline (its initial state at the start of the project, against which progress is measured), a target (the planned state at the end of the project or at an interim stage), an actual value (the state achieved at the time of measurement) and a means of verification (the document or instrument confirming the value: a report, a database or survey results). The gap between the actual value and the target at the time of measurement is the deviation.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monitoring plan defines, for each indicator, the data-collection methodology, the frequency of measurement, the responsible person and the format for presenting results. Results are typically presented as a table: indicator — baseline — target — value achieved — deviation. The figures on the right are purely illustrative, taken from a hypothetical educational project at an interim measurement point. Ask students what the negative deviations might signal and what further information they would need before deciding on corrective measures.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Contemporary practice in managing international projects involves a shift from formal, paper-based monitoring towards evidence-based management. Under evidence-based management, information gathered during monitoring is used systematically as a direct basis for management decisions — adjusting the work plan, reallocating resources or revising strategy — rather than merely as material for reporting to the donor. Section 4 returns to how such decisions are prepared at different levels of the consortium.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Evaluation is the systematic and objective assessment of the relevance, effectiveness, efficiency, impact and sustainability of a project. It is generally undertaken with the involvement of independent (external) experts to ensure the objectivity of the findings. The most widely used methodology is that of the OECD Development Assistance Committee (OECD DAC).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OECD DAC criteria form the most widely used evaluation methodology. The definitions on the cards follow the lecture; the guiding questions in quotation marks are those published by the OECD DAC in its 2019 revision, which added coherence to the five criteria first set out in the 1991 DAC Principles for Evaluation of Development Assistance. Relevance echoes the application-assessment criterion (Lecture 3, Section 5); efficiency echoes cost-effectiveness (Lecture 3) and financial efficiency (Lecture 4). Self-check question 2 asks students to apply all six criteria to a hypothetical educational project.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mid-term evaluation is carried out midway through the implementation period with a view to adjusting the subsequent strategy. A final (end-of-project) evaluation is carried out immediately after the project's completion. An ex-post evaluation is carried out some time — usually several years — after completion, in order to measure the project's actual long-term impact and the sustainability of its results. In each case evaluation generally involves independent external experts.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Evaluation relies on a combination of quantitative methods (analysis of statistical indicators, structured surveys) and qualitative methods (in-depth interviews, focus groups, case studies). Combining them ensures triangulation: the cross-checking of findings on the basis of different sources and methods of data collection. Triangulation enhances the reliability of the evaluation's results — a finding confirmed by several sources and methods is more credible than one resting on a single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Reporting translates monitoring data into the accountability documents required by the grant agreement. The lecture distinguishes technical (narrative), financial and analytical reports, and then describes how the donor's project officer reviews them. Timely, high-quality reporting matters because approval of an interim report is generally a condition for the next instalment of funding.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technical (narrative) report describes substantive progress: activities carried out, results achieved against planned indicators, deviations from the work plan with corrective measures, and the updated status of the risk register (Lecture 7, Section 2). The financial report, discussed in detail in Lecture 6 (Section 5), is submitted synchronously with the technical report and must be fully consistent with it. Analytical reports — monitoring and evaluation reports, thematic analytical briefs — synthesise monitoring data for management analysis and recommendations, and communicate results to stakeholders who are not a party to the grant agreement. Reports follow the schedule set by the grant agreement.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technical report sets out what was done and achieved; the financial report, submitted at the same time, shows the resources actually used. The two must be fully consistent: the reported progress of activities must correspond to the volume of resources actually used. The detailed rules for financial reporting were covered in Lecture 6 (Section 5). Self-check question 3 asks why this consistency is critical for approval by the donor.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Submitted reports are reviewed by the donor's project officer, who may approve the report, send the consortium a request for clarification or revision (a clarification request), or order an on-the-spot check. Approval of an interim report is generally a condition for the disbursement of the next instalment of funding. This is why timely and high-quality reporting is of critical importance for the consortium's cash flow and for the continuity of activities.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gathered through monitoring and evaluation form the direct basis for management decisions at various levels of the consortium: operational, strategic, and in relations with the donor. This section connects the evidence-based management idea from Section 1 with the change-management procedure (Lecture 5) and risk-response planning (Lecture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operational level, the project manager and working groups use ongoing monitoring results to adjust the timetable, reallocate tasks among team members and activate risk-response plans (Lecture 7, Sections 1–2). At the strategic level, the consortium's steering committee may respond to a mid-term evaluation by reviewing the implementation strategy, including a possible formal revision of the logframe or budget through the change-management procedure (Lecture 5, Section 5). In relations with the donor, evaluation conclusions may ground a formal request to extend the implementation period, to reallocate the budget between budget lines or, in extreme cases, to terminate the project early by mutual agreement.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loop summarises evidence-based management: monitoring and evaluation data are analysed, a decision is taken at the appropriate level, the management response is documented, and the adjusted plans are monitored in turn. The lecture stresses that management responses to monitoring and evaluation results must be documented — in the minutes of the steering committee and in responses to evaluators' recommendations. Documentation ensures the consortium's accountability for the use of the evidence obtained. Self-check question 4 asks for an example of a decision a steering committee might take after a mid-term evaluation.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Sustainability was discussed conceptually in Lecture 3 (Section 1) and as an application-assessment criterion in Lecture 3 (Section 5). At the project-completion stage it is elaborated in practical terms: four dimensions, an impact pathway, strategies for commercialisation, scaling up and institutionalisation, and a sustainability plan that should be started early in implementation.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Institutional sustainability is the capacity of partner organisations to continue using and developing the approaches, structures and competencies developed, by their own means. Financial sustainability requires a mechanism for funding activities after the grant period: the organisation's own funds, new grants, commercialisation or public funding. Political or regulatory sustainability means embedding project results in legal and regulatory instruments or strategic documents at the relevant level. Social sustainability is the continued engagement of target groups and community support after the project's active phase.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impact pathway is the sequence of steps linking the project's immediate results (outputs) to long-term impact through intermediate consequences (outcomes). It elaborates the project's theory of change (Lecture 2, Section 4) at the sustainability-planning stage by answering three questions: who will continue to use and disseminate the project's results after the end of funding, in what manner, and under what conditions. The example row is illustrative and continues the hypothetical educational project used earlier.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Commercialisation applies to projects whose product or technology has potential for market application: results are converted into a source of income capable of sustaining their further development. Scaling up expands the reach or geographical coverage of a successful approach piloted within the project to a larger target audience or territory, in particular through new funding or partnership with other organisations. Institutionalisation integrates project results into the permanent structures, procedures or policy of partner organisations or public authorities; it is the most durable form of ensuring sustainability because it does not depend on further project funding. Self-check question 5 asks how institutionalisation differs from scaling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sustainability plan is the practical instrument for implementing these strategies. It defines specific measures, responsible parties and timeframes for each of the four dimensions of sustainability. In accordance with the requirements of most donors, its development should begin not at the completion stage but considerably earlier, from the first stages of implementation. The entries in the table are purely illustrative and continue the hypothetical educational project.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closure is the final phase of the life cycle (Lecture 1, Section 3). It combines formal steps towards the donor, the handover of results to those who will use them, the archiving of documentation for possible checks and audits, and the documentation of lessons learned for future projects.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Formal closure involves preparing and submitting the final technical and financial reports (Section 3); obtaining formal confirmation from the donor that the obligations of the grant agreement have been fulfilled; making the final payment or, if non-compliance is identified, a financial correction; and formally dissolving the project team and the consortium's governing 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Handover is the formal transfer of project deliverables, developed systems, databases, equipment and intellectual property rights to the beneficiaries or institutions that will be responsible for their further use, accompanied where necessary by training of the receiving party's staff. In line with the donor's document-retention requirements (Lecture 6, Section 4), the consortium must systematically archive all project documentation — technical, financial and communication-related — in a format that allows prompt retrieval in the event of a later check or audit, for the period established by the contract.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Lessons learned are a structured summary of the project's management experience: what worked well and can be replicated, which approaches proved ineffective and why, and which external factors most influenced implementation. They are typically documented as a separate section of the final report or as a stand-alone document. This is not a formal requirement but a practical instrument for building the organisation's institutional memory and improving future project initiatives, linking the completion of one project to the initiation of the next (project portfolio, Lecture 1, Section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checklist brings together the elements of Section 6: formal closure towards the donor, handover of results, archiving and lessons learned. Suggest that students use it to review the closure of a project they know. Every item corresponds to a requirement or recommendation stated in the lecture.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six takeaways to recap the lecture and, since this is the final lecture, to connect it to the whole course: the logframe indicators designed in Lecture 2 are monitored here, the reports draw on the financial rules of Lecture 6 and the risk register of Lecture 7, and lessons learned feed the next project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lecture's six self-check questions. Question 2 can be worked in small groups, each group taking two criteria; question 4 can draw on the three levels of decision-making in Section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slideLayout" Target="../slideLayouts/slideLayout1.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slideLayout" Target="../slideLayouts/slideLayout1.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slideLayout" Target="../slideLayouts/slideLayout1.xml"/><Relationship Id="rId7"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image" Target="../media/image-26-6.png"/><Relationship Id="rId7" Type="http://schemas.openxmlformats.org/officeDocument/2006/relationships/image" Target="../media/image-26-7.png"/><Relationship Id="rId8" Type="http://schemas.openxmlformats.org/officeDocument/2006/relationships/image" Target="../media/image-26-8.png"/><Relationship Id="rId9" Type="http://schemas.openxmlformats.org/officeDocument/2006/relationships/slideLayout" Target="../slideLayouts/slideLayout1.xml"/><Relationship Id="rId10"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image" Target="../media/image-27-4.png"/><Relationship Id="rId5" Type="http://schemas.openxmlformats.org/officeDocument/2006/relationships/image" Target="../media/image-27-5.png"/><Relationship Id="rId6" Type="http://schemas.openxmlformats.org/officeDocument/2006/relationships/slideLayout" Target="../slideLayouts/slideLayout1.xml"/><Relationship Id="rId7"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image" Target="../media/image-28-5.png"/><Relationship Id="rId6" Type="http://schemas.openxmlformats.org/officeDocument/2006/relationships/image" Target="../media/image-28-6.png"/><Relationship Id="rId7" Type="http://schemas.openxmlformats.org/officeDocument/2006/relationships/image" Target="../media/image-28-7.png"/><Relationship Id="rId8" Type="http://schemas.openxmlformats.org/officeDocument/2006/relationships/image" Target="../media/image-28-8.png"/><Relationship Id="rId9" Type="http://schemas.openxmlformats.org/officeDocument/2006/relationships/image" Target="../media/image-28-9.png"/><Relationship Id="rId10" Type="http://schemas.openxmlformats.org/officeDocument/2006/relationships/image" Target="../media/image-28-10.png"/><Relationship Id="rId11" Type="http://schemas.openxmlformats.org/officeDocument/2006/relationships/image" Target="../media/image-28-11.png"/><Relationship Id="rId12" Type="http://schemas.openxmlformats.org/officeDocument/2006/relationships/image" Target="../media/image-28-12.png"/><Relationship Id="rId13" Type="http://schemas.openxmlformats.org/officeDocument/2006/relationships/image" Target="../media/image-28-13.png"/><Relationship Id="rId14" Type="http://schemas.openxmlformats.org/officeDocument/2006/relationships/image" Target="../media/image-28-14.png"/><Relationship Id="rId15" Type="http://schemas.openxmlformats.org/officeDocument/2006/relationships/image" Target="../media/image-28-15.png"/><Relationship Id="rId16" Type="http://schemas.openxmlformats.org/officeDocument/2006/relationships/image" Target="../media/image-28-16.png"/><Relationship Id="rId17" Type="http://schemas.openxmlformats.org/officeDocument/2006/relationships/slideLayout" Target="../slideLayouts/slideLayout1.xml"/><Relationship Id="rId18"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image" Target="../media/image-29-5.png"/><Relationship Id="rId6" Type="http://schemas.openxmlformats.org/officeDocument/2006/relationships/image" Target="../media/image-29-6.png"/><Relationship Id="rId7" Type="http://schemas.openxmlformats.org/officeDocument/2006/relationships/slideLayout" Target="../slideLayouts/slideLayout1.xml"/><Relationship Id="rId8"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Shape 3"/>
          <p:cNvSpPr/>
          <p:nvPr/>
        </p:nvSpPr>
        <p:spPr>
          <a:xfrm>
            <a:off x="9098280" y="1783080"/>
            <a:ext cx="2103120" cy="2103120"/>
          </a:xfrm>
          <a:prstGeom prst="ellipse">
            <a:avLst/>
          </a:prstGeom>
          <a:solidFill>
            <a:srgbClr val="31487A"/>
          </a:solidFill>
          <a:ln w="19050">
            <a:solidFill>
              <a:srgbClr val="C9A227"/>
            </a:solidFill>
            <a:prstDash val="solid"/>
          </a:ln>
        </p:spPr>
      </p:sp>
      <p:pic>
        <p:nvPicPr>
          <p:cNvPr id="6" name="Image 0" descr="preencoded.png">    </p:cNvPr>
          <p:cNvPicPr>
            <a:picLocks noChangeAspect="1"/>
          </p:cNvPicPr>
          <p:nvPr/>
        </p:nvPicPr>
        <p:blipFill>
          <a:blip r:embed="rId1"/>
          <a:stretch>
            <a:fillRect/>
          </a:stretch>
        </p:blipFill>
        <p:spPr>
          <a:xfrm>
            <a:off x="9666122" y="2350922"/>
            <a:ext cx="967435" cy="967435"/>
          </a:xfrm>
          <a:prstGeom prst="rect">
            <a:avLst/>
          </a:prstGeom>
        </p:spPr>
      </p:pic>
      <p:sp>
        <p:nvSpPr>
          <p:cNvPr id="7" name="Text 4"/>
          <p:cNvSpPr txBox="1"/>
          <p:nvPr/>
        </p:nvSpPr>
        <p:spPr>
          <a:xfrm>
            <a:off x="548640" y="685800"/>
            <a:ext cx="77724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INTERNATIONAL PROJECT ACTIVITY  ·  MASTER'S PROGRAMME</a:t>
            </a:r>
            <a:endParaRPr lang="en-US" sz="1200" dirty="0"/>
          </a:p>
        </p:txBody>
      </p:sp>
      <p:sp>
        <p:nvSpPr>
          <p:cNvPr id="8" name="Text 5"/>
          <p:cNvSpPr txBox="1"/>
          <p:nvPr/>
        </p:nvSpPr>
        <p:spPr>
          <a:xfrm>
            <a:off x="548640" y="1737360"/>
            <a:ext cx="7315200" cy="548640"/>
          </a:xfrm>
          <a:prstGeom prst="rect">
            <a:avLst/>
          </a:prstGeom>
          <a:noFill/>
          <a:ln/>
        </p:spPr>
        <p:txBody>
          <a:bodyPr wrap="square" lIns="0" tIns="0" rIns="0" bIns="0" rtlCol="0" anchor="t"/>
          <a:lstStyle/>
          <a:p>
            <a:pPr indent="0" marL="0">
              <a:buNone/>
            </a:pPr>
            <a:r>
              <a:rPr lang="en-US" sz="2400" i="1" dirty="0">
                <a:solidFill>
                  <a:srgbClr val="E9D68F"/>
                </a:solidFill>
                <a:latin typeface="Cambria" pitchFamily="34" charset="0"/>
                <a:ea typeface="Cambria" pitchFamily="34" charset="-122"/>
                <a:cs typeface="Cambria" pitchFamily="34" charset="-120"/>
              </a:rPr>
              <a:t>Lecture 8</a:t>
            </a:r>
            <a:endParaRPr lang="en-US" sz="2400" dirty="0"/>
          </a:p>
        </p:txBody>
      </p:sp>
      <p:sp>
        <p:nvSpPr>
          <p:cNvPr id="9" name="Text 6"/>
          <p:cNvSpPr txBox="1"/>
          <p:nvPr/>
        </p:nvSpPr>
        <p:spPr>
          <a:xfrm>
            <a:off x="548640" y="2331720"/>
            <a:ext cx="7863840" cy="210312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Monitoring, Evaluation, Reporting and Sustainability of International Project Results</a:t>
            </a:r>
            <a:endParaRPr lang="en-US" sz="3800" dirty="0"/>
          </a:p>
        </p:txBody>
      </p:sp>
      <p:sp>
        <p:nvSpPr>
          <p:cNvPr id="10" name="Text 7"/>
          <p:cNvSpPr txBox="1"/>
          <p:nvPr/>
        </p:nvSpPr>
        <p:spPr>
          <a:xfrm>
            <a:off x="548640" y="4526280"/>
            <a:ext cx="7680960" cy="731520"/>
          </a:xfrm>
          <a:prstGeom prst="rect">
            <a:avLst/>
          </a:prstGeom>
          <a:noFill/>
          <a:ln/>
        </p:spPr>
        <p:txBody>
          <a:bodyPr wrap="square" lIns="0" tIns="0" rIns="0" bIns="0" rtlCol="0" anchor="t"/>
          <a:lstStyle/>
          <a:p>
            <a:pPr indent="0" marL="0">
              <a:buNone/>
            </a:pPr>
            <a:r>
              <a:rPr lang="en-US" sz="1600" dirty="0">
                <a:solidFill>
                  <a:srgbClr val="C9D3E6"/>
                </a:solidFill>
                <a:latin typeface="Calibri" pitchFamily="34" charset="0"/>
                <a:ea typeface="Calibri" pitchFamily="34" charset="-122"/>
                <a:cs typeface="Calibri" pitchFamily="34" charset="-120"/>
              </a:rPr>
              <a:t>How projects track progress, assess results against the OECD DAC criteria, report to the donor, secure lasting benefits and close in an orderly way</a:t>
            </a:r>
            <a:endParaRPr lang="en-US" sz="1600" dirty="0"/>
          </a:p>
        </p:txBody>
      </p:sp>
      <p:sp>
        <p:nvSpPr>
          <p:cNvPr id="11" name="Text 8"/>
          <p:cNvSpPr txBox="1"/>
          <p:nvPr/>
        </p:nvSpPr>
        <p:spPr>
          <a:xfrm>
            <a:off x="548640" y="5806440"/>
            <a:ext cx="8229600" cy="320040"/>
          </a:xfrm>
          <a:prstGeom prst="rect">
            <a:avLst/>
          </a:prstGeom>
          <a:noFill/>
          <a:ln/>
        </p:spPr>
        <p:txBody>
          <a:bodyPr wrap="square" lIns="0" tIns="0" rIns="0" bIns="0" rtlCol="0" anchor="t"/>
          <a:lstStyle/>
          <a:p>
            <a:pPr indent="0" marL="0">
              <a:buNone/>
            </a:pPr>
            <a:r>
              <a:rPr lang="en-US" sz="1200" i="1" dirty="0">
                <a:solidFill>
                  <a:srgbClr val="8E9BB8"/>
                </a:solidFill>
                <a:latin typeface="Calibri" pitchFamily="34" charset="0"/>
                <a:ea typeface="Calibri" pitchFamily="34" charset="-122"/>
                <a:cs typeface="Calibri" pitchFamily="34" charset="-120"/>
              </a:rPr>
              <a:t>Content Module 2  ·  Implementation, Administration and Evaluation of International Projects</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OVERVIEW</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Lecture Plan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02</a:t>
            </a:r>
            <a:endParaRPr lang="en-US" sz="900" dirty="0"/>
          </a:p>
        </p:txBody>
      </p:sp>
      <p:sp>
        <p:nvSpPr>
          <p:cNvPr id="7" name="Shape 4"/>
          <p:cNvSpPr/>
          <p:nvPr/>
        </p:nvSpPr>
        <p:spPr>
          <a:xfrm>
            <a:off x="548640" y="1737360"/>
            <a:ext cx="5303520" cy="1143000"/>
          </a:xfrm>
          <a:prstGeom prst="roundRect">
            <a:avLst>
              <a:gd name="adj" fmla="val 6400"/>
            </a:avLst>
          </a:prstGeom>
          <a:solidFill>
            <a:srgbClr val="F4F7FC"/>
          </a:solidFill>
          <a:ln/>
        </p:spPr>
      </p:sp>
      <p:sp>
        <p:nvSpPr>
          <p:cNvPr id="8" name="Shape 5"/>
          <p:cNvSpPr/>
          <p:nvPr/>
        </p:nvSpPr>
        <p:spPr>
          <a:xfrm>
            <a:off x="749808" y="2025396"/>
            <a:ext cx="566928" cy="566928"/>
          </a:xfrm>
          <a:prstGeom prst="ellipse">
            <a:avLst/>
          </a:prstGeom>
          <a:solidFill>
            <a:srgbClr val="1B2A4A"/>
          </a:solidFill>
          <a:ln/>
        </p:spPr>
      </p:sp>
      <p:sp>
        <p:nvSpPr>
          <p:cNvPr id="9" name="Text 6"/>
          <p:cNvSpPr txBox="1"/>
          <p:nvPr/>
        </p:nvSpPr>
        <p:spPr>
          <a:xfrm>
            <a:off x="749808" y="202539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01</a:t>
            </a:r>
            <a:endParaRPr lang="en-US" sz="1600" dirty="0"/>
          </a:p>
        </p:txBody>
      </p:sp>
      <p:sp>
        <p:nvSpPr>
          <p:cNvPr id="10" name="Text 7"/>
          <p:cNvSpPr txBox="1"/>
          <p:nvPr/>
        </p:nvSpPr>
        <p:spPr>
          <a:xfrm>
            <a:off x="1508760" y="181051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Progress monitoring: indicators, baseline, targets, means of verification and evidence-based management</a:t>
            </a:r>
            <a:endParaRPr lang="en-US" sz="1500" dirty="0"/>
          </a:p>
        </p:txBody>
      </p:sp>
      <p:sp>
        <p:nvSpPr>
          <p:cNvPr id="11" name="Shape 8"/>
          <p:cNvSpPr/>
          <p:nvPr/>
        </p:nvSpPr>
        <p:spPr>
          <a:xfrm>
            <a:off x="548640" y="3063240"/>
            <a:ext cx="5303520" cy="1143000"/>
          </a:xfrm>
          <a:prstGeom prst="roundRect">
            <a:avLst>
              <a:gd name="adj" fmla="val 6400"/>
            </a:avLst>
          </a:prstGeom>
          <a:solidFill>
            <a:srgbClr val="F4F7FC"/>
          </a:solidFill>
          <a:ln/>
        </p:spPr>
      </p:sp>
      <p:sp>
        <p:nvSpPr>
          <p:cNvPr id="12" name="Shape 9"/>
          <p:cNvSpPr/>
          <p:nvPr/>
        </p:nvSpPr>
        <p:spPr>
          <a:xfrm>
            <a:off x="749808" y="3351276"/>
            <a:ext cx="566928" cy="566928"/>
          </a:xfrm>
          <a:prstGeom prst="ellipse">
            <a:avLst/>
          </a:prstGeom>
          <a:solidFill>
            <a:srgbClr val="1B2A4A"/>
          </a:solidFill>
          <a:ln/>
        </p:spPr>
      </p:sp>
      <p:sp>
        <p:nvSpPr>
          <p:cNvPr id="13" name="Text 10"/>
          <p:cNvSpPr txBox="1"/>
          <p:nvPr/>
        </p:nvSpPr>
        <p:spPr>
          <a:xfrm>
            <a:off x="749808" y="335127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02</a:t>
            </a:r>
            <a:endParaRPr lang="en-US" sz="1600" dirty="0"/>
          </a:p>
        </p:txBody>
      </p:sp>
      <p:sp>
        <p:nvSpPr>
          <p:cNvPr id="14" name="Text 11"/>
          <p:cNvSpPr txBox="1"/>
          <p:nvPr/>
        </p:nvSpPr>
        <p:spPr>
          <a:xfrm>
            <a:off x="1508760" y="313639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Evaluating the relevance, effectiveness, efficiency, impact and sustainability of an international project</a:t>
            </a:r>
            <a:endParaRPr lang="en-US" sz="1500" dirty="0"/>
          </a:p>
        </p:txBody>
      </p:sp>
      <p:sp>
        <p:nvSpPr>
          <p:cNvPr id="15" name="Shape 12"/>
          <p:cNvSpPr/>
          <p:nvPr/>
        </p:nvSpPr>
        <p:spPr>
          <a:xfrm>
            <a:off x="548640" y="4389120"/>
            <a:ext cx="5303520" cy="1143000"/>
          </a:xfrm>
          <a:prstGeom prst="roundRect">
            <a:avLst>
              <a:gd name="adj" fmla="val 6400"/>
            </a:avLst>
          </a:prstGeom>
          <a:solidFill>
            <a:srgbClr val="F4F7FC"/>
          </a:solidFill>
          <a:ln/>
        </p:spPr>
      </p:sp>
      <p:sp>
        <p:nvSpPr>
          <p:cNvPr id="16" name="Shape 13"/>
          <p:cNvSpPr/>
          <p:nvPr/>
        </p:nvSpPr>
        <p:spPr>
          <a:xfrm>
            <a:off x="749808" y="4677156"/>
            <a:ext cx="566928" cy="566928"/>
          </a:xfrm>
          <a:prstGeom prst="ellipse">
            <a:avLst/>
          </a:prstGeom>
          <a:solidFill>
            <a:srgbClr val="1B2A4A"/>
          </a:solidFill>
          <a:ln/>
        </p:spPr>
      </p:sp>
      <p:sp>
        <p:nvSpPr>
          <p:cNvPr id="17" name="Text 14"/>
          <p:cNvSpPr txBox="1"/>
          <p:nvPr/>
        </p:nvSpPr>
        <p:spPr>
          <a:xfrm>
            <a:off x="749808" y="467715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03</a:t>
            </a:r>
            <a:endParaRPr lang="en-US" sz="1600" dirty="0"/>
          </a:p>
        </p:txBody>
      </p:sp>
      <p:sp>
        <p:nvSpPr>
          <p:cNvPr id="18" name="Text 15"/>
          <p:cNvSpPr txBox="1"/>
          <p:nvPr/>
        </p:nvSpPr>
        <p:spPr>
          <a:xfrm>
            <a:off x="1508760" y="446227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Interim and final reporting: technical, financial and analytical reports</a:t>
            </a:r>
            <a:endParaRPr lang="en-US" sz="1500" dirty="0"/>
          </a:p>
        </p:txBody>
      </p:sp>
      <p:sp>
        <p:nvSpPr>
          <p:cNvPr id="19" name="Shape 16"/>
          <p:cNvSpPr/>
          <p:nvPr/>
        </p:nvSpPr>
        <p:spPr>
          <a:xfrm>
            <a:off x="6263640" y="1737360"/>
            <a:ext cx="5303520" cy="1143000"/>
          </a:xfrm>
          <a:prstGeom prst="roundRect">
            <a:avLst>
              <a:gd name="adj" fmla="val 6400"/>
            </a:avLst>
          </a:prstGeom>
          <a:solidFill>
            <a:srgbClr val="F4F7FC"/>
          </a:solidFill>
          <a:ln/>
        </p:spPr>
      </p:sp>
      <p:sp>
        <p:nvSpPr>
          <p:cNvPr id="20" name="Shape 17"/>
          <p:cNvSpPr/>
          <p:nvPr/>
        </p:nvSpPr>
        <p:spPr>
          <a:xfrm>
            <a:off x="6464808" y="2025396"/>
            <a:ext cx="566928" cy="566928"/>
          </a:xfrm>
          <a:prstGeom prst="ellipse">
            <a:avLst/>
          </a:prstGeom>
          <a:solidFill>
            <a:srgbClr val="1B2A4A"/>
          </a:solidFill>
          <a:ln/>
        </p:spPr>
      </p:sp>
      <p:sp>
        <p:nvSpPr>
          <p:cNvPr id="21" name="Text 18"/>
          <p:cNvSpPr txBox="1"/>
          <p:nvPr/>
        </p:nvSpPr>
        <p:spPr>
          <a:xfrm>
            <a:off x="6464808" y="202539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04</a:t>
            </a:r>
            <a:endParaRPr lang="en-US" sz="1600" dirty="0"/>
          </a:p>
        </p:txBody>
      </p:sp>
      <p:sp>
        <p:nvSpPr>
          <p:cNvPr id="22" name="Text 19"/>
          <p:cNvSpPr txBox="1"/>
          <p:nvPr/>
        </p:nvSpPr>
        <p:spPr>
          <a:xfrm>
            <a:off x="7223760" y="181051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Preparing management decisions based on the results of monitoring and evaluation</a:t>
            </a:r>
            <a:endParaRPr lang="en-US" sz="1500" dirty="0"/>
          </a:p>
        </p:txBody>
      </p:sp>
      <p:sp>
        <p:nvSpPr>
          <p:cNvPr id="23" name="Shape 20"/>
          <p:cNvSpPr/>
          <p:nvPr/>
        </p:nvSpPr>
        <p:spPr>
          <a:xfrm>
            <a:off x="6263640" y="3063240"/>
            <a:ext cx="5303520" cy="1143000"/>
          </a:xfrm>
          <a:prstGeom prst="roundRect">
            <a:avLst>
              <a:gd name="adj" fmla="val 6400"/>
            </a:avLst>
          </a:prstGeom>
          <a:solidFill>
            <a:srgbClr val="F4F7FC"/>
          </a:solidFill>
          <a:ln/>
        </p:spPr>
      </p:sp>
      <p:sp>
        <p:nvSpPr>
          <p:cNvPr id="24" name="Shape 21"/>
          <p:cNvSpPr/>
          <p:nvPr/>
        </p:nvSpPr>
        <p:spPr>
          <a:xfrm>
            <a:off x="6464808" y="3351276"/>
            <a:ext cx="566928" cy="566928"/>
          </a:xfrm>
          <a:prstGeom prst="ellipse">
            <a:avLst/>
          </a:prstGeom>
          <a:solidFill>
            <a:srgbClr val="1B2A4A"/>
          </a:solidFill>
          <a:ln/>
        </p:spPr>
      </p:sp>
      <p:sp>
        <p:nvSpPr>
          <p:cNvPr id="25" name="Text 22"/>
          <p:cNvSpPr txBox="1"/>
          <p:nvPr/>
        </p:nvSpPr>
        <p:spPr>
          <a:xfrm>
            <a:off x="6464808" y="335127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05</a:t>
            </a:r>
            <a:endParaRPr lang="en-US" sz="1600" dirty="0"/>
          </a:p>
        </p:txBody>
      </p:sp>
      <p:sp>
        <p:nvSpPr>
          <p:cNvPr id="26" name="Text 23"/>
          <p:cNvSpPr txBox="1"/>
          <p:nvPr/>
        </p:nvSpPr>
        <p:spPr>
          <a:xfrm>
            <a:off x="7223760" y="313639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The sustainability plan, impact pathways, commercialisation, scaling up and institutionalisation of results</a:t>
            </a:r>
            <a:endParaRPr lang="en-US" sz="1500" dirty="0"/>
          </a:p>
        </p:txBody>
      </p:sp>
      <p:sp>
        <p:nvSpPr>
          <p:cNvPr id="27" name="Shape 24"/>
          <p:cNvSpPr/>
          <p:nvPr/>
        </p:nvSpPr>
        <p:spPr>
          <a:xfrm>
            <a:off x="6263640" y="4389120"/>
            <a:ext cx="5303520" cy="1143000"/>
          </a:xfrm>
          <a:prstGeom prst="roundRect">
            <a:avLst>
              <a:gd name="adj" fmla="val 6400"/>
            </a:avLst>
          </a:prstGeom>
          <a:solidFill>
            <a:srgbClr val="F4F7FC"/>
          </a:solidFill>
          <a:ln/>
        </p:spPr>
      </p:sp>
      <p:sp>
        <p:nvSpPr>
          <p:cNvPr id="28" name="Shape 25"/>
          <p:cNvSpPr/>
          <p:nvPr/>
        </p:nvSpPr>
        <p:spPr>
          <a:xfrm>
            <a:off x="6464808" y="4677156"/>
            <a:ext cx="566928" cy="566928"/>
          </a:xfrm>
          <a:prstGeom prst="ellipse">
            <a:avLst/>
          </a:prstGeom>
          <a:solidFill>
            <a:srgbClr val="1B2A4A"/>
          </a:solidFill>
          <a:ln/>
        </p:spPr>
      </p:sp>
      <p:sp>
        <p:nvSpPr>
          <p:cNvPr id="29" name="Text 26"/>
          <p:cNvSpPr txBox="1"/>
          <p:nvPr/>
        </p:nvSpPr>
        <p:spPr>
          <a:xfrm>
            <a:off x="6464808" y="467715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06</a:t>
            </a:r>
            <a:endParaRPr lang="en-US" sz="1600" dirty="0"/>
          </a:p>
        </p:txBody>
      </p:sp>
      <p:sp>
        <p:nvSpPr>
          <p:cNvPr id="30" name="Text 27"/>
          <p:cNvSpPr txBox="1"/>
          <p:nvPr/>
        </p:nvSpPr>
        <p:spPr>
          <a:xfrm>
            <a:off x="7223760" y="446227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Project closure, handover of results, archiving of documentation and lessons learned</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01</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1</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Progress Monitoring: Indicators, Baseline, Targets, Means of Verification and Evidence-Based Management</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does monitoring differ from evaluation?</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elements accompany every monitoring indicator?</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does monitoring data become a basis for management decisions?</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8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03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 · TWO COMPLEMENTARY PROCESSES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Monitoring and Evaluation Compared</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04</a:t>
            </a:r>
            <a:endParaRPr lang="en-US" sz="900" dirty="0"/>
          </a:p>
        </p:txBody>
      </p:sp>
      <p:sp>
        <p:nvSpPr>
          <p:cNvPr id="7" name="Shape 4"/>
          <p:cNvSpPr/>
          <p:nvPr/>
        </p:nvSpPr>
        <p:spPr>
          <a:xfrm>
            <a:off x="2816352" y="1691640"/>
            <a:ext cx="4297680" cy="731520"/>
          </a:xfrm>
          <a:prstGeom prst="roundRect">
            <a:avLst>
              <a:gd name="adj" fmla="val 10000"/>
            </a:avLst>
          </a:prstGeom>
          <a:solidFill>
            <a:srgbClr val="E8EEF9"/>
          </a:solidFill>
          <a:ln/>
        </p:spPr>
      </p:sp>
      <p:sp>
        <p:nvSpPr>
          <p:cNvPr id="8" name="Shape 5"/>
          <p:cNvSpPr/>
          <p:nvPr/>
        </p:nvSpPr>
        <p:spPr>
          <a:xfrm>
            <a:off x="2999232" y="1783080"/>
            <a:ext cx="548640" cy="54864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3147365" y="1931213"/>
            <a:ext cx="252374" cy="252374"/>
          </a:xfrm>
          <a:prstGeom prst="rect">
            <a:avLst/>
          </a:prstGeom>
        </p:spPr>
      </p:pic>
      <p:sp>
        <p:nvSpPr>
          <p:cNvPr id="10" name="Text 6"/>
          <p:cNvSpPr txBox="1"/>
          <p:nvPr/>
        </p:nvSpPr>
        <p:spPr>
          <a:xfrm>
            <a:off x="3730752" y="1691640"/>
            <a:ext cx="3200400" cy="731520"/>
          </a:xfrm>
          <a:prstGeom prst="rect">
            <a:avLst/>
          </a:prstGeom>
          <a:noFill/>
          <a:ln/>
        </p:spPr>
        <p:txBody>
          <a:bodyPr wrap="square" lIns="0" tIns="0" rIns="0" bIns="0" rtlCol="0" anchor="ctr"/>
          <a:lstStyle/>
          <a:p>
            <a:pPr indent="0" marL="0">
              <a:buNone/>
            </a:pPr>
            <a:r>
              <a:rPr lang="en-US" sz="2000" b="1" dirty="0">
                <a:solidFill>
                  <a:srgbClr val="1B2A4A"/>
                </a:solidFill>
                <a:latin typeface="Cambria" pitchFamily="34" charset="0"/>
                <a:ea typeface="Cambria" pitchFamily="34" charset="-122"/>
                <a:cs typeface="Cambria" pitchFamily="34" charset="-120"/>
              </a:rPr>
              <a:t>Monitoring</a:t>
            </a:r>
            <a:endParaRPr lang="en-US" sz="2000" dirty="0"/>
          </a:p>
        </p:txBody>
      </p:sp>
      <p:sp>
        <p:nvSpPr>
          <p:cNvPr id="11" name="Shape 7"/>
          <p:cNvSpPr/>
          <p:nvPr/>
        </p:nvSpPr>
        <p:spPr>
          <a:xfrm>
            <a:off x="7342632" y="1691640"/>
            <a:ext cx="4297680" cy="731520"/>
          </a:xfrm>
          <a:prstGeom prst="roundRect">
            <a:avLst>
              <a:gd name="adj" fmla="val 10000"/>
            </a:avLst>
          </a:prstGeom>
          <a:solidFill>
            <a:srgbClr val="1B2A4A"/>
          </a:solidFill>
          <a:ln/>
        </p:spPr>
      </p:sp>
      <p:sp>
        <p:nvSpPr>
          <p:cNvPr id="12" name="Shape 8"/>
          <p:cNvSpPr/>
          <p:nvPr/>
        </p:nvSpPr>
        <p:spPr>
          <a:xfrm>
            <a:off x="7525512" y="1783080"/>
            <a:ext cx="548640" cy="548640"/>
          </a:xfrm>
          <a:prstGeom prst="ellipse">
            <a:avLst/>
          </a:prstGeom>
          <a:solidFill>
            <a:srgbClr val="31487A"/>
          </a:solidFill>
          <a:ln/>
        </p:spPr>
      </p:sp>
      <p:pic>
        <p:nvPicPr>
          <p:cNvPr id="13" name="Image 1" descr="preencoded.png">    </p:cNvPr>
          <p:cNvPicPr>
            <a:picLocks noChangeAspect="1"/>
          </p:cNvPicPr>
          <p:nvPr/>
        </p:nvPicPr>
        <p:blipFill>
          <a:blip r:embed="rId2"/>
          <a:stretch>
            <a:fillRect/>
          </a:stretch>
        </p:blipFill>
        <p:spPr>
          <a:xfrm>
            <a:off x="7673645" y="1931213"/>
            <a:ext cx="252374" cy="252374"/>
          </a:xfrm>
          <a:prstGeom prst="rect">
            <a:avLst/>
          </a:prstGeom>
        </p:spPr>
      </p:pic>
      <p:sp>
        <p:nvSpPr>
          <p:cNvPr id="14" name="Text 9"/>
          <p:cNvSpPr txBox="1"/>
          <p:nvPr/>
        </p:nvSpPr>
        <p:spPr>
          <a:xfrm>
            <a:off x="8257032" y="1691640"/>
            <a:ext cx="3200400" cy="731520"/>
          </a:xfrm>
          <a:prstGeom prst="rect">
            <a:avLst/>
          </a:prstGeom>
          <a:noFill/>
          <a:ln/>
        </p:spPr>
        <p:txBody>
          <a:bodyPr wrap="square" lIns="0" tIns="0" rIns="0" bIns="0" rtlCol="0" anchor="ctr"/>
          <a:lstStyle/>
          <a:p>
            <a:pPr indent="0" marL="0">
              <a:buNone/>
            </a:pPr>
            <a:r>
              <a:rPr lang="en-US" sz="2000" b="1" dirty="0">
                <a:solidFill>
                  <a:srgbClr val="FFFFFF"/>
                </a:solidFill>
                <a:latin typeface="Cambria" pitchFamily="34" charset="0"/>
                <a:ea typeface="Cambria" pitchFamily="34" charset="-122"/>
                <a:cs typeface="Cambria" pitchFamily="34" charset="-120"/>
              </a:rPr>
              <a:t>Evaluation</a:t>
            </a:r>
            <a:endParaRPr lang="en-US" sz="2000" dirty="0"/>
          </a:p>
        </p:txBody>
      </p:sp>
      <p:sp>
        <p:nvSpPr>
          <p:cNvPr id="15" name="Shape 10"/>
          <p:cNvSpPr/>
          <p:nvPr/>
        </p:nvSpPr>
        <p:spPr>
          <a:xfrm>
            <a:off x="548640" y="2560320"/>
            <a:ext cx="2103120" cy="640080"/>
          </a:xfrm>
          <a:prstGeom prst="roundRect">
            <a:avLst>
              <a:gd name="adj" fmla="val 11429"/>
            </a:avLst>
          </a:prstGeom>
          <a:solidFill>
            <a:srgbClr val="E8EEF9"/>
          </a:solidFill>
          <a:ln/>
        </p:spPr>
      </p:sp>
      <p:sp>
        <p:nvSpPr>
          <p:cNvPr id="16" name="Text 11"/>
          <p:cNvSpPr txBox="1"/>
          <p:nvPr/>
        </p:nvSpPr>
        <p:spPr>
          <a:xfrm>
            <a:off x="731520" y="2560320"/>
            <a:ext cx="1828800" cy="64008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Essence</a:t>
            </a:r>
            <a:endParaRPr lang="en-US" sz="1350" dirty="0"/>
          </a:p>
        </p:txBody>
      </p:sp>
      <p:sp>
        <p:nvSpPr>
          <p:cNvPr id="17" name="Shape 12"/>
          <p:cNvSpPr/>
          <p:nvPr/>
        </p:nvSpPr>
        <p:spPr>
          <a:xfrm>
            <a:off x="2816352" y="2560320"/>
            <a:ext cx="4297680" cy="640080"/>
          </a:xfrm>
          <a:prstGeom prst="roundRect">
            <a:avLst>
              <a:gd name="adj" fmla="val 11429"/>
            </a:avLst>
          </a:prstGeom>
          <a:solidFill>
            <a:srgbClr val="F4F7FC"/>
          </a:solidFill>
          <a:ln/>
        </p:spPr>
      </p:sp>
      <p:sp>
        <p:nvSpPr>
          <p:cNvPr id="18" name="Text 13"/>
          <p:cNvSpPr txBox="1"/>
          <p:nvPr/>
        </p:nvSpPr>
        <p:spPr>
          <a:xfrm>
            <a:off x="2999232" y="2560320"/>
            <a:ext cx="3931920" cy="640080"/>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Systematic, continuous collection and analysis of information on progress</a:t>
            </a:r>
            <a:endParaRPr lang="en-US" sz="1250" dirty="0"/>
          </a:p>
        </p:txBody>
      </p:sp>
      <p:sp>
        <p:nvSpPr>
          <p:cNvPr id="19" name="Shape 14"/>
          <p:cNvSpPr/>
          <p:nvPr/>
        </p:nvSpPr>
        <p:spPr>
          <a:xfrm>
            <a:off x="7342632" y="2560320"/>
            <a:ext cx="4297680" cy="640080"/>
          </a:xfrm>
          <a:prstGeom prst="roundRect">
            <a:avLst>
              <a:gd name="adj" fmla="val 11429"/>
            </a:avLst>
          </a:prstGeom>
          <a:solidFill>
            <a:srgbClr val="24365F"/>
          </a:solidFill>
          <a:ln/>
        </p:spPr>
      </p:sp>
      <p:sp>
        <p:nvSpPr>
          <p:cNvPr id="20" name="Text 15"/>
          <p:cNvSpPr txBox="1"/>
          <p:nvPr/>
        </p:nvSpPr>
        <p:spPr>
          <a:xfrm>
            <a:off x="7525512" y="2560320"/>
            <a:ext cx="3931920" cy="640080"/>
          </a:xfrm>
          <a:prstGeom prst="rect">
            <a:avLst/>
          </a:prstGeom>
          <a:noFill/>
          <a:ln/>
        </p:spPr>
        <p:txBody>
          <a:bodyPr wrap="square" lIns="0" tIns="0" rIns="0" bIns="0" rtlCol="0" anchor="ctr"/>
          <a:lstStyle/>
          <a:p>
            <a:pPr indent="0" marL="0">
              <a:buNone/>
            </a:pPr>
            <a:r>
              <a:rPr lang="en-US" sz="1250" dirty="0">
                <a:solidFill>
                  <a:srgbClr val="E2E8F4"/>
                </a:solidFill>
                <a:latin typeface="Calibri" pitchFamily="34" charset="0"/>
                <a:ea typeface="Calibri" pitchFamily="34" charset="-122"/>
                <a:cs typeface="Calibri" pitchFamily="34" charset="-120"/>
              </a:rPr>
              <a:t>Systematic and objective assessment of the project against evaluation criteria</a:t>
            </a:r>
            <a:endParaRPr lang="en-US" sz="1250" dirty="0"/>
          </a:p>
        </p:txBody>
      </p:sp>
      <p:sp>
        <p:nvSpPr>
          <p:cNvPr id="21" name="Shape 16"/>
          <p:cNvSpPr/>
          <p:nvPr/>
        </p:nvSpPr>
        <p:spPr>
          <a:xfrm>
            <a:off x="548640" y="3273552"/>
            <a:ext cx="2103120" cy="640080"/>
          </a:xfrm>
          <a:prstGeom prst="roundRect">
            <a:avLst>
              <a:gd name="adj" fmla="val 11429"/>
            </a:avLst>
          </a:prstGeom>
          <a:solidFill>
            <a:srgbClr val="E8EEF9"/>
          </a:solidFill>
          <a:ln/>
        </p:spPr>
      </p:sp>
      <p:sp>
        <p:nvSpPr>
          <p:cNvPr id="22" name="Text 17"/>
          <p:cNvSpPr txBox="1"/>
          <p:nvPr/>
        </p:nvSpPr>
        <p:spPr>
          <a:xfrm>
            <a:off x="731520" y="3273552"/>
            <a:ext cx="1828800" cy="64008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Continuity</a:t>
            </a:r>
            <a:endParaRPr lang="en-US" sz="1350" dirty="0"/>
          </a:p>
        </p:txBody>
      </p:sp>
      <p:sp>
        <p:nvSpPr>
          <p:cNvPr id="23" name="Shape 18"/>
          <p:cNvSpPr/>
          <p:nvPr/>
        </p:nvSpPr>
        <p:spPr>
          <a:xfrm>
            <a:off x="2816352" y="3273552"/>
            <a:ext cx="4297680" cy="640080"/>
          </a:xfrm>
          <a:prstGeom prst="roundRect">
            <a:avLst>
              <a:gd name="adj" fmla="val 11429"/>
            </a:avLst>
          </a:prstGeom>
          <a:solidFill>
            <a:srgbClr val="F4F7FC"/>
          </a:solidFill>
          <a:ln/>
        </p:spPr>
      </p:sp>
      <p:sp>
        <p:nvSpPr>
          <p:cNvPr id="24" name="Text 19"/>
          <p:cNvSpPr txBox="1"/>
          <p:nvPr/>
        </p:nvSpPr>
        <p:spPr>
          <a:xfrm>
            <a:off x="2999232" y="3273552"/>
            <a:ext cx="3931920" cy="640080"/>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Cross-cutting: throughout the entire life cycle, not a separate phase</a:t>
            </a:r>
            <a:endParaRPr lang="en-US" sz="1250" dirty="0"/>
          </a:p>
        </p:txBody>
      </p:sp>
      <p:sp>
        <p:nvSpPr>
          <p:cNvPr id="25" name="Shape 20"/>
          <p:cNvSpPr/>
          <p:nvPr/>
        </p:nvSpPr>
        <p:spPr>
          <a:xfrm>
            <a:off x="7342632" y="3273552"/>
            <a:ext cx="4297680" cy="640080"/>
          </a:xfrm>
          <a:prstGeom prst="roundRect">
            <a:avLst>
              <a:gd name="adj" fmla="val 11429"/>
            </a:avLst>
          </a:prstGeom>
          <a:solidFill>
            <a:srgbClr val="24365F"/>
          </a:solidFill>
          <a:ln/>
        </p:spPr>
      </p:sp>
      <p:sp>
        <p:nvSpPr>
          <p:cNvPr id="26" name="Text 21"/>
          <p:cNvSpPr txBox="1"/>
          <p:nvPr/>
        </p:nvSpPr>
        <p:spPr>
          <a:xfrm>
            <a:off x="7525512" y="3273552"/>
            <a:ext cx="3931920" cy="640080"/>
          </a:xfrm>
          <a:prstGeom prst="rect">
            <a:avLst/>
          </a:prstGeom>
          <a:noFill/>
          <a:ln/>
        </p:spPr>
        <p:txBody>
          <a:bodyPr wrap="square" lIns="0" tIns="0" rIns="0" bIns="0" rtlCol="0" anchor="ctr"/>
          <a:lstStyle/>
          <a:p>
            <a:pPr indent="0" marL="0">
              <a:buNone/>
            </a:pPr>
            <a:r>
              <a:rPr lang="en-US" sz="1250" dirty="0">
                <a:solidFill>
                  <a:srgbClr val="E2E8F4"/>
                </a:solidFill>
                <a:latin typeface="Calibri" pitchFamily="34" charset="0"/>
                <a:ea typeface="Calibri" pitchFamily="34" charset="-122"/>
                <a:cs typeface="Calibri" pitchFamily="34" charset="-120"/>
              </a:rPr>
              <a:t>Periodic: mid-term, final (end-of-project) and ex-post evaluations</a:t>
            </a:r>
            <a:endParaRPr lang="en-US" sz="1250" dirty="0"/>
          </a:p>
        </p:txBody>
      </p:sp>
      <p:sp>
        <p:nvSpPr>
          <p:cNvPr id="27" name="Shape 22"/>
          <p:cNvSpPr/>
          <p:nvPr/>
        </p:nvSpPr>
        <p:spPr>
          <a:xfrm>
            <a:off x="548640" y="3986784"/>
            <a:ext cx="2103120" cy="640080"/>
          </a:xfrm>
          <a:prstGeom prst="roundRect">
            <a:avLst>
              <a:gd name="adj" fmla="val 11429"/>
            </a:avLst>
          </a:prstGeom>
          <a:solidFill>
            <a:srgbClr val="E8EEF9"/>
          </a:solidFill>
          <a:ln/>
        </p:spPr>
      </p:sp>
      <p:sp>
        <p:nvSpPr>
          <p:cNvPr id="28" name="Text 23"/>
          <p:cNvSpPr txBox="1"/>
          <p:nvPr/>
        </p:nvSpPr>
        <p:spPr>
          <a:xfrm>
            <a:off x="731520" y="3986784"/>
            <a:ext cx="1828800" cy="64008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Who carries it out</a:t>
            </a:r>
            <a:endParaRPr lang="en-US" sz="1350" dirty="0"/>
          </a:p>
        </p:txBody>
      </p:sp>
      <p:sp>
        <p:nvSpPr>
          <p:cNvPr id="29" name="Shape 24"/>
          <p:cNvSpPr/>
          <p:nvPr/>
        </p:nvSpPr>
        <p:spPr>
          <a:xfrm>
            <a:off x="2816352" y="3986784"/>
            <a:ext cx="4297680" cy="640080"/>
          </a:xfrm>
          <a:prstGeom prst="roundRect">
            <a:avLst>
              <a:gd name="adj" fmla="val 11429"/>
            </a:avLst>
          </a:prstGeom>
          <a:solidFill>
            <a:srgbClr val="F4F7FC"/>
          </a:solidFill>
          <a:ln/>
        </p:spPr>
      </p:sp>
      <p:sp>
        <p:nvSpPr>
          <p:cNvPr id="30" name="Text 25"/>
          <p:cNvSpPr txBox="1"/>
          <p:nvPr/>
        </p:nvSpPr>
        <p:spPr>
          <a:xfrm>
            <a:off x="2999232" y="3986784"/>
            <a:ext cx="3931920" cy="640080"/>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The project team: the persons responsible under the monitoring plan</a:t>
            </a:r>
            <a:endParaRPr lang="en-US" sz="1250" dirty="0"/>
          </a:p>
        </p:txBody>
      </p:sp>
      <p:sp>
        <p:nvSpPr>
          <p:cNvPr id="31" name="Shape 26"/>
          <p:cNvSpPr/>
          <p:nvPr/>
        </p:nvSpPr>
        <p:spPr>
          <a:xfrm>
            <a:off x="7342632" y="3986784"/>
            <a:ext cx="4297680" cy="640080"/>
          </a:xfrm>
          <a:prstGeom prst="roundRect">
            <a:avLst>
              <a:gd name="adj" fmla="val 11429"/>
            </a:avLst>
          </a:prstGeom>
          <a:solidFill>
            <a:srgbClr val="24365F"/>
          </a:solidFill>
          <a:ln/>
        </p:spPr>
      </p:sp>
      <p:sp>
        <p:nvSpPr>
          <p:cNvPr id="32" name="Text 27"/>
          <p:cNvSpPr txBox="1"/>
          <p:nvPr/>
        </p:nvSpPr>
        <p:spPr>
          <a:xfrm>
            <a:off x="7525512" y="3986784"/>
            <a:ext cx="3931920" cy="640080"/>
          </a:xfrm>
          <a:prstGeom prst="rect">
            <a:avLst/>
          </a:prstGeom>
          <a:noFill/>
          <a:ln/>
        </p:spPr>
        <p:txBody>
          <a:bodyPr wrap="square" lIns="0" tIns="0" rIns="0" bIns="0" rtlCol="0" anchor="ctr"/>
          <a:lstStyle/>
          <a:p>
            <a:pPr indent="0" marL="0">
              <a:buNone/>
            </a:pPr>
            <a:r>
              <a:rPr lang="en-US" sz="1250" dirty="0">
                <a:solidFill>
                  <a:srgbClr val="E2E8F4"/>
                </a:solidFill>
                <a:latin typeface="Calibri" pitchFamily="34" charset="0"/>
                <a:ea typeface="Calibri" pitchFamily="34" charset="-122"/>
                <a:cs typeface="Calibri" pitchFamily="34" charset="-120"/>
              </a:rPr>
              <a:t>Generally independent (external) experts, to ensure objective findings</a:t>
            </a:r>
            <a:endParaRPr lang="en-US" sz="1250" dirty="0"/>
          </a:p>
        </p:txBody>
      </p:sp>
      <p:sp>
        <p:nvSpPr>
          <p:cNvPr id="33" name="Shape 28"/>
          <p:cNvSpPr/>
          <p:nvPr/>
        </p:nvSpPr>
        <p:spPr>
          <a:xfrm>
            <a:off x="548640" y="4700016"/>
            <a:ext cx="2103120" cy="640080"/>
          </a:xfrm>
          <a:prstGeom prst="roundRect">
            <a:avLst>
              <a:gd name="adj" fmla="val 11429"/>
            </a:avLst>
          </a:prstGeom>
          <a:solidFill>
            <a:srgbClr val="E8EEF9"/>
          </a:solidFill>
          <a:ln/>
        </p:spPr>
      </p:sp>
      <p:sp>
        <p:nvSpPr>
          <p:cNvPr id="34" name="Text 29"/>
          <p:cNvSpPr txBox="1"/>
          <p:nvPr/>
        </p:nvSpPr>
        <p:spPr>
          <a:xfrm>
            <a:off x="731520" y="4700016"/>
            <a:ext cx="1828800" cy="64008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Focus</a:t>
            </a:r>
            <a:endParaRPr lang="en-US" sz="1350" dirty="0"/>
          </a:p>
        </p:txBody>
      </p:sp>
      <p:sp>
        <p:nvSpPr>
          <p:cNvPr id="35" name="Shape 30"/>
          <p:cNvSpPr/>
          <p:nvPr/>
        </p:nvSpPr>
        <p:spPr>
          <a:xfrm>
            <a:off x="2816352" y="4700016"/>
            <a:ext cx="4297680" cy="640080"/>
          </a:xfrm>
          <a:prstGeom prst="roundRect">
            <a:avLst>
              <a:gd name="adj" fmla="val 11429"/>
            </a:avLst>
          </a:prstGeom>
          <a:solidFill>
            <a:srgbClr val="F4F7FC"/>
          </a:solidFill>
          <a:ln/>
        </p:spPr>
      </p:sp>
      <p:sp>
        <p:nvSpPr>
          <p:cNvPr id="36" name="Text 31"/>
          <p:cNvSpPr txBox="1"/>
          <p:nvPr/>
        </p:nvSpPr>
        <p:spPr>
          <a:xfrm>
            <a:off x="2999232" y="4700016"/>
            <a:ext cx="3931920" cy="640080"/>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Progress against planned indicators; prompt identification of deviations</a:t>
            </a:r>
            <a:endParaRPr lang="en-US" sz="1250" dirty="0"/>
          </a:p>
        </p:txBody>
      </p:sp>
      <p:sp>
        <p:nvSpPr>
          <p:cNvPr id="37" name="Shape 32"/>
          <p:cNvSpPr/>
          <p:nvPr/>
        </p:nvSpPr>
        <p:spPr>
          <a:xfrm>
            <a:off x="7342632" y="4700016"/>
            <a:ext cx="4297680" cy="640080"/>
          </a:xfrm>
          <a:prstGeom prst="roundRect">
            <a:avLst>
              <a:gd name="adj" fmla="val 11429"/>
            </a:avLst>
          </a:prstGeom>
          <a:solidFill>
            <a:srgbClr val="24365F"/>
          </a:solidFill>
          <a:ln/>
        </p:spPr>
      </p:sp>
      <p:sp>
        <p:nvSpPr>
          <p:cNvPr id="38" name="Text 33"/>
          <p:cNvSpPr txBox="1"/>
          <p:nvPr/>
        </p:nvSpPr>
        <p:spPr>
          <a:xfrm>
            <a:off x="7525512" y="4700016"/>
            <a:ext cx="3931920" cy="640080"/>
          </a:xfrm>
          <a:prstGeom prst="rect">
            <a:avLst/>
          </a:prstGeom>
          <a:noFill/>
          <a:ln/>
        </p:spPr>
        <p:txBody>
          <a:bodyPr wrap="square" lIns="0" tIns="0" rIns="0" bIns="0" rtlCol="0" anchor="ctr"/>
          <a:lstStyle/>
          <a:p>
            <a:pPr indent="0" marL="0">
              <a:buNone/>
            </a:pPr>
            <a:r>
              <a:rPr lang="en-US" sz="1250" dirty="0">
                <a:solidFill>
                  <a:srgbClr val="E2E8F4"/>
                </a:solidFill>
                <a:latin typeface="Calibri" pitchFamily="34" charset="0"/>
                <a:ea typeface="Calibri" pitchFamily="34" charset="-122"/>
                <a:cs typeface="Calibri" pitchFamily="34" charset="-120"/>
              </a:rPr>
              <a:t>Relevance, coherence, effectiveness, efficiency, impact, sustainability</a:t>
            </a:r>
            <a:endParaRPr lang="en-US" sz="1250" dirty="0"/>
          </a:p>
        </p:txBody>
      </p:sp>
      <p:sp>
        <p:nvSpPr>
          <p:cNvPr id="39" name="Shape 34"/>
          <p:cNvSpPr/>
          <p:nvPr/>
        </p:nvSpPr>
        <p:spPr>
          <a:xfrm>
            <a:off x="548640" y="5413248"/>
            <a:ext cx="2103120" cy="640080"/>
          </a:xfrm>
          <a:prstGeom prst="roundRect">
            <a:avLst>
              <a:gd name="adj" fmla="val 11429"/>
            </a:avLst>
          </a:prstGeom>
          <a:solidFill>
            <a:srgbClr val="E8EEF9"/>
          </a:solidFill>
          <a:ln/>
        </p:spPr>
      </p:sp>
      <p:sp>
        <p:nvSpPr>
          <p:cNvPr id="40" name="Text 35"/>
          <p:cNvSpPr txBox="1"/>
          <p:nvPr/>
        </p:nvSpPr>
        <p:spPr>
          <a:xfrm>
            <a:off x="731520" y="5413248"/>
            <a:ext cx="1828800" cy="64008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Main use</a:t>
            </a:r>
            <a:endParaRPr lang="en-US" sz="1350" dirty="0"/>
          </a:p>
        </p:txBody>
      </p:sp>
      <p:sp>
        <p:nvSpPr>
          <p:cNvPr id="41" name="Shape 36"/>
          <p:cNvSpPr/>
          <p:nvPr/>
        </p:nvSpPr>
        <p:spPr>
          <a:xfrm>
            <a:off x="2816352" y="5413248"/>
            <a:ext cx="4297680" cy="640080"/>
          </a:xfrm>
          <a:prstGeom prst="roundRect">
            <a:avLst>
              <a:gd name="adj" fmla="val 11429"/>
            </a:avLst>
          </a:prstGeom>
          <a:solidFill>
            <a:srgbClr val="F4F7FC"/>
          </a:solidFill>
          <a:ln/>
        </p:spPr>
      </p:sp>
      <p:sp>
        <p:nvSpPr>
          <p:cNvPr id="42" name="Text 37"/>
          <p:cNvSpPr txBox="1"/>
          <p:nvPr/>
        </p:nvSpPr>
        <p:spPr>
          <a:xfrm>
            <a:off x="2999232" y="5413248"/>
            <a:ext cx="3931920" cy="640080"/>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Evidence for ongoing management decisions and for reporting</a:t>
            </a:r>
            <a:endParaRPr lang="en-US" sz="1250" dirty="0"/>
          </a:p>
        </p:txBody>
      </p:sp>
      <p:sp>
        <p:nvSpPr>
          <p:cNvPr id="43" name="Shape 38"/>
          <p:cNvSpPr/>
          <p:nvPr/>
        </p:nvSpPr>
        <p:spPr>
          <a:xfrm>
            <a:off x="7342632" y="5413248"/>
            <a:ext cx="4297680" cy="640080"/>
          </a:xfrm>
          <a:prstGeom prst="roundRect">
            <a:avLst>
              <a:gd name="adj" fmla="val 11429"/>
            </a:avLst>
          </a:prstGeom>
          <a:solidFill>
            <a:srgbClr val="24365F"/>
          </a:solidFill>
          <a:ln/>
        </p:spPr>
      </p:sp>
      <p:sp>
        <p:nvSpPr>
          <p:cNvPr id="44" name="Text 39"/>
          <p:cNvSpPr txBox="1"/>
          <p:nvPr/>
        </p:nvSpPr>
        <p:spPr>
          <a:xfrm>
            <a:off x="7525512" y="5413248"/>
            <a:ext cx="3931920" cy="640080"/>
          </a:xfrm>
          <a:prstGeom prst="rect">
            <a:avLst/>
          </a:prstGeom>
          <a:noFill/>
          <a:ln/>
        </p:spPr>
        <p:txBody>
          <a:bodyPr wrap="square" lIns="0" tIns="0" rIns="0" bIns="0" rtlCol="0" anchor="ctr"/>
          <a:lstStyle/>
          <a:p>
            <a:pPr indent="0" marL="0">
              <a:buNone/>
            </a:pPr>
            <a:r>
              <a:rPr lang="en-US" sz="1250" dirty="0">
                <a:solidFill>
                  <a:srgbClr val="E2E8F4"/>
                </a:solidFill>
                <a:latin typeface="Calibri" pitchFamily="34" charset="0"/>
                <a:ea typeface="Calibri" pitchFamily="34" charset="-122"/>
                <a:cs typeface="Calibri" pitchFamily="34" charset="-120"/>
              </a:rPr>
              <a:t>Adjusting strategy (mid-term); measuring long-term impact and sustainability (ex-post)</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1.1 · SYSTEM OF MONITORING INDICATORS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Anatomy of an Indicator: From Baseline to Target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05</a:t>
            </a:r>
            <a:endParaRPr lang="en-US" sz="900" dirty="0"/>
          </a:p>
        </p:txBody>
      </p:sp>
      <p:sp>
        <p:nvSpPr>
          <p:cNvPr id="7" name="Text 4"/>
          <p:cNvSpPr txBox="1"/>
          <p:nvPr/>
        </p:nvSpPr>
        <p:spPr>
          <a:xfrm>
            <a:off x="548640" y="1600200"/>
            <a:ext cx="11091672" cy="502920"/>
          </a:xfrm>
          <a:prstGeom prst="rect">
            <a:avLst/>
          </a:prstGeom>
          <a:noFill/>
          <a:ln/>
        </p:spPr>
        <p:txBody>
          <a:bodyPr wrap="square" lIns="0" tIns="0" rIns="0" bIns="0" rtlCol="0" anchor="ctr"/>
          <a:lstStyle/>
          <a:p>
            <a:pPr indent="0" marL="0">
              <a:buNone/>
            </a:pPr>
            <a:r>
              <a:rPr lang="en-US" sz="1500" i="1" dirty="0">
                <a:solidFill>
                  <a:srgbClr val="64708C"/>
                </a:solidFill>
                <a:latin typeface="Calibri" pitchFamily="34" charset="0"/>
                <a:ea typeface="Calibri" pitchFamily="34" charset="-122"/>
                <a:cs typeface="Calibri" pitchFamily="34" charset="-120"/>
              </a:rPr>
              <a:t>Each objectively verifiable indicator in the logframe (for results, the specific objective and the overall objective) is accompanied by:</a:t>
            </a:r>
            <a:endParaRPr lang="en-US" sz="1500" dirty="0"/>
          </a:p>
        </p:txBody>
      </p:sp>
      <p:sp>
        <p:nvSpPr>
          <p:cNvPr id="8" name="Shape 5"/>
          <p:cNvSpPr/>
          <p:nvPr/>
        </p:nvSpPr>
        <p:spPr>
          <a:xfrm>
            <a:off x="1097280" y="2743200"/>
            <a:ext cx="9966960" cy="219456"/>
          </a:xfrm>
          <a:prstGeom prst="roundRect">
            <a:avLst>
              <a:gd name="adj" fmla="val 50000"/>
            </a:avLst>
          </a:prstGeom>
          <a:solidFill>
            <a:srgbClr val="E8EEF9"/>
          </a:solidFill>
          <a:ln/>
        </p:spPr>
      </p:sp>
      <p:sp>
        <p:nvSpPr>
          <p:cNvPr id="9" name="Shape 6"/>
          <p:cNvSpPr/>
          <p:nvPr/>
        </p:nvSpPr>
        <p:spPr>
          <a:xfrm>
            <a:off x="1097280" y="2743200"/>
            <a:ext cx="3787445" cy="219456"/>
          </a:xfrm>
          <a:prstGeom prst="roundRect">
            <a:avLst>
              <a:gd name="adj" fmla="val 50000"/>
            </a:avLst>
          </a:prstGeom>
          <a:solidFill>
            <a:srgbClr val="1B2A4A"/>
          </a:solidFill>
          <a:ln/>
        </p:spPr>
      </p:sp>
      <p:sp>
        <p:nvSpPr>
          <p:cNvPr id="10" name="Shape 7"/>
          <p:cNvSpPr/>
          <p:nvPr/>
        </p:nvSpPr>
        <p:spPr>
          <a:xfrm>
            <a:off x="896112" y="2651760"/>
            <a:ext cx="402336" cy="402336"/>
          </a:xfrm>
          <a:prstGeom prst="ellipse">
            <a:avLst/>
          </a:prstGeom>
          <a:solidFill>
            <a:srgbClr val="1B2A4A"/>
          </a:solidFill>
          <a:ln w="19050">
            <a:solidFill>
              <a:srgbClr val="FFFFFF"/>
            </a:solidFill>
            <a:prstDash val="solid"/>
          </a:ln>
        </p:spPr>
      </p:sp>
      <p:sp>
        <p:nvSpPr>
          <p:cNvPr id="11" name="Shape 8"/>
          <p:cNvSpPr/>
          <p:nvPr/>
        </p:nvSpPr>
        <p:spPr>
          <a:xfrm>
            <a:off x="6377940" y="2651760"/>
            <a:ext cx="402336" cy="402336"/>
          </a:xfrm>
          <a:prstGeom prst="ellipse">
            <a:avLst/>
          </a:prstGeom>
          <a:solidFill>
            <a:srgbClr val="FFFFFF"/>
          </a:solidFill>
          <a:ln w="25400">
            <a:solidFill>
              <a:srgbClr val="1B2A4A"/>
            </a:solidFill>
            <a:prstDash val="solid"/>
          </a:ln>
        </p:spPr>
      </p:sp>
      <p:sp>
        <p:nvSpPr>
          <p:cNvPr id="12" name="Shape 9"/>
          <p:cNvSpPr/>
          <p:nvPr/>
        </p:nvSpPr>
        <p:spPr>
          <a:xfrm>
            <a:off x="10863072" y="2651760"/>
            <a:ext cx="402336" cy="402336"/>
          </a:xfrm>
          <a:prstGeom prst="ellipse">
            <a:avLst/>
          </a:prstGeom>
          <a:solidFill>
            <a:srgbClr val="1B2A4A"/>
          </a:solidFill>
          <a:ln w="31750">
            <a:solidFill>
              <a:srgbClr val="C9A227"/>
            </a:solidFill>
            <a:prstDash val="solid"/>
          </a:ln>
        </p:spPr>
      </p:sp>
      <p:sp>
        <p:nvSpPr>
          <p:cNvPr id="13" name="Shape 10"/>
          <p:cNvSpPr/>
          <p:nvPr/>
        </p:nvSpPr>
        <p:spPr>
          <a:xfrm>
            <a:off x="4683557" y="2651760"/>
            <a:ext cx="402336" cy="402336"/>
          </a:xfrm>
          <a:prstGeom prst="ellipse">
            <a:avLst/>
          </a:prstGeom>
          <a:solidFill>
            <a:srgbClr val="C9A227"/>
          </a:solidFill>
          <a:ln w="19050">
            <a:solidFill>
              <a:srgbClr val="FFFFFF"/>
            </a:solidFill>
            <a:prstDash val="solid"/>
          </a:ln>
        </p:spPr>
      </p:sp>
      <p:sp>
        <p:nvSpPr>
          <p:cNvPr id="14" name="Text 11"/>
          <p:cNvSpPr txBox="1"/>
          <p:nvPr/>
        </p:nvSpPr>
        <p:spPr>
          <a:xfrm>
            <a:off x="896112" y="2212848"/>
            <a:ext cx="1645920" cy="310896"/>
          </a:xfrm>
          <a:prstGeom prst="rect">
            <a:avLst/>
          </a:prstGeom>
          <a:noFill/>
          <a:ln/>
        </p:spPr>
        <p:txBody>
          <a:bodyPr wrap="square" lIns="0" tIns="0" rIns="0" bIns="0" rtlCol="0" anchor="b"/>
          <a:lstStyle/>
          <a:p>
            <a:pPr indent="0" marL="0">
              <a:buNone/>
            </a:pPr>
            <a:r>
              <a:rPr lang="en-US" sz="1350" b="1" dirty="0">
                <a:solidFill>
                  <a:srgbClr val="1B2A4A"/>
                </a:solidFill>
                <a:latin typeface="Calibri" pitchFamily="34" charset="0"/>
                <a:ea typeface="Calibri" pitchFamily="34" charset="-122"/>
                <a:cs typeface="Calibri" pitchFamily="34" charset="-120"/>
              </a:rPr>
              <a:t>Baseline</a:t>
            </a:r>
            <a:endParaRPr lang="en-US" sz="1350" dirty="0"/>
          </a:p>
        </p:txBody>
      </p:sp>
      <p:sp>
        <p:nvSpPr>
          <p:cNvPr id="15" name="Text 12"/>
          <p:cNvSpPr txBox="1"/>
          <p:nvPr/>
        </p:nvSpPr>
        <p:spPr>
          <a:xfrm>
            <a:off x="4061765" y="2212848"/>
            <a:ext cx="1645920" cy="310896"/>
          </a:xfrm>
          <a:prstGeom prst="rect">
            <a:avLst/>
          </a:prstGeom>
          <a:noFill/>
          <a:ln/>
        </p:spPr>
        <p:txBody>
          <a:bodyPr wrap="square" lIns="0" tIns="0" rIns="0" bIns="0" rtlCol="0" anchor="b"/>
          <a:lstStyle/>
          <a:p>
            <a:pPr algn="ctr" indent="0" marL="0">
              <a:buNone/>
            </a:pPr>
            <a:r>
              <a:rPr lang="en-US" sz="1350" b="1" dirty="0">
                <a:solidFill>
                  <a:srgbClr val="1B2A4A"/>
                </a:solidFill>
                <a:latin typeface="Calibri" pitchFamily="34" charset="0"/>
                <a:ea typeface="Calibri" pitchFamily="34" charset="-122"/>
                <a:cs typeface="Calibri" pitchFamily="34" charset="-120"/>
              </a:rPr>
              <a:t>Actual value</a:t>
            </a:r>
            <a:endParaRPr lang="en-US" sz="1350" dirty="0"/>
          </a:p>
        </p:txBody>
      </p:sp>
      <p:sp>
        <p:nvSpPr>
          <p:cNvPr id="16" name="Text 13"/>
          <p:cNvSpPr txBox="1"/>
          <p:nvPr/>
        </p:nvSpPr>
        <p:spPr>
          <a:xfrm>
            <a:off x="5756148" y="2212848"/>
            <a:ext cx="1645920" cy="310896"/>
          </a:xfrm>
          <a:prstGeom prst="rect">
            <a:avLst/>
          </a:prstGeom>
          <a:noFill/>
          <a:ln/>
        </p:spPr>
        <p:txBody>
          <a:bodyPr wrap="square" lIns="0" tIns="0" rIns="0" bIns="0" rtlCol="0" anchor="b"/>
          <a:lstStyle/>
          <a:p>
            <a:pPr algn="ctr" indent="0" marL="0">
              <a:buNone/>
            </a:pPr>
            <a:r>
              <a:rPr lang="en-US" sz="1350" b="1" dirty="0">
                <a:solidFill>
                  <a:srgbClr val="1B2A4A"/>
                </a:solidFill>
                <a:latin typeface="Calibri" pitchFamily="34" charset="0"/>
                <a:ea typeface="Calibri" pitchFamily="34" charset="-122"/>
                <a:cs typeface="Calibri" pitchFamily="34" charset="-120"/>
              </a:rPr>
              <a:t>Interim target</a:t>
            </a:r>
            <a:endParaRPr lang="en-US" sz="1350" dirty="0"/>
          </a:p>
        </p:txBody>
      </p:sp>
      <p:sp>
        <p:nvSpPr>
          <p:cNvPr id="17" name="Text 14"/>
          <p:cNvSpPr txBox="1"/>
          <p:nvPr/>
        </p:nvSpPr>
        <p:spPr>
          <a:xfrm>
            <a:off x="9619488" y="2212848"/>
            <a:ext cx="1645920" cy="310896"/>
          </a:xfrm>
          <a:prstGeom prst="rect">
            <a:avLst/>
          </a:prstGeom>
          <a:noFill/>
          <a:ln/>
        </p:spPr>
        <p:txBody>
          <a:bodyPr wrap="square" lIns="0" tIns="0" rIns="0" bIns="0" rtlCol="0" anchor="b"/>
          <a:lstStyle/>
          <a:p>
            <a:pPr algn="r" indent="0" marL="0">
              <a:buNone/>
            </a:pPr>
            <a:r>
              <a:rPr lang="en-US" sz="1350" b="1" dirty="0">
                <a:solidFill>
                  <a:srgbClr val="1B2A4A"/>
                </a:solidFill>
                <a:latin typeface="Calibri" pitchFamily="34" charset="0"/>
                <a:ea typeface="Calibri" pitchFamily="34" charset="-122"/>
                <a:cs typeface="Calibri" pitchFamily="34" charset="-120"/>
              </a:rPr>
              <a:t>Final target</a:t>
            </a:r>
            <a:endParaRPr lang="en-US" sz="1350" dirty="0"/>
          </a:p>
        </p:txBody>
      </p:sp>
      <p:sp>
        <p:nvSpPr>
          <p:cNvPr id="18" name="Shape 15"/>
          <p:cNvSpPr/>
          <p:nvPr/>
        </p:nvSpPr>
        <p:spPr>
          <a:xfrm>
            <a:off x="4930445" y="3218688"/>
            <a:ext cx="1602943" cy="0"/>
          </a:xfrm>
          <a:prstGeom prst="line">
            <a:avLst/>
          </a:prstGeom>
          <a:noFill/>
          <a:ln w="19050">
            <a:solidFill>
              <a:srgbClr val="C9A227"/>
            </a:solidFill>
            <a:prstDash val="solid"/>
            <a:headEnd type="triangle"/>
            <a:tailEnd type="triangle"/>
          </a:ln>
        </p:spPr>
      </p:sp>
      <p:sp>
        <p:nvSpPr>
          <p:cNvPr id="19" name="Text 16"/>
          <p:cNvSpPr txBox="1"/>
          <p:nvPr/>
        </p:nvSpPr>
        <p:spPr>
          <a:xfrm>
            <a:off x="5000396" y="3264408"/>
            <a:ext cx="1463040" cy="256032"/>
          </a:xfrm>
          <a:prstGeom prst="rect">
            <a:avLst/>
          </a:prstGeom>
          <a:noFill/>
          <a:ln/>
        </p:spPr>
        <p:txBody>
          <a:bodyPr wrap="square" lIns="0" tIns="0" rIns="0" bIns="0" rtlCol="0" anchor="t"/>
          <a:lstStyle/>
          <a:p>
            <a:pPr algn="ctr" indent="0" marL="0">
              <a:buNone/>
            </a:pPr>
            <a:r>
              <a:rPr lang="en-US" sz="1150" b="1" dirty="0">
                <a:solidFill>
                  <a:srgbClr val="C9A227"/>
                </a:solidFill>
                <a:latin typeface="Calibri" pitchFamily="34" charset="0"/>
                <a:ea typeface="Calibri" pitchFamily="34" charset="-122"/>
                <a:cs typeface="Calibri" pitchFamily="34" charset="-120"/>
              </a:rPr>
              <a:t>Deviation</a:t>
            </a:r>
            <a:endParaRPr lang="en-US" sz="1150" dirty="0"/>
          </a:p>
        </p:txBody>
      </p:sp>
      <p:sp>
        <p:nvSpPr>
          <p:cNvPr id="20" name="Text 17"/>
          <p:cNvSpPr txBox="1"/>
          <p:nvPr/>
        </p:nvSpPr>
        <p:spPr>
          <a:xfrm>
            <a:off x="896112" y="3611880"/>
            <a:ext cx="1463040" cy="256032"/>
          </a:xfrm>
          <a:prstGeom prst="rect">
            <a:avLst/>
          </a:prstGeom>
          <a:noFill/>
          <a:ln/>
        </p:spPr>
        <p:txBody>
          <a:bodyPr wrap="square" lIns="0" tIns="0" rIns="0" bIns="0" rtlCol="0" anchor="t"/>
          <a:lstStyle/>
          <a:p>
            <a:pPr indent="0" marL="0">
              <a:buNone/>
            </a:pPr>
            <a:r>
              <a:rPr lang="en-US" sz="1100" i="1" dirty="0">
                <a:solidFill>
                  <a:srgbClr val="64708C"/>
                </a:solidFill>
                <a:latin typeface="Calibri" pitchFamily="34" charset="0"/>
                <a:ea typeface="Calibri" pitchFamily="34" charset="-122"/>
                <a:cs typeface="Calibri" pitchFamily="34" charset="-120"/>
              </a:rPr>
              <a:t>Project start</a:t>
            </a:r>
            <a:endParaRPr lang="en-US" sz="1100" dirty="0"/>
          </a:p>
        </p:txBody>
      </p:sp>
      <p:sp>
        <p:nvSpPr>
          <p:cNvPr id="21" name="Text 18"/>
          <p:cNvSpPr txBox="1"/>
          <p:nvPr/>
        </p:nvSpPr>
        <p:spPr>
          <a:xfrm>
            <a:off x="4061765" y="3611880"/>
            <a:ext cx="1645920" cy="256032"/>
          </a:xfrm>
          <a:prstGeom prst="rect">
            <a:avLst/>
          </a:prstGeom>
          <a:noFill/>
          <a:ln/>
        </p:spPr>
        <p:txBody>
          <a:bodyPr wrap="square" lIns="0" tIns="0" rIns="0" bIns="0" rtlCol="0" anchor="t"/>
          <a:lstStyle/>
          <a:p>
            <a:pPr algn="ctr" indent="0" marL="0">
              <a:buNone/>
            </a:pPr>
            <a:r>
              <a:rPr lang="en-US" sz="1100" i="1" dirty="0">
                <a:solidFill>
                  <a:srgbClr val="64708C"/>
                </a:solidFill>
                <a:latin typeface="Calibri" pitchFamily="34" charset="0"/>
                <a:ea typeface="Calibri" pitchFamily="34" charset="-122"/>
                <a:cs typeface="Calibri" pitchFamily="34" charset="-120"/>
              </a:rPr>
              <a:t>Time of measurement</a:t>
            </a:r>
            <a:endParaRPr lang="en-US" sz="1100" dirty="0"/>
          </a:p>
        </p:txBody>
      </p:sp>
      <p:sp>
        <p:nvSpPr>
          <p:cNvPr id="22" name="Text 19"/>
          <p:cNvSpPr txBox="1"/>
          <p:nvPr/>
        </p:nvSpPr>
        <p:spPr>
          <a:xfrm>
            <a:off x="5847588" y="3611880"/>
            <a:ext cx="1463040" cy="256032"/>
          </a:xfrm>
          <a:prstGeom prst="rect">
            <a:avLst/>
          </a:prstGeom>
          <a:noFill/>
          <a:ln/>
        </p:spPr>
        <p:txBody>
          <a:bodyPr wrap="square" lIns="0" tIns="0" rIns="0" bIns="0" rtlCol="0" anchor="t"/>
          <a:lstStyle/>
          <a:p>
            <a:pPr algn="ctr" indent="0" marL="0">
              <a:buNone/>
            </a:pPr>
            <a:r>
              <a:rPr lang="en-US" sz="1100" i="1" dirty="0">
                <a:solidFill>
                  <a:srgbClr val="64708C"/>
                </a:solidFill>
                <a:latin typeface="Calibri" pitchFamily="34" charset="0"/>
                <a:ea typeface="Calibri" pitchFamily="34" charset="-122"/>
                <a:cs typeface="Calibri" pitchFamily="34" charset="-120"/>
              </a:rPr>
              <a:t>Interim stage</a:t>
            </a:r>
            <a:endParaRPr lang="en-US" sz="1100" dirty="0"/>
          </a:p>
        </p:txBody>
      </p:sp>
      <p:sp>
        <p:nvSpPr>
          <p:cNvPr id="23" name="Text 20"/>
          <p:cNvSpPr txBox="1"/>
          <p:nvPr/>
        </p:nvSpPr>
        <p:spPr>
          <a:xfrm>
            <a:off x="9802368" y="3611880"/>
            <a:ext cx="1463040" cy="256032"/>
          </a:xfrm>
          <a:prstGeom prst="rect">
            <a:avLst/>
          </a:prstGeom>
          <a:noFill/>
          <a:ln/>
        </p:spPr>
        <p:txBody>
          <a:bodyPr wrap="square" lIns="0" tIns="0" rIns="0" bIns="0" rtlCol="0" anchor="t"/>
          <a:lstStyle/>
          <a:p>
            <a:pPr algn="r" indent="0" marL="0">
              <a:buNone/>
            </a:pPr>
            <a:r>
              <a:rPr lang="en-US" sz="1100" i="1" dirty="0">
                <a:solidFill>
                  <a:srgbClr val="64708C"/>
                </a:solidFill>
                <a:latin typeface="Calibri" pitchFamily="34" charset="0"/>
                <a:ea typeface="Calibri" pitchFamily="34" charset="-122"/>
                <a:cs typeface="Calibri" pitchFamily="34" charset="-120"/>
              </a:rPr>
              <a:t>Project end</a:t>
            </a:r>
            <a:endParaRPr lang="en-US" sz="1100" dirty="0"/>
          </a:p>
        </p:txBody>
      </p:sp>
      <p:sp>
        <p:nvSpPr>
          <p:cNvPr id="24" name="Shape 21"/>
          <p:cNvSpPr/>
          <p:nvPr/>
        </p:nvSpPr>
        <p:spPr>
          <a:xfrm>
            <a:off x="548640" y="4114800"/>
            <a:ext cx="2567178" cy="2011680"/>
          </a:xfrm>
          <a:prstGeom prst="roundRect">
            <a:avLst>
              <a:gd name="adj" fmla="val 3636"/>
            </a:avLst>
          </a:prstGeom>
          <a:solidFill>
            <a:srgbClr val="F4F7FC"/>
          </a:solidFill>
          <a:ln/>
        </p:spPr>
      </p:sp>
      <p:sp>
        <p:nvSpPr>
          <p:cNvPr id="25" name="Shape 22"/>
          <p:cNvSpPr/>
          <p:nvPr/>
        </p:nvSpPr>
        <p:spPr>
          <a:xfrm>
            <a:off x="749808" y="4315968"/>
            <a:ext cx="502920" cy="502920"/>
          </a:xfrm>
          <a:prstGeom prst="ellipse">
            <a:avLst/>
          </a:prstGeom>
          <a:solidFill>
            <a:srgbClr val="1B2A4A"/>
          </a:solidFill>
          <a:ln/>
        </p:spPr>
      </p:sp>
      <p:pic>
        <p:nvPicPr>
          <p:cNvPr id="26" name="Image 0" descr="preencoded.png">    </p:cNvPr>
          <p:cNvPicPr>
            <a:picLocks noChangeAspect="1"/>
          </p:cNvPicPr>
          <p:nvPr/>
        </p:nvPicPr>
        <p:blipFill>
          <a:blip r:embed="rId1"/>
          <a:stretch>
            <a:fillRect/>
          </a:stretch>
        </p:blipFill>
        <p:spPr>
          <a:xfrm>
            <a:off x="885596" y="4451756"/>
            <a:ext cx="231343" cy="231343"/>
          </a:xfrm>
          <a:prstGeom prst="rect">
            <a:avLst/>
          </a:prstGeom>
        </p:spPr>
      </p:pic>
      <p:sp>
        <p:nvSpPr>
          <p:cNvPr id="27" name="Text 23"/>
          <p:cNvSpPr txBox="1"/>
          <p:nvPr/>
        </p:nvSpPr>
        <p:spPr>
          <a:xfrm>
            <a:off x="1389888" y="4315968"/>
            <a:ext cx="1561338"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Baseline</a:t>
            </a:r>
            <a:endParaRPr lang="en-US" sz="1500" dirty="0"/>
          </a:p>
        </p:txBody>
      </p:sp>
      <p:sp>
        <p:nvSpPr>
          <p:cNvPr id="28" name="Text 24"/>
          <p:cNvSpPr txBox="1"/>
          <p:nvPr/>
        </p:nvSpPr>
        <p:spPr>
          <a:xfrm>
            <a:off x="749808" y="4983480"/>
            <a:ext cx="2164842" cy="100584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The initial state of the indicator at the start of the project, against which progress is measured.</a:t>
            </a:r>
            <a:endParaRPr lang="en-US" sz="1250" dirty="0"/>
          </a:p>
        </p:txBody>
      </p:sp>
      <p:sp>
        <p:nvSpPr>
          <p:cNvPr id="29" name="Shape 25"/>
          <p:cNvSpPr/>
          <p:nvPr/>
        </p:nvSpPr>
        <p:spPr>
          <a:xfrm>
            <a:off x="3390138" y="4114800"/>
            <a:ext cx="2567178" cy="2011680"/>
          </a:xfrm>
          <a:prstGeom prst="roundRect">
            <a:avLst>
              <a:gd name="adj" fmla="val 3636"/>
            </a:avLst>
          </a:prstGeom>
          <a:solidFill>
            <a:srgbClr val="F4F7FC"/>
          </a:solidFill>
          <a:ln/>
        </p:spPr>
      </p:sp>
      <p:sp>
        <p:nvSpPr>
          <p:cNvPr id="30" name="Shape 26"/>
          <p:cNvSpPr/>
          <p:nvPr/>
        </p:nvSpPr>
        <p:spPr>
          <a:xfrm>
            <a:off x="3591306" y="4315968"/>
            <a:ext cx="502920" cy="502920"/>
          </a:xfrm>
          <a:prstGeom prst="ellipse">
            <a:avLst/>
          </a:prstGeom>
          <a:solidFill>
            <a:srgbClr val="1B2A4A"/>
          </a:solidFill>
          <a:ln/>
        </p:spPr>
      </p:sp>
      <p:pic>
        <p:nvPicPr>
          <p:cNvPr id="31" name="Image 1" descr="preencoded.png">    </p:cNvPr>
          <p:cNvPicPr>
            <a:picLocks noChangeAspect="1"/>
          </p:cNvPicPr>
          <p:nvPr/>
        </p:nvPicPr>
        <p:blipFill>
          <a:blip r:embed="rId2"/>
          <a:stretch>
            <a:fillRect/>
          </a:stretch>
        </p:blipFill>
        <p:spPr>
          <a:xfrm>
            <a:off x="3727094" y="4451756"/>
            <a:ext cx="231343" cy="231343"/>
          </a:xfrm>
          <a:prstGeom prst="rect">
            <a:avLst/>
          </a:prstGeom>
        </p:spPr>
      </p:pic>
      <p:sp>
        <p:nvSpPr>
          <p:cNvPr id="32" name="Text 27"/>
          <p:cNvSpPr txBox="1"/>
          <p:nvPr/>
        </p:nvSpPr>
        <p:spPr>
          <a:xfrm>
            <a:off x="4231386" y="4315968"/>
            <a:ext cx="1561338"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Target</a:t>
            </a:r>
            <a:endParaRPr lang="en-US" sz="1500" dirty="0"/>
          </a:p>
        </p:txBody>
      </p:sp>
      <p:sp>
        <p:nvSpPr>
          <p:cNvPr id="33" name="Text 28"/>
          <p:cNvSpPr txBox="1"/>
          <p:nvPr/>
        </p:nvSpPr>
        <p:spPr>
          <a:xfrm>
            <a:off x="3591306" y="4983480"/>
            <a:ext cx="2164842" cy="100584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The planned state of the indicator at the end of the project or at an interim stage.</a:t>
            </a:r>
            <a:endParaRPr lang="en-US" sz="1250" dirty="0"/>
          </a:p>
        </p:txBody>
      </p:sp>
      <p:sp>
        <p:nvSpPr>
          <p:cNvPr id="34" name="Shape 29"/>
          <p:cNvSpPr/>
          <p:nvPr/>
        </p:nvSpPr>
        <p:spPr>
          <a:xfrm>
            <a:off x="6231636" y="4114800"/>
            <a:ext cx="2567178" cy="2011680"/>
          </a:xfrm>
          <a:prstGeom prst="roundRect">
            <a:avLst>
              <a:gd name="adj" fmla="val 3636"/>
            </a:avLst>
          </a:prstGeom>
          <a:solidFill>
            <a:srgbClr val="F4F7FC"/>
          </a:solidFill>
          <a:ln/>
        </p:spPr>
      </p:sp>
      <p:sp>
        <p:nvSpPr>
          <p:cNvPr id="35" name="Shape 30"/>
          <p:cNvSpPr/>
          <p:nvPr/>
        </p:nvSpPr>
        <p:spPr>
          <a:xfrm>
            <a:off x="6432804" y="4315968"/>
            <a:ext cx="502920" cy="502920"/>
          </a:xfrm>
          <a:prstGeom prst="ellipse">
            <a:avLst/>
          </a:prstGeom>
          <a:solidFill>
            <a:srgbClr val="C9A227"/>
          </a:solidFill>
          <a:ln/>
        </p:spPr>
      </p:sp>
      <p:pic>
        <p:nvPicPr>
          <p:cNvPr id="36" name="Image 2" descr="preencoded.png">    </p:cNvPr>
          <p:cNvPicPr>
            <a:picLocks noChangeAspect="1"/>
          </p:cNvPicPr>
          <p:nvPr/>
        </p:nvPicPr>
        <p:blipFill>
          <a:blip r:embed="rId3"/>
          <a:stretch>
            <a:fillRect/>
          </a:stretch>
        </p:blipFill>
        <p:spPr>
          <a:xfrm>
            <a:off x="6568592" y="4451756"/>
            <a:ext cx="231343" cy="231343"/>
          </a:xfrm>
          <a:prstGeom prst="rect">
            <a:avLst/>
          </a:prstGeom>
        </p:spPr>
      </p:pic>
      <p:sp>
        <p:nvSpPr>
          <p:cNvPr id="37" name="Text 31"/>
          <p:cNvSpPr txBox="1"/>
          <p:nvPr/>
        </p:nvSpPr>
        <p:spPr>
          <a:xfrm>
            <a:off x="7072884" y="4315968"/>
            <a:ext cx="1561338"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Actual value</a:t>
            </a:r>
            <a:endParaRPr lang="en-US" sz="1500" dirty="0"/>
          </a:p>
        </p:txBody>
      </p:sp>
      <p:sp>
        <p:nvSpPr>
          <p:cNvPr id="38" name="Text 32"/>
          <p:cNvSpPr txBox="1"/>
          <p:nvPr/>
        </p:nvSpPr>
        <p:spPr>
          <a:xfrm>
            <a:off x="6432804" y="4983480"/>
            <a:ext cx="2164842" cy="100584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The state of the indicator actually achieved at the time of measurement.</a:t>
            </a:r>
            <a:endParaRPr lang="en-US" sz="1250" dirty="0"/>
          </a:p>
        </p:txBody>
      </p:sp>
      <p:sp>
        <p:nvSpPr>
          <p:cNvPr id="39" name="Shape 33"/>
          <p:cNvSpPr/>
          <p:nvPr/>
        </p:nvSpPr>
        <p:spPr>
          <a:xfrm>
            <a:off x="9073134" y="4114800"/>
            <a:ext cx="2567178" cy="2011680"/>
          </a:xfrm>
          <a:prstGeom prst="roundRect">
            <a:avLst>
              <a:gd name="adj" fmla="val 3636"/>
            </a:avLst>
          </a:prstGeom>
          <a:solidFill>
            <a:srgbClr val="F4F7FC"/>
          </a:solidFill>
          <a:ln/>
        </p:spPr>
      </p:sp>
      <p:sp>
        <p:nvSpPr>
          <p:cNvPr id="40" name="Shape 34"/>
          <p:cNvSpPr/>
          <p:nvPr/>
        </p:nvSpPr>
        <p:spPr>
          <a:xfrm>
            <a:off x="9274302" y="4315968"/>
            <a:ext cx="502920" cy="502920"/>
          </a:xfrm>
          <a:prstGeom prst="ellipse">
            <a:avLst/>
          </a:prstGeom>
          <a:solidFill>
            <a:srgbClr val="31487A"/>
          </a:solidFill>
          <a:ln/>
        </p:spPr>
      </p:sp>
      <p:pic>
        <p:nvPicPr>
          <p:cNvPr id="41" name="Image 3" descr="preencoded.png">    </p:cNvPr>
          <p:cNvPicPr>
            <a:picLocks noChangeAspect="1"/>
          </p:cNvPicPr>
          <p:nvPr/>
        </p:nvPicPr>
        <p:blipFill>
          <a:blip r:embed="rId4"/>
          <a:stretch>
            <a:fillRect/>
          </a:stretch>
        </p:blipFill>
        <p:spPr>
          <a:xfrm>
            <a:off x="9410090" y="4451756"/>
            <a:ext cx="231343" cy="231343"/>
          </a:xfrm>
          <a:prstGeom prst="rect">
            <a:avLst/>
          </a:prstGeom>
        </p:spPr>
      </p:pic>
      <p:sp>
        <p:nvSpPr>
          <p:cNvPr id="42" name="Text 35"/>
          <p:cNvSpPr txBox="1"/>
          <p:nvPr/>
        </p:nvSpPr>
        <p:spPr>
          <a:xfrm>
            <a:off x="9914382" y="4315968"/>
            <a:ext cx="1561338"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Means of verification</a:t>
            </a:r>
            <a:endParaRPr lang="en-US" sz="1500" dirty="0"/>
          </a:p>
        </p:txBody>
      </p:sp>
      <p:sp>
        <p:nvSpPr>
          <p:cNvPr id="43" name="Text 36"/>
          <p:cNvSpPr txBox="1"/>
          <p:nvPr/>
        </p:nvSpPr>
        <p:spPr>
          <a:xfrm>
            <a:off x="9274302" y="4983480"/>
            <a:ext cx="2164842" cy="100584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The document or instrument confirming the value: a report, a database or survey results.</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1.2 · MONITORING SYSTEM</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Monitoring Plan: A Worked Example</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06</a:t>
            </a:r>
            <a:endParaRPr lang="en-US" sz="900" dirty="0"/>
          </a:p>
        </p:txBody>
      </p:sp>
      <p:sp>
        <p:nvSpPr>
          <p:cNvPr id="7" name="Shape 4"/>
          <p:cNvSpPr/>
          <p:nvPr/>
        </p:nvSpPr>
        <p:spPr>
          <a:xfrm>
            <a:off x="548640" y="1691640"/>
            <a:ext cx="3383280" cy="4434840"/>
          </a:xfrm>
          <a:prstGeom prst="roundRect">
            <a:avLst>
              <a:gd name="adj" fmla="val 2162"/>
            </a:avLst>
          </a:prstGeom>
          <a:solidFill>
            <a:srgbClr val="E8EEF9"/>
          </a:solidFill>
          <a:ln/>
        </p:spPr>
      </p:sp>
      <p:sp>
        <p:nvSpPr>
          <p:cNvPr id="8" name="Text 5"/>
          <p:cNvSpPr txBox="1"/>
          <p:nvPr/>
        </p:nvSpPr>
        <p:spPr>
          <a:xfrm>
            <a:off x="777240" y="1828800"/>
            <a:ext cx="2926080" cy="502920"/>
          </a:xfrm>
          <a:prstGeom prst="rect">
            <a:avLst/>
          </a:prstGeom>
          <a:noFill/>
          <a:ln/>
        </p:spPr>
        <p:txBody>
          <a:bodyPr wrap="square" lIns="0" tIns="0" rIns="0" bIns="0" rtlCol="0" anchor="ctr"/>
          <a:lstStyle/>
          <a:p>
            <a:pPr indent="0" marL="0">
              <a:buNone/>
            </a:pPr>
            <a:r>
              <a:rPr lang="en-US" sz="1600" b="1" dirty="0">
                <a:solidFill>
                  <a:srgbClr val="1B2A4A"/>
                </a:solidFill>
                <a:latin typeface="Cambria" pitchFamily="34" charset="0"/>
                <a:ea typeface="Cambria" pitchFamily="34" charset="-122"/>
                <a:cs typeface="Cambria" pitchFamily="34" charset="-120"/>
              </a:rPr>
              <a:t>For each indicator, the plan defines:</a:t>
            </a:r>
            <a:endParaRPr lang="en-US" sz="1600" dirty="0"/>
          </a:p>
        </p:txBody>
      </p:sp>
      <p:sp>
        <p:nvSpPr>
          <p:cNvPr id="9" name="Shape 6"/>
          <p:cNvSpPr/>
          <p:nvPr/>
        </p:nvSpPr>
        <p:spPr>
          <a:xfrm>
            <a:off x="777240" y="2624328"/>
            <a:ext cx="502920" cy="502920"/>
          </a:xfrm>
          <a:prstGeom prst="ellipse">
            <a:avLst/>
          </a:prstGeom>
          <a:solidFill>
            <a:srgbClr val="1B2A4A"/>
          </a:solidFill>
          <a:ln/>
        </p:spPr>
      </p:sp>
      <p:pic>
        <p:nvPicPr>
          <p:cNvPr id="10" name="Image 0" descr="preencoded.png">    </p:cNvPr>
          <p:cNvPicPr>
            <a:picLocks noChangeAspect="1"/>
          </p:cNvPicPr>
          <p:nvPr/>
        </p:nvPicPr>
        <p:blipFill>
          <a:blip r:embed="rId1"/>
          <a:stretch>
            <a:fillRect/>
          </a:stretch>
        </p:blipFill>
        <p:spPr>
          <a:xfrm>
            <a:off x="913028" y="2760116"/>
            <a:ext cx="231343" cy="231343"/>
          </a:xfrm>
          <a:prstGeom prst="rect">
            <a:avLst/>
          </a:prstGeom>
        </p:spPr>
      </p:pic>
      <p:sp>
        <p:nvSpPr>
          <p:cNvPr id="11" name="Text 7"/>
          <p:cNvSpPr txBox="1"/>
          <p:nvPr/>
        </p:nvSpPr>
        <p:spPr>
          <a:xfrm>
            <a:off x="1554480" y="2514600"/>
            <a:ext cx="2194560" cy="722376"/>
          </a:xfrm>
          <a:prstGeom prst="rect">
            <a:avLst/>
          </a:prstGeom>
          <a:noFill/>
          <a:ln/>
        </p:spPr>
        <p:txBody>
          <a:bodyPr wrap="square" lIns="0" tIns="0" rIns="0" bIns="0" rtlCol="0" anchor="ctr"/>
          <a:lstStyle/>
          <a:p>
            <a:pPr indent="0" marL="0">
              <a:spcAft>
                <a:spcPts val="200"/>
              </a:spcAft>
              <a:buNone/>
            </a:pPr>
            <a:r>
              <a:rPr lang="en-US" sz="1400" b="1" dirty="0">
                <a:solidFill>
                  <a:srgbClr val="1B2A4A"/>
                </a:solidFill>
                <a:latin typeface="Calibri" pitchFamily="34" charset="0"/>
                <a:ea typeface="Calibri" pitchFamily="34" charset="-122"/>
                <a:cs typeface="Calibri" pitchFamily="34" charset="-120"/>
              </a:rPr>
              <a:t>Data-collection methodology</a:t>
            </a:r>
            <a:endParaRPr lang="en-US" sz="1400" dirty="0"/>
          </a:p>
        </p:txBody>
      </p:sp>
      <p:sp>
        <p:nvSpPr>
          <p:cNvPr id="12" name="Shape 8"/>
          <p:cNvSpPr/>
          <p:nvPr/>
        </p:nvSpPr>
        <p:spPr>
          <a:xfrm>
            <a:off x="777240" y="3511296"/>
            <a:ext cx="502920" cy="502920"/>
          </a:xfrm>
          <a:prstGeom prst="ellipse">
            <a:avLst/>
          </a:prstGeom>
          <a:solidFill>
            <a:srgbClr val="1B2A4A"/>
          </a:solidFill>
          <a:ln/>
        </p:spPr>
      </p:sp>
      <p:pic>
        <p:nvPicPr>
          <p:cNvPr id="13" name="Image 1" descr="preencoded.png">    </p:cNvPr>
          <p:cNvPicPr>
            <a:picLocks noChangeAspect="1"/>
          </p:cNvPicPr>
          <p:nvPr/>
        </p:nvPicPr>
        <p:blipFill>
          <a:blip r:embed="rId2"/>
          <a:stretch>
            <a:fillRect/>
          </a:stretch>
        </p:blipFill>
        <p:spPr>
          <a:xfrm>
            <a:off x="913028" y="3647084"/>
            <a:ext cx="231343" cy="231343"/>
          </a:xfrm>
          <a:prstGeom prst="rect">
            <a:avLst/>
          </a:prstGeom>
        </p:spPr>
      </p:pic>
      <p:sp>
        <p:nvSpPr>
          <p:cNvPr id="14" name="Text 9"/>
          <p:cNvSpPr txBox="1"/>
          <p:nvPr/>
        </p:nvSpPr>
        <p:spPr>
          <a:xfrm>
            <a:off x="1554480" y="3401568"/>
            <a:ext cx="2194560" cy="722376"/>
          </a:xfrm>
          <a:prstGeom prst="rect">
            <a:avLst/>
          </a:prstGeom>
          <a:noFill/>
          <a:ln/>
        </p:spPr>
        <p:txBody>
          <a:bodyPr wrap="square" lIns="0" tIns="0" rIns="0" bIns="0" rtlCol="0" anchor="ctr"/>
          <a:lstStyle/>
          <a:p>
            <a:pPr indent="0" marL="0">
              <a:spcAft>
                <a:spcPts val="200"/>
              </a:spcAft>
              <a:buNone/>
            </a:pPr>
            <a:r>
              <a:rPr lang="en-US" sz="1400" b="1" dirty="0">
                <a:solidFill>
                  <a:srgbClr val="1B2A4A"/>
                </a:solidFill>
                <a:latin typeface="Calibri" pitchFamily="34" charset="0"/>
                <a:ea typeface="Calibri" pitchFamily="34" charset="-122"/>
                <a:cs typeface="Calibri" pitchFamily="34" charset="-120"/>
              </a:rPr>
              <a:t>Frequency of measurement</a:t>
            </a:r>
            <a:endParaRPr lang="en-US" sz="1400" dirty="0"/>
          </a:p>
        </p:txBody>
      </p:sp>
      <p:sp>
        <p:nvSpPr>
          <p:cNvPr id="15" name="Shape 10"/>
          <p:cNvSpPr/>
          <p:nvPr/>
        </p:nvSpPr>
        <p:spPr>
          <a:xfrm>
            <a:off x="777240" y="4398264"/>
            <a:ext cx="502920" cy="502920"/>
          </a:xfrm>
          <a:prstGeom prst="ellipse">
            <a:avLst/>
          </a:prstGeom>
          <a:solidFill>
            <a:srgbClr val="1B2A4A"/>
          </a:solidFill>
          <a:ln/>
        </p:spPr>
      </p:sp>
      <p:pic>
        <p:nvPicPr>
          <p:cNvPr id="16" name="Image 2" descr="preencoded.png">    </p:cNvPr>
          <p:cNvPicPr>
            <a:picLocks noChangeAspect="1"/>
          </p:cNvPicPr>
          <p:nvPr/>
        </p:nvPicPr>
        <p:blipFill>
          <a:blip r:embed="rId3"/>
          <a:stretch>
            <a:fillRect/>
          </a:stretch>
        </p:blipFill>
        <p:spPr>
          <a:xfrm>
            <a:off x="913028" y="4534052"/>
            <a:ext cx="231343" cy="231343"/>
          </a:xfrm>
          <a:prstGeom prst="rect">
            <a:avLst/>
          </a:prstGeom>
        </p:spPr>
      </p:pic>
      <p:sp>
        <p:nvSpPr>
          <p:cNvPr id="17" name="Text 11"/>
          <p:cNvSpPr txBox="1"/>
          <p:nvPr/>
        </p:nvSpPr>
        <p:spPr>
          <a:xfrm>
            <a:off x="1554480" y="4288536"/>
            <a:ext cx="2194560" cy="722376"/>
          </a:xfrm>
          <a:prstGeom prst="rect">
            <a:avLst/>
          </a:prstGeom>
          <a:noFill/>
          <a:ln/>
        </p:spPr>
        <p:txBody>
          <a:bodyPr wrap="square" lIns="0" tIns="0" rIns="0" bIns="0" rtlCol="0" anchor="ctr"/>
          <a:lstStyle/>
          <a:p>
            <a:pPr indent="0" marL="0">
              <a:spcAft>
                <a:spcPts val="200"/>
              </a:spcAft>
              <a:buNone/>
            </a:pPr>
            <a:r>
              <a:rPr lang="en-US" sz="1400" b="1" dirty="0">
                <a:solidFill>
                  <a:srgbClr val="1B2A4A"/>
                </a:solidFill>
                <a:latin typeface="Calibri" pitchFamily="34" charset="0"/>
                <a:ea typeface="Calibri" pitchFamily="34" charset="-122"/>
                <a:cs typeface="Calibri" pitchFamily="34" charset="-120"/>
              </a:rPr>
              <a:t>Responsible person</a:t>
            </a:r>
            <a:endParaRPr lang="en-US" sz="1400" dirty="0"/>
          </a:p>
        </p:txBody>
      </p:sp>
      <p:sp>
        <p:nvSpPr>
          <p:cNvPr id="18" name="Shape 12"/>
          <p:cNvSpPr/>
          <p:nvPr/>
        </p:nvSpPr>
        <p:spPr>
          <a:xfrm>
            <a:off x="777240" y="5285232"/>
            <a:ext cx="502920" cy="502920"/>
          </a:xfrm>
          <a:prstGeom prst="ellipse">
            <a:avLst/>
          </a:prstGeom>
          <a:solidFill>
            <a:srgbClr val="1B2A4A"/>
          </a:solidFill>
          <a:ln/>
        </p:spPr>
      </p:sp>
      <p:pic>
        <p:nvPicPr>
          <p:cNvPr id="19" name="Image 3" descr="preencoded.png">    </p:cNvPr>
          <p:cNvPicPr>
            <a:picLocks noChangeAspect="1"/>
          </p:cNvPicPr>
          <p:nvPr/>
        </p:nvPicPr>
        <p:blipFill>
          <a:blip r:embed="rId4"/>
          <a:stretch>
            <a:fillRect/>
          </a:stretch>
        </p:blipFill>
        <p:spPr>
          <a:xfrm>
            <a:off x="913028" y="5421020"/>
            <a:ext cx="231343" cy="231343"/>
          </a:xfrm>
          <a:prstGeom prst="rect">
            <a:avLst/>
          </a:prstGeom>
        </p:spPr>
      </p:pic>
      <p:sp>
        <p:nvSpPr>
          <p:cNvPr id="20" name="Text 13"/>
          <p:cNvSpPr txBox="1"/>
          <p:nvPr/>
        </p:nvSpPr>
        <p:spPr>
          <a:xfrm>
            <a:off x="1554480" y="5175504"/>
            <a:ext cx="2194560" cy="722376"/>
          </a:xfrm>
          <a:prstGeom prst="rect">
            <a:avLst/>
          </a:prstGeom>
          <a:noFill/>
          <a:ln/>
        </p:spPr>
        <p:txBody>
          <a:bodyPr wrap="square" lIns="0" tIns="0" rIns="0" bIns="0" rtlCol="0" anchor="ctr"/>
          <a:lstStyle/>
          <a:p>
            <a:pPr indent="0" marL="0">
              <a:spcAft>
                <a:spcPts val="200"/>
              </a:spcAft>
              <a:buNone/>
            </a:pPr>
            <a:r>
              <a:rPr lang="en-US" sz="1400" b="1" dirty="0">
                <a:solidFill>
                  <a:srgbClr val="1B2A4A"/>
                </a:solidFill>
                <a:latin typeface="Calibri" pitchFamily="34" charset="0"/>
                <a:ea typeface="Calibri" pitchFamily="34" charset="-122"/>
                <a:cs typeface="Calibri" pitchFamily="34" charset="-120"/>
              </a:rPr>
              <a:t>Format for presenting results</a:t>
            </a:r>
            <a:endParaRPr lang="en-US" sz="1400" dirty="0"/>
          </a:p>
        </p:txBody>
      </p:sp>
      <p:sp>
        <p:nvSpPr>
          <p:cNvPr id="21" name="Text 14"/>
          <p:cNvSpPr txBox="1"/>
          <p:nvPr/>
        </p:nvSpPr>
        <p:spPr>
          <a:xfrm>
            <a:off x="4206240" y="1719072"/>
            <a:ext cx="7434072"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ILLUSTRATIVE EXAMPLE · HYPOTHETICAL EDUCATIONAL PROJECT, INTERIM MEASUREMENT</a:t>
            </a:r>
            <a:endParaRPr lang="en-US" sz="1100" dirty="0"/>
          </a:p>
        </p:txBody>
      </p:sp>
      <p:sp>
        <p:nvSpPr>
          <p:cNvPr id="22" name="Shape 15"/>
          <p:cNvSpPr/>
          <p:nvPr/>
        </p:nvSpPr>
        <p:spPr>
          <a:xfrm>
            <a:off x="4206240" y="2057400"/>
            <a:ext cx="7434072" cy="457200"/>
          </a:xfrm>
          <a:prstGeom prst="roundRect">
            <a:avLst>
              <a:gd name="adj" fmla="val 16000"/>
            </a:avLst>
          </a:prstGeom>
          <a:solidFill>
            <a:srgbClr val="1B2A4A"/>
          </a:solidFill>
          <a:ln/>
        </p:spPr>
      </p:sp>
      <p:sp>
        <p:nvSpPr>
          <p:cNvPr id="23" name="Text 16"/>
          <p:cNvSpPr txBox="1"/>
          <p:nvPr/>
        </p:nvSpPr>
        <p:spPr>
          <a:xfrm>
            <a:off x="4389120" y="2057400"/>
            <a:ext cx="2926080" cy="45720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Indicator</a:t>
            </a:r>
            <a:endParaRPr lang="en-US" sz="1250" dirty="0"/>
          </a:p>
        </p:txBody>
      </p:sp>
      <p:sp>
        <p:nvSpPr>
          <p:cNvPr id="24" name="Text 17"/>
          <p:cNvSpPr txBox="1"/>
          <p:nvPr/>
        </p:nvSpPr>
        <p:spPr>
          <a:xfrm>
            <a:off x="7360920" y="2057400"/>
            <a:ext cx="914400" cy="45720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Baseline</a:t>
            </a:r>
            <a:endParaRPr lang="en-US" sz="1250" dirty="0"/>
          </a:p>
        </p:txBody>
      </p:sp>
      <p:sp>
        <p:nvSpPr>
          <p:cNvPr id="25" name="Text 18"/>
          <p:cNvSpPr txBox="1"/>
          <p:nvPr/>
        </p:nvSpPr>
        <p:spPr>
          <a:xfrm>
            <a:off x="8275320" y="2057400"/>
            <a:ext cx="914400" cy="45720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Target</a:t>
            </a:r>
            <a:endParaRPr lang="en-US" sz="1250" dirty="0"/>
          </a:p>
        </p:txBody>
      </p:sp>
      <p:sp>
        <p:nvSpPr>
          <p:cNvPr id="26" name="Text 19"/>
          <p:cNvSpPr txBox="1"/>
          <p:nvPr/>
        </p:nvSpPr>
        <p:spPr>
          <a:xfrm>
            <a:off x="9189720" y="2057400"/>
            <a:ext cx="1371600" cy="45720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Value achieved</a:t>
            </a:r>
            <a:endParaRPr lang="en-US" sz="1250" dirty="0"/>
          </a:p>
        </p:txBody>
      </p:sp>
      <p:sp>
        <p:nvSpPr>
          <p:cNvPr id="27" name="Text 20"/>
          <p:cNvSpPr txBox="1"/>
          <p:nvPr/>
        </p:nvSpPr>
        <p:spPr>
          <a:xfrm>
            <a:off x="10607040" y="2057400"/>
            <a:ext cx="1005840" cy="45720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Deviation</a:t>
            </a:r>
            <a:endParaRPr lang="en-US" sz="1250" dirty="0"/>
          </a:p>
        </p:txBody>
      </p:sp>
      <p:sp>
        <p:nvSpPr>
          <p:cNvPr id="28" name="Shape 21"/>
          <p:cNvSpPr/>
          <p:nvPr/>
        </p:nvSpPr>
        <p:spPr>
          <a:xfrm>
            <a:off x="4206240" y="2606040"/>
            <a:ext cx="7434072" cy="914400"/>
          </a:xfrm>
          <a:prstGeom prst="roundRect">
            <a:avLst>
              <a:gd name="adj" fmla="val 8000"/>
            </a:avLst>
          </a:prstGeom>
          <a:solidFill>
            <a:srgbClr val="F4F7FC"/>
          </a:solidFill>
          <a:ln/>
        </p:spPr>
      </p:sp>
      <p:sp>
        <p:nvSpPr>
          <p:cNvPr id="29" name="Text 22"/>
          <p:cNvSpPr txBox="1"/>
          <p:nvPr/>
        </p:nvSpPr>
        <p:spPr>
          <a:xfrm>
            <a:off x="4389120" y="2606040"/>
            <a:ext cx="3017520" cy="914400"/>
          </a:xfrm>
          <a:prstGeom prst="rect">
            <a:avLst/>
          </a:prstGeom>
          <a:noFill/>
          <a:ln/>
        </p:spPr>
        <p:txBody>
          <a:bodyPr wrap="square" lIns="0" tIns="0" rIns="0" bIns="0" rtlCol="0" anchor="ctr"/>
          <a:lstStyle/>
          <a:p>
            <a:pPr indent="0" marL="0">
              <a:spcAft>
                <a:spcPts val="300"/>
              </a:spcAft>
              <a:buNone/>
            </a:pPr>
            <a:r>
              <a:rPr lang="en-US" sz="1300" b="1" dirty="0">
                <a:solidFill>
                  <a:srgbClr val="1B2A4A"/>
                </a:solidFill>
                <a:latin typeface="Calibri" pitchFamily="34" charset="0"/>
                <a:ea typeface="Calibri" pitchFamily="34" charset="-122"/>
                <a:cs typeface="Calibri" pitchFamily="34" charset="-120"/>
              </a:rPr>
              <a:t>Teachers trained in the updated curriculum</a:t>
            </a:r>
            <a:endParaRPr lang="en-US" sz="1400" dirty="0"/>
          </a:p>
          <a:p>
            <a:pPr indent="0" marL="0">
              <a:spcAft>
                <a:spcPts val="300"/>
              </a:spcAft>
              <a:buNone/>
            </a:pPr>
            <a:r>
              <a:rPr lang="en-US" sz="1100" dirty="0">
                <a:solidFill>
                  <a:srgbClr val="64708C"/>
                </a:solidFill>
                <a:latin typeface="Calibri" pitchFamily="34" charset="0"/>
                <a:ea typeface="Calibri" pitchFamily="34" charset="-122"/>
                <a:cs typeface="Calibri" pitchFamily="34" charset="-120"/>
              </a:rPr>
              <a:t>Result · MoV: attendance lists, certificates</a:t>
            </a:r>
            <a:endParaRPr lang="en-US" sz="1400" dirty="0"/>
          </a:p>
        </p:txBody>
      </p:sp>
      <p:sp>
        <p:nvSpPr>
          <p:cNvPr id="30" name="Text 23"/>
          <p:cNvSpPr txBox="1"/>
          <p:nvPr/>
        </p:nvSpPr>
        <p:spPr>
          <a:xfrm>
            <a:off x="7360920" y="2606040"/>
            <a:ext cx="914400" cy="914400"/>
          </a:xfrm>
          <a:prstGeom prst="rect">
            <a:avLst/>
          </a:prstGeom>
          <a:noFill/>
          <a:ln/>
        </p:spPr>
        <p:txBody>
          <a:bodyPr wrap="square" lIns="0" tIns="0" rIns="0" bIns="0" rtlCol="0" anchor="ctr"/>
          <a:lstStyle/>
          <a:p>
            <a:pPr algn="ctr" indent="0" marL="0">
              <a:buNone/>
            </a:pPr>
            <a:r>
              <a:rPr lang="en-US" sz="1800" b="1" dirty="0">
                <a:solidFill>
                  <a:srgbClr val="1B2A4A"/>
                </a:solidFill>
                <a:latin typeface="Cambria" pitchFamily="34" charset="0"/>
                <a:ea typeface="Cambria" pitchFamily="34" charset="-122"/>
                <a:cs typeface="Cambria" pitchFamily="34" charset="-120"/>
              </a:rPr>
              <a:t>0</a:t>
            </a:r>
            <a:endParaRPr lang="en-US" sz="1800" dirty="0"/>
          </a:p>
        </p:txBody>
      </p:sp>
      <p:sp>
        <p:nvSpPr>
          <p:cNvPr id="31" name="Text 24"/>
          <p:cNvSpPr txBox="1"/>
          <p:nvPr/>
        </p:nvSpPr>
        <p:spPr>
          <a:xfrm>
            <a:off x="8275320" y="2606040"/>
            <a:ext cx="914400" cy="914400"/>
          </a:xfrm>
          <a:prstGeom prst="rect">
            <a:avLst/>
          </a:prstGeom>
          <a:noFill/>
          <a:ln/>
        </p:spPr>
        <p:txBody>
          <a:bodyPr wrap="square" lIns="0" tIns="0" rIns="0" bIns="0" rtlCol="0" anchor="ctr"/>
          <a:lstStyle/>
          <a:p>
            <a:pPr algn="ctr" indent="0" marL="0">
              <a:buNone/>
            </a:pPr>
            <a:r>
              <a:rPr lang="en-US" sz="1800" b="1" dirty="0">
                <a:solidFill>
                  <a:srgbClr val="1B2A4A"/>
                </a:solidFill>
                <a:latin typeface="Cambria" pitchFamily="34" charset="0"/>
                <a:ea typeface="Cambria" pitchFamily="34" charset="-122"/>
                <a:cs typeface="Cambria" pitchFamily="34" charset="-120"/>
              </a:rPr>
              <a:t>200</a:t>
            </a:r>
            <a:endParaRPr lang="en-US" sz="1800" dirty="0"/>
          </a:p>
        </p:txBody>
      </p:sp>
      <p:sp>
        <p:nvSpPr>
          <p:cNvPr id="32" name="Text 25"/>
          <p:cNvSpPr txBox="1"/>
          <p:nvPr/>
        </p:nvSpPr>
        <p:spPr>
          <a:xfrm>
            <a:off x="9189720" y="2697480"/>
            <a:ext cx="1371600" cy="457200"/>
          </a:xfrm>
          <a:prstGeom prst="rect">
            <a:avLst/>
          </a:prstGeom>
          <a:noFill/>
          <a:ln/>
        </p:spPr>
        <p:txBody>
          <a:bodyPr wrap="square" lIns="0" tIns="0" rIns="0" bIns="0" rtlCol="0" anchor="ctr"/>
          <a:lstStyle/>
          <a:p>
            <a:pPr algn="ctr" indent="0" marL="0">
              <a:buNone/>
            </a:pPr>
            <a:r>
              <a:rPr lang="en-US" sz="1800" b="1" dirty="0">
                <a:solidFill>
                  <a:srgbClr val="1B2A4A"/>
                </a:solidFill>
                <a:latin typeface="Cambria" pitchFamily="34" charset="0"/>
                <a:ea typeface="Cambria" pitchFamily="34" charset="-122"/>
                <a:cs typeface="Cambria" pitchFamily="34" charset="-120"/>
              </a:rPr>
              <a:t>150</a:t>
            </a:r>
            <a:endParaRPr lang="en-US" sz="1800" dirty="0"/>
          </a:p>
        </p:txBody>
      </p:sp>
      <p:sp>
        <p:nvSpPr>
          <p:cNvPr id="33" name="Shape 26"/>
          <p:cNvSpPr/>
          <p:nvPr/>
        </p:nvSpPr>
        <p:spPr>
          <a:xfrm>
            <a:off x="9326880" y="3209544"/>
            <a:ext cx="1097280" cy="128016"/>
          </a:xfrm>
          <a:prstGeom prst="roundRect">
            <a:avLst>
              <a:gd name="adj" fmla="val 50000"/>
            </a:avLst>
          </a:prstGeom>
          <a:solidFill>
            <a:srgbClr val="D5DDEB"/>
          </a:solidFill>
          <a:ln/>
        </p:spPr>
      </p:sp>
      <p:sp>
        <p:nvSpPr>
          <p:cNvPr id="34" name="Shape 27"/>
          <p:cNvSpPr/>
          <p:nvPr/>
        </p:nvSpPr>
        <p:spPr>
          <a:xfrm>
            <a:off x="9326880" y="3209544"/>
            <a:ext cx="822960" cy="128016"/>
          </a:xfrm>
          <a:prstGeom prst="roundRect">
            <a:avLst>
              <a:gd name="adj" fmla="val 50000"/>
            </a:avLst>
          </a:prstGeom>
          <a:solidFill>
            <a:srgbClr val="31487A"/>
          </a:solidFill>
          <a:ln/>
        </p:spPr>
      </p:sp>
      <p:sp>
        <p:nvSpPr>
          <p:cNvPr id="35" name="Shape 28"/>
          <p:cNvSpPr/>
          <p:nvPr/>
        </p:nvSpPr>
        <p:spPr>
          <a:xfrm>
            <a:off x="10698480" y="2871216"/>
            <a:ext cx="841248" cy="384048"/>
          </a:xfrm>
          <a:prstGeom prst="roundRect">
            <a:avLst>
              <a:gd name="adj" fmla="val 50000"/>
            </a:avLst>
          </a:prstGeom>
          <a:solidFill>
            <a:srgbClr val="C9A227"/>
          </a:solidFill>
          <a:ln/>
        </p:spPr>
      </p:sp>
      <p:sp>
        <p:nvSpPr>
          <p:cNvPr id="36" name="Text 29"/>
          <p:cNvSpPr txBox="1"/>
          <p:nvPr/>
        </p:nvSpPr>
        <p:spPr>
          <a:xfrm>
            <a:off x="10771632" y="2871216"/>
            <a:ext cx="694944" cy="384048"/>
          </a:xfrm>
          <a:prstGeom prst="rect">
            <a:avLst/>
          </a:prstGeom>
          <a:noFill/>
          <a:ln/>
        </p:spPr>
        <p:txBody>
          <a:bodyPr wrap="square" lIns="0" tIns="0" rIns="0" bIns="0" rtlCol="0" anchor="ctr"/>
          <a:lstStyle/>
          <a:p>
            <a:pPr algn="ctr" indent="0" marL="0">
              <a:buNone/>
            </a:pPr>
            <a:r>
              <a:rPr lang="en-US" sz="1300" b="1" dirty="0">
                <a:solidFill>
                  <a:srgbClr val="1B2A4A"/>
                </a:solidFill>
                <a:latin typeface="Calibri" pitchFamily="34" charset="0"/>
                <a:ea typeface="Calibri" pitchFamily="34" charset="-122"/>
                <a:cs typeface="Calibri" pitchFamily="34" charset="-120"/>
              </a:rPr>
              <a:t>−50</a:t>
            </a:r>
            <a:endParaRPr lang="en-US" sz="1300" dirty="0"/>
          </a:p>
        </p:txBody>
      </p:sp>
      <p:sp>
        <p:nvSpPr>
          <p:cNvPr id="37" name="Shape 30"/>
          <p:cNvSpPr/>
          <p:nvPr/>
        </p:nvSpPr>
        <p:spPr>
          <a:xfrm>
            <a:off x="4206240" y="3593592"/>
            <a:ext cx="7434072" cy="914400"/>
          </a:xfrm>
          <a:prstGeom prst="roundRect">
            <a:avLst>
              <a:gd name="adj" fmla="val 8000"/>
            </a:avLst>
          </a:prstGeom>
          <a:solidFill>
            <a:srgbClr val="F4F7FC"/>
          </a:solidFill>
          <a:ln/>
        </p:spPr>
      </p:sp>
      <p:sp>
        <p:nvSpPr>
          <p:cNvPr id="38" name="Text 31"/>
          <p:cNvSpPr txBox="1"/>
          <p:nvPr/>
        </p:nvSpPr>
        <p:spPr>
          <a:xfrm>
            <a:off x="4389120" y="3593592"/>
            <a:ext cx="3017520" cy="914400"/>
          </a:xfrm>
          <a:prstGeom prst="rect">
            <a:avLst/>
          </a:prstGeom>
          <a:noFill/>
          <a:ln/>
        </p:spPr>
        <p:txBody>
          <a:bodyPr wrap="square" lIns="0" tIns="0" rIns="0" bIns="0" rtlCol="0" anchor="ctr"/>
          <a:lstStyle/>
          <a:p>
            <a:pPr indent="0" marL="0">
              <a:spcAft>
                <a:spcPts val="300"/>
              </a:spcAft>
              <a:buNone/>
            </a:pPr>
            <a:r>
              <a:rPr lang="en-US" sz="1300" b="1" dirty="0">
                <a:solidFill>
                  <a:srgbClr val="1B2A4A"/>
                </a:solidFill>
                <a:latin typeface="Calibri" pitchFamily="34" charset="0"/>
                <a:ea typeface="Calibri" pitchFamily="34" charset="-122"/>
                <a:cs typeface="Calibri" pitchFamily="34" charset="-120"/>
              </a:rPr>
              <a:t>Partner schools applying the updated curriculum</a:t>
            </a:r>
            <a:endParaRPr lang="en-US" sz="1400" dirty="0"/>
          </a:p>
          <a:p>
            <a:pPr indent="0" marL="0">
              <a:spcAft>
                <a:spcPts val="300"/>
              </a:spcAft>
              <a:buNone/>
            </a:pPr>
            <a:r>
              <a:rPr lang="en-US" sz="1100" dirty="0">
                <a:solidFill>
                  <a:srgbClr val="64708C"/>
                </a:solidFill>
                <a:latin typeface="Calibri" pitchFamily="34" charset="0"/>
                <a:ea typeface="Calibri" pitchFamily="34" charset="-122"/>
                <a:cs typeface="Calibri" pitchFamily="34" charset="-120"/>
              </a:rPr>
              <a:t>Specific objective · MoV: school survey</a:t>
            </a:r>
            <a:endParaRPr lang="en-US" sz="1400" dirty="0"/>
          </a:p>
        </p:txBody>
      </p:sp>
      <p:sp>
        <p:nvSpPr>
          <p:cNvPr id="39" name="Text 32"/>
          <p:cNvSpPr txBox="1"/>
          <p:nvPr/>
        </p:nvSpPr>
        <p:spPr>
          <a:xfrm>
            <a:off x="7360920" y="3593592"/>
            <a:ext cx="914400" cy="914400"/>
          </a:xfrm>
          <a:prstGeom prst="rect">
            <a:avLst/>
          </a:prstGeom>
          <a:noFill/>
          <a:ln/>
        </p:spPr>
        <p:txBody>
          <a:bodyPr wrap="square" lIns="0" tIns="0" rIns="0" bIns="0" rtlCol="0" anchor="ctr"/>
          <a:lstStyle/>
          <a:p>
            <a:pPr algn="ctr" indent="0" marL="0">
              <a:buNone/>
            </a:pPr>
            <a:r>
              <a:rPr lang="en-US" sz="1800" b="1" dirty="0">
                <a:solidFill>
                  <a:srgbClr val="1B2A4A"/>
                </a:solidFill>
                <a:latin typeface="Cambria" pitchFamily="34" charset="0"/>
                <a:ea typeface="Cambria" pitchFamily="34" charset="-122"/>
                <a:cs typeface="Cambria" pitchFamily="34" charset="-120"/>
              </a:rPr>
              <a:t>10%</a:t>
            </a:r>
            <a:endParaRPr lang="en-US" sz="1800" dirty="0"/>
          </a:p>
        </p:txBody>
      </p:sp>
      <p:sp>
        <p:nvSpPr>
          <p:cNvPr id="40" name="Text 33"/>
          <p:cNvSpPr txBox="1"/>
          <p:nvPr/>
        </p:nvSpPr>
        <p:spPr>
          <a:xfrm>
            <a:off x="8275320" y="3593592"/>
            <a:ext cx="914400" cy="914400"/>
          </a:xfrm>
          <a:prstGeom prst="rect">
            <a:avLst/>
          </a:prstGeom>
          <a:noFill/>
          <a:ln/>
        </p:spPr>
        <p:txBody>
          <a:bodyPr wrap="square" lIns="0" tIns="0" rIns="0" bIns="0" rtlCol="0" anchor="ctr"/>
          <a:lstStyle/>
          <a:p>
            <a:pPr algn="ctr" indent="0" marL="0">
              <a:buNone/>
            </a:pPr>
            <a:r>
              <a:rPr lang="en-US" sz="1800" b="1" dirty="0">
                <a:solidFill>
                  <a:srgbClr val="1B2A4A"/>
                </a:solidFill>
                <a:latin typeface="Cambria" pitchFamily="34" charset="0"/>
                <a:ea typeface="Cambria" pitchFamily="34" charset="-122"/>
                <a:cs typeface="Cambria" pitchFamily="34" charset="-120"/>
              </a:rPr>
              <a:t>60%</a:t>
            </a:r>
            <a:endParaRPr lang="en-US" sz="1800" dirty="0"/>
          </a:p>
        </p:txBody>
      </p:sp>
      <p:sp>
        <p:nvSpPr>
          <p:cNvPr id="41" name="Text 34"/>
          <p:cNvSpPr txBox="1"/>
          <p:nvPr/>
        </p:nvSpPr>
        <p:spPr>
          <a:xfrm>
            <a:off x="9189720" y="3685032"/>
            <a:ext cx="1371600" cy="457200"/>
          </a:xfrm>
          <a:prstGeom prst="rect">
            <a:avLst/>
          </a:prstGeom>
          <a:noFill/>
          <a:ln/>
        </p:spPr>
        <p:txBody>
          <a:bodyPr wrap="square" lIns="0" tIns="0" rIns="0" bIns="0" rtlCol="0" anchor="ctr"/>
          <a:lstStyle/>
          <a:p>
            <a:pPr algn="ctr" indent="0" marL="0">
              <a:buNone/>
            </a:pPr>
            <a:r>
              <a:rPr lang="en-US" sz="1800" b="1" dirty="0">
                <a:solidFill>
                  <a:srgbClr val="1B2A4A"/>
                </a:solidFill>
                <a:latin typeface="Cambria" pitchFamily="34" charset="0"/>
                <a:ea typeface="Cambria" pitchFamily="34" charset="-122"/>
                <a:cs typeface="Cambria" pitchFamily="34" charset="-120"/>
              </a:rPr>
              <a:t>35%</a:t>
            </a:r>
            <a:endParaRPr lang="en-US" sz="1800" dirty="0"/>
          </a:p>
        </p:txBody>
      </p:sp>
      <p:sp>
        <p:nvSpPr>
          <p:cNvPr id="42" name="Shape 35"/>
          <p:cNvSpPr/>
          <p:nvPr/>
        </p:nvSpPr>
        <p:spPr>
          <a:xfrm>
            <a:off x="9326880" y="4197096"/>
            <a:ext cx="1097280" cy="128016"/>
          </a:xfrm>
          <a:prstGeom prst="roundRect">
            <a:avLst>
              <a:gd name="adj" fmla="val 50000"/>
            </a:avLst>
          </a:prstGeom>
          <a:solidFill>
            <a:srgbClr val="D5DDEB"/>
          </a:solidFill>
          <a:ln/>
        </p:spPr>
      </p:sp>
      <p:sp>
        <p:nvSpPr>
          <p:cNvPr id="43" name="Shape 36"/>
          <p:cNvSpPr/>
          <p:nvPr/>
        </p:nvSpPr>
        <p:spPr>
          <a:xfrm>
            <a:off x="9326880" y="4197096"/>
            <a:ext cx="548640" cy="128016"/>
          </a:xfrm>
          <a:prstGeom prst="roundRect">
            <a:avLst>
              <a:gd name="adj" fmla="val 50000"/>
            </a:avLst>
          </a:prstGeom>
          <a:solidFill>
            <a:srgbClr val="31487A"/>
          </a:solidFill>
          <a:ln/>
        </p:spPr>
      </p:sp>
      <p:sp>
        <p:nvSpPr>
          <p:cNvPr id="44" name="Shape 37"/>
          <p:cNvSpPr/>
          <p:nvPr/>
        </p:nvSpPr>
        <p:spPr>
          <a:xfrm>
            <a:off x="10698480" y="3858768"/>
            <a:ext cx="841248" cy="384048"/>
          </a:xfrm>
          <a:prstGeom prst="roundRect">
            <a:avLst>
              <a:gd name="adj" fmla="val 50000"/>
            </a:avLst>
          </a:prstGeom>
          <a:solidFill>
            <a:srgbClr val="C9A227"/>
          </a:solidFill>
          <a:ln/>
        </p:spPr>
      </p:sp>
      <p:sp>
        <p:nvSpPr>
          <p:cNvPr id="45" name="Text 38"/>
          <p:cNvSpPr txBox="1"/>
          <p:nvPr/>
        </p:nvSpPr>
        <p:spPr>
          <a:xfrm>
            <a:off x="10771632" y="3858768"/>
            <a:ext cx="694944" cy="384048"/>
          </a:xfrm>
          <a:prstGeom prst="rect">
            <a:avLst/>
          </a:prstGeom>
          <a:noFill/>
          <a:ln/>
        </p:spPr>
        <p:txBody>
          <a:bodyPr wrap="square" lIns="0" tIns="0" rIns="0" bIns="0" rtlCol="0" anchor="ctr"/>
          <a:lstStyle/>
          <a:p>
            <a:pPr algn="ctr" indent="0" marL="0">
              <a:buNone/>
            </a:pPr>
            <a:r>
              <a:rPr lang="en-US" sz="1300" b="1" dirty="0">
                <a:solidFill>
                  <a:srgbClr val="1B2A4A"/>
                </a:solidFill>
                <a:latin typeface="Calibri" pitchFamily="34" charset="0"/>
                <a:ea typeface="Calibri" pitchFamily="34" charset="-122"/>
                <a:cs typeface="Calibri" pitchFamily="34" charset="-120"/>
              </a:rPr>
              <a:t>−25 p.p.</a:t>
            </a:r>
            <a:endParaRPr lang="en-US" sz="1300" dirty="0"/>
          </a:p>
        </p:txBody>
      </p:sp>
      <p:sp>
        <p:nvSpPr>
          <p:cNvPr id="46" name="Shape 39"/>
          <p:cNvSpPr/>
          <p:nvPr/>
        </p:nvSpPr>
        <p:spPr>
          <a:xfrm>
            <a:off x="4206240" y="4581144"/>
            <a:ext cx="7434072" cy="914400"/>
          </a:xfrm>
          <a:prstGeom prst="roundRect">
            <a:avLst>
              <a:gd name="adj" fmla="val 8000"/>
            </a:avLst>
          </a:prstGeom>
          <a:solidFill>
            <a:srgbClr val="F4F7FC"/>
          </a:solidFill>
          <a:ln/>
        </p:spPr>
      </p:sp>
      <p:sp>
        <p:nvSpPr>
          <p:cNvPr id="47" name="Text 40"/>
          <p:cNvSpPr txBox="1"/>
          <p:nvPr/>
        </p:nvSpPr>
        <p:spPr>
          <a:xfrm>
            <a:off x="4389120" y="4581144"/>
            <a:ext cx="3017520" cy="914400"/>
          </a:xfrm>
          <a:prstGeom prst="rect">
            <a:avLst/>
          </a:prstGeom>
          <a:noFill/>
          <a:ln/>
        </p:spPr>
        <p:txBody>
          <a:bodyPr wrap="square" lIns="0" tIns="0" rIns="0" bIns="0" rtlCol="0" anchor="ctr"/>
          <a:lstStyle/>
          <a:p>
            <a:pPr indent="0" marL="0">
              <a:spcAft>
                <a:spcPts val="300"/>
              </a:spcAft>
              <a:buNone/>
            </a:pPr>
            <a:r>
              <a:rPr lang="en-US" sz="1300" b="1" dirty="0">
                <a:solidFill>
                  <a:srgbClr val="1B2A4A"/>
                </a:solidFill>
                <a:latin typeface="Calibri" pitchFamily="34" charset="0"/>
                <a:ea typeface="Calibri" pitchFamily="34" charset="-122"/>
                <a:cs typeface="Calibri" pitchFamily="34" charset="-120"/>
              </a:rPr>
              <a:t>Methodological guides published</a:t>
            </a:r>
            <a:endParaRPr lang="en-US" sz="1400" dirty="0"/>
          </a:p>
          <a:p>
            <a:pPr indent="0" marL="0">
              <a:spcAft>
                <a:spcPts val="300"/>
              </a:spcAft>
              <a:buNone/>
            </a:pPr>
            <a:r>
              <a:rPr lang="en-US" sz="1100" dirty="0">
                <a:solidFill>
                  <a:srgbClr val="64708C"/>
                </a:solidFill>
                <a:latin typeface="Calibri" pitchFamily="34" charset="0"/>
                <a:ea typeface="Calibri" pitchFamily="34" charset="-122"/>
                <a:cs typeface="Calibri" pitchFamily="34" charset="-120"/>
              </a:rPr>
              <a:t>Result · MoV: the published guides</a:t>
            </a:r>
            <a:endParaRPr lang="en-US" sz="1400" dirty="0"/>
          </a:p>
        </p:txBody>
      </p:sp>
      <p:sp>
        <p:nvSpPr>
          <p:cNvPr id="48" name="Text 41"/>
          <p:cNvSpPr txBox="1"/>
          <p:nvPr/>
        </p:nvSpPr>
        <p:spPr>
          <a:xfrm>
            <a:off x="7360920" y="4581144"/>
            <a:ext cx="914400" cy="914400"/>
          </a:xfrm>
          <a:prstGeom prst="rect">
            <a:avLst/>
          </a:prstGeom>
          <a:noFill/>
          <a:ln/>
        </p:spPr>
        <p:txBody>
          <a:bodyPr wrap="square" lIns="0" tIns="0" rIns="0" bIns="0" rtlCol="0" anchor="ctr"/>
          <a:lstStyle/>
          <a:p>
            <a:pPr algn="ctr" indent="0" marL="0">
              <a:buNone/>
            </a:pPr>
            <a:r>
              <a:rPr lang="en-US" sz="1800" b="1" dirty="0">
                <a:solidFill>
                  <a:srgbClr val="1B2A4A"/>
                </a:solidFill>
                <a:latin typeface="Cambria" pitchFamily="34" charset="0"/>
                <a:ea typeface="Cambria" pitchFamily="34" charset="-122"/>
                <a:cs typeface="Cambria" pitchFamily="34" charset="-120"/>
              </a:rPr>
              <a:t>0</a:t>
            </a:r>
            <a:endParaRPr lang="en-US" sz="1800" dirty="0"/>
          </a:p>
        </p:txBody>
      </p:sp>
      <p:sp>
        <p:nvSpPr>
          <p:cNvPr id="49" name="Text 42"/>
          <p:cNvSpPr txBox="1"/>
          <p:nvPr/>
        </p:nvSpPr>
        <p:spPr>
          <a:xfrm>
            <a:off x="8275320" y="4581144"/>
            <a:ext cx="914400" cy="914400"/>
          </a:xfrm>
          <a:prstGeom prst="rect">
            <a:avLst/>
          </a:prstGeom>
          <a:noFill/>
          <a:ln/>
        </p:spPr>
        <p:txBody>
          <a:bodyPr wrap="square" lIns="0" tIns="0" rIns="0" bIns="0" rtlCol="0" anchor="ctr"/>
          <a:lstStyle/>
          <a:p>
            <a:pPr algn="ctr" indent="0" marL="0">
              <a:buNone/>
            </a:pPr>
            <a:r>
              <a:rPr lang="en-US" sz="1800" b="1" dirty="0">
                <a:solidFill>
                  <a:srgbClr val="1B2A4A"/>
                </a:solidFill>
                <a:latin typeface="Cambria" pitchFamily="34" charset="0"/>
                <a:ea typeface="Cambria" pitchFamily="34" charset="-122"/>
                <a:cs typeface="Cambria" pitchFamily="34" charset="-120"/>
              </a:rPr>
              <a:t>4</a:t>
            </a:r>
            <a:endParaRPr lang="en-US" sz="1800" dirty="0"/>
          </a:p>
        </p:txBody>
      </p:sp>
      <p:sp>
        <p:nvSpPr>
          <p:cNvPr id="50" name="Text 43"/>
          <p:cNvSpPr txBox="1"/>
          <p:nvPr/>
        </p:nvSpPr>
        <p:spPr>
          <a:xfrm>
            <a:off x="9189720" y="4672584"/>
            <a:ext cx="1371600" cy="457200"/>
          </a:xfrm>
          <a:prstGeom prst="rect">
            <a:avLst/>
          </a:prstGeom>
          <a:noFill/>
          <a:ln/>
        </p:spPr>
        <p:txBody>
          <a:bodyPr wrap="square" lIns="0" tIns="0" rIns="0" bIns="0" rtlCol="0" anchor="ctr"/>
          <a:lstStyle/>
          <a:p>
            <a:pPr algn="ctr" indent="0" marL="0">
              <a:buNone/>
            </a:pPr>
            <a:r>
              <a:rPr lang="en-US" sz="1800" b="1" dirty="0">
                <a:solidFill>
                  <a:srgbClr val="1B2A4A"/>
                </a:solidFill>
                <a:latin typeface="Cambria" pitchFamily="34" charset="0"/>
                <a:ea typeface="Cambria" pitchFamily="34" charset="-122"/>
                <a:cs typeface="Cambria" pitchFamily="34" charset="-120"/>
              </a:rPr>
              <a:t>4</a:t>
            </a:r>
            <a:endParaRPr lang="en-US" sz="1800" dirty="0"/>
          </a:p>
        </p:txBody>
      </p:sp>
      <p:sp>
        <p:nvSpPr>
          <p:cNvPr id="51" name="Shape 44"/>
          <p:cNvSpPr/>
          <p:nvPr/>
        </p:nvSpPr>
        <p:spPr>
          <a:xfrm>
            <a:off x="9326880" y="5184648"/>
            <a:ext cx="1097280" cy="128016"/>
          </a:xfrm>
          <a:prstGeom prst="roundRect">
            <a:avLst>
              <a:gd name="adj" fmla="val 50000"/>
            </a:avLst>
          </a:prstGeom>
          <a:solidFill>
            <a:srgbClr val="D5DDEB"/>
          </a:solidFill>
          <a:ln/>
        </p:spPr>
      </p:sp>
      <p:sp>
        <p:nvSpPr>
          <p:cNvPr id="52" name="Shape 45"/>
          <p:cNvSpPr/>
          <p:nvPr/>
        </p:nvSpPr>
        <p:spPr>
          <a:xfrm>
            <a:off x="9326880" y="5184648"/>
            <a:ext cx="1097280" cy="128016"/>
          </a:xfrm>
          <a:prstGeom prst="roundRect">
            <a:avLst>
              <a:gd name="adj" fmla="val 50000"/>
            </a:avLst>
          </a:prstGeom>
          <a:solidFill>
            <a:srgbClr val="1B2A4A"/>
          </a:solidFill>
          <a:ln/>
        </p:spPr>
      </p:sp>
      <p:sp>
        <p:nvSpPr>
          <p:cNvPr id="53" name="Shape 46"/>
          <p:cNvSpPr/>
          <p:nvPr/>
        </p:nvSpPr>
        <p:spPr>
          <a:xfrm>
            <a:off x="10698480" y="4846320"/>
            <a:ext cx="841248" cy="384048"/>
          </a:xfrm>
          <a:prstGeom prst="roundRect">
            <a:avLst>
              <a:gd name="adj" fmla="val 50000"/>
            </a:avLst>
          </a:prstGeom>
          <a:solidFill>
            <a:srgbClr val="E8EEF9"/>
          </a:solidFill>
          <a:ln/>
        </p:spPr>
      </p:sp>
      <p:sp>
        <p:nvSpPr>
          <p:cNvPr id="54" name="Text 47"/>
          <p:cNvSpPr txBox="1"/>
          <p:nvPr/>
        </p:nvSpPr>
        <p:spPr>
          <a:xfrm>
            <a:off x="10771632" y="4846320"/>
            <a:ext cx="694944" cy="384048"/>
          </a:xfrm>
          <a:prstGeom prst="rect">
            <a:avLst/>
          </a:prstGeom>
          <a:noFill/>
          <a:ln/>
        </p:spPr>
        <p:txBody>
          <a:bodyPr wrap="square" lIns="0" tIns="0" rIns="0" bIns="0" rtlCol="0" anchor="ctr"/>
          <a:lstStyle/>
          <a:p>
            <a:pPr algn="ctr" indent="0" marL="0">
              <a:buNone/>
            </a:pPr>
            <a:r>
              <a:rPr lang="en-US" sz="1300" b="1" dirty="0">
                <a:solidFill>
                  <a:srgbClr val="1B2A4A"/>
                </a:solidFill>
                <a:latin typeface="Calibri" pitchFamily="34" charset="0"/>
                <a:ea typeface="Calibri" pitchFamily="34" charset="-122"/>
                <a:cs typeface="Calibri" pitchFamily="34" charset="-120"/>
              </a:rPr>
              <a:t>0</a:t>
            </a:r>
            <a:endParaRPr lang="en-US" sz="1300" dirty="0"/>
          </a:p>
        </p:txBody>
      </p:sp>
      <p:sp>
        <p:nvSpPr>
          <p:cNvPr id="55" name="Text 48"/>
          <p:cNvSpPr txBox="1"/>
          <p:nvPr/>
        </p:nvSpPr>
        <p:spPr>
          <a:xfrm>
            <a:off x="4206240" y="5650992"/>
            <a:ext cx="7434072" cy="457200"/>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Illustrative example: all figures are hypothetical. Deviation = value achieved − target at the time of measurement; the bar shows progress from baseline to target.</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1.3 · EVIDENCE-BASED MANAGEMENT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From Paper-Based Monitoring to Evidence-Based Management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07</a:t>
            </a:r>
            <a:endParaRPr lang="en-US" sz="900" dirty="0"/>
          </a:p>
        </p:txBody>
      </p:sp>
      <p:sp>
        <p:nvSpPr>
          <p:cNvPr id="7" name="Shape 4"/>
          <p:cNvSpPr/>
          <p:nvPr/>
        </p:nvSpPr>
        <p:spPr>
          <a:xfrm>
            <a:off x="548640" y="1737360"/>
            <a:ext cx="4846320" cy="2103120"/>
          </a:xfrm>
          <a:prstGeom prst="roundRect">
            <a:avLst>
              <a:gd name="adj" fmla="val 3478"/>
            </a:avLst>
          </a:prstGeom>
          <a:solidFill>
            <a:srgbClr val="F4F7FC"/>
          </a:solidFill>
          <a:ln/>
        </p:spPr>
      </p:sp>
      <p:sp>
        <p:nvSpPr>
          <p:cNvPr id="8" name="Shape 5"/>
          <p:cNvSpPr/>
          <p:nvPr/>
        </p:nvSpPr>
        <p:spPr>
          <a:xfrm>
            <a:off x="822960" y="1965960"/>
            <a:ext cx="594360" cy="59436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83437" y="2126437"/>
            <a:ext cx="273406" cy="273406"/>
          </a:xfrm>
          <a:prstGeom prst="rect">
            <a:avLst/>
          </a:prstGeom>
        </p:spPr>
      </p:pic>
      <p:sp>
        <p:nvSpPr>
          <p:cNvPr id="10" name="Text 6"/>
          <p:cNvSpPr txBox="1"/>
          <p:nvPr/>
        </p:nvSpPr>
        <p:spPr>
          <a:xfrm>
            <a:off x="1600200" y="1965960"/>
            <a:ext cx="3611880" cy="594360"/>
          </a:xfrm>
          <a:prstGeom prst="rect">
            <a:avLst/>
          </a:prstGeom>
          <a:noFill/>
          <a:ln/>
        </p:spPr>
        <p:txBody>
          <a:bodyPr wrap="square" lIns="0" tIns="0" rIns="0" bIns="0" rtlCol="0" anchor="ctr"/>
          <a:lstStyle/>
          <a:p>
            <a:pPr indent="0" marL="0">
              <a:buNone/>
            </a:pPr>
            <a:r>
              <a:rPr lang="en-US" sz="1800" b="1" dirty="0">
                <a:solidFill>
                  <a:srgbClr val="1B2A4A"/>
                </a:solidFill>
                <a:latin typeface="Cambria" pitchFamily="34" charset="0"/>
                <a:ea typeface="Cambria" pitchFamily="34" charset="-122"/>
                <a:cs typeface="Cambria" pitchFamily="34" charset="-120"/>
              </a:rPr>
              <a:t>Formal (“paper-based”) monitoring</a:t>
            </a:r>
            <a:endParaRPr lang="en-US" sz="1800" dirty="0"/>
          </a:p>
        </p:txBody>
      </p:sp>
      <p:sp>
        <p:nvSpPr>
          <p:cNvPr id="11" name="Text 7"/>
          <p:cNvSpPr txBox="1"/>
          <p:nvPr/>
        </p:nvSpPr>
        <p:spPr>
          <a:xfrm>
            <a:off x="822960" y="2743200"/>
            <a:ext cx="4297680" cy="868680"/>
          </a:xfrm>
          <a:prstGeom prst="rect">
            <a:avLst/>
          </a:prstGeom>
          <a:noFill/>
          <a:ln/>
        </p:spPr>
        <p:txBody>
          <a:bodyPr wrap="square" lIns="0" tIns="0" rIns="0" bIns="0" rtlCol="0" anchor="t"/>
          <a:lstStyle/>
          <a:p>
            <a:pPr indent="0" marL="0">
              <a:buNone/>
            </a:pPr>
            <a:r>
              <a:rPr lang="en-US" sz="1500" dirty="0">
                <a:solidFill>
                  <a:srgbClr val="2B3445"/>
                </a:solidFill>
                <a:latin typeface="Calibri" pitchFamily="34" charset="0"/>
                <a:ea typeface="Calibri" pitchFamily="34" charset="-122"/>
                <a:cs typeface="Calibri" pitchFamily="34" charset="-120"/>
              </a:rPr>
              <a:t>Information is collected mainly as material for reporting to the donor.</a:t>
            </a:r>
            <a:endParaRPr lang="en-US" sz="1500" dirty="0"/>
          </a:p>
        </p:txBody>
      </p:sp>
      <p:sp>
        <p:nvSpPr>
          <p:cNvPr id="12" name="Shape 8"/>
          <p:cNvSpPr/>
          <p:nvPr/>
        </p:nvSpPr>
        <p:spPr>
          <a:xfrm>
            <a:off x="5577840" y="2468880"/>
            <a:ext cx="1033272" cy="640080"/>
          </a:xfrm>
          <a:prstGeom prst="rightArrow">
            <a:avLst/>
          </a:prstGeom>
          <a:solidFill>
            <a:srgbClr val="C9A227"/>
          </a:solidFill>
          <a:ln/>
        </p:spPr>
      </p:sp>
      <p:sp>
        <p:nvSpPr>
          <p:cNvPr id="13" name="Shape 9"/>
          <p:cNvSpPr/>
          <p:nvPr/>
        </p:nvSpPr>
        <p:spPr>
          <a:xfrm>
            <a:off x="6793992" y="1737360"/>
            <a:ext cx="4846320" cy="2103120"/>
          </a:xfrm>
          <a:prstGeom prst="roundRect">
            <a:avLst>
              <a:gd name="adj" fmla="val 3478"/>
            </a:avLst>
          </a:prstGeom>
          <a:solidFill>
            <a:srgbClr val="1B2A4A"/>
          </a:solidFill>
          <a:ln/>
        </p:spPr>
      </p:sp>
      <p:sp>
        <p:nvSpPr>
          <p:cNvPr id="14" name="Shape 10"/>
          <p:cNvSpPr/>
          <p:nvPr/>
        </p:nvSpPr>
        <p:spPr>
          <a:xfrm>
            <a:off x="7068312" y="1965960"/>
            <a:ext cx="594360" cy="594360"/>
          </a:xfrm>
          <a:prstGeom prst="ellipse">
            <a:avLst/>
          </a:prstGeom>
          <a:solidFill>
            <a:srgbClr val="31487A"/>
          </a:solidFill>
          <a:ln/>
        </p:spPr>
      </p:sp>
      <p:pic>
        <p:nvPicPr>
          <p:cNvPr id="15" name="Image 1" descr="preencoded.png">    </p:cNvPr>
          <p:cNvPicPr>
            <a:picLocks noChangeAspect="1"/>
          </p:cNvPicPr>
          <p:nvPr/>
        </p:nvPicPr>
        <p:blipFill>
          <a:blip r:embed="rId2"/>
          <a:stretch>
            <a:fillRect/>
          </a:stretch>
        </p:blipFill>
        <p:spPr>
          <a:xfrm>
            <a:off x="7228789" y="2126437"/>
            <a:ext cx="273406" cy="273406"/>
          </a:xfrm>
          <a:prstGeom prst="rect">
            <a:avLst/>
          </a:prstGeom>
        </p:spPr>
      </p:pic>
      <p:sp>
        <p:nvSpPr>
          <p:cNvPr id="16" name="Text 11"/>
          <p:cNvSpPr txBox="1"/>
          <p:nvPr/>
        </p:nvSpPr>
        <p:spPr>
          <a:xfrm>
            <a:off x="7845552" y="1965960"/>
            <a:ext cx="3611880" cy="59436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Evidence-based management</a:t>
            </a:r>
            <a:endParaRPr lang="en-US" sz="1800" dirty="0"/>
          </a:p>
        </p:txBody>
      </p:sp>
      <p:sp>
        <p:nvSpPr>
          <p:cNvPr id="17" name="Text 12"/>
          <p:cNvSpPr txBox="1"/>
          <p:nvPr/>
        </p:nvSpPr>
        <p:spPr>
          <a:xfrm>
            <a:off x="7068312" y="2743200"/>
            <a:ext cx="4297680" cy="868680"/>
          </a:xfrm>
          <a:prstGeom prst="rect">
            <a:avLst/>
          </a:prstGeom>
          <a:noFill/>
          <a:ln/>
        </p:spPr>
        <p:txBody>
          <a:bodyPr wrap="square" lIns="0" tIns="0" rIns="0" bIns="0" rtlCol="0" anchor="t"/>
          <a:lstStyle/>
          <a:p>
            <a:pPr indent="0" marL="0">
              <a:buNone/>
            </a:pPr>
            <a:r>
              <a:rPr lang="en-US" sz="1500" dirty="0">
                <a:solidFill>
                  <a:srgbClr val="D6DEEE"/>
                </a:solidFill>
                <a:latin typeface="Calibri" pitchFamily="34" charset="0"/>
                <a:ea typeface="Calibri" pitchFamily="34" charset="-122"/>
                <a:cs typeface="Calibri" pitchFamily="34" charset="-120"/>
              </a:rPr>
              <a:t>Monitoring information is used systematically as a direct basis for management decisions.</a:t>
            </a:r>
            <a:endParaRPr lang="en-US" sz="1500" dirty="0"/>
          </a:p>
        </p:txBody>
      </p:sp>
      <p:sp>
        <p:nvSpPr>
          <p:cNvPr id="18" name="Text 13"/>
          <p:cNvSpPr txBox="1"/>
          <p:nvPr/>
        </p:nvSpPr>
        <p:spPr>
          <a:xfrm>
            <a:off x="548640" y="416052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MANAGEMENT DECISIONS INFORMED BY MONITORING DATA</a:t>
            </a:r>
            <a:endParaRPr lang="en-US" sz="1100" dirty="0"/>
          </a:p>
        </p:txBody>
      </p:sp>
      <p:sp>
        <p:nvSpPr>
          <p:cNvPr id="19" name="Shape 14"/>
          <p:cNvSpPr/>
          <p:nvPr/>
        </p:nvSpPr>
        <p:spPr>
          <a:xfrm>
            <a:off x="548640" y="4526280"/>
            <a:ext cx="3514344" cy="1600200"/>
          </a:xfrm>
          <a:prstGeom prst="roundRect">
            <a:avLst>
              <a:gd name="adj" fmla="val 4571"/>
            </a:avLst>
          </a:prstGeom>
          <a:solidFill>
            <a:srgbClr val="F4F7FC"/>
          </a:solidFill>
          <a:ln/>
        </p:spPr>
      </p:sp>
      <p:sp>
        <p:nvSpPr>
          <p:cNvPr id="20" name="Shape 15"/>
          <p:cNvSpPr/>
          <p:nvPr/>
        </p:nvSpPr>
        <p:spPr>
          <a:xfrm>
            <a:off x="777240" y="4754880"/>
            <a:ext cx="502920" cy="502920"/>
          </a:xfrm>
          <a:prstGeom prst="ellipse">
            <a:avLst/>
          </a:prstGeom>
          <a:solidFill>
            <a:srgbClr val="1B2A4A"/>
          </a:solidFill>
          <a:ln/>
        </p:spPr>
      </p:sp>
      <p:pic>
        <p:nvPicPr>
          <p:cNvPr id="21" name="Image 2" descr="preencoded.png">    </p:cNvPr>
          <p:cNvPicPr>
            <a:picLocks noChangeAspect="1"/>
          </p:cNvPicPr>
          <p:nvPr/>
        </p:nvPicPr>
        <p:blipFill>
          <a:blip r:embed="rId3"/>
          <a:stretch>
            <a:fillRect/>
          </a:stretch>
        </p:blipFill>
        <p:spPr>
          <a:xfrm>
            <a:off x="913028" y="4890668"/>
            <a:ext cx="231343" cy="231343"/>
          </a:xfrm>
          <a:prstGeom prst="rect">
            <a:avLst/>
          </a:prstGeom>
        </p:spPr>
      </p:pic>
      <p:sp>
        <p:nvSpPr>
          <p:cNvPr id="22" name="Text 16"/>
          <p:cNvSpPr txBox="1"/>
          <p:nvPr/>
        </p:nvSpPr>
        <p:spPr>
          <a:xfrm>
            <a:off x="1463040" y="4754880"/>
            <a:ext cx="2462784"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Adjusting the work plan</a:t>
            </a:r>
            <a:endParaRPr lang="en-US" sz="1500" dirty="0"/>
          </a:p>
        </p:txBody>
      </p:sp>
      <p:sp>
        <p:nvSpPr>
          <p:cNvPr id="23" name="Text 17"/>
          <p:cNvSpPr txBox="1"/>
          <p:nvPr/>
        </p:nvSpPr>
        <p:spPr>
          <a:xfrm>
            <a:off x="777240" y="5394960"/>
            <a:ext cx="3057144" cy="54864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For example, revising the timetable of activities (Section 4).</a:t>
            </a:r>
            <a:endParaRPr lang="en-US" sz="1300" dirty="0"/>
          </a:p>
        </p:txBody>
      </p:sp>
      <p:sp>
        <p:nvSpPr>
          <p:cNvPr id="24" name="Shape 18"/>
          <p:cNvSpPr/>
          <p:nvPr/>
        </p:nvSpPr>
        <p:spPr>
          <a:xfrm>
            <a:off x="4337304" y="4526280"/>
            <a:ext cx="3514344" cy="1600200"/>
          </a:xfrm>
          <a:prstGeom prst="roundRect">
            <a:avLst>
              <a:gd name="adj" fmla="val 4571"/>
            </a:avLst>
          </a:prstGeom>
          <a:solidFill>
            <a:srgbClr val="F4F7FC"/>
          </a:solidFill>
          <a:ln/>
        </p:spPr>
      </p:sp>
      <p:sp>
        <p:nvSpPr>
          <p:cNvPr id="25" name="Shape 19"/>
          <p:cNvSpPr/>
          <p:nvPr/>
        </p:nvSpPr>
        <p:spPr>
          <a:xfrm>
            <a:off x="4565904" y="4754880"/>
            <a:ext cx="502920" cy="502920"/>
          </a:xfrm>
          <a:prstGeom prst="ellipse">
            <a:avLst/>
          </a:prstGeom>
          <a:solidFill>
            <a:srgbClr val="1B2A4A"/>
          </a:solidFill>
          <a:ln/>
        </p:spPr>
      </p:sp>
      <p:pic>
        <p:nvPicPr>
          <p:cNvPr id="26" name="Image 3" descr="preencoded.png">    </p:cNvPr>
          <p:cNvPicPr>
            <a:picLocks noChangeAspect="1"/>
          </p:cNvPicPr>
          <p:nvPr/>
        </p:nvPicPr>
        <p:blipFill>
          <a:blip r:embed="rId4"/>
          <a:stretch>
            <a:fillRect/>
          </a:stretch>
        </p:blipFill>
        <p:spPr>
          <a:xfrm>
            <a:off x="4701692" y="4890668"/>
            <a:ext cx="231343" cy="231343"/>
          </a:xfrm>
          <a:prstGeom prst="rect">
            <a:avLst/>
          </a:prstGeom>
        </p:spPr>
      </p:pic>
      <p:sp>
        <p:nvSpPr>
          <p:cNvPr id="27" name="Text 20"/>
          <p:cNvSpPr txBox="1"/>
          <p:nvPr/>
        </p:nvSpPr>
        <p:spPr>
          <a:xfrm>
            <a:off x="5251704" y="4754880"/>
            <a:ext cx="2462784"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Reallocating resources</a:t>
            </a:r>
            <a:endParaRPr lang="en-US" sz="1500" dirty="0"/>
          </a:p>
        </p:txBody>
      </p:sp>
      <p:sp>
        <p:nvSpPr>
          <p:cNvPr id="28" name="Text 21"/>
          <p:cNvSpPr txBox="1"/>
          <p:nvPr/>
        </p:nvSpPr>
        <p:spPr>
          <a:xfrm>
            <a:off x="4565904" y="5394960"/>
            <a:ext cx="3057144" cy="54864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For example, reallocating tasks among team members (Section 4).</a:t>
            </a:r>
            <a:endParaRPr lang="en-US" sz="1300" dirty="0"/>
          </a:p>
        </p:txBody>
      </p:sp>
      <p:sp>
        <p:nvSpPr>
          <p:cNvPr id="29" name="Shape 22"/>
          <p:cNvSpPr/>
          <p:nvPr/>
        </p:nvSpPr>
        <p:spPr>
          <a:xfrm>
            <a:off x="8125968" y="4526280"/>
            <a:ext cx="3514344" cy="1600200"/>
          </a:xfrm>
          <a:prstGeom prst="roundRect">
            <a:avLst>
              <a:gd name="adj" fmla="val 4571"/>
            </a:avLst>
          </a:prstGeom>
          <a:solidFill>
            <a:srgbClr val="F4F7FC"/>
          </a:solidFill>
          <a:ln/>
        </p:spPr>
      </p:sp>
      <p:sp>
        <p:nvSpPr>
          <p:cNvPr id="30" name="Shape 23"/>
          <p:cNvSpPr/>
          <p:nvPr/>
        </p:nvSpPr>
        <p:spPr>
          <a:xfrm>
            <a:off x="8354568" y="4754880"/>
            <a:ext cx="502920" cy="502920"/>
          </a:xfrm>
          <a:prstGeom prst="ellipse">
            <a:avLst/>
          </a:prstGeom>
          <a:solidFill>
            <a:srgbClr val="1B2A4A"/>
          </a:solidFill>
          <a:ln/>
        </p:spPr>
      </p:sp>
      <p:pic>
        <p:nvPicPr>
          <p:cNvPr id="31" name="Image 4" descr="preencoded.png">    </p:cNvPr>
          <p:cNvPicPr>
            <a:picLocks noChangeAspect="1"/>
          </p:cNvPicPr>
          <p:nvPr/>
        </p:nvPicPr>
        <p:blipFill>
          <a:blip r:embed="rId5"/>
          <a:stretch>
            <a:fillRect/>
          </a:stretch>
        </p:blipFill>
        <p:spPr>
          <a:xfrm>
            <a:off x="8490356" y="4890668"/>
            <a:ext cx="231343" cy="231343"/>
          </a:xfrm>
          <a:prstGeom prst="rect">
            <a:avLst/>
          </a:prstGeom>
        </p:spPr>
      </p:pic>
      <p:sp>
        <p:nvSpPr>
          <p:cNvPr id="32" name="Text 24"/>
          <p:cNvSpPr txBox="1"/>
          <p:nvPr/>
        </p:nvSpPr>
        <p:spPr>
          <a:xfrm>
            <a:off x="9040368" y="4754880"/>
            <a:ext cx="2462784"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Revising strategy</a:t>
            </a:r>
            <a:endParaRPr lang="en-US" sz="1500" dirty="0"/>
          </a:p>
        </p:txBody>
      </p:sp>
      <p:sp>
        <p:nvSpPr>
          <p:cNvPr id="33" name="Text 25"/>
          <p:cNvSpPr txBox="1"/>
          <p:nvPr/>
        </p:nvSpPr>
        <p:spPr>
          <a:xfrm>
            <a:off x="8354568" y="5394960"/>
            <a:ext cx="3057144" cy="54864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For example, reviewing the implementation strategy after a mid-term evaluation (Section 4).</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02</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2</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Evaluating the Relevance, Effectiveness, Efficiency, Impact and Sustainability of an International Project</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are the six OECD DAC evaluation criteria?</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When is a project evaluated, and for what purpose?</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does triangulation make evaluation findings more reliable?</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8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08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2.1 · OECD DAC EVALUATION CRITERIA</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Six Criteria for Evaluating an International Project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09</a:t>
            </a:r>
            <a:endParaRPr lang="en-US" sz="900" dirty="0"/>
          </a:p>
        </p:txBody>
      </p:sp>
      <p:sp>
        <p:nvSpPr>
          <p:cNvPr id="7" name="Shape 4"/>
          <p:cNvSpPr/>
          <p:nvPr/>
        </p:nvSpPr>
        <p:spPr>
          <a:xfrm>
            <a:off x="548640" y="1645920"/>
            <a:ext cx="3544824" cy="1897380"/>
          </a:xfrm>
          <a:prstGeom prst="roundRect">
            <a:avLst>
              <a:gd name="adj" fmla="val 3855"/>
            </a:avLst>
          </a:prstGeom>
          <a:solidFill>
            <a:srgbClr val="F4F7FC"/>
          </a:solidFill>
          <a:ln/>
        </p:spPr>
      </p:sp>
      <p:sp>
        <p:nvSpPr>
          <p:cNvPr id="8" name="Shape 5"/>
          <p:cNvSpPr/>
          <p:nvPr/>
        </p:nvSpPr>
        <p:spPr>
          <a:xfrm>
            <a:off x="749808" y="1828800"/>
            <a:ext cx="502920" cy="50292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885596" y="1964588"/>
            <a:ext cx="231343" cy="231343"/>
          </a:xfrm>
          <a:prstGeom prst="rect">
            <a:avLst/>
          </a:prstGeom>
        </p:spPr>
      </p:pic>
      <p:sp>
        <p:nvSpPr>
          <p:cNvPr id="10" name="Text 6"/>
          <p:cNvSpPr txBox="1"/>
          <p:nvPr/>
        </p:nvSpPr>
        <p:spPr>
          <a:xfrm>
            <a:off x="1389888" y="1828800"/>
            <a:ext cx="2538984" cy="50292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Relevance</a:t>
            </a:r>
            <a:endParaRPr lang="en-US" sz="1600" dirty="0"/>
          </a:p>
        </p:txBody>
      </p:sp>
      <p:sp>
        <p:nvSpPr>
          <p:cNvPr id="11" name="Text 7"/>
          <p:cNvSpPr txBox="1"/>
          <p:nvPr/>
        </p:nvSpPr>
        <p:spPr>
          <a:xfrm>
            <a:off x="749808" y="2423160"/>
            <a:ext cx="3142488" cy="411480"/>
          </a:xfrm>
          <a:prstGeom prst="rect">
            <a:avLst/>
          </a:prstGeom>
          <a:noFill/>
          <a:ln/>
        </p:spPr>
        <p:txBody>
          <a:bodyPr wrap="square" lIns="0" tIns="0" rIns="0" bIns="0" rtlCol="0" anchor="ctr"/>
          <a:lstStyle/>
          <a:p>
            <a:pPr indent="0" marL="0">
              <a:buNone/>
            </a:pPr>
            <a:r>
              <a:rPr lang="en-US" sz="1300" i="1" dirty="0">
                <a:solidFill>
                  <a:srgbClr val="24365F"/>
                </a:solidFill>
                <a:latin typeface="Cambria" pitchFamily="34" charset="0"/>
                <a:ea typeface="Cambria" pitchFamily="34" charset="-122"/>
                <a:cs typeface="Cambria" pitchFamily="34" charset="-120"/>
              </a:rPr>
              <a:t>“Is the intervention doing the right things?”</a:t>
            </a:r>
            <a:endParaRPr lang="en-US" sz="1300" dirty="0"/>
          </a:p>
        </p:txBody>
      </p:sp>
      <p:sp>
        <p:nvSpPr>
          <p:cNvPr id="12" name="Text 8"/>
          <p:cNvSpPr txBox="1"/>
          <p:nvPr/>
        </p:nvSpPr>
        <p:spPr>
          <a:xfrm>
            <a:off x="749808" y="2880360"/>
            <a:ext cx="3142488" cy="594360"/>
          </a:xfrm>
          <a:prstGeom prst="rect">
            <a:avLst/>
          </a:prstGeom>
          <a:noFill/>
          <a:ln/>
        </p:spPr>
        <p:txBody>
          <a:bodyPr wrap="square" lIns="0" tIns="0" rIns="0" bIns="0" rtlCol="0" anchor="t"/>
          <a:lstStyle/>
          <a:p>
            <a:pPr indent="0" marL="0">
              <a:buNone/>
            </a:pPr>
            <a:r>
              <a:rPr lang="en-US" sz="1200" dirty="0">
                <a:solidFill>
                  <a:srgbClr val="2B3445"/>
                </a:solidFill>
                <a:latin typeface="Calibri" pitchFamily="34" charset="0"/>
                <a:ea typeface="Calibri" pitchFamily="34" charset="-122"/>
                <a:cs typeface="Calibri" pitchFamily="34" charset="-120"/>
              </a:rPr>
              <a:t>Correspondence of the objectives to beneficiaries' needs, the donor's priorities and global development priorities.</a:t>
            </a:r>
            <a:endParaRPr lang="en-US" sz="1200" dirty="0"/>
          </a:p>
        </p:txBody>
      </p:sp>
      <p:sp>
        <p:nvSpPr>
          <p:cNvPr id="13" name="Shape 9"/>
          <p:cNvSpPr/>
          <p:nvPr/>
        </p:nvSpPr>
        <p:spPr>
          <a:xfrm>
            <a:off x="4322064" y="1645920"/>
            <a:ext cx="3544824" cy="1897380"/>
          </a:xfrm>
          <a:prstGeom prst="roundRect">
            <a:avLst>
              <a:gd name="adj" fmla="val 3855"/>
            </a:avLst>
          </a:prstGeom>
          <a:solidFill>
            <a:srgbClr val="F4F7FC"/>
          </a:solidFill>
          <a:ln/>
        </p:spPr>
      </p:sp>
      <p:sp>
        <p:nvSpPr>
          <p:cNvPr id="14" name="Shape 10"/>
          <p:cNvSpPr/>
          <p:nvPr/>
        </p:nvSpPr>
        <p:spPr>
          <a:xfrm>
            <a:off x="4523232" y="1828800"/>
            <a:ext cx="502920" cy="502920"/>
          </a:xfrm>
          <a:prstGeom prst="ellipse">
            <a:avLst/>
          </a:prstGeom>
          <a:solidFill>
            <a:srgbClr val="1B2A4A"/>
          </a:solidFill>
          <a:ln/>
        </p:spPr>
      </p:sp>
      <p:pic>
        <p:nvPicPr>
          <p:cNvPr id="15" name="Image 1" descr="preencoded.png">    </p:cNvPr>
          <p:cNvPicPr>
            <a:picLocks noChangeAspect="1"/>
          </p:cNvPicPr>
          <p:nvPr/>
        </p:nvPicPr>
        <p:blipFill>
          <a:blip r:embed="rId2"/>
          <a:stretch>
            <a:fillRect/>
          </a:stretch>
        </p:blipFill>
        <p:spPr>
          <a:xfrm>
            <a:off x="4659020" y="1964588"/>
            <a:ext cx="231343" cy="231343"/>
          </a:xfrm>
          <a:prstGeom prst="rect">
            <a:avLst/>
          </a:prstGeom>
        </p:spPr>
      </p:pic>
      <p:sp>
        <p:nvSpPr>
          <p:cNvPr id="16" name="Text 11"/>
          <p:cNvSpPr txBox="1"/>
          <p:nvPr/>
        </p:nvSpPr>
        <p:spPr>
          <a:xfrm>
            <a:off x="5163312" y="1828800"/>
            <a:ext cx="1371600" cy="50292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Coherence</a:t>
            </a:r>
            <a:endParaRPr lang="en-US" sz="1600" dirty="0"/>
          </a:p>
        </p:txBody>
      </p:sp>
      <p:sp>
        <p:nvSpPr>
          <p:cNvPr id="17" name="Shape 12"/>
          <p:cNvSpPr/>
          <p:nvPr/>
        </p:nvSpPr>
        <p:spPr>
          <a:xfrm>
            <a:off x="6495288" y="1920240"/>
            <a:ext cx="1188720" cy="310896"/>
          </a:xfrm>
          <a:prstGeom prst="roundRect">
            <a:avLst>
              <a:gd name="adj" fmla="val 50000"/>
            </a:avLst>
          </a:prstGeom>
          <a:solidFill>
            <a:srgbClr val="C9A227"/>
          </a:solidFill>
          <a:ln/>
        </p:spPr>
      </p:sp>
      <p:sp>
        <p:nvSpPr>
          <p:cNvPr id="18" name="Text 13"/>
          <p:cNvSpPr txBox="1"/>
          <p:nvPr/>
        </p:nvSpPr>
        <p:spPr>
          <a:xfrm>
            <a:off x="6568440" y="1920240"/>
            <a:ext cx="1042416" cy="310896"/>
          </a:xfrm>
          <a:prstGeom prst="rect">
            <a:avLst/>
          </a:prstGeom>
          <a:noFill/>
          <a:ln/>
        </p:spPr>
        <p:txBody>
          <a:bodyPr wrap="square" lIns="0" tIns="0" rIns="0" bIns="0" rtlCol="0" anchor="ctr"/>
          <a:lstStyle/>
          <a:p>
            <a:pPr algn="ctr" indent="0" marL="0">
              <a:buNone/>
            </a:pPr>
            <a:r>
              <a:rPr lang="en-US" sz="1050" b="1" dirty="0">
                <a:solidFill>
                  <a:srgbClr val="1B2A4A"/>
                </a:solidFill>
                <a:latin typeface="Calibri" pitchFamily="34" charset="0"/>
                <a:ea typeface="Calibri" pitchFamily="34" charset="-122"/>
                <a:cs typeface="Calibri" pitchFamily="34" charset="-120"/>
              </a:rPr>
              <a:t>Added in 2019</a:t>
            </a:r>
            <a:endParaRPr lang="en-US" sz="1050" dirty="0"/>
          </a:p>
        </p:txBody>
      </p:sp>
      <p:sp>
        <p:nvSpPr>
          <p:cNvPr id="19" name="Text 14"/>
          <p:cNvSpPr txBox="1"/>
          <p:nvPr/>
        </p:nvSpPr>
        <p:spPr>
          <a:xfrm>
            <a:off x="4523232" y="2423160"/>
            <a:ext cx="3142488" cy="411480"/>
          </a:xfrm>
          <a:prstGeom prst="rect">
            <a:avLst/>
          </a:prstGeom>
          <a:noFill/>
          <a:ln/>
        </p:spPr>
        <p:txBody>
          <a:bodyPr wrap="square" lIns="0" tIns="0" rIns="0" bIns="0" rtlCol="0" anchor="ctr"/>
          <a:lstStyle/>
          <a:p>
            <a:pPr indent="0" marL="0">
              <a:buNone/>
            </a:pPr>
            <a:r>
              <a:rPr lang="en-US" sz="1300" i="1" dirty="0">
                <a:solidFill>
                  <a:srgbClr val="24365F"/>
                </a:solidFill>
                <a:latin typeface="Cambria" pitchFamily="34" charset="0"/>
                <a:ea typeface="Cambria" pitchFamily="34" charset="-122"/>
                <a:cs typeface="Cambria" pitchFamily="34" charset="-120"/>
              </a:rPr>
              <a:t>“How well does the intervention fit?”</a:t>
            </a:r>
            <a:endParaRPr lang="en-US" sz="1300" dirty="0"/>
          </a:p>
        </p:txBody>
      </p:sp>
      <p:sp>
        <p:nvSpPr>
          <p:cNvPr id="20" name="Text 15"/>
          <p:cNvSpPr txBox="1"/>
          <p:nvPr/>
        </p:nvSpPr>
        <p:spPr>
          <a:xfrm>
            <a:off x="4523232" y="2880360"/>
            <a:ext cx="3142488" cy="594360"/>
          </a:xfrm>
          <a:prstGeom prst="rect">
            <a:avLst/>
          </a:prstGeom>
          <a:noFill/>
          <a:ln/>
        </p:spPr>
        <p:txBody>
          <a:bodyPr wrap="square" lIns="0" tIns="0" rIns="0" bIns="0" rtlCol="0" anchor="t"/>
          <a:lstStyle/>
          <a:p>
            <a:pPr indent="0" marL="0">
              <a:buNone/>
            </a:pPr>
            <a:r>
              <a:rPr lang="en-US" sz="1200" dirty="0">
                <a:solidFill>
                  <a:srgbClr val="2B3445"/>
                </a:solidFill>
                <a:latin typeface="Calibri" pitchFamily="34" charset="0"/>
                <a:ea typeface="Calibri" pitchFamily="34" charset="-122"/>
                <a:cs typeface="Calibri" pitchFamily="34" charset="-120"/>
              </a:rPr>
              <a:t>Compatibility of the project with other interventions in the same sector or country.</a:t>
            </a:r>
            <a:endParaRPr lang="en-US" sz="1200" dirty="0"/>
          </a:p>
        </p:txBody>
      </p:sp>
      <p:sp>
        <p:nvSpPr>
          <p:cNvPr id="21" name="Shape 16"/>
          <p:cNvSpPr/>
          <p:nvPr/>
        </p:nvSpPr>
        <p:spPr>
          <a:xfrm>
            <a:off x="8095488" y="1645920"/>
            <a:ext cx="3544824" cy="1897380"/>
          </a:xfrm>
          <a:prstGeom prst="roundRect">
            <a:avLst>
              <a:gd name="adj" fmla="val 3855"/>
            </a:avLst>
          </a:prstGeom>
          <a:solidFill>
            <a:srgbClr val="F4F7FC"/>
          </a:solidFill>
          <a:ln/>
        </p:spPr>
      </p:sp>
      <p:sp>
        <p:nvSpPr>
          <p:cNvPr id="22" name="Shape 17"/>
          <p:cNvSpPr/>
          <p:nvPr/>
        </p:nvSpPr>
        <p:spPr>
          <a:xfrm>
            <a:off x="8296656" y="1828800"/>
            <a:ext cx="502920" cy="502920"/>
          </a:xfrm>
          <a:prstGeom prst="ellipse">
            <a:avLst/>
          </a:prstGeom>
          <a:solidFill>
            <a:srgbClr val="1B2A4A"/>
          </a:solidFill>
          <a:ln/>
        </p:spPr>
      </p:sp>
      <p:pic>
        <p:nvPicPr>
          <p:cNvPr id="23" name="Image 2" descr="preencoded.png">    </p:cNvPr>
          <p:cNvPicPr>
            <a:picLocks noChangeAspect="1"/>
          </p:cNvPicPr>
          <p:nvPr/>
        </p:nvPicPr>
        <p:blipFill>
          <a:blip r:embed="rId3"/>
          <a:stretch>
            <a:fillRect/>
          </a:stretch>
        </p:blipFill>
        <p:spPr>
          <a:xfrm>
            <a:off x="8432444" y="1964588"/>
            <a:ext cx="231343" cy="231343"/>
          </a:xfrm>
          <a:prstGeom prst="rect">
            <a:avLst/>
          </a:prstGeom>
        </p:spPr>
      </p:pic>
      <p:sp>
        <p:nvSpPr>
          <p:cNvPr id="24" name="Text 18"/>
          <p:cNvSpPr txBox="1"/>
          <p:nvPr/>
        </p:nvSpPr>
        <p:spPr>
          <a:xfrm>
            <a:off x="8936736" y="1828800"/>
            <a:ext cx="2538984" cy="50292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Effectiveness</a:t>
            </a:r>
            <a:endParaRPr lang="en-US" sz="1600" dirty="0"/>
          </a:p>
        </p:txBody>
      </p:sp>
      <p:sp>
        <p:nvSpPr>
          <p:cNvPr id="25" name="Text 19"/>
          <p:cNvSpPr txBox="1"/>
          <p:nvPr/>
        </p:nvSpPr>
        <p:spPr>
          <a:xfrm>
            <a:off x="8296656" y="2423160"/>
            <a:ext cx="3142488" cy="411480"/>
          </a:xfrm>
          <a:prstGeom prst="rect">
            <a:avLst/>
          </a:prstGeom>
          <a:noFill/>
          <a:ln/>
        </p:spPr>
        <p:txBody>
          <a:bodyPr wrap="square" lIns="0" tIns="0" rIns="0" bIns="0" rtlCol="0" anchor="ctr"/>
          <a:lstStyle/>
          <a:p>
            <a:pPr indent="0" marL="0">
              <a:buNone/>
            </a:pPr>
            <a:r>
              <a:rPr lang="en-US" sz="1300" i="1" dirty="0">
                <a:solidFill>
                  <a:srgbClr val="24365F"/>
                </a:solidFill>
                <a:latin typeface="Cambria" pitchFamily="34" charset="0"/>
                <a:ea typeface="Cambria" pitchFamily="34" charset="-122"/>
                <a:cs typeface="Cambria" pitchFamily="34" charset="-120"/>
              </a:rPr>
              <a:t>“Is the intervention achieving its objectives?”</a:t>
            </a:r>
            <a:endParaRPr lang="en-US" sz="1300" dirty="0"/>
          </a:p>
        </p:txBody>
      </p:sp>
      <p:sp>
        <p:nvSpPr>
          <p:cNvPr id="26" name="Text 20"/>
          <p:cNvSpPr txBox="1"/>
          <p:nvPr/>
        </p:nvSpPr>
        <p:spPr>
          <a:xfrm>
            <a:off x="8296656" y="2880360"/>
            <a:ext cx="3142488" cy="594360"/>
          </a:xfrm>
          <a:prstGeom prst="rect">
            <a:avLst/>
          </a:prstGeom>
          <a:noFill/>
          <a:ln/>
        </p:spPr>
        <p:txBody>
          <a:bodyPr wrap="square" lIns="0" tIns="0" rIns="0" bIns="0" rtlCol="0" anchor="t"/>
          <a:lstStyle/>
          <a:p>
            <a:pPr indent="0" marL="0">
              <a:buNone/>
            </a:pPr>
            <a:r>
              <a:rPr lang="en-US" sz="1200" dirty="0">
                <a:solidFill>
                  <a:srgbClr val="2B3445"/>
                </a:solidFill>
                <a:latin typeface="Calibri" pitchFamily="34" charset="0"/>
                <a:ea typeface="Calibri" pitchFamily="34" charset="-122"/>
                <a:cs typeface="Calibri" pitchFamily="34" charset="-120"/>
              </a:rPr>
              <a:t>The degree to which the project's stated objectives and results have been achieved.</a:t>
            </a:r>
            <a:endParaRPr lang="en-US" sz="1200" dirty="0"/>
          </a:p>
        </p:txBody>
      </p:sp>
      <p:sp>
        <p:nvSpPr>
          <p:cNvPr id="27" name="Shape 21"/>
          <p:cNvSpPr/>
          <p:nvPr/>
        </p:nvSpPr>
        <p:spPr>
          <a:xfrm>
            <a:off x="548640" y="3771900"/>
            <a:ext cx="3544824" cy="1897380"/>
          </a:xfrm>
          <a:prstGeom prst="roundRect">
            <a:avLst>
              <a:gd name="adj" fmla="val 3855"/>
            </a:avLst>
          </a:prstGeom>
          <a:solidFill>
            <a:srgbClr val="F4F7FC"/>
          </a:solidFill>
          <a:ln/>
        </p:spPr>
      </p:sp>
      <p:sp>
        <p:nvSpPr>
          <p:cNvPr id="28" name="Shape 22"/>
          <p:cNvSpPr/>
          <p:nvPr/>
        </p:nvSpPr>
        <p:spPr>
          <a:xfrm>
            <a:off x="749808" y="3954780"/>
            <a:ext cx="502920" cy="502920"/>
          </a:xfrm>
          <a:prstGeom prst="ellipse">
            <a:avLst/>
          </a:prstGeom>
          <a:solidFill>
            <a:srgbClr val="1B2A4A"/>
          </a:solidFill>
          <a:ln/>
        </p:spPr>
      </p:sp>
      <p:pic>
        <p:nvPicPr>
          <p:cNvPr id="29" name="Image 3" descr="preencoded.png">    </p:cNvPr>
          <p:cNvPicPr>
            <a:picLocks noChangeAspect="1"/>
          </p:cNvPicPr>
          <p:nvPr/>
        </p:nvPicPr>
        <p:blipFill>
          <a:blip r:embed="rId4"/>
          <a:stretch>
            <a:fillRect/>
          </a:stretch>
        </p:blipFill>
        <p:spPr>
          <a:xfrm>
            <a:off x="885596" y="4090568"/>
            <a:ext cx="231343" cy="231343"/>
          </a:xfrm>
          <a:prstGeom prst="rect">
            <a:avLst/>
          </a:prstGeom>
        </p:spPr>
      </p:pic>
      <p:sp>
        <p:nvSpPr>
          <p:cNvPr id="30" name="Text 23"/>
          <p:cNvSpPr txBox="1"/>
          <p:nvPr/>
        </p:nvSpPr>
        <p:spPr>
          <a:xfrm>
            <a:off x="1389888" y="3954780"/>
            <a:ext cx="2538984" cy="50292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Efficiency</a:t>
            </a:r>
            <a:endParaRPr lang="en-US" sz="1600" dirty="0"/>
          </a:p>
        </p:txBody>
      </p:sp>
      <p:sp>
        <p:nvSpPr>
          <p:cNvPr id="31" name="Text 24"/>
          <p:cNvSpPr txBox="1"/>
          <p:nvPr/>
        </p:nvSpPr>
        <p:spPr>
          <a:xfrm>
            <a:off x="749808" y="4549140"/>
            <a:ext cx="3142488" cy="411480"/>
          </a:xfrm>
          <a:prstGeom prst="rect">
            <a:avLst/>
          </a:prstGeom>
          <a:noFill/>
          <a:ln/>
        </p:spPr>
        <p:txBody>
          <a:bodyPr wrap="square" lIns="0" tIns="0" rIns="0" bIns="0" rtlCol="0" anchor="ctr"/>
          <a:lstStyle/>
          <a:p>
            <a:pPr indent="0" marL="0">
              <a:buNone/>
            </a:pPr>
            <a:r>
              <a:rPr lang="en-US" sz="1300" i="1" dirty="0">
                <a:solidFill>
                  <a:srgbClr val="24365F"/>
                </a:solidFill>
                <a:latin typeface="Cambria" pitchFamily="34" charset="0"/>
                <a:ea typeface="Cambria" pitchFamily="34" charset="-122"/>
                <a:cs typeface="Cambria" pitchFamily="34" charset="-120"/>
              </a:rPr>
              <a:t>“How well are resources being used?”</a:t>
            </a:r>
            <a:endParaRPr lang="en-US" sz="1300" dirty="0"/>
          </a:p>
        </p:txBody>
      </p:sp>
      <p:sp>
        <p:nvSpPr>
          <p:cNvPr id="32" name="Text 25"/>
          <p:cNvSpPr txBox="1"/>
          <p:nvPr/>
        </p:nvSpPr>
        <p:spPr>
          <a:xfrm>
            <a:off x="749808" y="5006340"/>
            <a:ext cx="3142488" cy="594360"/>
          </a:xfrm>
          <a:prstGeom prst="rect">
            <a:avLst/>
          </a:prstGeom>
          <a:noFill/>
          <a:ln/>
        </p:spPr>
        <p:txBody>
          <a:bodyPr wrap="square" lIns="0" tIns="0" rIns="0" bIns="0" rtlCol="0" anchor="t"/>
          <a:lstStyle/>
          <a:p>
            <a:pPr indent="0" marL="0">
              <a:buNone/>
            </a:pPr>
            <a:r>
              <a:rPr lang="en-US" sz="1200" dirty="0">
                <a:solidFill>
                  <a:srgbClr val="2B3445"/>
                </a:solidFill>
                <a:latin typeface="Calibri" pitchFamily="34" charset="0"/>
                <a:ea typeface="Calibri" pitchFamily="34" charset="-122"/>
                <a:cs typeface="Calibri" pitchFamily="34" charset="-120"/>
              </a:rPr>
              <a:t>The relationship between the resources used and the results obtained.</a:t>
            </a:r>
            <a:endParaRPr lang="en-US" sz="1200" dirty="0"/>
          </a:p>
        </p:txBody>
      </p:sp>
      <p:sp>
        <p:nvSpPr>
          <p:cNvPr id="33" name="Shape 26"/>
          <p:cNvSpPr/>
          <p:nvPr/>
        </p:nvSpPr>
        <p:spPr>
          <a:xfrm>
            <a:off x="4322064" y="3771900"/>
            <a:ext cx="3544824" cy="1897380"/>
          </a:xfrm>
          <a:prstGeom prst="roundRect">
            <a:avLst>
              <a:gd name="adj" fmla="val 3855"/>
            </a:avLst>
          </a:prstGeom>
          <a:solidFill>
            <a:srgbClr val="F4F7FC"/>
          </a:solidFill>
          <a:ln/>
        </p:spPr>
      </p:sp>
      <p:sp>
        <p:nvSpPr>
          <p:cNvPr id="34" name="Shape 27"/>
          <p:cNvSpPr/>
          <p:nvPr/>
        </p:nvSpPr>
        <p:spPr>
          <a:xfrm>
            <a:off x="4523232" y="3954780"/>
            <a:ext cx="502920" cy="502920"/>
          </a:xfrm>
          <a:prstGeom prst="ellipse">
            <a:avLst/>
          </a:prstGeom>
          <a:solidFill>
            <a:srgbClr val="1B2A4A"/>
          </a:solidFill>
          <a:ln/>
        </p:spPr>
      </p:sp>
      <p:pic>
        <p:nvPicPr>
          <p:cNvPr id="35" name="Image 4" descr="preencoded.png">    </p:cNvPr>
          <p:cNvPicPr>
            <a:picLocks noChangeAspect="1"/>
          </p:cNvPicPr>
          <p:nvPr/>
        </p:nvPicPr>
        <p:blipFill>
          <a:blip r:embed="rId5"/>
          <a:stretch>
            <a:fillRect/>
          </a:stretch>
        </p:blipFill>
        <p:spPr>
          <a:xfrm>
            <a:off x="4659020" y="4090568"/>
            <a:ext cx="231343" cy="231343"/>
          </a:xfrm>
          <a:prstGeom prst="rect">
            <a:avLst/>
          </a:prstGeom>
        </p:spPr>
      </p:pic>
      <p:sp>
        <p:nvSpPr>
          <p:cNvPr id="36" name="Text 28"/>
          <p:cNvSpPr txBox="1"/>
          <p:nvPr/>
        </p:nvSpPr>
        <p:spPr>
          <a:xfrm>
            <a:off x="5163312" y="3954780"/>
            <a:ext cx="2538984" cy="50292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Impact</a:t>
            </a:r>
            <a:endParaRPr lang="en-US" sz="1600" dirty="0"/>
          </a:p>
        </p:txBody>
      </p:sp>
      <p:sp>
        <p:nvSpPr>
          <p:cNvPr id="37" name="Text 29"/>
          <p:cNvSpPr txBox="1"/>
          <p:nvPr/>
        </p:nvSpPr>
        <p:spPr>
          <a:xfrm>
            <a:off x="4523232" y="4549140"/>
            <a:ext cx="3142488" cy="411480"/>
          </a:xfrm>
          <a:prstGeom prst="rect">
            <a:avLst/>
          </a:prstGeom>
          <a:noFill/>
          <a:ln/>
        </p:spPr>
        <p:txBody>
          <a:bodyPr wrap="square" lIns="0" tIns="0" rIns="0" bIns="0" rtlCol="0" anchor="ctr"/>
          <a:lstStyle/>
          <a:p>
            <a:pPr indent="0" marL="0">
              <a:buNone/>
            </a:pPr>
            <a:r>
              <a:rPr lang="en-US" sz="1300" i="1" dirty="0">
                <a:solidFill>
                  <a:srgbClr val="24365F"/>
                </a:solidFill>
                <a:latin typeface="Cambria" pitchFamily="34" charset="0"/>
                <a:ea typeface="Cambria" pitchFamily="34" charset="-122"/>
                <a:cs typeface="Cambria" pitchFamily="34" charset="-120"/>
              </a:rPr>
              <a:t>“What difference does the intervention make?”</a:t>
            </a:r>
            <a:endParaRPr lang="en-US" sz="1300" dirty="0"/>
          </a:p>
        </p:txBody>
      </p:sp>
      <p:sp>
        <p:nvSpPr>
          <p:cNvPr id="38" name="Text 30"/>
          <p:cNvSpPr txBox="1"/>
          <p:nvPr/>
        </p:nvSpPr>
        <p:spPr>
          <a:xfrm>
            <a:off x="4523232" y="5006340"/>
            <a:ext cx="3142488" cy="594360"/>
          </a:xfrm>
          <a:prstGeom prst="rect">
            <a:avLst/>
          </a:prstGeom>
          <a:noFill/>
          <a:ln/>
        </p:spPr>
        <p:txBody>
          <a:bodyPr wrap="square" lIns="0" tIns="0" rIns="0" bIns="0" rtlCol="0" anchor="t"/>
          <a:lstStyle/>
          <a:p>
            <a:pPr indent="0" marL="0">
              <a:buNone/>
            </a:pPr>
            <a:r>
              <a:rPr lang="en-US" sz="1200" dirty="0">
                <a:solidFill>
                  <a:srgbClr val="2B3445"/>
                </a:solidFill>
                <a:latin typeface="Calibri" pitchFamily="34" charset="0"/>
                <a:ea typeface="Calibri" pitchFamily="34" charset="-122"/>
                <a:cs typeface="Calibri" pitchFamily="34" charset="-120"/>
              </a:rPr>
              <a:t>Long-term positive and negative, direct and indirect changes brought about by the project.</a:t>
            </a:r>
            <a:endParaRPr lang="en-US" sz="1200" dirty="0"/>
          </a:p>
        </p:txBody>
      </p:sp>
      <p:sp>
        <p:nvSpPr>
          <p:cNvPr id="39" name="Shape 31"/>
          <p:cNvSpPr/>
          <p:nvPr/>
        </p:nvSpPr>
        <p:spPr>
          <a:xfrm>
            <a:off x="8095488" y="3771900"/>
            <a:ext cx="3544824" cy="1897380"/>
          </a:xfrm>
          <a:prstGeom prst="roundRect">
            <a:avLst>
              <a:gd name="adj" fmla="val 3855"/>
            </a:avLst>
          </a:prstGeom>
          <a:solidFill>
            <a:srgbClr val="F4F7FC"/>
          </a:solidFill>
          <a:ln/>
        </p:spPr>
      </p:sp>
      <p:sp>
        <p:nvSpPr>
          <p:cNvPr id="40" name="Shape 32"/>
          <p:cNvSpPr/>
          <p:nvPr/>
        </p:nvSpPr>
        <p:spPr>
          <a:xfrm>
            <a:off x="8296656" y="3954780"/>
            <a:ext cx="502920" cy="502920"/>
          </a:xfrm>
          <a:prstGeom prst="ellipse">
            <a:avLst/>
          </a:prstGeom>
          <a:solidFill>
            <a:srgbClr val="1B2A4A"/>
          </a:solidFill>
          <a:ln/>
        </p:spPr>
      </p:sp>
      <p:pic>
        <p:nvPicPr>
          <p:cNvPr id="41" name="Image 5" descr="preencoded.png">    </p:cNvPr>
          <p:cNvPicPr>
            <a:picLocks noChangeAspect="1"/>
          </p:cNvPicPr>
          <p:nvPr/>
        </p:nvPicPr>
        <p:blipFill>
          <a:blip r:embed="rId6"/>
          <a:stretch>
            <a:fillRect/>
          </a:stretch>
        </p:blipFill>
        <p:spPr>
          <a:xfrm>
            <a:off x="8432444" y="4090568"/>
            <a:ext cx="231343" cy="231343"/>
          </a:xfrm>
          <a:prstGeom prst="rect">
            <a:avLst/>
          </a:prstGeom>
        </p:spPr>
      </p:pic>
      <p:sp>
        <p:nvSpPr>
          <p:cNvPr id="42" name="Text 33"/>
          <p:cNvSpPr txBox="1"/>
          <p:nvPr/>
        </p:nvSpPr>
        <p:spPr>
          <a:xfrm>
            <a:off x="8936736" y="3954780"/>
            <a:ext cx="2538984" cy="50292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Sustainability</a:t>
            </a:r>
            <a:endParaRPr lang="en-US" sz="1600" dirty="0"/>
          </a:p>
        </p:txBody>
      </p:sp>
      <p:sp>
        <p:nvSpPr>
          <p:cNvPr id="43" name="Text 34"/>
          <p:cNvSpPr txBox="1"/>
          <p:nvPr/>
        </p:nvSpPr>
        <p:spPr>
          <a:xfrm>
            <a:off x="8296656" y="4549140"/>
            <a:ext cx="3142488" cy="411480"/>
          </a:xfrm>
          <a:prstGeom prst="rect">
            <a:avLst/>
          </a:prstGeom>
          <a:noFill/>
          <a:ln/>
        </p:spPr>
        <p:txBody>
          <a:bodyPr wrap="square" lIns="0" tIns="0" rIns="0" bIns="0" rtlCol="0" anchor="ctr"/>
          <a:lstStyle/>
          <a:p>
            <a:pPr indent="0" marL="0">
              <a:buNone/>
            </a:pPr>
            <a:r>
              <a:rPr lang="en-US" sz="1300" i="1" dirty="0">
                <a:solidFill>
                  <a:srgbClr val="24365F"/>
                </a:solidFill>
                <a:latin typeface="Cambria" pitchFamily="34" charset="0"/>
                <a:ea typeface="Cambria" pitchFamily="34" charset="-122"/>
                <a:cs typeface="Cambria" pitchFamily="34" charset="-120"/>
              </a:rPr>
              <a:t>“Will the benefits last?”</a:t>
            </a:r>
            <a:endParaRPr lang="en-US" sz="1300" dirty="0"/>
          </a:p>
        </p:txBody>
      </p:sp>
      <p:sp>
        <p:nvSpPr>
          <p:cNvPr id="44" name="Text 35"/>
          <p:cNvSpPr txBox="1"/>
          <p:nvPr/>
        </p:nvSpPr>
        <p:spPr>
          <a:xfrm>
            <a:off x="8296656" y="5006340"/>
            <a:ext cx="3142488" cy="594360"/>
          </a:xfrm>
          <a:prstGeom prst="rect">
            <a:avLst/>
          </a:prstGeom>
          <a:noFill/>
          <a:ln/>
        </p:spPr>
        <p:txBody>
          <a:bodyPr wrap="square" lIns="0" tIns="0" rIns="0" bIns="0" rtlCol="0" anchor="t"/>
          <a:lstStyle/>
          <a:p>
            <a:pPr indent="0" marL="0">
              <a:buNone/>
            </a:pPr>
            <a:r>
              <a:rPr lang="en-US" sz="1200" dirty="0">
                <a:solidFill>
                  <a:srgbClr val="2B3445"/>
                </a:solidFill>
                <a:latin typeface="Calibri" pitchFamily="34" charset="0"/>
                <a:ea typeface="Calibri" pitchFamily="34" charset="-122"/>
                <a:cs typeface="Calibri" pitchFamily="34" charset="-120"/>
              </a:rPr>
              <a:t>The likelihood that the project's benefits will continue after the end of donor funding.</a:t>
            </a:r>
            <a:endParaRPr lang="en-US" sz="1200" dirty="0"/>
          </a:p>
        </p:txBody>
      </p:sp>
      <p:sp>
        <p:nvSpPr>
          <p:cNvPr id="45" name="Text 36"/>
          <p:cNvSpPr txBox="1"/>
          <p:nvPr/>
        </p:nvSpPr>
        <p:spPr>
          <a:xfrm>
            <a:off x="548640" y="5715000"/>
            <a:ext cx="11091672" cy="411480"/>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Guiding questions: OECD DAC, Evaluation Criteria: Adapted Definitions and Principles for Use, DCD/DAC(2019)58/FINAL, adopted 10 December 2019; the original five criteria were set out in the 1991 DAC Principles for Evaluation of Development Assistance. Definitions: lecture text.</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2.2 · TYPES OF EVALUATION BY TIMING</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Mid-Term, Final and Ex-Post Evaluation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10</a:t>
            </a:r>
            <a:endParaRPr lang="en-US" sz="900" dirty="0"/>
          </a:p>
        </p:txBody>
      </p:sp>
      <p:sp>
        <p:nvSpPr>
          <p:cNvPr id="7" name="Shape 4"/>
          <p:cNvSpPr/>
          <p:nvPr/>
        </p:nvSpPr>
        <p:spPr>
          <a:xfrm>
            <a:off x="548640" y="1691640"/>
            <a:ext cx="3544824" cy="3429000"/>
          </a:xfrm>
          <a:prstGeom prst="roundRect">
            <a:avLst>
              <a:gd name="adj" fmla="val 2133"/>
            </a:avLst>
          </a:prstGeom>
          <a:solidFill>
            <a:srgbClr val="F4F7FC"/>
          </a:solidFill>
          <a:ln/>
        </p:spPr>
      </p:sp>
      <p:sp>
        <p:nvSpPr>
          <p:cNvPr id="8" name="Shape 5"/>
          <p:cNvSpPr/>
          <p:nvPr/>
        </p:nvSpPr>
        <p:spPr>
          <a:xfrm>
            <a:off x="777240" y="1920240"/>
            <a:ext cx="548640" cy="54864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25373" y="2068373"/>
            <a:ext cx="252374" cy="252374"/>
          </a:xfrm>
          <a:prstGeom prst="rect">
            <a:avLst/>
          </a:prstGeom>
        </p:spPr>
      </p:pic>
      <p:sp>
        <p:nvSpPr>
          <p:cNvPr id="10" name="Text 6"/>
          <p:cNvSpPr txBox="1"/>
          <p:nvPr/>
        </p:nvSpPr>
        <p:spPr>
          <a:xfrm>
            <a:off x="1463040" y="1874520"/>
            <a:ext cx="2447544" cy="64008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Mid-term evaluation</a:t>
            </a:r>
            <a:endParaRPr lang="en-US" sz="1600" dirty="0"/>
          </a:p>
        </p:txBody>
      </p:sp>
      <p:sp>
        <p:nvSpPr>
          <p:cNvPr id="11" name="Shape 7"/>
          <p:cNvSpPr/>
          <p:nvPr/>
        </p:nvSpPr>
        <p:spPr>
          <a:xfrm>
            <a:off x="777240" y="2788920"/>
            <a:ext cx="2011680" cy="182880"/>
          </a:xfrm>
          <a:prstGeom prst="roundRect">
            <a:avLst>
              <a:gd name="adj" fmla="val 50000"/>
            </a:avLst>
          </a:prstGeom>
          <a:solidFill>
            <a:srgbClr val="1B2A4A"/>
          </a:solidFill>
          <a:ln/>
        </p:spPr>
      </p:sp>
      <p:sp>
        <p:nvSpPr>
          <p:cNvPr id="12" name="Shape 8"/>
          <p:cNvSpPr/>
          <p:nvPr/>
        </p:nvSpPr>
        <p:spPr>
          <a:xfrm>
            <a:off x="2834640" y="2880360"/>
            <a:ext cx="1030224" cy="0"/>
          </a:xfrm>
          <a:prstGeom prst="line">
            <a:avLst/>
          </a:prstGeom>
          <a:noFill/>
          <a:ln w="22225">
            <a:solidFill>
              <a:srgbClr val="64708C"/>
            </a:solidFill>
            <a:prstDash val="dash"/>
          </a:ln>
        </p:spPr>
      </p:sp>
      <p:sp>
        <p:nvSpPr>
          <p:cNvPr id="13" name="Shape 9"/>
          <p:cNvSpPr/>
          <p:nvPr/>
        </p:nvSpPr>
        <p:spPr>
          <a:xfrm>
            <a:off x="1609344" y="2706624"/>
            <a:ext cx="347472" cy="347472"/>
          </a:xfrm>
          <a:prstGeom prst="ellipse">
            <a:avLst/>
          </a:prstGeom>
          <a:solidFill>
            <a:srgbClr val="C9A227"/>
          </a:solidFill>
          <a:ln w="25400">
            <a:solidFill>
              <a:srgbClr val="FFFFFF"/>
            </a:solidFill>
            <a:prstDash val="solid"/>
          </a:ln>
        </p:spPr>
      </p:sp>
      <p:sp>
        <p:nvSpPr>
          <p:cNvPr id="14" name="Text 10"/>
          <p:cNvSpPr txBox="1"/>
          <p:nvPr/>
        </p:nvSpPr>
        <p:spPr>
          <a:xfrm>
            <a:off x="777240" y="3108960"/>
            <a:ext cx="2011680" cy="256032"/>
          </a:xfrm>
          <a:prstGeom prst="rect">
            <a:avLst/>
          </a:prstGeom>
          <a:noFill/>
          <a:ln/>
        </p:spPr>
        <p:txBody>
          <a:bodyPr wrap="square" lIns="0" tIns="0" rIns="0" bIns="0" rtlCol="0" anchor="t"/>
          <a:lstStyle/>
          <a:p>
            <a:pPr algn="ctr" indent="0" marL="0">
              <a:buNone/>
            </a:pPr>
            <a:r>
              <a:rPr lang="en-US" sz="1050" i="1" dirty="0">
                <a:solidFill>
                  <a:srgbClr val="64708C"/>
                </a:solidFill>
                <a:latin typeface="Calibri" pitchFamily="34" charset="0"/>
                <a:ea typeface="Calibri" pitchFamily="34" charset="-122"/>
                <a:cs typeface="Calibri" pitchFamily="34" charset="-120"/>
              </a:rPr>
              <a:t>implementation</a:t>
            </a:r>
            <a:endParaRPr lang="en-US" sz="1050" dirty="0"/>
          </a:p>
        </p:txBody>
      </p:sp>
      <p:sp>
        <p:nvSpPr>
          <p:cNvPr id="15" name="Text 11"/>
          <p:cNvSpPr txBox="1"/>
          <p:nvPr/>
        </p:nvSpPr>
        <p:spPr>
          <a:xfrm>
            <a:off x="2788920" y="3108960"/>
            <a:ext cx="1075944" cy="256032"/>
          </a:xfrm>
          <a:prstGeom prst="rect">
            <a:avLst/>
          </a:prstGeom>
          <a:noFill/>
          <a:ln/>
        </p:spPr>
        <p:txBody>
          <a:bodyPr wrap="square" lIns="0" tIns="0" rIns="0" bIns="0" rtlCol="0" anchor="t"/>
          <a:lstStyle/>
          <a:p>
            <a:pPr algn="ctr" indent="0" marL="0">
              <a:buNone/>
            </a:pPr>
            <a:r>
              <a:rPr lang="en-US" sz="1050" i="1" dirty="0">
                <a:solidFill>
                  <a:srgbClr val="64708C"/>
                </a:solidFill>
                <a:latin typeface="Calibri" pitchFamily="34" charset="0"/>
                <a:ea typeface="Calibri" pitchFamily="34" charset="-122"/>
                <a:cs typeface="Calibri" pitchFamily="34" charset="-120"/>
              </a:rPr>
              <a:t>after completion</a:t>
            </a:r>
            <a:endParaRPr lang="en-US" sz="1050" dirty="0"/>
          </a:p>
        </p:txBody>
      </p:sp>
      <p:sp>
        <p:nvSpPr>
          <p:cNvPr id="16" name="Text 12"/>
          <p:cNvSpPr txBox="1"/>
          <p:nvPr/>
        </p:nvSpPr>
        <p:spPr>
          <a:xfrm>
            <a:off x="777240" y="3520440"/>
            <a:ext cx="27432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WHEN</a:t>
            </a:r>
            <a:endParaRPr lang="en-US" sz="1100" dirty="0"/>
          </a:p>
        </p:txBody>
      </p:sp>
      <p:sp>
        <p:nvSpPr>
          <p:cNvPr id="17" name="Text 13"/>
          <p:cNvSpPr txBox="1"/>
          <p:nvPr/>
        </p:nvSpPr>
        <p:spPr>
          <a:xfrm>
            <a:off x="777240" y="3776472"/>
            <a:ext cx="3087624" cy="50292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Midway through the implementation period</a:t>
            </a:r>
            <a:endParaRPr lang="en-US" sz="1300" dirty="0"/>
          </a:p>
        </p:txBody>
      </p:sp>
      <p:sp>
        <p:nvSpPr>
          <p:cNvPr id="18" name="Text 14"/>
          <p:cNvSpPr txBox="1"/>
          <p:nvPr/>
        </p:nvSpPr>
        <p:spPr>
          <a:xfrm>
            <a:off x="777240" y="4343400"/>
            <a:ext cx="27432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PURPOSE</a:t>
            </a:r>
            <a:endParaRPr lang="en-US" sz="1100" dirty="0"/>
          </a:p>
        </p:txBody>
      </p:sp>
      <p:sp>
        <p:nvSpPr>
          <p:cNvPr id="19" name="Text 15"/>
          <p:cNvSpPr txBox="1"/>
          <p:nvPr/>
        </p:nvSpPr>
        <p:spPr>
          <a:xfrm>
            <a:off x="777240" y="4599432"/>
            <a:ext cx="3087624" cy="45720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To adjust the subsequent implementation strategy</a:t>
            </a:r>
            <a:endParaRPr lang="en-US" sz="1300" dirty="0"/>
          </a:p>
        </p:txBody>
      </p:sp>
      <p:sp>
        <p:nvSpPr>
          <p:cNvPr id="20" name="Shape 16"/>
          <p:cNvSpPr/>
          <p:nvPr/>
        </p:nvSpPr>
        <p:spPr>
          <a:xfrm>
            <a:off x="4322064" y="1691640"/>
            <a:ext cx="3544824" cy="3429000"/>
          </a:xfrm>
          <a:prstGeom prst="roundRect">
            <a:avLst>
              <a:gd name="adj" fmla="val 2133"/>
            </a:avLst>
          </a:prstGeom>
          <a:solidFill>
            <a:srgbClr val="F4F7FC"/>
          </a:solidFill>
          <a:ln/>
        </p:spPr>
      </p:sp>
      <p:sp>
        <p:nvSpPr>
          <p:cNvPr id="21" name="Shape 17"/>
          <p:cNvSpPr/>
          <p:nvPr/>
        </p:nvSpPr>
        <p:spPr>
          <a:xfrm>
            <a:off x="4550664" y="1920240"/>
            <a:ext cx="548640" cy="548640"/>
          </a:xfrm>
          <a:prstGeom prst="ellipse">
            <a:avLst/>
          </a:prstGeom>
          <a:solidFill>
            <a:srgbClr val="1B2A4A"/>
          </a:solidFill>
          <a:ln/>
        </p:spPr>
      </p:sp>
      <p:pic>
        <p:nvPicPr>
          <p:cNvPr id="22" name="Image 1" descr="preencoded.png">    </p:cNvPr>
          <p:cNvPicPr>
            <a:picLocks noChangeAspect="1"/>
          </p:cNvPicPr>
          <p:nvPr/>
        </p:nvPicPr>
        <p:blipFill>
          <a:blip r:embed="rId2"/>
          <a:stretch>
            <a:fillRect/>
          </a:stretch>
        </p:blipFill>
        <p:spPr>
          <a:xfrm>
            <a:off x="4698797" y="2068373"/>
            <a:ext cx="252374" cy="252374"/>
          </a:xfrm>
          <a:prstGeom prst="rect">
            <a:avLst/>
          </a:prstGeom>
        </p:spPr>
      </p:pic>
      <p:sp>
        <p:nvSpPr>
          <p:cNvPr id="23" name="Text 18"/>
          <p:cNvSpPr txBox="1"/>
          <p:nvPr/>
        </p:nvSpPr>
        <p:spPr>
          <a:xfrm>
            <a:off x="5236464" y="1874520"/>
            <a:ext cx="2447544" cy="64008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Final (end-of-project) evaluation</a:t>
            </a:r>
            <a:endParaRPr lang="en-US" sz="1600" dirty="0"/>
          </a:p>
        </p:txBody>
      </p:sp>
      <p:sp>
        <p:nvSpPr>
          <p:cNvPr id="24" name="Shape 19"/>
          <p:cNvSpPr/>
          <p:nvPr/>
        </p:nvSpPr>
        <p:spPr>
          <a:xfrm>
            <a:off x="4550664" y="2788920"/>
            <a:ext cx="2011680" cy="182880"/>
          </a:xfrm>
          <a:prstGeom prst="roundRect">
            <a:avLst>
              <a:gd name="adj" fmla="val 50000"/>
            </a:avLst>
          </a:prstGeom>
          <a:solidFill>
            <a:srgbClr val="1B2A4A"/>
          </a:solidFill>
          <a:ln/>
        </p:spPr>
      </p:sp>
      <p:sp>
        <p:nvSpPr>
          <p:cNvPr id="25" name="Shape 20"/>
          <p:cNvSpPr/>
          <p:nvPr/>
        </p:nvSpPr>
        <p:spPr>
          <a:xfrm>
            <a:off x="6608064" y="2880360"/>
            <a:ext cx="1030224" cy="0"/>
          </a:xfrm>
          <a:prstGeom prst="line">
            <a:avLst/>
          </a:prstGeom>
          <a:noFill/>
          <a:ln w="22225">
            <a:solidFill>
              <a:srgbClr val="64708C"/>
            </a:solidFill>
            <a:prstDash val="dash"/>
          </a:ln>
        </p:spPr>
      </p:sp>
      <p:sp>
        <p:nvSpPr>
          <p:cNvPr id="26" name="Shape 21"/>
          <p:cNvSpPr/>
          <p:nvPr/>
        </p:nvSpPr>
        <p:spPr>
          <a:xfrm>
            <a:off x="6388608" y="2706624"/>
            <a:ext cx="347472" cy="347472"/>
          </a:xfrm>
          <a:prstGeom prst="ellipse">
            <a:avLst/>
          </a:prstGeom>
          <a:solidFill>
            <a:srgbClr val="C9A227"/>
          </a:solidFill>
          <a:ln w="25400">
            <a:solidFill>
              <a:srgbClr val="FFFFFF"/>
            </a:solidFill>
            <a:prstDash val="solid"/>
          </a:ln>
        </p:spPr>
      </p:sp>
      <p:sp>
        <p:nvSpPr>
          <p:cNvPr id="27" name="Text 22"/>
          <p:cNvSpPr txBox="1"/>
          <p:nvPr/>
        </p:nvSpPr>
        <p:spPr>
          <a:xfrm>
            <a:off x="4550664" y="3108960"/>
            <a:ext cx="2011680" cy="256032"/>
          </a:xfrm>
          <a:prstGeom prst="rect">
            <a:avLst/>
          </a:prstGeom>
          <a:noFill/>
          <a:ln/>
        </p:spPr>
        <p:txBody>
          <a:bodyPr wrap="square" lIns="0" tIns="0" rIns="0" bIns="0" rtlCol="0" anchor="t"/>
          <a:lstStyle/>
          <a:p>
            <a:pPr algn="ctr" indent="0" marL="0">
              <a:buNone/>
            </a:pPr>
            <a:r>
              <a:rPr lang="en-US" sz="1050" i="1" dirty="0">
                <a:solidFill>
                  <a:srgbClr val="64708C"/>
                </a:solidFill>
                <a:latin typeface="Calibri" pitchFamily="34" charset="0"/>
                <a:ea typeface="Calibri" pitchFamily="34" charset="-122"/>
                <a:cs typeface="Calibri" pitchFamily="34" charset="-120"/>
              </a:rPr>
              <a:t>implementation</a:t>
            </a:r>
            <a:endParaRPr lang="en-US" sz="1050" dirty="0"/>
          </a:p>
        </p:txBody>
      </p:sp>
      <p:sp>
        <p:nvSpPr>
          <p:cNvPr id="28" name="Text 23"/>
          <p:cNvSpPr txBox="1"/>
          <p:nvPr/>
        </p:nvSpPr>
        <p:spPr>
          <a:xfrm>
            <a:off x="6562344" y="3108960"/>
            <a:ext cx="1075944" cy="256032"/>
          </a:xfrm>
          <a:prstGeom prst="rect">
            <a:avLst/>
          </a:prstGeom>
          <a:noFill/>
          <a:ln/>
        </p:spPr>
        <p:txBody>
          <a:bodyPr wrap="square" lIns="0" tIns="0" rIns="0" bIns="0" rtlCol="0" anchor="t"/>
          <a:lstStyle/>
          <a:p>
            <a:pPr algn="ctr" indent="0" marL="0">
              <a:buNone/>
            </a:pPr>
            <a:r>
              <a:rPr lang="en-US" sz="1050" i="1" dirty="0">
                <a:solidFill>
                  <a:srgbClr val="64708C"/>
                </a:solidFill>
                <a:latin typeface="Calibri" pitchFamily="34" charset="0"/>
                <a:ea typeface="Calibri" pitchFamily="34" charset="-122"/>
                <a:cs typeface="Calibri" pitchFamily="34" charset="-120"/>
              </a:rPr>
              <a:t>after completion</a:t>
            </a:r>
            <a:endParaRPr lang="en-US" sz="1050" dirty="0"/>
          </a:p>
        </p:txBody>
      </p:sp>
      <p:sp>
        <p:nvSpPr>
          <p:cNvPr id="29" name="Text 24"/>
          <p:cNvSpPr txBox="1"/>
          <p:nvPr/>
        </p:nvSpPr>
        <p:spPr>
          <a:xfrm>
            <a:off x="4550664" y="3520440"/>
            <a:ext cx="27432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WHEN</a:t>
            </a:r>
            <a:endParaRPr lang="en-US" sz="1100" dirty="0"/>
          </a:p>
        </p:txBody>
      </p:sp>
      <p:sp>
        <p:nvSpPr>
          <p:cNvPr id="30" name="Text 25"/>
          <p:cNvSpPr txBox="1"/>
          <p:nvPr/>
        </p:nvSpPr>
        <p:spPr>
          <a:xfrm>
            <a:off x="4550664" y="3776472"/>
            <a:ext cx="3087624" cy="50292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Immediately after the project's completion</a:t>
            </a:r>
            <a:endParaRPr lang="en-US" sz="1300" dirty="0"/>
          </a:p>
        </p:txBody>
      </p:sp>
      <p:sp>
        <p:nvSpPr>
          <p:cNvPr id="31" name="Text 26"/>
          <p:cNvSpPr txBox="1"/>
          <p:nvPr/>
        </p:nvSpPr>
        <p:spPr>
          <a:xfrm>
            <a:off x="4550664" y="4343400"/>
            <a:ext cx="27432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PURPOSE</a:t>
            </a:r>
            <a:endParaRPr lang="en-US" sz="1100" dirty="0"/>
          </a:p>
        </p:txBody>
      </p:sp>
      <p:sp>
        <p:nvSpPr>
          <p:cNvPr id="32" name="Text 27"/>
          <p:cNvSpPr txBox="1"/>
          <p:nvPr/>
        </p:nvSpPr>
        <p:spPr>
          <a:xfrm>
            <a:off x="4550664" y="4599432"/>
            <a:ext cx="3087624" cy="45720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To assess the completed project against the evaluation criteria</a:t>
            </a:r>
            <a:endParaRPr lang="en-US" sz="1300" dirty="0"/>
          </a:p>
        </p:txBody>
      </p:sp>
      <p:sp>
        <p:nvSpPr>
          <p:cNvPr id="33" name="Shape 28"/>
          <p:cNvSpPr/>
          <p:nvPr/>
        </p:nvSpPr>
        <p:spPr>
          <a:xfrm>
            <a:off x="8095488" y="1691640"/>
            <a:ext cx="3544824" cy="3429000"/>
          </a:xfrm>
          <a:prstGeom prst="roundRect">
            <a:avLst>
              <a:gd name="adj" fmla="val 2133"/>
            </a:avLst>
          </a:prstGeom>
          <a:solidFill>
            <a:srgbClr val="1B2A4A"/>
          </a:solidFill>
          <a:ln/>
        </p:spPr>
      </p:sp>
      <p:sp>
        <p:nvSpPr>
          <p:cNvPr id="34" name="Shape 29"/>
          <p:cNvSpPr/>
          <p:nvPr/>
        </p:nvSpPr>
        <p:spPr>
          <a:xfrm>
            <a:off x="8324088" y="1920240"/>
            <a:ext cx="548640" cy="548640"/>
          </a:xfrm>
          <a:prstGeom prst="ellipse">
            <a:avLst/>
          </a:prstGeom>
          <a:solidFill>
            <a:srgbClr val="31487A"/>
          </a:solidFill>
          <a:ln/>
        </p:spPr>
      </p:sp>
      <p:pic>
        <p:nvPicPr>
          <p:cNvPr id="35" name="Image 2" descr="preencoded.png">    </p:cNvPr>
          <p:cNvPicPr>
            <a:picLocks noChangeAspect="1"/>
          </p:cNvPicPr>
          <p:nvPr/>
        </p:nvPicPr>
        <p:blipFill>
          <a:blip r:embed="rId3"/>
          <a:stretch>
            <a:fillRect/>
          </a:stretch>
        </p:blipFill>
        <p:spPr>
          <a:xfrm>
            <a:off x="8472221" y="2068373"/>
            <a:ext cx="252374" cy="252374"/>
          </a:xfrm>
          <a:prstGeom prst="rect">
            <a:avLst/>
          </a:prstGeom>
        </p:spPr>
      </p:pic>
      <p:sp>
        <p:nvSpPr>
          <p:cNvPr id="36" name="Text 30"/>
          <p:cNvSpPr txBox="1"/>
          <p:nvPr/>
        </p:nvSpPr>
        <p:spPr>
          <a:xfrm>
            <a:off x="9009888" y="1874520"/>
            <a:ext cx="2447544" cy="640080"/>
          </a:xfrm>
          <a:prstGeom prst="rect">
            <a:avLst/>
          </a:prstGeom>
          <a:noFill/>
          <a:ln/>
        </p:spPr>
        <p:txBody>
          <a:bodyPr wrap="square" lIns="0" tIns="0" rIns="0" bIns="0"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Ex-post evaluation</a:t>
            </a:r>
            <a:endParaRPr lang="en-US" sz="1600" dirty="0"/>
          </a:p>
        </p:txBody>
      </p:sp>
      <p:sp>
        <p:nvSpPr>
          <p:cNvPr id="37" name="Shape 31"/>
          <p:cNvSpPr/>
          <p:nvPr/>
        </p:nvSpPr>
        <p:spPr>
          <a:xfrm>
            <a:off x="8324088" y="2788920"/>
            <a:ext cx="2011680" cy="182880"/>
          </a:xfrm>
          <a:prstGeom prst="roundRect">
            <a:avLst>
              <a:gd name="adj" fmla="val 50000"/>
            </a:avLst>
          </a:prstGeom>
          <a:solidFill>
            <a:srgbClr val="6A80AE"/>
          </a:solidFill>
          <a:ln/>
        </p:spPr>
      </p:sp>
      <p:sp>
        <p:nvSpPr>
          <p:cNvPr id="38" name="Shape 32"/>
          <p:cNvSpPr/>
          <p:nvPr/>
        </p:nvSpPr>
        <p:spPr>
          <a:xfrm>
            <a:off x="10381488" y="2880360"/>
            <a:ext cx="1030224" cy="0"/>
          </a:xfrm>
          <a:prstGeom prst="line">
            <a:avLst/>
          </a:prstGeom>
          <a:noFill/>
          <a:ln w="22225">
            <a:solidFill>
              <a:srgbClr val="8E9BB8"/>
            </a:solidFill>
            <a:prstDash val="dash"/>
          </a:ln>
        </p:spPr>
      </p:sp>
      <p:sp>
        <p:nvSpPr>
          <p:cNvPr id="39" name="Shape 33"/>
          <p:cNvSpPr/>
          <p:nvPr/>
        </p:nvSpPr>
        <p:spPr>
          <a:xfrm>
            <a:off x="10861396" y="2706624"/>
            <a:ext cx="347472" cy="347472"/>
          </a:xfrm>
          <a:prstGeom prst="ellipse">
            <a:avLst/>
          </a:prstGeom>
          <a:solidFill>
            <a:srgbClr val="C9A227"/>
          </a:solidFill>
          <a:ln w="25400">
            <a:solidFill>
              <a:srgbClr val="1B2A4A"/>
            </a:solidFill>
            <a:prstDash val="solid"/>
          </a:ln>
        </p:spPr>
      </p:sp>
      <p:sp>
        <p:nvSpPr>
          <p:cNvPr id="40" name="Text 34"/>
          <p:cNvSpPr txBox="1"/>
          <p:nvPr/>
        </p:nvSpPr>
        <p:spPr>
          <a:xfrm>
            <a:off x="8324088" y="3108960"/>
            <a:ext cx="2011680" cy="256032"/>
          </a:xfrm>
          <a:prstGeom prst="rect">
            <a:avLst/>
          </a:prstGeom>
          <a:noFill/>
          <a:ln/>
        </p:spPr>
        <p:txBody>
          <a:bodyPr wrap="square" lIns="0" tIns="0" rIns="0" bIns="0" rtlCol="0" anchor="t"/>
          <a:lstStyle/>
          <a:p>
            <a:pPr algn="ctr" indent="0" marL="0">
              <a:buNone/>
            </a:pPr>
            <a:r>
              <a:rPr lang="en-US" sz="1050" i="1" dirty="0">
                <a:solidFill>
                  <a:srgbClr val="AFC0DD"/>
                </a:solidFill>
                <a:latin typeface="Calibri" pitchFamily="34" charset="0"/>
                <a:ea typeface="Calibri" pitchFamily="34" charset="-122"/>
                <a:cs typeface="Calibri" pitchFamily="34" charset="-120"/>
              </a:rPr>
              <a:t>implementation</a:t>
            </a:r>
            <a:endParaRPr lang="en-US" sz="1050" dirty="0"/>
          </a:p>
        </p:txBody>
      </p:sp>
      <p:sp>
        <p:nvSpPr>
          <p:cNvPr id="41" name="Text 35"/>
          <p:cNvSpPr txBox="1"/>
          <p:nvPr/>
        </p:nvSpPr>
        <p:spPr>
          <a:xfrm>
            <a:off x="10335768" y="3108960"/>
            <a:ext cx="1075944" cy="256032"/>
          </a:xfrm>
          <a:prstGeom prst="rect">
            <a:avLst/>
          </a:prstGeom>
          <a:noFill/>
          <a:ln/>
        </p:spPr>
        <p:txBody>
          <a:bodyPr wrap="square" lIns="0" tIns="0" rIns="0" bIns="0" rtlCol="0" anchor="t"/>
          <a:lstStyle/>
          <a:p>
            <a:pPr algn="ctr" indent="0" marL="0">
              <a:buNone/>
            </a:pPr>
            <a:r>
              <a:rPr lang="en-US" sz="1050" i="1" dirty="0">
                <a:solidFill>
                  <a:srgbClr val="AFC0DD"/>
                </a:solidFill>
                <a:latin typeface="Calibri" pitchFamily="34" charset="0"/>
                <a:ea typeface="Calibri" pitchFamily="34" charset="-122"/>
                <a:cs typeface="Calibri" pitchFamily="34" charset="-120"/>
              </a:rPr>
              <a:t>after completion</a:t>
            </a:r>
            <a:endParaRPr lang="en-US" sz="1050" dirty="0"/>
          </a:p>
        </p:txBody>
      </p:sp>
      <p:sp>
        <p:nvSpPr>
          <p:cNvPr id="42" name="Text 36"/>
          <p:cNvSpPr txBox="1"/>
          <p:nvPr/>
        </p:nvSpPr>
        <p:spPr>
          <a:xfrm>
            <a:off x="8324088" y="3520440"/>
            <a:ext cx="2743200" cy="256032"/>
          </a:xfrm>
          <a:prstGeom prst="rect">
            <a:avLst/>
          </a:prstGeom>
          <a:noFill/>
          <a:ln/>
        </p:spPr>
        <p:txBody>
          <a:bodyPr wrap="square" lIns="0" tIns="0" rIns="0" bIns="0" rtlCol="0" anchor="t"/>
          <a:lstStyle/>
          <a:p>
            <a:pPr indent="0" marL="0">
              <a:buNone/>
            </a:pPr>
            <a:r>
              <a:rPr lang="en-US" sz="1100" b="1" spc="200" kern="0" dirty="0">
                <a:solidFill>
                  <a:srgbClr val="E9D68F"/>
                </a:solidFill>
                <a:latin typeface="Calibri" pitchFamily="34" charset="0"/>
                <a:ea typeface="Calibri" pitchFamily="34" charset="-122"/>
                <a:cs typeface="Calibri" pitchFamily="34" charset="-120"/>
              </a:rPr>
              <a:t>WHEN</a:t>
            </a:r>
            <a:endParaRPr lang="en-US" sz="1100" dirty="0"/>
          </a:p>
        </p:txBody>
      </p:sp>
      <p:sp>
        <p:nvSpPr>
          <p:cNvPr id="43" name="Text 37"/>
          <p:cNvSpPr txBox="1"/>
          <p:nvPr/>
        </p:nvSpPr>
        <p:spPr>
          <a:xfrm>
            <a:off x="8324088" y="3776472"/>
            <a:ext cx="3087624" cy="502920"/>
          </a:xfrm>
          <a:prstGeom prst="rect">
            <a:avLst/>
          </a:prstGeom>
          <a:noFill/>
          <a:ln/>
        </p:spPr>
        <p:txBody>
          <a:bodyPr wrap="square" lIns="0" tIns="0" rIns="0" bIns="0" rtlCol="0" anchor="t"/>
          <a:lstStyle/>
          <a:p>
            <a:pPr indent="0" marL="0">
              <a:buNone/>
            </a:pPr>
            <a:r>
              <a:rPr lang="en-US" sz="1300" dirty="0">
                <a:solidFill>
                  <a:srgbClr val="FFFFFF"/>
                </a:solidFill>
                <a:latin typeface="Calibri" pitchFamily="34" charset="0"/>
                <a:ea typeface="Calibri" pitchFamily="34" charset="-122"/>
                <a:cs typeface="Calibri" pitchFamily="34" charset="-120"/>
              </a:rPr>
              <a:t>Some time, usually several years, after completion</a:t>
            </a:r>
            <a:endParaRPr lang="en-US" sz="1300" dirty="0"/>
          </a:p>
        </p:txBody>
      </p:sp>
      <p:sp>
        <p:nvSpPr>
          <p:cNvPr id="44" name="Text 38"/>
          <p:cNvSpPr txBox="1"/>
          <p:nvPr/>
        </p:nvSpPr>
        <p:spPr>
          <a:xfrm>
            <a:off x="8324088" y="4343400"/>
            <a:ext cx="2743200" cy="256032"/>
          </a:xfrm>
          <a:prstGeom prst="rect">
            <a:avLst/>
          </a:prstGeom>
          <a:noFill/>
          <a:ln/>
        </p:spPr>
        <p:txBody>
          <a:bodyPr wrap="square" lIns="0" tIns="0" rIns="0" bIns="0" rtlCol="0" anchor="t"/>
          <a:lstStyle/>
          <a:p>
            <a:pPr indent="0" marL="0">
              <a:buNone/>
            </a:pPr>
            <a:r>
              <a:rPr lang="en-US" sz="1100" b="1" spc="200" kern="0" dirty="0">
                <a:solidFill>
                  <a:srgbClr val="E9D68F"/>
                </a:solidFill>
                <a:latin typeface="Calibri" pitchFamily="34" charset="0"/>
                <a:ea typeface="Calibri" pitchFamily="34" charset="-122"/>
                <a:cs typeface="Calibri" pitchFamily="34" charset="-120"/>
              </a:rPr>
              <a:t>PURPOSE</a:t>
            </a:r>
            <a:endParaRPr lang="en-US" sz="1100" dirty="0"/>
          </a:p>
        </p:txBody>
      </p:sp>
      <p:sp>
        <p:nvSpPr>
          <p:cNvPr id="45" name="Text 39"/>
          <p:cNvSpPr txBox="1"/>
          <p:nvPr/>
        </p:nvSpPr>
        <p:spPr>
          <a:xfrm>
            <a:off x="8324088" y="4599432"/>
            <a:ext cx="3087624" cy="457200"/>
          </a:xfrm>
          <a:prstGeom prst="rect">
            <a:avLst/>
          </a:prstGeom>
          <a:noFill/>
          <a:ln/>
        </p:spPr>
        <p:txBody>
          <a:bodyPr wrap="square" lIns="0" tIns="0" rIns="0" bIns="0" rtlCol="0" anchor="t"/>
          <a:lstStyle/>
          <a:p>
            <a:pPr indent="0" marL="0">
              <a:buNone/>
            </a:pPr>
            <a:r>
              <a:rPr lang="en-US" sz="1300" dirty="0">
                <a:solidFill>
                  <a:srgbClr val="FFFFFF"/>
                </a:solidFill>
                <a:latin typeface="Calibri" pitchFamily="34" charset="0"/>
                <a:ea typeface="Calibri" pitchFamily="34" charset="-122"/>
                <a:cs typeface="Calibri" pitchFamily="34" charset="-120"/>
              </a:rPr>
              <a:t>To measure actual long-term impact and the sustainability of results</a:t>
            </a:r>
            <a:endParaRPr lang="en-US" sz="1300" dirty="0"/>
          </a:p>
        </p:txBody>
      </p:sp>
      <p:sp>
        <p:nvSpPr>
          <p:cNvPr id="46" name="Shape 40"/>
          <p:cNvSpPr/>
          <p:nvPr/>
        </p:nvSpPr>
        <p:spPr>
          <a:xfrm>
            <a:off x="548640" y="5349240"/>
            <a:ext cx="11091672" cy="777240"/>
          </a:xfrm>
          <a:prstGeom prst="roundRect">
            <a:avLst>
              <a:gd name="adj" fmla="val 9412"/>
            </a:avLst>
          </a:prstGeom>
          <a:solidFill>
            <a:srgbClr val="1B2A4A"/>
          </a:solidFill>
          <a:ln/>
        </p:spPr>
      </p:sp>
      <p:sp>
        <p:nvSpPr>
          <p:cNvPr id="47" name="Shape 41"/>
          <p:cNvSpPr/>
          <p:nvPr/>
        </p:nvSpPr>
        <p:spPr>
          <a:xfrm>
            <a:off x="777240" y="5486400"/>
            <a:ext cx="502920" cy="502920"/>
          </a:xfrm>
          <a:prstGeom prst="ellipse">
            <a:avLst/>
          </a:prstGeom>
          <a:solidFill>
            <a:srgbClr val="31487A"/>
          </a:solidFill>
          <a:ln/>
        </p:spPr>
      </p:sp>
      <p:pic>
        <p:nvPicPr>
          <p:cNvPr id="48" name="Image 3" descr="preencoded.png">    </p:cNvPr>
          <p:cNvPicPr>
            <a:picLocks noChangeAspect="1"/>
          </p:cNvPicPr>
          <p:nvPr/>
        </p:nvPicPr>
        <p:blipFill>
          <a:blip r:embed="rId4"/>
          <a:stretch>
            <a:fillRect/>
          </a:stretch>
        </p:blipFill>
        <p:spPr>
          <a:xfrm>
            <a:off x="913028" y="5622188"/>
            <a:ext cx="231343" cy="231343"/>
          </a:xfrm>
          <a:prstGeom prst="rect">
            <a:avLst/>
          </a:prstGeom>
        </p:spPr>
      </p:pic>
      <p:sp>
        <p:nvSpPr>
          <p:cNvPr id="49" name="Text 42"/>
          <p:cNvSpPr txBox="1"/>
          <p:nvPr/>
        </p:nvSpPr>
        <p:spPr>
          <a:xfrm>
            <a:off x="1508760" y="5440680"/>
            <a:ext cx="9902952" cy="5943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Evaluation is generally undertaken with the involvement of independent (external) experts to ensure the objectivity of the findings.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2.3 · DATA COLLECTION METHODS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Combining Methods: Triangulation of Evaluation Data</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11</a:t>
            </a:r>
            <a:endParaRPr lang="en-US" sz="900" dirty="0"/>
          </a:p>
        </p:txBody>
      </p:sp>
      <p:sp>
        <p:nvSpPr>
          <p:cNvPr id="7" name="Shape 4"/>
          <p:cNvSpPr/>
          <p:nvPr/>
        </p:nvSpPr>
        <p:spPr>
          <a:xfrm>
            <a:off x="548640" y="1691640"/>
            <a:ext cx="3566160" cy="3429000"/>
          </a:xfrm>
          <a:prstGeom prst="roundRect">
            <a:avLst>
              <a:gd name="adj" fmla="val 2133"/>
            </a:avLst>
          </a:prstGeom>
          <a:solidFill>
            <a:srgbClr val="F4F7FC"/>
          </a:solidFill>
          <a:ln/>
        </p:spPr>
      </p:sp>
      <p:sp>
        <p:nvSpPr>
          <p:cNvPr id="8" name="Shape 5"/>
          <p:cNvSpPr/>
          <p:nvPr/>
        </p:nvSpPr>
        <p:spPr>
          <a:xfrm>
            <a:off x="777240" y="1920240"/>
            <a:ext cx="594360" cy="59436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37717" y="2080717"/>
            <a:ext cx="273406" cy="273406"/>
          </a:xfrm>
          <a:prstGeom prst="rect">
            <a:avLst/>
          </a:prstGeom>
        </p:spPr>
      </p:pic>
      <p:sp>
        <p:nvSpPr>
          <p:cNvPr id="10" name="Text 6"/>
          <p:cNvSpPr txBox="1"/>
          <p:nvPr/>
        </p:nvSpPr>
        <p:spPr>
          <a:xfrm>
            <a:off x="1554480" y="1920240"/>
            <a:ext cx="2377440" cy="594360"/>
          </a:xfrm>
          <a:prstGeom prst="rect">
            <a:avLst/>
          </a:prstGeom>
          <a:noFill/>
          <a:ln/>
        </p:spPr>
        <p:txBody>
          <a:bodyPr wrap="square" lIns="0" tIns="0" rIns="0" bIns="0" rtlCol="0" anchor="ctr"/>
          <a:lstStyle/>
          <a:p>
            <a:pPr indent="0" marL="0">
              <a:buNone/>
            </a:pPr>
            <a:r>
              <a:rPr lang="en-US" sz="1800" b="1" dirty="0">
                <a:solidFill>
                  <a:srgbClr val="1B2A4A"/>
                </a:solidFill>
                <a:latin typeface="Cambria" pitchFamily="34" charset="0"/>
                <a:ea typeface="Cambria" pitchFamily="34" charset="-122"/>
                <a:cs typeface="Cambria" pitchFamily="34" charset="-120"/>
              </a:rPr>
              <a:t>Quantitative methods</a:t>
            </a:r>
            <a:endParaRPr lang="en-US" sz="1800" dirty="0"/>
          </a:p>
        </p:txBody>
      </p:sp>
      <p:sp>
        <p:nvSpPr>
          <p:cNvPr id="11" name="Shape 7"/>
          <p:cNvSpPr/>
          <p:nvPr/>
        </p:nvSpPr>
        <p:spPr>
          <a:xfrm>
            <a:off x="777240" y="2834640"/>
            <a:ext cx="3108960" cy="566928"/>
          </a:xfrm>
          <a:prstGeom prst="roundRect">
            <a:avLst>
              <a:gd name="adj" fmla="val 12903"/>
            </a:avLst>
          </a:prstGeom>
          <a:solidFill>
            <a:srgbClr val="FFFFFF"/>
          </a:solidFill>
          <a:ln/>
        </p:spPr>
      </p:sp>
      <p:sp>
        <p:nvSpPr>
          <p:cNvPr id="12" name="Text 8"/>
          <p:cNvSpPr txBox="1"/>
          <p:nvPr/>
        </p:nvSpPr>
        <p:spPr>
          <a:xfrm>
            <a:off x="960120" y="2834640"/>
            <a:ext cx="2788920" cy="566928"/>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Analysis of statistical indicators</a:t>
            </a:r>
            <a:endParaRPr lang="en-US" sz="1400" dirty="0"/>
          </a:p>
        </p:txBody>
      </p:sp>
      <p:sp>
        <p:nvSpPr>
          <p:cNvPr id="13" name="Shape 9"/>
          <p:cNvSpPr/>
          <p:nvPr/>
        </p:nvSpPr>
        <p:spPr>
          <a:xfrm>
            <a:off x="777240" y="3547872"/>
            <a:ext cx="3108960" cy="566928"/>
          </a:xfrm>
          <a:prstGeom prst="roundRect">
            <a:avLst>
              <a:gd name="adj" fmla="val 12903"/>
            </a:avLst>
          </a:prstGeom>
          <a:solidFill>
            <a:srgbClr val="FFFFFF"/>
          </a:solidFill>
          <a:ln/>
        </p:spPr>
      </p:sp>
      <p:sp>
        <p:nvSpPr>
          <p:cNvPr id="14" name="Text 10"/>
          <p:cNvSpPr txBox="1"/>
          <p:nvPr/>
        </p:nvSpPr>
        <p:spPr>
          <a:xfrm>
            <a:off x="960120" y="3547872"/>
            <a:ext cx="2788920" cy="566928"/>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Structured surveys</a:t>
            </a:r>
            <a:endParaRPr lang="en-US" sz="1400" dirty="0"/>
          </a:p>
        </p:txBody>
      </p:sp>
      <p:sp>
        <p:nvSpPr>
          <p:cNvPr id="15" name="Shape 11"/>
          <p:cNvSpPr/>
          <p:nvPr/>
        </p:nvSpPr>
        <p:spPr>
          <a:xfrm>
            <a:off x="8074152" y="1691640"/>
            <a:ext cx="3566160" cy="3429000"/>
          </a:xfrm>
          <a:prstGeom prst="roundRect">
            <a:avLst>
              <a:gd name="adj" fmla="val 2133"/>
            </a:avLst>
          </a:prstGeom>
          <a:solidFill>
            <a:srgbClr val="1B2A4A"/>
          </a:solidFill>
          <a:ln/>
        </p:spPr>
      </p:sp>
      <p:sp>
        <p:nvSpPr>
          <p:cNvPr id="16" name="Shape 12"/>
          <p:cNvSpPr/>
          <p:nvPr/>
        </p:nvSpPr>
        <p:spPr>
          <a:xfrm>
            <a:off x="8302752" y="1920240"/>
            <a:ext cx="594360" cy="594360"/>
          </a:xfrm>
          <a:prstGeom prst="ellipse">
            <a:avLst/>
          </a:prstGeom>
          <a:solidFill>
            <a:srgbClr val="31487A"/>
          </a:solidFill>
          <a:ln/>
        </p:spPr>
      </p:sp>
      <p:pic>
        <p:nvPicPr>
          <p:cNvPr id="17" name="Image 1" descr="preencoded.png">    </p:cNvPr>
          <p:cNvPicPr>
            <a:picLocks noChangeAspect="1"/>
          </p:cNvPicPr>
          <p:nvPr/>
        </p:nvPicPr>
        <p:blipFill>
          <a:blip r:embed="rId2"/>
          <a:stretch>
            <a:fillRect/>
          </a:stretch>
        </p:blipFill>
        <p:spPr>
          <a:xfrm>
            <a:off x="8463229" y="2080717"/>
            <a:ext cx="273406" cy="273406"/>
          </a:xfrm>
          <a:prstGeom prst="rect">
            <a:avLst/>
          </a:prstGeom>
        </p:spPr>
      </p:pic>
      <p:sp>
        <p:nvSpPr>
          <p:cNvPr id="18" name="Text 13"/>
          <p:cNvSpPr txBox="1"/>
          <p:nvPr/>
        </p:nvSpPr>
        <p:spPr>
          <a:xfrm>
            <a:off x="9079992" y="1920240"/>
            <a:ext cx="2377440" cy="59436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Qualitative methods</a:t>
            </a:r>
            <a:endParaRPr lang="en-US" sz="1800" dirty="0"/>
          </a:p>
        </p:txBody>
      </p:sp>
      <p:sp>
        <p:nvSpPr>
          <p:cNvPr id="19" name="Shape 14"/>
          <p:cNvSpPr/>
          <p:nvPr/>
        </p:nvSpPr>
        <p:spPr>
          <a:xfrm>
            <a:off x="8302752" y="2834640"/>
            <a:ext cx="3108960" cy="566928"/>
          </a:xfrm>
          <a:prstGeom prst="roundRect">
            <a:avLst>
              <a:gd name="adj" fmla="val 12903"/>
            </a:avLst>
          </a:prstGeom>
          <a:solidFill>
            <a:srgbClr val="24365F"/>
          </a:solidFill>
          <a:ln/>
        </p:spPr>
      </p:sp>
      <p:sp>
        <p:nvSpPr>
          <p:cNvPr id="20" name="Text 15"/>
          <p:cNvSpPr txBox="1"/>
          <p:nvPr/>
        </p:nvSpPr>
        <p:spPr>
          <a:xfrm>
            <a:off x="8485632" y="2834640"/>
            <a:ext cx="2788920" cy="566928"/>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In-depth interviews</a:t>
            </a:r>
            <a:endParaRPr lang="en-US" sz="1400" dirty="0"/>
          </a:p>
        </p:txBody>
      </p:sp>
      <p:sp>
        <p:nvSpPr>
          <p:cNvPr id="21" name="Shape 16"/>
          <p:cNvSpPr/>
          <p:nvPr/>
        </p:nvSpPr>
        <p:spPr>
          <a:xfrm>
            <a:off x="8302752" y="3547872"/>
            <a:ext cx="3108960" cy="566928"/>
          </a:xfrm>
          <a:prstGeom prst="roundRect">
            <a:avLst>
              <a:gd name="adj" fmla="val 12903"/>
            </a:avLst>
          </a:prstGeom>
          <a:solidFill>
            <a:srgbClr val="24365F"/>
          </a:solidFill>
          <a:ln/>
        </p:spPr>
      </p:sp>
      <p:sp>
        <p:nvSpPr>
          <p:cNvPr id="22" name="Text 17"/>
          <p:cNvSpPr txBox="1"/>
          <p:nvPr/>
        </p:nvSpPr>
        <p:spPr>
          <a:xfrm>
            <a:off x="8485632" y="3547872"/>
            <a:ext cx="2788920" cy="566928"/>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Focus groups</a:t>
            </a:r>
            <a:endParaRPr lang="en-US" sz="1400" dirty="0"/>
          </a:p>
        </p:txBody>
      </p:sp>
      <p:sp>
        <p:nvSpPr>
          <p:cNvPr id="23" name="Shape 18"/>
          <p:cNvSpPr/>
          <p:nvPr/>
        </p:nvSpPr>
        <p:spPr>
          <a:xfrm>
            <a:off x="8302752" y="4261104"/>
            <a:ext cx="3108960" cy="566928"/>
          </a:xfrm>
          <a:prstGeom prst="roundRect">
            <a:avLst>
              <a:gd name="adj" fmla="val 12903"/>
            </a:avLst>
          </a:prstGeom>
          <a:solidFill>
            <a:srgbClr val="24365F"/>
          </a:solidFill>
          <a:ln/>
        </p:spPr>
      </p:sp>
      <p:sp>
        <p:nvSpPr>
          <p:cNvPr id="24" name="Text 19"/>
          <p:cNvSpPr txBox="1"/>
          <p:nvPr/>
        </p:nvSpPr>
        <p:spPr>
          <a:xfrm>
            <a:off x="8485632" y="4261104"/>
            <a:ext cx="2788920" cy="566928"/>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Case studies</a:t>
            </a:r>
            <a:endParaRPr lang="en-US" sz="1400" dirty="0"/>
          </a:p>
        </p:txBody>
      </p:sp>
      <p:sp>
        <p:nvSpPr>
          <p:cNvPr id="25" name="Shape 20"/>
          <p:cNvSpPr/>
          <p:nvPr/>
        </p:nvSpPr>
        <p:spPr>
          <a:xfrm>
            <a:off x="4526280" y="1965960"/>
            <a:ext cx="3136392" cy="2514600"/>
          </a:xfrm>
          <a:prstGeom prst="triangle">
            <a:avLst/>
          </a:prstGeom>
          <a:solidFill>
            <a:srgbClr val="F4F7FC"/>
          </a:solidFill>
          <a:ln w="25400">
            <a:solidFill>
              <a:srgbClr val="D5DDEB"/>
            </a:solidFill>
            <a:prstDash val="solid"/>
          </a:ln>
        </p:spPr>
      </p:sp>
      <p:sp>
        <p:nvSpPr>
          <p:cNvPr id="26" name="Shape 21"/>
          <p:cNvSpPr/>
          <p:nvPr/>
        </p:nvSpPr>
        <p:spPr>
          <a:xfrm>
            <a:off x="5527548" y="2999232"/>
            <a:ext cx="1133856" cy="1133856"/>
          </a:xfrm>
          <a:prstGeom prst="ellipse">
            <a:avLst/>
          </a:prstGeom>
          <a:solidFill>
            <a:srgbClr val="C9A227"/>
          </a:solidFill>
          <a:ln/>
        </p:spPr>
      </p:sp>
      <p:sp>
        <p:nvSpPr>
          <p:cNvPr id="27" name="Text 22"/>
          <p:cNvSpPr txBox="1"/>
          <p:nvPr/>
        </p:nvSpPr>
        <p:spPr>
          <a:xfrm>
            <a:off x="5545836" y="2999232"/>
            <a:ext cx="1097280" cy="1133856"/>
          </a:xfrm>
          <a:prstGeom prst="rect">
            <a:avLst/>
          </a:prstGeom>
          <a:noFill/>
          <a:ln/>
        </p:spPr>
        <p:txBody>
          <a:bodyPr wrap="square" lIns="0" tIns="0" rIns="0" bIns="0" rtlCol="0" anchor="ctr"/>
          <a:lstStyle/>
          <a:p>
            <a:pPr algn="ctr" indent="0" marL="0">
              <a:buNone/>
            </a:pPr>
            <a:r>
              <a:rPr lang="en-US" sz="1200" b="1" dirty="0">
                <a:solidFill>
                  <a:srgbClr val="1B2A4A"/>
                </a:solidFill>
                <a:latin typeface="Calibri" pitchFamily="34" charset="0"/>
                <a:ea typeface="Calibri" pitchFamily="34" charset="-122"/>
                <a:cs typeface="Calibri" pitchFamily="34" charset="-120"/>
              </a:rPr>
              <a:t>Cross-checked findings</a:t>
            </a:r>
            <a:endParaRPr lang="en-US" sz="1200" dirty="0"/>
          </a:p>
        </p:txBody>
      </p:sp>
      <p:sp>
        <p:nvSpPr>
          <p:cNvPr id="28" name="Shape 23"/>
          <p:cNvSpPr/>
          <p:nvPr/>
        </p:nvSpPr>
        <p:spPr>
          <a:xfrm>
            <a:off x="5820156" y="1691640"/>
            <a:ext cx="548640" cy="548640"/>
          </a:xfrm>
          <a:prstGeom prst="ellipse">
            <a:avLst/>
          </a:prstGeom>
          <a:solidFill>
            <a:srgbClr val="1B2A4A"/>
          </a:solidFill>
          <a:ln/>
        </p:spPr>
      </p:sp>
      <p:pic>
        <p:nvPicPr>
          <p:cNvPr id="29" name="Image 2" descr="preencoded.png">    </p:cNvPr>
          <p:cNvPicPr>
            <a:picLocks noChangeAspect="1"/>
          </p:cNvPicPr>
          <p:nvPr/>
        </p:nvPicPr>
        <p:blipFill>
          <a:blip r:embed="rId3"/>
          <a:stretch>
            <a:fillRect/>
          </a:stretch>
        </p:blipFill>
        <p:spPr>
          <a:xfrm>
            <a:off x="5968289" y="1839773"/>
            <a:ext cx="252374" cy="252374"/>
          </a:xfrm>
          <a:prstGeom prst="rect">
            <a:avLst/>
          </a:prstGeom>
        </p:spPr>
      </p:pic>
      <p:sp>
        <p:nvSpPr>
          <p:cNvPr id="30" name="Shape 24"/>
          <p:cNvSpPr/>
          <p:nvPr/>
        </p:nvSpPr>
        <p:spPr>
          <a:xfrm>
            <a:off x="4251960" y="4206240"/>
            <a:ext cx="548640" cy="548640"/>
          </a:xfrm>
          <a:prstGeom prst="ellipse">
            <a:avLst/>
          </a:prstGeom>
          <a:solidFill>
            <a:srgbClr val="1B2A4A"/>
          </a:solidFill>
          <a:ln/>
        </p:spPr>
      </p:sp>
      <p:pic>
        <p:nvPicPr>
          <p:cNvPr id="31" name="Image 3" descr="preencoded.png">    </p:cNvPr>
          <p:cNvPicPr>
            <a:picLocks noChangeAspect="1"/>
          </p:cNvPicPr>
          <p:nvPr/>
        </p:nvPicPr>
        <p:blipFill>
          <a:blip r:embed="rId4"/>
          <a:stretch>
            <a:fillRect/>
          </a:stretch>
        </p:blipFill>
        <p:spPr>
          <a:xfrm>
            <a:off x="4400093" y="4354373"/>
            <a:ext cx="252374" cy="252374"/>
          </a:xfrm>
          <a:prstGeom prst="rect">
            <a:avLst/>
          </a:prstGeom>
        </p:spPr>
      </p:pic>
      <p:sp>
        <p:nvSpPr>
          <p:cNvPr id="32" name="Shape 25"/>
          <p:cNvSpPr/>
          <p:nvPr/>
        </p:nvSpPr>
        <p:spPr>
          <a:xfrm>
            <a:off x="7388352" y="4206240"/>
            <a:ext cx="548640" cy="548640"/>
          </a:xfrm>
          <a:prstGeom prst="ellipse">
            <a:avLst/>
          </a:prstGeom>
          <a:solidFill>
            <a:srgbClr val="31487A"/>
          </a:solidFill>
          <a:ln/>
        </p:spPr>
      </p:sp>
      <p:pic>
        <p:nvPicPr>
          <p:cNvPr id="33" name="Image 4" descr="preencoded.png">    </p:cNvPr>
          <p:cNvPicPr>
            <a:picLocks noChangeAspect="1"/>
          </p:cNvPicPr>
          <p:nvPr/>
        </p:nvPicPr>
        <p:blipFill>
          <a:blip r:embed="rId5"/>
          <a:stretch>
            <a:fillRect/>
          </a:stretch>
        </p:blipFill>
        <p:spPr>
          <a:xfrm>
            <a:off x="7536485" y="4354373"/>
            <a:ext cx="252374" cy="252374"/>
          </a:xfrm>
          <a:prstGeom prst="rect">
            <a:avLst/>
          </a:prstGeom>
        </p:spPr>
      </p:pic>
      <p:sp>
        <p:nvSpPr>
          <p:cNvPr id="34" name="Text 26"/>
          <p:cNvSpPr txBox="1"/>
          <p:nvPr/>
        </p:nvSpPr>
        <p:spPr>
          <a:xfrm>
            <a:off x="6460236" y="1709928"/>
            <a:ext cx="1463040" cy="502920"/>
          </a:xfrm>
          <a:prstGeom prst="rect">
            <a:avLst/>
          </a:prstGeom>
          <a:noFill/>
          <a:ln/>
        </p:spPr>
        <p:txBody>
          <a:bodyPr wrap="square" lIns="0" tIns="0" rIns="0" bIns="0" rtlCol="0" anchor="ctr"/>
          <a:lstStyle/>
          <a:p>
            <a:pPr indent="0" marL="0">
              <a:buNone/>
            </a:pPr>
            <a:r>
              <a:rPr lang="en-US" sz="1150" b="1" dirty="0">
                <a:solidFill>
                  <a:srgbClr val="1B2A4A"/>
                </a:solidFill>
                <a:latin typeface="Calibri" pitchFamily="34" charset="0"/>
                <a:ea typeface="Calibri" pitchFamily="34" charset="-122"/>
                <a:cs typeface="Calibri" pitchFamily="34" charset="-120"/>
              </a:rPr>
              <a:t>Different data sources</a:t>
            </a:r>
            <a:endParaRPr lang="en-US" sz="1150" dirty="0"/>
          </a:p>
        </p:txBody>
      </p:sp>
      <p:sp>
        <p:nvSpPr>
          <p:cNvPr id="35" name="Text 27"/>
          <p:cNvSpPr txBox="1"/>
          <p:nvPr/>
        </p:nvSpPr>
        <p:spPr>
          <a:xfrm>
            <a:off x="4160520" y="4782312"/>
            <a:ext cx="1463040" cy="274320"/>
          </a:xfrm>
          <a:prstGeom prst="rect">
            <a:avLst/>
          </a:prstGeom>
          <a:noFill/>
          <a:ln/>
        </p:spPr>
        <p:txBody>
          <a:bodyPr wrap="square" lIns="0" tIns="0" rIns="0" bIns="0" rtlCol="0" anchor="t"/>
          <a:lstStyle/>
          <a:p>
            <a:pPr indent="0" marL="0">
              <a:buNone/>
            </a:pPr>
            <a:r>
              <a:rPr lang="en-US" sz="1150" b="1" dirty="0">
                <a:solidFill>
                  <a:srgbClr val="1B2A4A"/>
                </a:solidFill>
                <a:latin typeface="Calibri" pitchFamily="34" charset="0"/>
                <a:ea typeface="Calibri" pitchFamily="34" charset="-122"/>
                <a:cs typeface="Calibri" pitchFamily="34" charset="-120"/>
              </a:rPr>
              <a:t>Quantitative</a:t>
            </a:r>
            <a:endParaRPr lang="en-US" sz="1150" dirty="0"/>
          </a:p>
        </p:txBody>
      </p:sp>
      <p:sp>
        <p:nvSpPr>
          <p:cNvPr id="36" name="Text 28"/>
          <p:cNvSpPr txBox="1"/>
          <p:nvPr/>
        </p:nvSpPr>
        <p:spPr>
          <a:xfrm>
            <a:off x="6565392" y="4782312"/>
            <a:ext cx="1463040" cy="274320"/>
          </a:xfrm>
          <a:prstGeom prst="rect">
            <a:avLst/>
          </a:prstGeom>
          <a:noFill/>
          <a:ln/>
        </p:spPr>
        <p:txBody>
          <a:bodyPr wrap="square" lIns="0" tIns="0" rIns="0" bIns="0" rtlCol="0" anchor="t"/>
          <a:lstStyle/>
          <a:p>
            <a:pPr algn="r" indent="0" marL="0">
              <a:buNone/>
            </a:pPr>
            <a:r>
              <a:rPr lang="en-US" sz="1150" b="1" dirty="0">
                <a:solidFill>
                  <a:srgbClr val="1B2A4A"/>
                </a:solidFill>
                <a:latin typeface="Calibri" pitchFamily="34" charset="0"/>
                <a:ea typeface="Calibri" pitchFamily="34" charset="-122"/>
                <a:cs typeface="Calibri" pitchFamily="34" charset="-120"/>
              </a:rPr>
              <a:t>Qualitative</a:t>
            </a:r>
            <a:endParaRPr lang="en-US" sz="1150" dirty="0"/>
          </a:p>
        </p:txBody>
      </p:sp>
      <p:sp>
        <p:nvSpPr>
          <p:cNvPr id="37" name="Shape 29"/>
          <p:cNvSpPr/>
          <p:nvPr/>
        </p:nvSpPr>
        <p:spPr>
          <a:xfrm>
            <a:off x="548640" y="5349240"/>
            <a:ext cx="11091672" cy="777240"/>
          </a:xfrm>
          <a:prstGeom prst="roundRect">
            <a:avLst>
              <a:gd name="adj" fmla="val 9412"/>
            </a:avLst>
          </a:prstGeom>
          <a:solidFill>
            <a:srgbClr val="1B2A4A"/>
          </a:solidFill>
          <a:ln/>
        </p:spPr>
      </p:sp>
      <p:sp>
        <p:nvSpPr>
          <p:cNvPr id="38" name="Shape 30"/>
          <p:cNvSpPr/>
          <p:nvPr/>
        </p:nvSpPr>
        <p:spPr>
          <a:xfrm>
            <a:off x="777240" y="5486400"/>
            <a:ext cx="502920" cy="502920"/>
          </a:xfrm>
          <a:prstGeom prst="ellipse">
            <a:avLst/>
          </a:prstGeom>
          <a:solidFill>
            <a:srgbClr val="31487A"/>
          </a:solidFill>
          <a:ln/>
        </p:spPr>
      </p:sp>
      <p:pic>
        <p:nvPicPr>
          <p:cNvPr id="39" name="Image 5" descr="preencoded.png">    </p:cNvPr>
          <p:cNvPicPr>
            <a:picLocks noChangeAspect="1"/>
          </p:cNvPicPr>
          <p:nvPr/>
        </p:nvPicPr>
        <p:blipFill>
          <a:blip r:embed="rId6"/>
          <a:stretch>
            <a:fillRect/>
          </a:stretch>
        </p:blipFill>
        <p:spPr>
          <a:xfrm>
            <a:off x="913028" y="5622188"/>
            <a:ext cx="231343" cy="231343"/>
          </a:xfrm>
          <a:prstGeom prst="rect">
            <a:avLst/>
          </a:prstGeom>
        </p:spPr>
      </p:pic>
      <p:sp>
        <p:nvSpPr>
          <p:cNvPr id="40" name="Text 31"/>
          <p:cNvSpPr txBox="1"/>
          <p:nvPr/>
        </p:nvSpPr>
        <p:spPr>
          <a:xfrm>
            <a:off x="1508760" y="5440680"/>
            <a:ext cx="9902952" cy="5943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Triangulation: the cross-checking of findings on the basis of different sources and methods of data collection, which enhances the reliability of the evaluation's results.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03</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3</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Interim and Final Reporting: Technical, Financial and Analytical Reports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does each type of report contain, and whom does it serve?</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Why must the technical and financial reports be fully consistent?</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does the donor review submitted reports?</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8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3.1–3.3 · TYPES OF REPORTS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Three Types of Reports and Their Functions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13</a:t>
            </a:r>
            <a:endParaRPr lang="en-US" sz="900" dirty="0"/>
          </a:p>
        </p:txBody>
      </p:sp>
      <p:sp>
        <p:nvSpPr>
          <p:cNvPr id="7" name="Shape 4"/>
          <p:cNvSpPr/>
          <p:nvPr/>
        </p:nvSpPr>
        <p:spPr>
          <a:xfrm>
            <a:off x="548640" y="1691640"/>
            <a:ext cx="3514344" cy="3337560"/>
          </a:xfrm>
          <a:prstGeom prst="roundRect">
            <a:avLst>
              <a:gd name="adj" fmla="val 2192"/>
            </a:avLst>
          </a:prstGeom>
          <a:solidFill>
            <a:srgbClr val="F4F7FC"/>
          </a:solidFill>
          <a:ln/>
        </p:spPr>
      </p:sp>
      <p:sp>
        <p:nvSpPr>
          <p:cNvPr id="8" name="Shape 5"/>
          <p:cNvSpPr/>
          <p:nvPr/>
        </p:nvSpPr>
        <p:spPr>
          <a:xfrm>
            <a:off x="777240" y="1920240"/>
            <a:ext cx="594360" cy="59436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37717" y="2080717"/>
            <a:ext cx="273406" cy="273406"/>
          </a:xfrm>
          <a:prstGeom prst="rect">
            <a:avLst/>
          </a:prstGeom>
        </p:spPr>
      </p:pic>
      <p:sp>
        <p:nvSpPr>
          <p:cNvPr id="10" name="Text 6"/>
          <p:cNvSpPr txBox="1"/>
          <p:nvPr/>
        </p:nvSpPr>
        <p:spPr>
          <a:xfrm>
            <a:off x="777240" y="2651760"/>
            <a:ext cx="3057144" cy="411480"/>
          </a:xfrm>
          <a:prstGeom prst="rect">
            <a:avLst/>
          </a:prstGeom>
          <a:noFill/>
          <a:ln/>
        </p:spPr>
        <p:txBody>
          <a:bodyPr wrap="square" lIns="0" tIns="0" rIns="0" bIns="0" rtlCol="0" anchor="ctr"/>
          <a:lstStyle/>
          <a:p>
            <a:pPr indent="0" marL="0">
              <a:buNone/>
            </a:pPr>
            <a:r>
              <a:rPr lang="en-US" sz="1700" b="1" dirty="0">
                <a:solidFill>
                  <a:srgbClr val="1B2A4A"/>
                </a:solidFill>
                <a:latin typeface="Calibri" pitchFamily="34" charset="0"/>
                <a:ea typeface="Calibri" pitchFamily="34" charset="-122"/>
                <a:cs typeface="Calibri" pitchFamily="34" charset="-120"/>
              </a:rPr>
              <a:t>Technical (narrative) report</a:t>
            </a:r>
            <a:endParaRPr lang="en-US" sz="1700" dirty="0"/>
          </a:p>
        </p:txBody>
      </p:sp>
      <p:sp>
        <p:nvSpPr>
          <p:cNvPr id="11" name="Text 7"/>
          <p:cNvSpPr txBox="1"/>
          <p:nvPr/>
        </p:nvSpPr>
        <p:spPr>
          <a:xfrm>
            <a:off x="777240" y="3108960"/>
            <a:ext cx="3057144" cy="96012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Substantive progress: activities, results against planned indicators, deviations and corrective measures, updated risk register.</a:t>
            </a:r>
            <a:endParaRPr lang="en-US" sz="1300" dirty="0"/>
          </a:p>
        </p:txBody>
      </p:sp>
      <p:sp>
        <p:nvSpPr>
          <p:cNvPr id="12" name="Text 8"/>
          <p:cNvSpPr txBox="1"/>
          <p:nvPr/>
        </p:nvSpPr>
        <p:spPr>
          <a:xfrm>
            <a:off x="777240" y="4160520"/>
            <a:ext cx="27432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MAIN AUDIENCE</a:t>
            </a:r>
            <a:endParaRPr lang="en-US" sz="1100" dirty="0"/>
          </a:p>
        </p:txBody>
      </p:sp>
      <p:sp>
        <p:nvSpPr>
          <p:cNvPr id="13" name="Text 9"/>
          <p:cNvSpPr txBox="1"/>
          <p:nvPr/>
        </p:nvSpPr>
        <p:spPr>
          <a:xfrm>
            <a:off x="777240" y="4416552"/>
            <a:ext cx="3057144" cy="502920"/>
          </a:xfrm>
          <a:prstGeom prst="rect">
            <a:avLst/>
          </a:prstGeom>
          <a:noFill/>
          <a:ln/>
        </p:spPr>
        <p:txBody>
          <a:bodyPr wrap="square" lIns="0" tIns="0" rIns="0" bIns="0"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The donor's project officer</a:t>
            </a:r>
            <a:endParaRPr lang="en-US" sz="1250" dirty="0"/>
          </a:p>
        </p:txBody>
      </p:sp>
      <p:sp>
        <p:nvSpPr>
          <p:cNvPr id="14" name="Shape 10"/>
          <p:cNvSpPr/>
          <p:nvPr/>
        </p:nvSpPr>
        <p:spPr>
          <a:xfrm>
            <a:off x="4337304" y="1691640"/>
            <a:ext cx="3514344" cy="3337560"/>
          </a:xfrm>
          <a:prstGeom prst="roundRect">
            <a:avLst>
              <a:gd name="adj" fmla="val 2192"/>
            </a:avLst>
          </a:prstGeom>
          <a:solidFill>
            <a:srgbClr val="F4F7FC"/>
          </a:solidFill>
          <a:ln/>
        </p:spPr>
      </p:sp>
      <p:sp>
        <p:nvSpPr>
          <p:cNvPr id="15" name="Shape 11"/>
          <p:cNvSpPr/>
          <p:nvPr/>
        </p:nvSpPr>
        <p:spPr>
          <a:xfrm>
            <a:off x="4565904" y="1920240"/>
            <a:ext cx="594360" cy="594360"/>
          </a:xfrm>
          <a:prstGeom prst="ellipse">
            <a:avLst/>
          </a:prstGeom>
          <a:solidFill>
            <a:srgbClr val="1B2A4A"/>
          </a:solidFill>
          <a:ln/>
        </p:spPr>
      </p:sp>
      <p:pic>
        <p:nvPicPr>
          <p:cNvPr id="16" name="Image 1" descr="preencoded.png">    </p:cNvPr>
          <p:cNvPicPr>
            <a:picLocks noChangeAspect="1"/>
          </p:cNvPicPr>
          <p:nvPr/>
        </p:nvPicPr>
        <p:blipFill>
          <a:blip r:embed="rId2"/>
          <a:stretch>
            <a:fillRect/>
          </a:stretch>
        </p:blipFill>
        <p:spPr>
          <a:xfrm>
            <a:off x="4726381" y="2080717"/>
            <a:ext cx="273406" cy="273406"/>
          </a:xfrm>
          <a:prstGeom prst="rect">
            <a:avLst/>
          </a:prstGeom>
        </p:spPr>
      </p:pic>
      <p:sp>
        <p:nvSpPr>
          <p:cNvPr id="17" name="Text 12"/>
          <p:cNvSpPr txBox="1"/>
          <p:nvPr/>
        </p:nvSpPr>
        <p:spPr>
          <a:xfrm>
            <a:off x="4565904" y="2651760"/>
            <a:ext cx="3057144" cy="411480"/>
          </a:xfrm>
          <a:prstGeom prst="rect">
            <a:avLst/>
          </a:prstGeom>
          <a:noFill/>
          <a:ln/>
        </p:spPr>
        <p:txBody>
          <a:bodyPr wrap="square" lIns="0" tIns="0" rIns="0" bIns="0" rtlCol="0" anchor="ctr"/>
          <a:lstStyle/>
          <a:p>
            <a:pPr indent="0" marL="0">
              <a:buNone/>
            </a:pPr>
            <a:r>
              <a:rPr lang="en-US" sz="1700" b="1" dirty="0">
                <a:solidFill>
                  <a:srgbClr val="1B2A4A"/>
                </a:solidFill>
                <a:latin typeface="Calibri" pitchFamily="34" charset="0"/>
                <a:ea typeface="Calibri" pitchFamily="34" charset="-122"/>
                <a:cs typeface="Calibri" pitchFamily="34" charset="-120"/>
              </a:rPr>
              <a:t>Financial report</a:t>
            </a:r>
            <a:endParaRPr lang="en-US" sz="1700" dirty="0"/>
          </a:p>
        </p:txBody>
      </p:sp>
      <p:sp>
        <p:nvSpPr>
          <p:cNvPr id="18" name="Text 13"/>
          <p:cNvSpPr txBox="1"/>
          <p:nvPr/>
        </p:nvSpPr>
        <p:spPr>
          <a:xfrm>
            <a:off x="4565904" y="3108960"/>
            <a:ext cx="3057144" cy="96012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Submitted synchronously with the technical report and fully consistent with it (see Lecture 6, Section 5).</a:t>
            </a:r>
            <a:endParaRPr lang="en-US" sz="1300" dirty="0"/>
          </a:p>
        </p:txBody>
      </p:sp>
      <p:sp>
        <p:nvSpPr>
          <p:cNvPr id="19" name="Text 14"/>
          <p:cNvSpPr txBox="1"/>
          <p:nvPr/>
        </p:nvSpPr>
        <p:spPr>
          <a:xfrm>
            <a:off x="4565904" y="4160520"/>
            <a:ext cx="27432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MAIN AUDIENCE</a:t>
            </a:r>
            <a:endParaRPr lang="en-US" sz="1100" dirty="0"/>
          </a:p>
        </p:txBody>
      </p:sp>
      <p:sp>
        <p:nvSpPr>
          <p:cNvPr id="20" name="Text 15"/>
          <p:cNvSpPr txBox="1"/>
          <p:nvPr/>
        </p:nvSpPr>
        <p:spPr>
          <a:xfrm>
            <a:off x="4565904" y="4416552"/>
            <a:ext cx="3057144" cy="502920"/>
          </a:xfrm>
          <a:prstGeom prst="rect">
            <a:avLst/>
          </a:prstGeom>
          <a:noFill/>
          <a:ln/>
        </p:spPr>
        <p:txBody>
          <a:bodyPr wrap="square" lIns="0" tIns="0" rIns="0" bIns="0"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The donor's project officer</a:t>
            </a:r>
            <a:endParaRPr lang="en-US" sz="1250" dirty="0"/>
          </a:p>
        </p:txBody>
      </p:sp>
      <p:sp>
        <p:nvSpPr>
          <p:cNvPr id="21" name="Shape 16"/>
          <p:cNvSpPr/>
          <p:nvPr/>
        </p:nvSpPr>
        <p:spPr>
          <a:xfrm>
            <a:off x="8125968" y="1691640"/>
            <a:ext cx="3514344" cy="3337560"/>
          </a:xfrm>
          <a:prstGeom prst="roundRect">
            <a:avLst>
              <a:gd name="adj" fmla="val 2192"/>
            </a:avLst>
          </a:prstGeom>
          <a:solidFill>
            <a:srgbClr val="1B2A4A"/>
          </a:solidFill>
          <a:ln/>
        </p:spPr>
      </p:sp>
      <p:sp>
        <p:nvSpPr>
          <p:cNvPr id="22" name="Shape 17"/>
          <p:cNvSpPr/>
          <p:nvPr/>
        </p:nvSpPr>
        <p:spPr>
          <a:xfrm>
            <a:off x="8354568" y="1920240"/>
            <a:ext cx="594360" cy="594360"/>
          </a:xfrm>
          <a:prstGeom prst="ellipse">
            <a:avLst/>
          </a:prstGeom>
          <a:solidFill>
            <a:srgbClr val="31487A"/>
          </a:solidFill>
          <a:ln/>
        </p:spPr>
      </p:sp>
      <p:pic>
        <p:nvPicPr>
          <p:cNvPr id="23" name="Image 2" descr="preencoded.png">    </p:cNvPr>
          <p:cNvPicPr>
            <a:picLocks noChangeAspect="1"/>
          </p:cNvPicPr>
          <p:nvPr/>
        </p:nvPicPr>
        <p:blipFill>
          <a:blip r:embed="rId3"/>
          <a:stretch>
            <a:fillRect/>
          </a:stretch>
        </p:blipFill>
        <p:spPr>
          <a:xfrm>
            <a:off x="8515045" y="2080717"/>
            <a:ext cx="273406" cy="273406"/>
          </a:xfrm>
          <a:prstGeom prst="rect">
            <a:avLst/>
          </a:prstGeom>
        </p:spPr>
      </p:pic>
      <p:sp>
        <p:nvSpPr>
          <p:cNvPr id="24" name="Text 18"/>
          <p:cNvSpPr txBox="1"/>
          <p:nvPr/>
        </p:nvSpPr>
        <p:spPr>
          <a:xfrm>
            <a:off x="8354568" y="2651760"/>
            <a:ext cx="3057144" cy="41148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Analytical reports</a:t>
            </a:r>
            <a:endParaRPr lang="en-US" sz="1700" dirty="0"/>
          </a:p>
        </p:txBody>
      </p:sp>
      <p:sp>
        <p:nvSpPr>
          <p:cNvPr id="25" name="Text 19"/>
          <p:cNvSpPr txBox="1"/>
          <p:nvPr/>
        </p:nvSpPr>
        <p:spPr>
          <a:xfrm>
            <a:off x="8354568" y="3108960"/>
            <a:ext cx="3057144" cy="960120"/>
          </a:xfrm>
          <a:prstGeom prst="rect">
            <a:avLst/>
          </a:prstGeom>
          <a:noFill/>
          <a:ln/>
        </p:spPr>
        <p:txBody>
          <a:bodyPr wrap="square" lIns="0" tIns="0" rIns="0" bIns="0" rtlCol="0" anchor="t"/>
          <a:lstStyle/>
          <a:p>
            <a:pPr indent="0" marL="0">
              <a:buNone/>
            </a:pPr>
            <a:r>
              <a:rPr lang="en-US" sz="1300" dirty="0">
                <a:solidFill>
                  <a:srgbClr val="D6DEEE"/>
                </a:solidFill>
                <a:latin typeface="Calibri" pitchFamily="34" charset="0"/>
                <a:ea typeface="Calibri" pitchFamily="34" charset="-122"/>
                <a:cs typeface="Calibri" pitchFamily="34" charset="-120"/>
              </a:rPr>
              <a:t>M&amp;E reports and thematic briefs that synthesise monitoring data for management analysis and recommendations.</a:t>
            </a:r>
            <a:endParaRPr lang="en-US" sz="1300" dirty="0"/>
          </a:p>
        </p:txBody>
      </p:sp>
      <p:sp>
        <p:nvSpPr>
          <p:cNvPr id="26" name="Text 20"/>
          <p:cNvSpPr txBox="1"/>
          <p:nvPr/>
        </p:nvSpPr>
        <p:spPr>
          <a:xfrm>
            <a:off x="8354568" y="4160520"/>
            <a:ext cx="2743200" cy="256032"/>
          </a:xfrm>
          <a:prstGeom prst="rect">
            <a:avLst/>
          </a:prstGeom>
          <a:noFill/>
          <a:ln/>
        </p:spPr>
        <p:txBody>
          <a:bodyPr wrap="square" lIns="0" tIns="0" rIns="0" bIns="0" rtlCol="0" anchor="t"/>
          <a:lstStyle/>
          <a:p>
            <a:pPr indent="0" marL="0">
              <a:buNone/>
            </a:pPr>
            <a:r>
              <a:rPr lang="en-US" sz="1100" b="1" spc="200" kern="0" dirty="0">
                <a:solidFill>
                  <a:srgbClr val="E9D68F"/>
                </a:solidFill>
                <a:latin typeface="Calibri" pitchFamily="34" charset="0"/>
                <a:ea typeface="Calibri" pitchFamily="34" charset="-122"/>
                <a:cs typeface="Calibri" pitchFamily="34" charset="-120"/>
              </a:rPr>
              <a:t>MAIN AUDIENCE</a:t>
            </a:r>
            <a:endParaRPr lang="en-US" sz="1100" dirty="0"/>
          </a:p>
        </p:txBody>
      </p:sp>
      <p:sp>
        <p:nvSpPr>
          <p:cNvPr id="27" name="Text 21"/>
          <p:cNvSpPr txBox="1"/>
          <p:nvPr/>
        </p:nvSpPr>
        <p:spPr>
          <a:xfrm>
            <a:off x="8354568" y="4416552"/>
            <a:ext cx="3057144" cy="502920"/>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Consortium management; external stakeholders not party to the grant agreement</a:t>
            </a:r>
            <a:endParaRPr lang="en-US" sz="1250" dirty="0"/>
          </a:p>
        </p:txBody>
      </p:sp>
      <p:sp>
        <p:nvSpPr>
          <p:cNvPr id="28" name="Shape 22"/>
          <p:cNvSpPr/>
          <p:nvPr/>
        </p:nvSpPr>
        <p:spPr>
          <a:xfrm>
            <a:off x="548640" y="5257800"/>
            <a:ext cx="11091672" cy="868680"/>
          </a:xfrm>
          <a:prstGeom prst="roundRect">
            <a:avLst>
              <a:gd name="adj" fmla="val 8421"/>
            </a:avLst>
          </a:prstGeom>
          <a:solidFill>
            <a:srgbClr val="1B2A4A"/>
          </a:solidFill>
          <a:ln/>
        </p:spPr>
      </p:sp>
      <p:sp>
        <p:nvSpPr>
          <p:cNvPr id="29" name="Shape 23"/>
          <p:cNvSpPr/>
          <p:nvPr/>
        </p:nvSpPr>
        <p:spPr>
          <a:xfrm>
            <a:off x="777240" y="5417820"/>
            <a:ext cx="548640" cy="548640"/>
          </a:xfrm>
          <a:prstGeom prst="ellipse">
            <a:avLst/>
          </a:prstGeom>
          <a:solidFill>
            <a:srgbClr val="31487A"/>
          </a:solidFill>
          <a:ln/>
        </p:spPr>
      </p:sp>
      <p:pic>
        <p:nvPicPr>
          <p:cNvPr id="30" name="Image 3" descr="preencoded.png">    </p:cNvPr>
          <p:cNvPicPr>
            <a:picLocks noChangeAspect="1"/>
          </p:cNvPicPr>
          <p:nvPr/>
        </p:nvPicPr>
        <p:blipFill>
          <a:blip r:embed="rId4"/>
          <a:stretch>
            <a:fillRect/>
          </a:stretch>
        </p:blipFill>
        <p:spPr>
          <a:xfrm>
            <a:off x="925373" y="5565953"/>
            <a:ext cx="252374" cy="252374"/>
          </a:xfrm>
          <a:prstGeom prst="rect">
            <a:avLst/>
          </a:prstGeom>
        </p:spPr>
      </p:pic>
      <p:sp>
        <p:nvSpPr>
          <p:cNvPr id="31" name="Text 24"/>
          <p:cNvSpPr txBox="1"/>
          <p:nvPr/>
        </p:nvSpPr>
        <p:spPr>
          <a:xfrm>
            <a:off x="1554480" y="5349240"/>
            <a:ext cx="9857232" cy="68580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Schedule set by the grant agreement: interim reports typically annually or at the end of each stage; the final report within a set period after the project's completion.</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3.1–3.2 · CONSISTENCY OF REPORTS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Technical and Financial Reports Must Tell the Same Story</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14</a:t>
            </a:r>
            <a:endParaRPr lang="en-US" sz="900" dirty="0"/>
          </a:p>
        </p:txBody>
      </p:sp>
      <p:sp>
        <p:nvSpPr>
          <p:cNvPr id="7" name="Shape 4"/>
          <p:cNvSpPr/>
          <p:nvPr/>
        </p:nvSpPr>
        <p:spPr>
          <a:xfrm>
            <a:off x="548640" y="1691640"/>
            <a:ext cx="4663440" cy="3566160"/>
          </a:xfrm>
          <a:prstGeom prst="roundRect">
            <a:avLst>
              <a:gd name="adj" fmla="val 2051"/>
            </a:avLst>
          </a:prstGeom>
          <a:solidFill>
            <a:srgbClr val="F4F7FC"/>
          </a:solidFill>
          <a:ln/>
        </p:spPr>
      </p:sp>
      <p:sp>
        <p:nvSpPr>
          <p:cNvPr id="8" name="Shape 5"/>
          <p:cNvSpPr/>
          <p:nvPr/>
        </p:nvSpPr>
        <p:spPr>
          <a:xfrm>
            <a:off x="777240" y="1892808"/>
            <a:ext cx="548640" cy="54864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25373" y="2040941"/>
            <a:ext cx="252374" cy="252374"/>
          </a:xfrm>
          <a:prstGeom prst="rect">
            <a:avLst/>
          </a:prstGeom>
        </p:spPr>
      </p:pic>
      <p:sp>
        <p:nvSpPr>
          <p:cNvPr id="10" name="Text 6"/>
          <p:cNvSpPr txBox="1"/>
          <p:nvPr/>
        </p:nvSpPr>
        <p:spPr>
          <a:xfrm>
            <a:off x="1508760" y="1892808"/>
            <a:ext cx="3474720" cy="548640"/>
          </a:xfrm>
          <a:prstGeom prst="rect">
            <a:avLst/>
          </a:prstGeom>
          <a:noFill/>
          <a:ln/>
        </p:spPr>
        <p:txBody>
          <a:bodyPr wrap="square" lIns="0" tIns="0" rIns="0" bIns="0" rtlCol="0" anchor="ctr"/>
          <a:lstStyle/>
          <a:p>
            <a:pPr indent="0" marL="0">
              <a:buNone/>
            </a:pPr>
            <a:r>
              <a:rPr lang="en-US" sz="1800" b="1" dirty="0">
                <a:solidFill>
                  <a:srgbClr val="1B2A4A"/>
                </a:solidFill>
                <a:latin typeface="Cambria" pitchFamily="34" charset="0"/>
                <a:ea typeface="Cambria" pitchFamily="34" charset="-122"/>
                <a:cs typeface="Cambria" pitchFamily="34" charset="-120"/>
              </a:rPr>
              <a:t>Technical (narrative) report</a:t>
            </a:r>
            <a:endParaRPr lang="en-US" sz="1800" dirty="0"/>
          </a:p>
        </p:txBody>
      </p:sp>
      <p:sp>
        <p:nvSpPr>
          <p:cNvPr id="11" name="Shape 7"/>
          <p:cNvSpPr/>
          <p:nvPr/>
        </p:nvSpPr>
        <p:spPr>
          <a:xfrm>
            <a:off x="777240" y="2697480"/>
            <a:ext cx="4206240" cy="521208"/>
          </a:xfrm>
          <a:prstGeom prst="roundRect">
            <a:avLst>
              <a:gd name="adj" fmla="val 14035"/>
            </a:avLst>
          </a:prstGeom>
          <a:solidFill>
            <a:srgbClr val="E9D68F"/>
          </a:solidFill>
          <a:ln/>
        </p:spPr>
      </p:sp>
      <p:sp>
        <p:nvSpPr>
          <p:cNvPr id="12" name="Shape 8"/>
          <p:cNvSpPr/>
          <p:nvPr/>
        </p:nvSpPr>
        <p:spPr>
          <a:xfrm>
            <a:off x="886968" y="2770632"/>
            <a:ext cx="374904" cy="374904"/>
          </a:xfrm>
          <a:prstGeom prst="ellipse">
            <a:avLst/>
          </a:prstGeom>
          <a:solidFill>
            <a:srgbClr val="1B2A4A"/>
          </a:solidFill>
          <a:ln/>
        </p:spPr>
      </p:sp>
      <p:sp>
        <p:nvSpPr>
          <p:cNvPr id="13" name="Text 9"/>
          <p:cNvSpPr txBox="1"/>
          <p:nvPr/>
        </p:nvSpPr>
        <p:spPr>
          <a:xfrm>
            <a:off x="886968" y="2770632"/>
            <a:ext cx="374904" cy="374904"/>
          </a:xfrm>
          <a:prstGeom prst="rect">
            <a:avLst/>
          </a:prstGeom>
          <a:noFill/>
          <a:ln/>
        </p:spPr>
        <p:txBody>
          <a:bodyPr wrap="square" lIns="0" tIns="0" rIns="0" bIns="0" rtlCol="0" anchor="ctr"/>
          <a:lstStyle/>
          <a:p>
            <a:pPr algn="ctr" indent="0" marL="0">
              <a:buNone/>
            </a:pPr>
            <a:r>
              <a:rPr lang="en-US" sz="1200" b="1" dirty="0">
                <a:solidFill>
                  <a:srgbClr val="C9A227"/>
                </a:solidFill>
                <a:latin typeface="Cambria" pitchFamily="34" charset="0"/>
                <a:ea typeface="Cambria" pitchFamily="34" charset="-122"/>
                <a:cs typeface="Cambria" pitchFamily="34" charset="-120"/>
              </a:rPr>
              <a:t>1</a:t>
            </a:r>
            <a:endParaRPr lang="en-US" sz="1200" dirty="0"/>
          </a:p>
        </p:txBody>
      </p:sp>
      <p:sp>
        <p:nvSpPr>
          <p:cNvPr id="14" name="Text 10"/>
          <p:cNvSpPr txBox="1"/>
          <p:nvPr/>
        </p:nvSpPr>
        <p:spPr>
          <a:xfrm>
            <a:off x="1417320" y="2697480"/>
            <a:ext cx="3429000" cy="521208"/>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Activities carried out</a:t>
            </a:r>
            <a:endParaRPr lang="en-US" sz="1300" dirty="0"/>
          </a:p>
        </p:txBody>
      </p:sp>
      <p:sp>
        <p:nvSpPr>
          <p:cNvPr id="15" name="Shape 11"/>
          <p:cNvSpPr/>
          <p:nvPr/>
        </p:nvSpPr>
        <p:spPr>
          <a:xfrm>
            <a:off x="777240" y="3310128"/>
            <a:ext cx="4206240" cy="521208"/>
          </a:xfrm>
          <a:prstGeom prst="roundRect">
            <a:avLst>
              <a:gd name="adj" fmla="val 14035"/>
            </a:avLst>
          </a:prstGeom>
          <a:solidFill>
            <a:srgbClr val="FFFFFF"/>
          </a:solidFill>
          <a:ln/>
        </p:spPr>
      </p:sp>
      <p:sp>
        <p:nvSpPr>
          <p:cNvPr id="16" name="Shape 12"/>
          <p:cNvSpPr/>
          <p:nvPr/>
        </p:nvSpPr>
        <p:spPr>
          <a:xfrm>
            <a:off x="886968" y="3383280"/>
            <a:ext cx="374904" cy="374904"/>
          </a:xfrm>
          <a:prstGeom prst="ellipse">
            <a:avLst/>
          </a:prstGeom>
          <a:solidFill>
            <a:srgbClr val="1B2A4A"/>
          </a:solidFill>
          <a:ln/>
        </p:spPr>
      </p:sp>
      <p:sp>
        <p:nvSpPr>
          <p:cNvPr id="17" name="Text 13"/>
          <p:cNvSpPr txBox="1"/>
          <p:nvPr/>
        </p:nvSpPr>
        <p:spPr>
          <a:xfrm>
            <a:off x="886968" y="3383280"/>
            <a:ext cx="374904" cy="374904"/>
          </a:xfrm>
          <a:prstGeom prst="rect">
            <a:avLst/>
          </a:prstGeom>
          <a:noFill/>
          <a:ln/>
        </p:spPr>
        <p:txBody>
          <a:bodyPr wrap="square" lIns="0" tIns="0" rIns="0" bIns="0" rtlCol="0" anchor="ctr"/>
          <a:lstStyle/>
          <a:p>
            <a:pPr algn="ctr" indent="0" marL="0">
              <a:buNone/>
            </a:pPr>
            <a:r>
              <a:rPr lang="en-US" sz="1200" b="1" dirty="0">
                <a:solidFill>
                  <a:srgbClr val="C9A227"/>
                </a:solidFill>
                <a:latin typeface="Cambria" pitchFamily="34" charset="0"/>
                <a:ea typeface="Cambria" pitchFamily="34" charset="-122"/>
                <a:cs typeface="Cambria" pitchFamily="34" charset="-120"/>
              </a:rPr>
              <a:t>2</a:t>
            </a:r>
            <a:endParaRPr lang="en-US" sz="1200" dirty="0"/>
          </a:p>
        </p:txBody>
      </p:sp>
      <p:sp>
        <p:nvSpPr>
          <p:cNvPr id="18" name="Text 14"/>
          <p:cNvSpPr txBox="1"/>
          <p:nvPr/>
        </p:nvSpPr>
        <p:spPr>
          <a:xfrm>
            <a:off x="1417320" y="3310128"/>
            <a:ext cx="3429000" cy="521208"/>
          </a:xfrm>
          <a:prstGeom prst="rect">
            <a:avLst/>
          </a:prstGeom>
          <a:noFill/>
          <a:ln/>
        </p:spPr>
        <p:txBody>
          <a:bodyPr wrap="square" lIns="0" tIns="0" rIns="0" bIns="0" rtlCol="0" anchor="ctr"/>
          <a:lstStyle/>
          <a:p>
            <a:pPr indent="0" marL="0">
              <a:buNone/>
            </a:pPr>
            <a:r>
              <a:rPr lang="en-US" sz="1300" dirty="0">
                <a:solidFill>
                  <a:srgbClr val="1B2A4A"/>
                </a:solidFill>
                <a:latin typeface="Calibri" pitchFamily="34" charset="0"/>
                <a:ea typeface="Calibri" pitchFamily="34" charset="-122"/>
                <a:cs typeface="Calibri" pitchFamily="34" charset="-120"/>
              </a:rPr>
              <a:t>Results achieved against planned indicators</a:t>
            </a:r>
            <a:endParaRPr lang="en-US" sz="1300" dirty="0"/>
          </a:p>
        </p:txBody>
      </p:sp>
      <p:sp>
        <p:nvSpPr>
          <p:cNvPr id="19" name="Shape 15"/>
          <p:cNvSpPr/>
          <p:nvPr/>
        </p:nvSpPr>
        <p:spPr>
          <a:xfrm>
            <a:off x="777240" y="3922776"/>
            <a:ext cx="4206240" cy="521208"/>
          </a:xfrm>
          <a:prstGeom prst="roundRect">
            <a:avLst>
              <a:gd name="adj" fmla="val 14035"/>
            </a:avLst>
          </a:prstGeom>
          <a:solidFill>
            <a:srgbClr val="FFFFFF"/>
          </a:solidFill>
          <a:ln/>
        </p:spPr>
      </p:sp>
      <p:sp>
        <p:nvSpPr>
          <p:cNvPr id="20" name="Shape 16"/>
          <p:cNvSpPr/>
          <p:nvPr/>
        </p:nvSpPr>
        <p:spPr>
          <a:xfrm>
            <a:off x="886968" y="3995928"/>
            <a:ext cx="374904" cy="374904"/>
          </a:xfrm>
          <a:prstGeom prst="ellipse">
            <a:avLst/>
          </a:prstGeom>
          <a:solidFill>
            <a:srgbClr val="1B2A4A"/>
          </a:solidFill>
          <a:ln/>
        </p:spPr>
      </p:sp>
      <p:sp>
        <p:nvSpPr>
          <p:cNvPr id="21" name="Text 17"/>
          <p:cNvSpPr txBox="1"/>
          <p:nvPr/>
        </p:nvSpPr>
        <p:spPr>
          <a:xfrm>
            <a:off x="886968" y="3995928"/>
            <a:ext cx="374904" cy="374904"/>
          </a:xfrm>
          <a:prstGeom prst="rect">
            <a:avLst/>
          </a:prstGeom>
          <a:noFill/>
          <a:ln/>
        </p:spPr>
        <p:txBody>
          <a:bodyPr wrap="square" lIns="0" tIns="0" rIns="0" bIns="0" rtlCol="0" anchor="ctr"/>
          <a:lstStyle/>
          <a:p>
            <a:pPr algn="ctr" indent="0" marL="0">
              <a:buNone/>
            </a:pPr>
            <a:r>
              <a:rPr lang="en-US" sz="1200" b="1" dirty="0">
                <a:solidFill>
                  <a:srgbClr val="C9A227"/>
                </a:solidFill>
                <a:latin typeface="Cambria" pitchFamily="34" charset="0"/>
                <a:ea typeface="Cambria" pitchFamily="34" charset="-122"/>
                <a:cs typeface="Cambria" pitchFamily="34" charset="-120"/>
              </a:rPr>
              <a:t>3</a:t>
            </a:r>
            <a:endParaRPr lang="en-US" sz="1200" dirty="0"/>
          </a:p>
        </p:txBody>
      </p:sp>
      <p:sp>
        <p:nvSpPr>
          <p:cNvPr id="22" name="Text 18"/>
          <p:cNvSpPr txBox="1"/>
          <p:nvPr/>
        </p:nvSpPr>
        <p:spPr>
          <a:xfrm>
            <a:off x="1417320" y="3922776"/>
            <a:ext cx="3429000" cy="521208"/>
          </a:xfrm>
          <a:prstGeom prst="rect">
            <a:avLst/>
          </a:prstGeom>
          <a:noFill/>
          <a:ln/>
        </p:spPr>
        <p:txBody>
          <a:bodyPr wrap="square" lIns="0" tIns="0" rIns="0" bIns="0" rtlCol="0" anchor="ctr"/>
          <a:lstStyle/>
          <a:p>
            <a:pPr indent="0" marL="0">
              <a:buNone/>
            </a:pPr>
            <a:r>
              <a:rPr lang="en-US" sz="1300" dirty="0">
                <a:solidFill>
                  <a:srgbClr val="1B2A4A"/>
                </a:solidFill>
                <a:latin typeface="Calibri" pitchFamily="34" charset="0"/>
                <a:ea typeface="Calibri" pitchFamily="34" charset="-122"/>
                <a:cs typeface="Calibri" pitchFamily="34" charset="-120"/>
              </a:rPr>
              <a:t>Deviations from the work plan and corrective measures taken</a:t>
            </a:r>
            <a:endParaRPr lang="en-US" sz="1300" dirty="0"/>
          </a:p>
        </p:txBody>
      </p:sp>
      <p:sp>
        <p:nvSpPr>
          <p:cNvPr id="23" name="Shape 19"/>
          <p:cNvSpPr/>
          <p:nvPr/>
        </p:nvSpPr>
        <p:spPr>
          <a:xfrm>
            <a:off x="777240" y="4535424"/>
            <a:ext cx="4206240" cy="521208"/>
          </a:xfrm>
          <a:prstGeom prst="roundRect">
            <a:avLst>
              <a:gd name="adj" fmla="val 14035"/>
            </a:avLst>
          </a:prstGeom>
          <a:solidFill>
            <a:srgbClr val="FFFFFF"/>
          </a:solidFill>
          <a:ln/>
        </p:spPr>
      </p:sp>
      <p:sp>
        <p:nvSpPr>
          <p:cNvPr id="24" name="Shape 20"/>
          <p:cNvSpPr/>
          <p:nvPr/>
        </p:nvSpPr>
        <p:spPr>
          <a:xfrm>
            <a:off x="886968" y="4608576"/>
            <a:ext cx="374904" cy="374904"/>
          </a:xfrm>
          <a:prstGeom prst="ellipse">
            <a:avLst/>
          </a:prstGeom>
          <a:solidFill>
            <a:srgbClr val="1B2A4A"/>
          </a:solidFill>
          <a:ln/>
        </p:spPr>
      </p:sp>
      <p:sp>
        <p:nvSpPr>
          <p:cNvPr id="25" name="Text 21"/>
          <p:cNvSpPr txBox="1"/>
          <p:nvPr/>
        </p:nvSpPr>
        <p:spPr>
          <a:xfrm>
            <a:off x="886968" y="4608576"/>
            <a:ext cx="374904" cy="374904"/>
          </a:xfrm>
          <a:prstGeom prst="rect">
            <a:avLst/>
          </a:prstGeom>
          <a:noFill/>
          <a:ln/>
        </p:spPr>
        <p:txBody>
          <a:bodyPr wrap="square" lIns="0" tIns="0" rIns="0" bIns="0" rtlCol="0" anchor="ctr"/>
          <a:lstStyle/>
          <a:p>
            <a:pPr algn="ctr" indent="0" marL="0">
              <a:buNone/>
            </a:pPr>
            <a:r>
              <a:rPr lang="en-US" sz="1200" b="1" dirty="0">
                <a:solidFill>
                  <a:srgbClr val="C9A227"/>
                </a:solidFill>
                <a:latin typeface="Cambria" pitchFamily="34" charset="0"/>
                <a:ea typeface="Cambria" pitchFamily="34" charset="-122"/>
                <a:cs typeface="Cambria" pitchFamily="34" charset="-120"/>
              </a:rPr>
              <a:t>4</a:t>
            </a:r>
            <a:endParaRPr lang="en-US" sz="1200" dirty="0"/>
          </a:p>
        </p:txBody>
      </p:sp>
      <p:sp>
        <p:nvSpPr>
          <p:cNvPr id="26" name="Text 22"/>
          <p:cNvSpPr txBox="1"/>
          <p:nvPr/>
        </p:nvSpPr>
        <p:spPr>
          <a:xfrm>
            <a:off x="1417320" y="4535424"/>
            <a:ext cx="3429000" cy="521208"/>
          </a:xfrm>
          <a:prstGeom prst="rect">
            <a:avLst/>
          </a:prstGeom>
          <a:noFill/>
          <a:ln/>
        </p:spPr>
        <p:txBody>
          <a:bodyPr wrap="square" lIns="0" tIns="0" rIns="0" bIns="0" rtlCol="0" anchor="ctr"/>
          <a:lstStyle/>
          <a:p>
            <a:pPr indent="0" marL="0">
              <a:buNone/>
            </a:pPr>
            <a:r>
              <a:rPr lang="en-US" sz="1300" dirty="0">
                <a:solidFill>
                  <a:srgbClr val="1B2A4A"/>
                </a:solidFill>
                <a:latin typeface="Calibri" pitchFamily="34" charset="0"/>
                <a:ea typeface="Calibri" pitchFamily="34" charset="-122"/>
                <a:cs typeface="Calibri" pitchFamily="34" charset="-120"/>
              </a:rPr>
              <a:t>Updated status of the risk register (Lecture 7)</a:t>
            </a:r>
            <a:endParaRPr lang="en-US" sz="1300" dirty="0"/>
          </a:p>
        </p:txBody>
      </p:sp>
      <p:sp>
        <p:nvSpPr>
          <p:cNvPr id="27" name="Shape 23"/>
          <p:cNvSpPr/>
          <p:nvPr/>
        </p:nvSpPr>
        <p:spPr>
          <a:xfrm>
            <a:off x="6976872" y="1691640"/>
            <a:ext cx="4663440" cy="3566160"/>
          </a:xfrm>
          <a:prstGeom prst="roundRect">
            <a:avLst>
              <a:gd name="adj" fmla="val 2051"/>
            </a:avLst>
          </a:prstGeom>
          <a:solidFill>
            <a:srgbClr val="1B2A4A"/>
          </a:solidFill>
          <a:ln/>
        </p:spPr>
      </p:sp>
      <p:sp>
        <p:nvSpPr>
          <p:cNvPr id="28" name="Shape 24"/>
          <p:cNvSpPr/>
          <p:nvPr/>
        </p:nvSpPr>
        <p:spPr>
          <a:xfrm>
            <a:off x="7205472" y="1892808"/>
            <a:ext cx="548640" cy="548640"/>
          </a:xfrm>
          <a:prstGeom prst="ellipse">
            <a:avLst/>
          </a:prstGeom>
          <a:solidFill>
            <a:srgbClr val="31487A"/>
          </a:solidFill>
          <a:ln/>
        </p:spPr>
      </p:sp>
      <p:pic>
        <p:nvPicPr>
          <p:cNvPr id="29" name="Image 1" descr="preencoded.png">    </p:cNvPr>
          <p:cNvPicPr>
            <a:picLocks noChangeAspect="1"/>
          </p:cNvPicPr>
          <p:nvPr/>
        </p:nvPicPr>
        <p:blipFill>
          <a:blip r:embed="rId2"/>
          <a:stretch>
            <a:fillRect/>
          </a:stretch>
        </p:blipFill>
        <p:spPr>
          <a:xfrm>
            <a:off x="7353605" y="2040941"/>
            <a:ext cx="252374" cy="252374"/>
          </a:xfrm>
          <a:prstGeom prst="rect">
            <a:avLst/>
          </a:prstGeom>
        </p:spPr>
      </p:pic>
      <p:sp>
        <p:nvSpPr>
          <p:cNvPr id="30" name="Text 25"/>
          <p:cNvSpPr txBox="1"/>
          <p:nvPr/>
        </p:nvSpPr>
        <p:spPr>
          <a:xfrm>
            <a:off x="7936992" y="1892808"/>
            <a:ext cx="3474720" cy="54864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Financial report</a:t>
            </a:r>
            <a:endParaRPr lang="en-US" sz="1800" dirty="0"/>
          </a:p>
        </p:txBody>
      </p:sp>
      <p:sp>
        <p:nvSpPr>
          <p:cNvPr id="31" name="Shape 26"/>
          <p:cNvSpPr/>
          <p:nvPr/>
        </p:nvSpPr>
        <p:spPr>
          <a:xfrm>
            <a:off x="7205472" y="2697480"/>
            <a:ext cx="4206240" cy="521208"/>
          </a:xfrm>
          <a:prstGeom prst="roundRect">
            <a:avLst>
              <a:gd name="adj" fmla="val 14035"/>
            </a:avLst>
          </a:prstGeom>
          <a:solidFill>
            <a:srgbClr val="E9D68F"/>
          </a:solidFill>
          <a:ln/>
        </p:spPr>
      </p:sp>
      <p:sp>
        <p:nvSpPr>
          <p:cNvPr id="32" name="Text 27"/>
          <p:cNvSpPr txBox="1"/>
          <p:nvPr/>
        </p:nvSpPr>
        <p:spPr>
          <a:xfrm>
            <a:off x="7434072" y="2697480"/>
            <a:ext cx="3749040" cy="521208"/>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Volume of resources actually used</a:t>
            </a:r>
            <a:endParaRPr lang="en-US" sz="1300" dirty="0"/>
          </a:p>
        </p:txBody>
      </p:sp>
      <p:sp>
        <p:nvSpPr>
          <p:cNvPr id="33" name="Shape 28"/>
          <p:cNvSpPr/>
          <p:nvPr/>
        </p:nvSpPr>
        <p:spPr>
          <a:xfrm>
            <a:off x="7205472" y="3310128"/>
            <a:ext cx="4206240" cy="521208"/>
          </a:xfrm>
          <a:prstGeom prst="roundRect">
            <a:avLst>
              <a:gd name="adj" fmla="val 14035"/>
            </a:avLst>
          </a:prstGeom>
          <a:solidFill>
            <a:srgbClr val="24365F"/>
          </a:solidFill>
          <a:ln/>
        </p:spPr>
      </p:sp>
      <p:sp>
        <p:nvSpPr>
          <p:cNvPr id="34" name="Text 29"/>
          <p:cNvSpPr txBox="1"/>
          <p:nvPr/>
        </p:nvSpPr>
        <p:spPr>
          <a:xfrm>
            <a:off x="7434072" y="3310128"/>
            <a:ext cx="3749040" cy="521208"/>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Submitted synchronously with the technical report</a:t>
            </a:r>
            <a:endParaRPr lang="en-US" sz="1300" dirty="0"/>
          </a:p>
        </p:txBody>
      </p:sp>
      <p:sp>
        <p:nvSpPr>
          <p:cNvPr id="35" name="Shape 30"/>
          <p:cNvSpPr/>
          <p:nvPr/>
        </p:nvSpPr>
        <p:spPr>
          <a:xfrm>
            <a:off x="7205472" y="3922776"/>
            <a:ext cx="4206240" cy="521208"/>
          </a:xfrm>
          <a:prstGeom prst="roundRect">
            <a:avLst>
              <a:gd name="adj" fmla="val 14035"/>
            </a:avLst>
          </a:prstGeom>
          <a:solidFill>
            <a:srgbClr val="24365F"/>
          </a:solidFill>
          <a:ln/>
        </p:spPr>
      </p:sp>
      <p:sp>
        <p:nvSpPr>
          <p:cNvPr id="36" name="Text 31"/>
          <p:cNvSpPr txBox="1"/>
          <p:nvPr/>
        </p:nvSpPr>
        <p:spPr>
          <a:xfrm>
            <a:off x="7434072" y="3922776"/>
            <a:ext cx="3749040" cy="521208"/>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Detailed rules and structure: Lecture 6, Section 5</a:t>
            </a:r>
            <a:endParaRPr lang="en-US" sz="1300" dirty="0"/>
          </a:p>
        </p:txBody>
      </p:sp>
      <p:sp>
        <p:nvSpPr>
          <p:cNvPr id="37" name="Shape 32"/>
          <p:cNvSpPr/>
          <p:nvPr/>
        </p:nvSpPr>
        <p:spPr>
          <a:xfrm>
            <a:off x="5029200" y="2958084"/>
            <a:ext cx="2130552" cy="0"/>
          </a:xfrm>
          <a:prstGeom prst="line">
            <a:avLst/>
          </a:prstGeom>
          <a:noFill/>
          <a:ln w="25400">
            <a:solidFill>
              <a:srgbClr val="C9A227"/>
            </a:solidFill>
            <a:prstDash val="solid"/>
            <a:headEnd type="triangle"/>
            <a:tailEnd type="triangle"/>
          </a:ln>
        </p:spPr>
      </p:sp>
      <p:sp>
        <p:nvSpPr>
          <p:cNvPr id="38" name="Shape 33"/>
          <p:cNvSpPr/>
          <p:nvPr/>
        </p:nvSpPr>
        <p:spPr>
          <a:xfrm>
            <a:off x="5682996" y="2546604"/>
            <a:ext cx="822960" cy="822960"/>
          </a:xfrm>
          <a:prstGeom prst="ellipse">
            <a:avLst/>
          </a:prstGeom>
          <a:solidFill>
            <a:srgbClr val="C9A227"/>
          </a:solidFill>
          <a:ln w="19050">
            <a:solidFill>
              <a:srgbClr val="FFFFFF"/>
            </a:solidFill>
            <a:prstDash val="solid"/>
          </a:ln>
        </p:spPr>
      </p:sp>
      <p:pic>
        <p:nvPicPr>
          <p:cNvPr id="39" name="Image 2" descr="preencoded.png">    </p:cNvPr>
          <p:cNvPicPr>
            <a:picLocks noChangeAspect="1"/>
          </p:cNvPicPr>
          <p:nvPr/>
        </p:nvPicPr>
        <p:blipFill>
          <a:blip r:embed="rId3"/>
          <a:stretch>
            <a:fillRect/>
          </a:stretch>
        </p:blipFill>
        <p:spPr>
          <a:xfrm>
            <a:off x="5905195" y="2768803"/>
            <a:ext cx="378562" cy="378562"/>
          </a:xfrm>
          <a:prstGeom prst="rect">
            <a:avLst/>
          </a:prstGeom>
        </p:spPr>
      </p:pic>
      <p:sp>
        <p:nvSpPr>
          <p:cNvPr id="40" name="Text 34"/>
          <p:cNvSpPr txBox="1"/>
          <p:nvPr/>
        </p:nvSpPr>
        <p:spPr>
          <a:xfrm>
            <a:off x="5225796" y="3461004"/>
            <a:ext cx="1737360" cy="320040"/>
          </a:xfrm>
          <a:prstGeom prst="rect">
            <a:avLst/>
          </a:prstGeom>
          <a:noFill/>
          <a:ln/>
        </p:spPr>
        <p:txBody>
          <a:bodyPr wrap="square" lIns="0" tIns="0" rIns="0" bIns="0" rtlCol="0" anchor="t"/>
          <a:lstStyle/>
          <a:p>
            <a:pPr algn="ctr" indent="0" marL="0">
              <a:buNone/>
            </a:pPr>
            <a:r>
              <a:rPr lang="en-US" sz="1250" b="1" dirty="0">
                <a:solidFill>
                  <a:srgbClr val="1B2A4A"/>
                </a:solidFill>
                <a:latin typeface="Calibri" pitchFamily="34" charset="0"/>
                <a:ea typeface="Calibri" pitchFamily="34" charset="-122"/>
                <a:cs typeface="Calibri" pitchFamily="34" charset="-120"/>
              </a:rPr>
              <a:t>must correspond</a:t>
            </a:r>
            <a:endParaRPr lang="en-US" sz="1250" dirty="0"/>
          </a:p>
        </p:txBody>
      </p:sp>
      <p:sp>
        <p:nvSpPr>
          <p:cNvPr id="41" name="Shape 35"/>
          <p:cNvSpPr/>
          <p:nvPr/>
        </p:nvSpPr>
        <p:spPr>
          <a:xfrm>
            <a:off x="548640" y="5440680"/>
            <a:ext cx="11091672" cy="685800"/>
          </a:xfrm>
          <a:prstGeom prst="roundRect">
            <a:avLst>
              <a:gd name="adj" fmla="val 10667"/>
            </a:avLst>
          </a:prstGeom>
          <a:solidFill>
            <a:srgbClr val="1B2A4A"/>
          </a:solidFill>
          <a:ln/>
        </p:spPr>
      </p:sp>
      <p:sp>
        <p:nvSpPr>
          <p:cNvPr id="42" name="Shape 36"/>
          <p:cNvSpPr/>
          <p:nvPr/>
        </p:nvSpPr>
        <p:spPr>
          <a:xfrm>
            <a:off x="777240" y="5577840"/>
            <a:ext cx="411480" cy="411480"/>
          </a:xfrm>
          <a:prstGeom prst="ellipse">
            <a:avLst/>
          </a:prstGeom>
          <a:solidFill>
            <a:srgbClr val="31487A"/>
          </a:solidFill>
          <a:ln/>
        </p:spPr>
      </p:sp>
      <p:pic>
        <p:nvPicPr>
          <p:cNvPr id="43" name="Image 3" descr="preencoded.png">    </p:cNvPr>
          <p:cNvPicPr>
            <a:picLocks noChangeAspect="1"/>
          </p:cNvPicPr>
          <p:nvPr/>
        </p:nvPicPr>
        <p:blipFill>
          <a:blip r:embed="rId4"/>
          <a:stretch>
            <a:fillRect/>
          </a:stretch>
        </p:blipFill>
        <p:spPr>
          <a:xfrm>
            <a:off x="888340" y="5688940"/>
            <a:ext cx="189281" cy="189281"/>
          </a:xfrm>
          <a:prstGeom prst="rect">
            <a:avLst/>
          </a:prstGeom>
        </p:spPr>
      </p:pic>
      <p:sp>
        <p:nvSpPr>
          <p:cNvPr id="44" name="Text 37"/>
          <p:cNvSpPr txBox="1"/>
          <p:nvPr/>
        </p:nvSpPr>
        <p:spPr>
          <a:xfrm>
            <a:off x="1417320" y="5532120"/>
            <a:ext cx="9994392" cy="5029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The financial report is submitted synchronously with the technical report and must be fully consistent with it: reported progress must match the resources actually used.</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3.4 · DONOR REVIEW OF REPORTS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How the Donor Reviews Submitted Reports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15</a:t>
            </a:r>
            <a:endParaRPr lang="en-US" sz="900" dirty="0"/>
          </a:p>
        </p:txBody>
      </p:sp>
      <p:sp>
        <p:nvSpPr>
          <p:cNvPr id="7" name="Shape 4"/>
          <p:cNvSpPr/>
          <p:nvPr/>
        </p:nvSpPr>
        <p:spPr>
          <a:xfrm>
            <a:off x="548640" y="2788920"/>
            <a:ext cx="2240280" cy="1188720"/>
          </a:xfrm>
          <a:prstGeom prst="roundRect">
            <a:avLst>
              <a:gd name="adj" fmla="val 6154"/>
            </a:avLst>
          </a:prstGeom>
          <a:solidFill>
            <a:srgbClr val="F4F7FC"/>
          </a:solidFill>
          <a:ln/>
        </p:spPr>
      </p:sp>
      <p:sp>
        <p:nvSpPr>
          <p:cNvPr id="8" name="Shape 5"/>
          <p:cNvSpPr/>
          <p:nvPr/>
        </p:nvSpPr>
        <p:spPr>
          <a:xfrm>
            <a:off x="731520" y="3131820"/>
            <a:ext cx="502920" cy="50292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867308" y="3267608"/>
            <a:ext cx="231343" cy="231343"/>
          </a:xfrm>
          <a:prstGeom prst="rect">
            <a:avLst/>
          </a:prstGeom>
        </p:spPr>
      </p:pic>
      <p:sp>
        <p:nvSpPr>
          <p:cNvPr id="10" name="Text 6"/>
          <p:cNvSpPr txBox="1"/>
          <p:nvPr/>
        </p:nvSpPr>
        <p:spPr>
          <a:xfrm>
            <a:off x="1371600" y="2788920"/>
            <a:ext cx="1280160" cy="118872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Consortium submits the report</a:t>
            </a:r>
            <a:endParaRPr lang="en-US" sz="1350" dirty="0"/>
          </a:p>
        </p:txBody>
      </p:sp>
      <p:sp>
        <p:nvSpPr>
          <p:cNvPr id="11" name="Shape 7"/>
          <p:cNvSpPr/>
          <p:nvPr/>
        </p:nvSpPr>
        <p:spPr>
          <a:xfrm>
            <a:off x="2788920" y="3383280"/>
            <a:ext cx="365760" cy="0"/>
          </a:xfrm>
          <a:prstGeom prst="line">
            <a:avLst/>
          </a:prstGeom>
          <a:noFill/>
          <a:ln w="22225">
            <a:solidFill>
              <a:srgbClr val="1B2A4A"/>
            </a:solidFill>
            <a:prstDash val="solid"/>
            <a:tailEnd type="triangle"/>
          </a:ln>
        </p:spPr>
      </p:sp>
      <p:sp>
        <p:nvSpPr>
          <p:cNvPr id="12" name="Shape 8"/>
          <p:cNvSpPr/>
          <p:nvPr/>
        </p:nvSpPr>
        <p:spPr>
          <a:xfrm>
            <a:off x="3200400" y="2788920"/>
            <a:ext cx="2423160" cy="1188720"/>
          </a:xfrm>
          <a:prstGeom prst="roundRect">
            <a:avLst>
              <a:gd name="adj" fmla="val 6154"/>
            </a:avLst>
          </a:prstGeom>
          <a:solidFill>
            <a:srgbClr val="1B2A4A"/>
          </a:solidFill>
          <a:ln/>
        </p:spPr>
      </p:sp>
      <p:sp>
        <p:nvSpPr>
          <p:cNvPr id="13" name="Shape 9"/>
          <p:cNvSpPr/>
          <p:nvPr/>
        </p:nvSpPr>
        <p:spPr>
          <a:xfrm>
            <a:off x="3383280" y="3131820"/>
            <a:ext cx="502920" cy="502920"/>
          </a:xfrm>
          <a:prstGeom prst="ellipse">
            <a:avLst/>
          </a:prstGeom>
          <a:solidFill>
            <a:srgbClr val="31487A"/>
          </a:solidFill>
          <a:ln/>
        </p:spPr>
      </p:sp>
      <p:pic>
        <p:nvPicPr>
          <p:cNvPr id="14" name="Image 1" descr="preencoded.png">    </p:cNvPr>
          <p:cNvPicPr>
            <a:picLocks noChangeAspect="1"/>
          </p:cNvPicPr>
          <p:nvPr/>
        </p:nvPicPr>
        <p:blipFill>
          <a:blip r:embed="rId2"/>
          <a:stretch>
            <a:fillRect/>
          </a:stretch>
        </p:blipFill>
        <p:spPr>
          <a:xfrm>
            <a:off x="3519068" y="3267608"/>
            <a:ext cx="231343" cy="231343"/>
          </a:xfrm>
          <a:prstGeom prst="rect">
            <a:avLst/>
          </a:prstGeom>
        </p:spPr>
      </p:pic>
      <p:sp>
        <p:nvSpPr>
          <p:cNvPr id="15" name="Text 10"/>
          <p:cNvSpPr txBox="1"/>
          <p:nvPr/>
        </p:nvSpPr>
        <p:spPr>
          <a:xfrm>
            <a:off x="4023360" y="2788920"/>
            <a:ext cx="1463040" cy="118872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Review by the donor's project officer</a:t>
            </a:r>
            <a:endParaRPr lang="en-US" sz="1350" dirty="0"/>
          </a:p>
        </p:txBody>
      </p:sp>
      <p:sp>
        <p:nvSpPr>
          <p:cNvPr id="16" name="Shape 11"/>
          <p:cNvSpPr/>
          <p:nvPr/>
        </p:nvSpPr>
        <p:spPr>
          <a:xfrm flipV="1">
            <a:off x="5669280" y="2240280"/>
            <a:ext cx="685800" cy="1143000"/>
          </a:xfrm>
          <a:prstGeom prst="line">
            <a:avLst/>
          </a:prstGeom>
          <a:noFill/>
          <a:ln w="19050">
            <a:solidFill>
              <a:srgbClr val="1B2A4A"/>
            </a:solidFill>
            <a:prstDash val="solid"/>
            <a:tailEnd type="triangle"/>
          </a:ln>
        </p:spPr>
      </p:sp>
      <p:sp>
        <p:nvSpPr>
          <p:cNvPr id="17" name="Shape 12"/>
          <p:cNvSpPr/>
          <p:nvPr/>
        </p:nvSpPr>
        <p:spPr>
          <a:xfrm>
            <a:off x="6400800" y="1783080"/>
            <a:ext cx="2651760" cy="914400"/>
          </a:xfrm>
          <a:prstGeom prst="roundRect">
            <a:avLst>
              <a:gd name="adj" fmla="val 8000"/>
            </a:avLst>
          </a:prstGeom>
          <a:solidFill>
            <a:srgbClr val="F4F7FC"/>
          </a:solidFill>
          <a:ln/>
        </p:spPr>
      </p:sp>
      <p:sp>
        <p:nvSpPr>
          <p:cNvPr id="18" name="Shape 13"/>
          <p:cNvSpPr/>
          <p:nvPr/>
        </p:nvSpPr>
        <p:spPr>
          <a:xfrm>
            <a:off x="6583680" y="1988820"/>
            <a:ext cx="502920" cy="502920"/>
          </a:xfrm>
          <a:prstGeom prst="ellipse">
            <a:avLst/>
          </a:prstGeom>
          <a:solidFill>
            <a:srgbClr val="1B2A4A"/>
          </a:solidFill>
          <a:ln/>
        </p:spPr>
      </p:sp>
      <p:pic>
        <p:nvPicPr>
          <p:cNvPr id="19" name="Image 2" descr="preencoded.png">    </p:cNvPr>
          <p:cNvPicPr>
            <a:picLocks noChangeAspect="1"/>
          </p:cNvPicPr>
          <p:nvPr/>
        </p:nvPicPr>
        <p:blipFill>
          <a:blip r:embed="rId3"/>
          <a:stretch>
            <a:fillRect/>
          </a:stretch>
        </p:blipFill>
        <p:spPr>
          <a:xfrm>
            <a:off x="6719468" y="2124608"/>
            <a:ext cx="231343" cy="231343"/>
          </a:xfrm>
          <a:prstGeom prst="rect">
            <a:avLst/>
          </a:prstGeom>
        </p:spPr>
      </p:pic>
      <p:sp>
        <p:nvSpPr>
          <p:cNvPr id="20" name="Text 14"/>
          <p:cNvSpPr txBox="1"/>
          <p:nvPr/>
        </p:nvSpPr>
        <p:spPr>
          <a:xfrm>
            <a:off x="7223760" y="1783080"/>
            <a:ext cx="1691640" cy="91440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Approval of the report</a:t>
            </a:r>
            <a:endParaRPr lang="en-US" sz="1300" dirty="0"/>
          </a:p>
        </p:txBody>
      </p:sp>
      <p:sp>
        <p:nvSpPr>
          <p:cNvPr id="21" name="Shape 15"/>
          <p:cNvSpPr/>
          <p:nvPr/>
        </p:nvSpPr>
        <p:spPr>
          <a:xfrm>
            <a:off x="5669280" y="3383280"/>
            <a:ext cx="685800" cy="0"/>
          </a:xfrm>
          <a:prstGeom prst="line">
            <a:avLst/>
          </a:prstGeom>
          <a:noFill/>
          <a:ln w="19050">
            <a:solidFill>
              <a:srgbClr val="1B2A4A"/>
            </a:solidFill>
            <a:prstDash val="solid"/>
            <a:tailEnd type="triangle"/>
          </a:ln>
        </p:spPr>
      </p:sp>
      <p:sp>
        <p:nvSpPr>
          <p:cNvPr id="22" name="Shape 16"/>
          <p:cNvSpPr/>
          <p:nvPr/>
        </p:nvSpPr>
        <p:spPr>
          <a:xfrm>
            <a:off x="6400800" y="2926080"/>
            <a:ext cx="2651760" cy="914400"/>
          </a:xfrm>
          <a:prstGeom prst="roundRect">
            <a:avLst>
              <a:gd name="adj" fmla="val 8000"/>
            </a:avLst>
          </a:prstGeom>
          <a:solidFill>
            <a:srgbClr val="F4F7FC"/>
          </a:solidFill>
          <a:ln/>
        </p:spPr>
      </p:sp>
      <p:sp>
        <p:nvSpPr>
          <p:cNvPr id="23" name="Shape 17"/>
          <p:cNvSpPr/>
          <p:nvPr/>
        </p:nvSpPr>
        <p:spPr>
          <a:xfrm>
            <a:off x="6583680" y="3131820"/>
            <a:ext cx="502920" cy="502920"/>
          </a:xfrm>
          <a:prstGeom prst="ellipse">
            <a:avLst/>
          </a:prstGeom>
          <a:solidFill>
            <a:srgbClr val="1B2A4A"/>
          </a:solidFill>
          <a:ln/>
        </p:spPr>
      </p:sp>
      <p:pic>
        <p:nvPicPr>
          <p:cNvPr id="24" name="Image 3" descr="preencoded.png">    </p:cNvPr>
          <p:cNvPicPr>
            <a:picLocks noChangeAspect="1"/>
          </p:cNvPicPr>
          <p:nvPr/>
        </p:nvPicPr>
        <p:blipFill>
          <a:blip r:embed="rId4"/>
          <a:stretch>
            <a:fillRect/>
          </a:stretch>
        </p:blipFill>
        <p:spPr>
          <a:xfrm>
            <a:off x="6719468" y="3267608"/>
            <a:ext cx="231343" cy="231343"/>
          </a:xfrm>
          <a:prstGeom prst="rect">
            <a:avLst/>
          </a:prstGeom>
        </p:spPr>
      </p:pic>
      <p:sp>
        <p:nvSpPr>
          <p:cNvPr id="25" name="Text 18"/>
          <p:cNvSpPr txBox="1"/>
          <p:nvPr/>
        </p:nvSpPr>
        <p:spPr>
          <a:xfrm>
            <a:off x="7223760" y="2926080"/>
            <a:ext cx="1691640" cy="91440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Request for clarification or revision</a:t>
            </a:r>
            <a:endParaRPr lang="en-US" sz="1300" dirty="0"/>
          </a:p>
        </p:txBody>
      </p:sp>
      <p:sp>
        <p:nvSpPr>
          <p:cNvPr id="26" name="Shape 19"/>
          <p:cNvSpPr/>
          <p:nvPr/>
        </p:nvSpPr>
        <p:spPr>
          <a:xfrm>
            <a:off x="5669280" y="3383280"/>
            <a:ext cx="685800" cy="1143000"/>
          </a:xfrm>
          <a:prstGeom prst="line">
            <a:avLst/>
          </a:prstGeom>
          <a:noFill/>
          <a:ln w="19050">
            <a:solidFill>
              <a:srgbClr val="1B2A4A"/>
            </a:solidFill>
            <a:prstDash val="solid"/>
            <a:tailEnd type="triangle"/>
          </a:ln>
        </p:spPr>
      </p:sp>
      <p:sp>
        <p:nvSpPr>
          <p:cNvPr id="27" name="Shape 20"/>
          <p:cNvSpPr/>
          <p:nvPr/>
        </p:nvSpPr>
        <p:spPr>
          <a:xfrm>
            <a:off x="6400800" y="4069080"/>
            <a:ext cx="2651760" cy="914400"/>
          </a:xfrm>
          <a:prstGeom prst="roundRect">
            <a:avLst>
              <a:gd name="adj" fmla="val 8000"/>
            </a:avLst>
          </a:prstGeom>
          <a:solidFill>
            <a:srgbClr val="F4F7FC"/>
          </a:solidFill>
          <a:ln/>
        </p:spPr>
      </p:sp>
      <p:sp>
        <p:nvSpPr>
          <p:cNvPr id="28" name="Shape 21"/>
          <p:cNvSpPr/>
          <p:nvPr/>
        </p:nvSpPr>
        <p:spPr>
          <a:xfrm>
            <a:off x="6583680" y="4274820"/>
            <a:ext cx="502920" cy="502920"/>
          </a:xfrm>
          <a:prstGeom prst="ellipse">
            <a:avLst/>
          </a:prstGeom>
          <a:solidFill>
            <a:srgbClr val="1B2A4A"/>
          </a:solidFill>
          <a:ln/>
        </p:spPr>
      </p:sp>
      <p:pic>
        <p:nvPicPr>
          <p:cNvPr id="29" name="Image 4" descr="preencoded.png">    </p:cNvPr>
          <p:cNvPicPr>
            <a:picLocks noChangeAspect="1"/>
          </p:cNvPicPr>
          <p:nvPr/>
        </p:nvPicPr>
        <p:blipFill>
          <a:blip r:embed="rId5"/>
          <a:stretch>
            <a:fillRect/>
          </a:stretch>
        </p:blipFill>
        <p:spPr>
          <a:xfrm>
            <a:off x="6719468" y="4410608"/>
            <a:ext cx="231343" cy="231343"/>
          </a:xfrm>
          <a:prstGeom prst="rect">
            <a:avLst/>
          </a:prstGeom>
        </p:spPr>
      </p:pic>
      <p:sp>
        <p:nvSpPr>
          <p:cNvPr id="30" name="Text 22"/>
          <p:cNvSpPr txBox="1"/>
          <p:nvPr/>
        </p:nvSpPr>
        <p:spPr>
          <a:xfrm>
            <a:off x="7223760" y="4069080"/>
            <a:ext cx="1691640" cy="91440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Order of an on-the-spot check</a:t>
            </a:r>
            <a:endParaRPr lang="en-US" sz="1300" dirty="0"/>
          </a:p>
        </p:txBody>
      </p:sp>
      <p:sp>
        <p:nvSpPr>
          <p:cNvPr id="31" name="Shape 23"/>
          <p:cNvSpPr/>
          <p:nvPr/>
        </p:nvSpPr>
        <p:spPr>
          <a:xfrm>
            <a:off x="9098280" y="2240280"/>
            <a:ext cx="320040" cy="0"/>
          </a:xfrm>
          <a:prstGeom prst="line">
            <a:avLst/>
          </a:prstGeom>
          <a:noFill/>
          <a:ln w="19050">
            <a:solidFill>
              <a:srgbClr val="1B2A4A"/>
            </a:solidFill>
            <a:prstDash val="solid"/>
            <a:tailEnd type="triangle"/>
          </a:ln>
        </p:spPr>
      </p:sp>
      <p:sp>
        <p:nvSpPr>
          <p:cNvPr id="32" name="Shape 24"/>
          <p:cNvSpPr/>
          <p:nvPr/>
        </p:nvSpPr>
        <p:spPr>
          <a:xfrm>
            <a:off x="9464040" y="1783080"/>
            <a:ext cx="2176272" cy="914400"/>
          </a:xfrm>
          <a:prstGeom prst="roundRect">
            <a:avLst>
              <a:gd name="adj" fmla="val 8000"/>
            </a:avLst>
          </a:prstGeom>
          <a:solidFill>
            <a:srgbClr val="C9A227"/>
          </a:solidFill>
          <a:ln/>
        </p:spPr>
      </p:sp>
      <p:sp>
        <p:nvSpPr>
          <p:cNvPr id="33" name="Text 25"/>
          <p:cNvSpPr txBox="1"/>
          <p:nvPr/>
        </p:nvSpPr>
        <p:spPr>
          <a:xfrm>
            <a:off x="9601200" y="1783080"/>
            <a:ext cx="1920240" cy="914400"/>
          </a:xfrm>
          <a:prstGeom prst="rect">
            <a:avLst/>
          </a:prstGeom>
          <a:noFill/>
          <a:ln/>
        </p:spPr>
        <p:txBody>
          <a:bodyPr wrap="square" lIns="0" tIns="0" rIns="0" bIns="0" rtlCol="0" anchor="ctr"/>
          <a:lstStyle/>
          <a:p>
            <a:pPr indent="0" marL="0">
              <a:buNone/>
            </a:pPr>
            <a:r>
              <a:rPr lang="en-US" sz="1200" b="1" dirty="0">
                <a:solidFill>
                  <a:srgbClr val="1B2A4A"/>
                </a:solidFill>
                <a:latin typeface="Calibri" pitchFamily="34" charset="0"/>
                <a:ea typeface="Calibri" pitchFamily="34" charset="-122"/>
                <a:cs typeface="Calibri" pitchFamily="34" charset="-120"/>
              </a:rPr>
              <a:t>Interim report: generally a condition for the next instalment</a:t>
            </a:r>
            <a:endParaRPr lang="en-US" sz="1200" dirty="0"/>
          </a:p>
        </p:txBody>
      </p:sp>
      <p:sp>
        <p:nvSpPr>
          <p:cNvPr id="34" name="Shape 26"/>
          <p:cNvSpPr/>
          <p:nvPr/>
        </p:nvSpPr>
        <p:spPr>
          <a:xfrm>
            <a:off x="9098280" y="3383280"/>
            <a:ext cx="320040" cy="0"/>
          </a:xfrm>
          <a:prstGeom prst="line">
            <a:avLst/>
          </a:prstGeom>
          <a:noFill/>
          <a:ln w="19050">
            <a:solidFill>
              <a:srgbClr val="1B2A4A"/>
            </a:solidFill>
            <a:prstDash val="solid"/>
            <a:tailEnd type="triangle"/>
          </a:ln>
        </p:spPr>
      </p:sp>
      <p:sp>
        <p:nvSpPr>
          <p:cNvPr id="35" name="Shape 27"/>
          <p:cNvSpPr/>
          <p:nvPr/>
        </p:nvSpPr>
        <p:spPr>
          <a:xfrm>
            <a:off x="9464040" y="2926080"/>
            <a:ext cx="2176272" cy="914400"/>
          </a:xfrm>
          <a:prstGeom prst="roundRect">
            <a:avLst>
              <a:gd name="adj" fmla="val 8000"/>
            </a:avLst>
          </a:prstGeom>
          <a:solidFill>
            <a:srgbClr val="E8EEF9"/>
          </a:solidFill>
          <a:ln/>
        </p:spPr>
      </p:sp>
      <p:sp>
        <p:nvSpPr>
          <p:cNvPr id="36" name="Text 28"/>
          <p:cNvSpPr txBox="1"/>
          <p:nvPr/>
        </p:nvSpPr>
        <p:spPr>
          <a:xfrm>
            <a:off x="9601200" y="2926080"/>
            <a:ext cx="1920240" cy="914400"/>
          </a:xfrm>
          <a:prstGeom prst="rect">
            <a:avLst/>
          </a:prstGeom>
          <a:noFill/>
          <a:ln/>
        </p:spPr>
        <p:txBody>
          <a:bodyPr wrap="square" lIns="0" tIns="0" rIns="0" bIns="0" rtlCol="0" anchor="ctr"/>
          <a:lstStyle/>
          <a:p>
            <a:pPr indent="0" marL="0">
              <a:buNone/>
            </a:pPr>
            <a:r>
              <a:rPr lang="en-US" sz="1200" b="1" dirty="0">
                <a:solidFill>
                  <a:srgbClr val="1B2A4A"/>
                </a:solidFill>
                <a:latin typeface="Calibri" pitchFamily="34" charset="0"/>
                <a:ea typeface="Calibri" pitchFamily="34" charset="-122"/>
                <a:cs typeface="Calibri" pitchFamily="34" charset="-120"/>
              </a:rPr>
              <a:t>The consortium clarifies or revises the report</a:t>
            </a:r>
            <a:endParaRPr lang="en-US" sz="1200" dirty="0"/>
          </a:p>
        </p:txBody>
      </p:sp>
      <p:sp>
        <p:nvSpPr>
          <p:cNvPr id="37" name="Shape 29"/>
          <p:cNvSpPr/>
          <p:nvPr/>
        </p:nvSpPr>
        <p:spPr>
          <a:xfrm>
            <a:off x="548640" y="5303520"/>
            <a:ext cx="11091672" cy="822960"/>
          </a:xfrm>
          <a:prstGeom prst="roundRect">
            <a:avLst>
              <a:gd name="adj" fmla="val 8889"/>
            </a:avLst>
          </a:prstGeom>
          <a:solidFill>
            <a:srgbClr val="1B2A4A"/>
          </a:solidFill>
          <a:ln/>
        </p:spPr>
      </p:sp>
      <p:sp>
        <p:nvSpPr>
          <p:cNvPr id="38" name="Shape 30"/>
          <p:cNvSpPr/>
          <p:nvPr/>
        </p:nvSpPr>
        <p:spPr>
          <a:xfrm>
            <a:off x="777240" y="5440680"/>
            <a:ext cx="548640" cy="548640"/>
          </a:xfrm>
          <a:prstGeom prst="ellipse">
            <a:avLst/>
          </a:prstGeom>
          <a:solidFill>
            <a:srgbClr val="31487A"/>
          </a:solidFill>
          <a:ln/>
        </p:spPr>
      </p:sp>
      <p:pic>
        <p:nvPicPr>
          <p:cNvPr id="39" name="Image 5" descr="preencoded.png">    </p:cNvPr>
          <p:cNvPicPr>
            <a:picLocks noChangeAspect="1"/>
          </p:cNvPicPr>
          <p:nvPr/>
        </p:nvPicPr>
        <p:blipFill>
          <a:blip r:embed="rId6"/>
          <a:stretch>
            <a:fillRect/>
          </a:stretch>
        </p:blipFill>
        <p:spPr>
          <a:xfrm>
            <a:off x="925373" y="5588813"/>
            <a:ext cx="252374" cy="252374"/>
          </a:xfrm>
          <a:prstGeom prst="rect">
            <a:avLst/>
          </a:prstGeom>
        </p:spPr>
      </p:pic>
      <p:sp>
        <p:nvSpPr>
          <p:cNvPr id="40" name="Text 31"/>
          <p:cNvSpPr txBox="1"/>
          <p:nvPr/>
        </p:nvSpPr>
        <p:spPr>
          <a:xfrm>
            <a:off x="1554480" y="5394960"/>
            <a:ext cx="9857232" cy="64008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Because approval of an interim report generally conditions the next instalment of funding, timely and high-quality reporting is critically important.</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04</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4</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Preparing Management Decisions Based on the Results of Monitoring and Evaluation</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decisions are taken at the operational and strategic levels?</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When does evidence lead to changes agreed with the donor?</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Why must management responses be documented?</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8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 · LEVELS OF DECISION-MAKING</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From Evidence to Decisions at Three Levels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17</a:t>
            </a:r>
            <a:endParaRPr lang="en-US" sz="900" dirty="0"/>
          </a:p>
        </p:txBody>
      </p:sp>
      <p:sp>
        <p:nvSpPr>
          <p:cNvPr id="7" name="Shape 4"/>
          <p:cNvSpPr/>
          <p:nvPr/>
        </p:nvSpPr>
        <p:spPr>
          <a:xfrm>
            <a:off x="548640" y="1691640"/>
            <a:ext cx="3017520" cy="1353312"/>
          </a:xfrm>
          <a:prstGeom prst="roundRect">
            <a:avLst>
              <a:gd name="adj" fmla="val 5405"/>
            </a:avLst>
          </a:prstGeom>
          <a:solidFill>
            <a:srgbClr val="31487A"/>
          </a:solidFill>
          <a:ln/>
        </p:spPr>
      </p:sp>
      <p:sp>
        <p:nvSpPr>
          <p:cNvPr id="8" name="Shape 5"/>
          <p:cNvSpPr/>
          <p:nvPr/>
        </p:nvSpPr>
        <p:spPr>
          <a:xfrm>
            <a:off x="749808" y="2093976"/>
            <a:ext cx="548640" cy="54864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897941" y="2242109"/>
            <a:ext cx="252374" cy="252374"/>
          </a:xfrm>
          <a:prstGeom prst="rect">
            <a:avLst/>
          </a:prstGeom>
        </p:spPr>
      </p:pic>
      <p:sp>
        <p:nvSpPr>
          <p:cNvPr id="10" name="Text 6"/>
          <p:cNvSpPr txBox="1"/>
          <p:nvPr/>
        </p:nvSpPr>
        <p:spPr>
          <a:xfrm>
            <a:off x="1463040" y="1691640"/>
            <a:ext cx="2011680" cy="1353312"/>
          </a:xfrm>
          <a:prstGeom prst="rect">
            <a:avLst/>
          </a:prstGeom>
          <a:noFill/>
          <a:ln/>
        </p:spPr>
        <p:txBody>
          <a:bodyPr wrap="square" lIns="0" tIns="0" rIns="0" bIns="0" rtlCol="0" anchor="ctr"/>
          <a:lstStyle/>
          <a:p>
            <a:pPr indent="0" marL="0">
              <a:spcAft>
                <a:spcPts val="300"/>
              </a:spcAft>
              <a:buNone/>
            </a:pPr>
            <a:r>
              <a:rPr lang="en-US" sz="1600" b="1" dirty="0">
                <a:solidFill>
                  <a:srgbClr val="FFFFFF"/>
                </a:solidFill>
                <a:latin typeface="Calibri" pitchFamily="34" charset="0"/>
                <a:ea typeface="Calibri" pitchFamily="34" charset="-122"/>
                <a:cs typeface="Calibri" pitchFamily="34" charset="-120"/>
              </a:rPr>
              <a:t>Operational level</a:t>
            </a:r>
            <a:endParaRPr lang="en-US" sz="1400" dirty="0"/>
          </a:p>
          <a:p>
            <a:pPr indent="0" marL="0">
              <a:spcAft>
                <a:spcPts val="300"/>
              </a:spcAft>
              <a:buNone/>
            </a:pPr>
            <a:r>
              <a:rPr lang="en-US" sz="1250" dirty="0">
                <a:solidFill>
                  <a:srgbClr val="E9D68F"/>
                </a:solidFill>
                <a:latin typeface="Calibri" pitchFamily="34" charset="0"/>
                <a:ea typeface="Calibri" pitchFamily="34" charset="-122"/>
                <a:cs typeface="Calibri" pitchFamily="34" charset="-120"/>
              </a:rPr>
              <a:t>Project manager, working groups</a:t>
            </a:r>
            <a:endParaRPr lang="en-US" sz="1400" dirty="0"/>
          </a:p>
        </p:txBody>
      </p:sp>
      <p:sp>
        <p:nvSpPr>
          <p:cNvPr id="11" name="Shape 7"/>
          <p:cNvSpPr/>
          <p:nvPr/>
        </p:nvSpPr>
        <p:spPr>
          <a:xfrm>
            <a:off x="3730752" y="1691640"/>
            <a:ext cx="2514600" cy="1353312"/>
          </a:xfrm>
          <a:prstGeom prst="roundRect">
            <a:avLst>
              <a:gd name="adj" fmla="val 5405"/>
            </a:avLst>
          </a:prstGeom>
          <a:solidFill>
            <a:srgbClr val="E8EEF9"/>
          </a:solidFill>
          <a:ln/>
        </p:spPr>
      </p:sp>
      <p:sp>
        <p:nvSpPr>
          <p:cNvPr id="12" name="Text 8"/>
          <p:cNvSpPr txBox="1"/>
          <p:nvPr/>
        </p:nvSpPr>
        <p:spPr>
          <a:xfrm>
            <a:off x="3913632" y="1856232"/>
            <a:ext cx="219456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EVIDENCE</a:t>
            </a:r>
            <a:endParaRPr lang="en-US" sz="1100" dirty="0"/>
          </a:p>
        </p:txBody>
      </p:sp>
      <p:sp>
        <p:nvSpPr>
          <p:cNvPr id="13" name="Text 9"/>
          <p:cNvSpPr txBox="1"/>
          <p:nvPr/>
        </p:nvSpPr>
        <p:spPr>
          <a:xfrm>
            <a:off x="3913632" y="2130552"/>
            <a:ext cx="2194560" cy="777240"/>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Results of ongoing monitoring</a:t>
            </a:r>
            <a:endParaRPr lang="en-US" sz="1350" dirty="0"/>
          </a:p>
        </p:txBody>
      </p:sp>
      <p:sp>
        <p:nvSpPr>
          <p:cNvPr id="14" name="Shape 10"/>
          <p:cNvSpPr/>
          <p:nvPr/>
        </p:nvSpPr>
        <p:spPr>
          <a:xfrm>
            <a:off x="6336792" y="2185416"/>
            <a:ext cx="365760" cy="365760"/>
          </a:xfrm>
          <a:prstGeom prst="rightArrow">
            <a:avLst/>
          </a:prstGeom>
          <a:solidFill>
            <a:srgbClr val="C9A227"/>
          </a:solidFill>
          <a:ln/>
        </p:spPr>
      </p:sp>
      <p:sp>
        <p:nvSpPr>
          <p:cNvPr id="15" name="Shape 11"/>
          <p:cNvSpPr/>
          <p:nvPr/>
        </p:nvSpPr>
        <p:spPr>
          <a:xfrm>
            <a:off x="6793992" y="1691640"/>
            <a:ext cx="4846320" cy="1353312"/>
          </a:xfrm>
          <a:prstGeom prst="roundRect">
            <a:avLst>
              <a:gd name="adj" fmla="val 5405"/>
            </a:avLst>
          </a:prstGeom>
          <a:solidFill>
            <a:srgbClr val="F4F7FC"/>
          </a:solidFill>
          <a:ln/>
        </p:spPr>
      </p:sp>
      <p:sp>
        <p:nvSpPr>
          <p:cNvPr id="16" name="Text 12"/>
          <p:cNvSpPr txBox="1"/>
          <p:nvPr/>
        </p:nvSpPr>
        <p:spPr>
          <a:xfrm>
            <a:off x="6976872" y="1856232"/>
            <a:ext cx="36576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POSSIBLE DECISIONS</a:t>
            </a:r>
            <a:endParaRPr lang="en-US" sz="1100" dirty="0"/>
          </a:p>
        </p:txBody>
      </p:sp>
      <p:sp>
        <p:nvSpPr>
          <p:cNvPr id="17" name="Text 13"/>
          <p:cNvSpPr txBox="1"/>
          <p:nvPr/>
        </p:nvSpPr>
        <p:spPr>
          <a:xfrm>
            <a:off x="6976872" y="2112264"/>
            <a:ext cx="4526280" cy="850392"/>
          </a:xfrm>
          <a:prstGeom prst="rect">
            <a:avLst/>
          </a:prstGeom>
          <a:noFill/>
          <a:ln/>
        </p:spPr>
        <p:txBody>
          <a:bodyPr wrap="square" lIns="0" tIns="0" rIns="0" bIns="0" rtlCol="0" anchor="t"/>
          <a:lstStyle/>
          <a:p>
            <a:pPr marL="177800" indent="-177800">
              <a:spcAft>
                <a:spcPts val="200"/>
              </a:spcAft>
              <a:buSzPct val="100000"/>
              <a:buChar char="▪"/>
            </a:pPr>
            <a:r>
              <a:rPr lang="en-US" sz="1250" dirty="0">
                <a:solidFill>
                  <a:srgbClr val="2B3445"/>
                </a:solidFill>
                <a:latin typeface="Calibri" pitchFamily="34" charset="0"/>
                <a:ea typeface="Calibri" pitchFamily="34" charset="-122"/>
                <a:cs typeface="Calibri" pitchFamily="34" charset="-120"/>
              </a:rPr>
              <a:t>Adjust the timetable</a:t>
            </a:r>
            <a:endParaRPr lang="en-US" sz="1250" dirty="0"/>
          </a:p>
          <a:p>
            <a:pPr marL="177800" indent="-177800">
              <a:spcAft>
                <a:spcPts val="200"/>
              </a:spcAft>
              <a:buSzPct val="100000"/>
              <a:buChar char="▪"/>
            </a:pPr>
            <a:r>
              <a:rPr lang="en-US" sz="1250" dirty="0">
                <a:solidFill>
                  <a:srgbClr val="2B3445"/>
                </a:solidFill>
                <a:latin typeface="Calibri" pitchFamily="34" charset="0"/>
                <a:ea typeface="Calibri" pitchFamily="34" charset="-122"/>
                <a:cs typeface="Calibri" pitchFamily="34" charset="-120"/>
              </a:rPr>
              <a:t>Reallocate tasks among team members</a:t>
            </a:r>
            <a:endParaRPr lang="en-US" sz="1250" dirty="0"/>
          </a:p>
          <a:p>
            <a:pPr marL="177800" indent="-177800">
              <a:spcAft>
                <a:spcPts val="200"/>
              </a:spcAft>
              <a:buSzPct val="100000"/>
              <a:buChar char="▪"/>
            </a:pPr>
            <a:r>
              <a:rPr lang="en-US" sz="1250" dirty="0">
                <a:solidFill>
                  <a:srgbClr val="2B3445"/>
                </a:solidFill>
                <a:latin typeface="Calibri" pitchFamily="34" charset="0"/>
                <a:ea typeface="Calibri" pitchFamily="34" charset="-122"/>
                <a:cs typeface="Calibri" pitchFamily="34" charset="-120"/>
              </a:rPr>
              <a:t>Activate risk-response plans (Lecture 7)</a:t>
            </a:r>
            <a:endParaRPr lang="en-US" sz="1250" dirty="0"/>
          </a:p>
        </p:txBody>
      </p:sp>
      <p:sp>
        <p:nvSpPr>
          <p:cNvPr id="18" name="Shape 14"/>
          <p:cNvSpPr/>
          <p:nvPr/>
        </p:nvSpPr>
        <p:spPr>
          <a:xfrm>
            <a:off x="548640" y="3200400"/>
            <a:ext cx="3017520" cy="1353312"/>
          </a:xfrm>
          <a:prstGeom prst="roundRect">
            <a:avLst>
              <a:gd name="adj" fmla="val 5405"/>
            </a:avLst>
          </a:prstGeom>
          <a:solidFill>
            <a:srgbClr val="24365F"/>
          </a:solidFill>
          <a:ln/>
        </p:spPr>
      </p:sp>
      <p:sp>
        <p:nvSpPr>
          <p:cNvPr id="19" name="Shape 15"/>
          <p:cNvSpPr/>
          <p:nvPr/>
        </p:nvSpPr>
        <p:spPr>
          <a:xfrm>
            <a:off x="749808" y="3602736"/>
            <a:ext cx="548640" cy="548640"/>
          </a:xfrm>
          <a:prstGeom prst="ellipse">
            <a:avLst/>
          </a:prstGeom>
          <a:solidFill>
            <a:srgbClr val="1B2A4A"/>
          </a:solidFill>
          <a:ln/>
        </p:spPr>
      </p:sp>
      <p:pic>
        <p:nvPicPr>
          <p:cNvPr id="20" name="Image 1" descr="preencoded.png">    </p:cNvPr>
          <p:cNvPicPr>
            <a:picLocks noChangeAspect="1"/>
          </p:cNvPicPr>
          <p:nvPr/>
        </p:nvPicPr>
        <p:blipFill>
          <a:blip r:embed="rId2"/>
          <a:stretch>
            <a:fillRect/>
          </a:stretch>
        </p:blipFill>
        <p:spPr>
          <a:xfrm>
            <a:off x="897941" y="3750869"/>
            <a:ext cx="252374" cy="252374"/>
          </a:xfrm>
          <a:prstGeom prst="rect">
            <a:avLst/>
          </a:prstGeom>
        </p:spPr>
      </p:pic>
      <p:sp>
        <p:nvSpPr>
          <p:cNvPr id="21" name="Text 16"/>
          <p:cNvSpPr txBox="1"/>
          <p:nvPr/>
        </p:nvSpPr>
        <p:spPr>
          <a:xfrm>
            <a:off x="1463040" y="3200400"/>
            <a:ext cx="2011680" cy="1353312"/>
          </a:xfrm>
          <a:prstGeom prst="rect">
            <a:avLst/>
          </a:prstGeom>
          <a:noFill/>
          <a:ln/>
        </p:spPr>
        <p:txBody>
          <a:bodyPr wrap="square" lIns="0" tIns="0" rIns="0" bIns="0" rtlCol="0" anchor="ctr"/>
          <a:lstStyle/>
          <a:p>
            <a:pPr indent="0" marL="0">
              <a:spcAft>
                <a:spcPts val="300"/>
              </a:spcAft>
              <a:buNone/>
            </a:pPr>
            <a:r>
              <a:rPr lang="en-US" sz="1600" b="1" dirty="0">
                <a:solidFill>
                  <a:srgbClr val="FFFFFF"/>
                </a:solidFill>
                <a:latin typeface="Calibri" pitchFamily="34" charset="0"/>
                <a:ea typeface="Calibri" pitchFamily="34" charset="-122"/>
                <a:cs typeface="Calibri" pitchFamily="34" charset="-120"/>
              </a:rPr>
              <a:t>Strategic level</a:t>
            </a:r>
            <a:endParaRPr lang="en-US" sz="1400" dirty="0"/>
          </a:p>
          <a:p>
            <a:pPr indent="0" marL="0">
              <a:spcAft>
                <a:spcPts val="300"/>
              </a:spcAft>
              <a:buNone/>
            </a:pPr>
            <a:r>
              <a:rPr lang="en-US" sz="1250" dirty="0">
                <a:solidFill>
                  <a:srgbClr val="E9D68F"/>
                </a:solidFill>
                <a:latin typeface="Calibri" pitchFamily="34" charset="0"/>
                <a:ea typeface="Calibri" pitchFamily="34" charset="-122"/>
                <a:cs typeface="Calibri" pitchFamily="34" charset="-120"/>
              </a:rPr>
              <a:t>Consortium steering committee</a:t>
            </a:r>
            <a:endParaRPr lang="en-US" sz="1400" dirty="0"/>
          </a:p>
        </p:txBody>
      </p:sp>
      <p:sp>
        <p:nvSpPr>
          <p:cNvPr id="22" name="Shape 17"/>
          <p:cNvSpPr/>
          <p:nvPr/>
        </p:nvSpPr>
        <p:spPr>
          <a:xfrm>
            <a:off x="3730752" y="3200400"/>
            <a:ext cx="2514600" cy="1353312"/>
          </a:xfrm>
          <a:prstGeom prst="roundRect">
            <a:avLst>
              <a:gd name="adj" fmla="val 5405"/>
            </a:avLst>
          </a:prstGeom>
          <a:solidFill>
            <a:srgbClr val="E8EEF9"/>
          </a:solidFill>
          <a:ln/>
        </p:spPr>
      </p:sp>
      <p:sp>
        <p:nvSpPr>
          <p:cNvPr id="23" name="Text 18"/>
          <p:cNvSpPr txBox="1"/>
          <p:nvPr/>
        </p:nvSpPr>
        <p:spPr>
          <a:xfrm>
            <a:off x="3913632" y="3364992"/>
            <a:ext cx="219456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EVIDENCE</a:t>
            </a:r>
            <a:endParaRPr lang="en-US" sz="1100" dirty="0"/>
          </a:p>
        </p:txBody>
      </p:sp>
      <p:sp>
        <p:nvSpPr>
          <p:cNvPr id="24" name="Text 19"/>
          <p:cNvSpPr txBox="1"/>
          <p:nvPr/>
        </p:nvSpPr>
        <p:spPr>
          <a:xfrm>
            <a:off x="3913632" y="3639312"/>
            <a:ext cx="2194560" cy="777240"/>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Findings of a mid-term evaluation</a:t>
            </a:r>
            <a:endParaRPr lang="en-US" sz="1350" dirty="0"/>
          </a:p>
        </p:txBody>
      </p:sp>
      <p:sp>
        <p:nvSpPr>
          <p:cNvPr id="25" name="Shape 20"/>
          <p:cNvSpPr/>
          <p:nvPr/>
        </p:nvSpPr>
        <p:spPr>
          <a:xfrm>
            <a:off x="6336792" y="3694176"/>
            <a:ext cx="365760" cy="365760"/>
          </a:xfrm>
          <a:prstGeom prst="rightArrow">
            <a:avLst/>
          </a:prstGeom>
          <a:solidFill>
            <a:srgbClr val="C9A227"/>
          </a:solidFill>
          <a:ln/>
        </p:spPr>
      </p:sp>
      <p:sp>
        <p:nvSpPr>
          <p:cNvPr id="26" name="Shape 21"/>
          <p:cNvSpPr/>
          <p:nvPr/>
        </p:nvSpPr>
        <p:spPr>
          <a:xfrm>
            <a:off x="6793992" y="3200400"/>
            <a:ext cx="4846320" cy="1353312"/>
          </a:xfrm>
          <a:prstGeom prst="roundRect">
            <a:avLst>
              <a:gd name="adj" fmla="val 5405"/>
            </a:avLst>
          </a:prstGeom>
          <a:solidFill>
            <a:srgbClr val="F4F7FC"/>
          </a:solidFill>
          <a:ln/>
        </p:spPr>
      </p:sp>
      <p:sp>
        <p:nvSpPr>
          <p:cNvPr id="27" name="Text 22"/>
          <p:cNvSpPr txBox="1"/>
          <p:nvPr/>
        </p:nvSpPr>
        <p:spPr>
          <a:xfrm>
            <a:off x="6976872" y="3364992"/>
            <a:ext cx="36576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POSSIBLE DECISIONS</a:t>
            </a:r>
            <a:endParaRPr lang="en-US" sz="1100" dirty="0"/>
          </a:p>
        </p:txBody>
      </p:sp>
      <p:sp>
        <p:nvSpPr>
          <p:cNvPr id="28" name="Text 23"/>
          <p:cNvSpPr txBox="1"/>
          <p:nvPr/>
        </p:nvSpPr>
        <p:spPr>
          <a:xfrm>
            <a:off x="6976872" y="3621024"/>
            <a:ext cx="4526280" cy="850392"/>
          </a:xfrm>
          <a:prstGeom prst="rect">
            <a:avLst/>
          </a:prstGeom>
          <a:noFill/>
          <a:ln/>
        </p:spPr>
        <p:txBody>
          <a:bodyPr wrap="square" lIns="0" tIns="0" rIns="0" bIns="0" rtlCol="0" anchor="t"/>
          <a:lstStyle/>
          <a:p>
            <a:pPr marL="177800" indent="-177800">
              <a:spcAft>
                <a:spcPts val="200"/>
              </a:spcAft>
              <a:buSzPct val="100000"/>
              <a:buChar char="▪"/>
            </a:pPr>
            <a:r>
              <a:rPr lang="en-US" sz="1250" dirty="0">
                <a:solidFill>
                  <a:srgbClr val="2B3445"/>
                </a:solidFill>
                <a:latin typeface="Calibri" pitchFamily="34" charset="0"/>
                <a:ea typeface="Calibri" pitchFamily="34" charset="-122"/>
                <a:cs typeface="Calibri" pitchFamily="34" charset="-120"/>
              </a:rPr>
              <a:t>Review the implementation strategy</a:t>
            </a:r>
            <a:endParaRPr lang="en-US" sz="1250" dirty="0"/>
          </a:p>
          <a:p>
            <a:pPr marL="177800" indent="-177800">
              <a:spcAft>
                <a:spcPts val="200"/>
              </a:spcAft>
              <a:buSzPct val="100000"/>
              <a:buChar char="▪"/>
            </a:pPr>
            <a:r>
              <a:rPr lang="en-US" sz="1250" dirty="0">
                <a:solidFill>
                  <a:srgbClr val="2B3445"/>
                </a:solidFill>
                <a:latin typeface="Calibri" pitchFamily="34" charset="0"/>
                <a:ea typeface="Calibri" pitchFamily="34" charset="-122"/>
                <a:cs typeface="Calibri" pitchFamily="34" charset="-120"/>
              </a:rPr>
              <a:t>Formally revise the logframe or budget via the change-management procedure (Lecture 5)</a:t>
            </a:r>
            <a:endParaRPr lang="en-US" sz="1250" dirty="0"/>
          </a:p>
        </p:txBody>
      </p:sp>
      <p:sp>
        <p:nvSpPr>
          <p:cNvPr id="29" name="Shape 24"/>
          <p:cNvSpPr/>
          <p:nvPr/>
        </p:nvSpPr>
        <p:spPr>
          <a:xfrm>
            <a:off x="548640" y="4709160"/>
            <a:ext cx="3017520" cy="1353312"/>
          </a:xfrm>
          <a:prstGeom prst="roundRect">
            <a:avLst>
              <a:gd name="adj" fmla="val 5405"/>
            </a:avLst>
          </a:prstGeom>
          <a:solidFill>
            <a:srgbClr val="1B2A4A"/>
          </a:solidFill>
          <a:ln/>
        </p:spPr>
      </p:sp>
      <p:sp>
        <p:nvSpPr>
          <p:cNvPr id="30" name="Shape 25"/>
          <p:cNvSpPr/>
          <p:nvPr/>
        </p:nvSpPr>
        <p:spPr>
          <a:xfrm>
            <a:off x="749808" y="5111496"/>
            <a:ext cx="548640" cy="548640"/>
          </a:xfrm>
          <a:prstGeom prst="ellipse">
            <a:avLst/>
          </a:prstGeom>
          <a:solidFill>
            <a:srgbClr val="31487A"/>
          </a:solidFill>
          <a:ln/>
        </p:spPr>
      </p:sp>
      <p:pic>
        <p:nvPicPr>
          <p:cNvPr id="31" name="Image 2" descr="preencoded.png">    </p:cNvPr>
          <p:cNvPicPr>
            <a:picLocks noChangeAspect="1"/>
          </p:cNvPicPr>
          <p:nvPr/>
        </p:nvPicPr>
        <p:blipFill>
          <a:blip r:embed="rId3"/>
          <a:stretch>
            <a:fillRect/>
          </a:stretch>
        </p:blipFill>
        <p:spPr>
          <a:xfrm>
            <a:off x="897941" y="5259629"/>
            <a:ext cx="252374" cy="252374"/>
          </a:xfrm>
          <a:prstGeom prst="rect">
            <a:avLst/>
          </a:prstGeom>
        </p:spPr>
      </p:pic>
      <p:sp>
        <p:nvSpPr>
          <p:cNvPr id="32" name="Text 26"/>
          <p:cNvSpPr txBox="1"/>
          <p:nvPr/>
        </p:nvSpPr>
        <p:spPr>
          <a:xfrm>
            <a:off x="1463040" y="4709160"/>
            <a:ext cx="2011680" cy="1353312"/>
          </a:xfrm>
          <a:prstGeom prst="rect">
            <a:avLst/>
          </a:prstGeom>
          <a:noFill/>
          <a:ln/>
        </p:spPr>
        <p:txBody>
          <a:bodyPr wrap="square" lIns="0" tIns="0" rIns="0" bIns="0" rtlCol="0" anchor="ctr"/>
          <a:lstStyle/>
          <a:p>
            <a:pPr indent="0" marL="0">
              <a:spcAft>
                <a:spcPts val="300"/>
              </a:spcAft>
              <a:buNone/>
            </a:pPr>
            <a:r>
              <a:rPr lang="en-US" sz="1600" b="1" dirty="0">
                <a:solidFill>
                  <a:srgbClr val="FFFFFF"/>
                </a:solidFill>
                <a:latin typeface="Calibri" pitchFamily="34" charset="0"/>
                <a:ea typeface="Calibri" pitchFamily="34" charset="-122"/>
                <a:cs typeface="Calibri" pitchFamily="34" charset="-120"/>
              </a:rPr>
              <a:t>Relations with the donor</a:t>
            </a:r>
            <a:endParaRPr lang="en-US" sz="1400" dirty="0"/>
          </a:p>
          <a:p>
            <a:pPr indent="0" marL="0">
              <a:spcAft>
                <a:spcPts val="300"/>
              </a:spcAft>
              <a:buNone/>
            </a:pPr>
            <a:r>
              <a:rPr lang="en-US" sz="1250" dirty="0">
                <a:solidFill>
                  <a:srgbClr val="E9D68F"/>
                </a:solidFill>
                <a:latin typeface="Calibri" pitchFamily="34" charset="0"/>
                <a:ea typeface="Calibri" pitchFamily="34" charset="-122"/>
                <a:cs typeface="Calibri" pitchFamily="34" charset="-120"/>
              </a:rPr>
              <a:t>Formal requests to the donor</a:t>
            </a:r>
            <a:endParaRPr lang="en-US" sz="1400" dirty="0"/>
          </a:p>
        </p:txBody>
      </p:sp>
      <p:sp>
        <p:nvSpPr>
          <p:cNvPr id="33" name="Shape 27"/>
          <p:cNvSpPr/>
          <p:nvPr/>
        </p:nvSpPr>
        <p:spPr>
          <a:xfrm>
            <a:off x="3730752" y="4709160"/>
            <a:ext cx="2514600" cy="1353312"/>
          </a:xfrm>
          <a:prstGeom prst="roundRect">
            <a:avLst>
              <a:gd name="adj" fmla="val 5405"/>
            </a:avLst>
          </a:prstGeom>
          <a:solidFill>
            <a:srgbClr val="E8EEF9"/>
          </a:solidFill>
          <a:ln/>
        </p:spPr>
      </p:sp>
      <p:sp>
        <p:nvSpPr>
          <p:cNvPr id="34" name="Text 28"/>
          <p:cNvSpPr txBox="1"/>
          <p:nvPr/>
        </p:nvSpPr>
        <p:spPr>
          <a:xfrm>
            <a:off x="3913632" y="4873752"/>
            <a:ext cx="219456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EVIDENCE</a:t>
            </a:r>
            <a:endParaRPr lang="en-US" sz="1100" dirty="0"/>
          </a:p>
        </p:txBody>
      </p:sp>
      <p:sp>
        <p:nvSpPr>
          <p:cNvPr id="35" name="Text 29"/>
          <p:cNvSpPr txBox="1"/>
          <p:nvPr/>
        </p:nvSpPr>
        <p:spPr>
          <a:xfrm>
            <a:off x="3913632" y="5148072"/>
            <a:ext cx="2194560" cy="777240"/>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Evaluation conclusions and recommendations</a:t>
            </a:r>
            <a:endParaRPr lang="en-US" sz="1350" dirty="0"/>
          </a:p>
        </p:txBody>
      </p:sp>
      <p:sp>
        <p:nvSpPr>
          <p:cNvPr id="36" name="Shape 30"/>
          <p:cNvSpPr/>
          <p:nvPr/>
        </p:nvSpPr>
        <p:spPr>
          <a:xfrm>
            <a:off x="6336792" y="5202936"/>
            <a:ext cx="365760" cy="365760"/>
          </a:xfrm>
          <a:prstGeom prst="rightArrow">
            <a:avLst/>
          </a:prstGeom>
          <a:solidFill>
            <a:srgbClr val="C9A227"/>
          </a:solidFill>
          <a:ln/>
        </p:spPr>
      </p:sp>
      <p:sp>
        <p:nvSpPr>
          <p:cNvPr id="37" name="Shape 31"/>
          <p:cNvSpPr/>
          <p:nvPr/>
        </p:nvSpPr>
        <p:spPr>
          <a:xfrm>
            <a:off x="6793992" y="4709160"/>
            <a:ext cx="4846320" cy="1353312"/>
          </a:xfrm>
          <a:prstGeom prst="roundRect">
            <a:avLst>
              <a:gd name="adj" fmla="val 5405"/>
            </a:avLst>
          </a:prstGeom>
          <a:solidFill>
            <a:srgbClr val="F4F7FC"/>
          </a:solidFill>
          <a:ln/>
        </p:spPr>
      </p:sp>
      <p:sp>
        <p:nvSpPr>
          <p:cNvPr id="38" name="Text 32"/>
          <p:cNvSpPr txBox="1"/>
          <p:nvPr/>
        </p:nvSpPr>
        <p:spPr>
          <a:xfrm>
            <a:off x="6976872" y="4873752"/>
            <a:ext cx="36576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POSSIBLE DECISIONS</a:t>
            </a:r>
            <a:endParaRPr lang="en-US" sz="1100" dirty="0"/>
          </a:p>
        </p:txBody>
      </p:sp>
      <p:sp>
        <p:nvSpPr>
          <p:cNvPr id="39" name="Text 33"/>
          <p:cNvSpPr txBox="1"/>
          <p:nvPr/>
        </p:nvSpPr>
        <p:spPr>
          <a:xfrm>
            <a:off x="6976872" y="5129784"/>
            <a:ext cx="4526280" cy="850392"/>
          </a:xfrm>
          <a:prstGeom prst="rect">
            <a:avLst/>
          </a:prstGeom>
          <a:noFill/>
          <a:ln/>
        </p:spPr>
        <p:txBody>
          <a:bodyPr wrap="square" lIns="0" tIns="0" rIns="0" bIns="0" rtlCol="0" anchor="t"/>
          <a:lstStyle/>
          <a:p>
            <a:pPr marL="177800" indent="-177800">
              <a:spcAft>
                <a:spcPts val="200"/>
              </a:spcAft>
              <a:buSzPct val="100000"/>
              <a:buChar char="▪"/>
            </a:pPr>
            <a:r>
              <a:rPr lang="en-US" sz="1250" dirty="0">
                <a:solidFill>
                  <a:srgbClr val="2B3445"/>
                </a:solidFill>
                <a:latin typeface="Calibri" pitchFamily="34" charset="0"/>
                <a:ea typeface="Calibri" pitchFamily="34" charset="-122"/>
                <a:cs typeface="Calibri" pitchFamily="34" charset="-120"/>
              </a:rPr>
              <a:t>Request an extension of the implementation period</a:t>
            </a:r>
            <a:endParaRPr lang="en-US" sz="1250" dirty="0"/>
          </a:p>
          <a:p>
            <a:pPr marL="177800" indent="-177800">
              <a:spcAft>
                <a:spcPts val="200"/>
              </a:spcAft>
              <a:buSzPct val="100000"/>
              <a:buChar char="▪"/>
            </a:pPr>
            <a:r>
              <a:rPr lang="en-US" sz="1250" dirty="0">
                <a:solidFill>
                  <a:srgbClr val="2B3445"/>
                </a:solidFill>
                <a:latin typeface="Calibri" pitchFamily="34" charset="0"/>
                <a:ea typeface="Calibri" pitchFamily="34" charset="-122"/>
                <a:cs typeface="Calibri" pitchFamily="34" charset="-120"/>
              </a:rPr>
              <a:t>Reallocate the budget between budget lines</a:t>
            </a:r>
            <a:endParaRPr lang="en-US" sz="1250" dirty="0"/>
          </a:p>
          <a:p>
            <a:pPr marL="177800" indent="-177800">
              <a:spcAft>
                <a:spcPts val="200"/>
              </a:spcAft>
              <a:buSzPct val="100000"/>
              <a:buChar char="▪"/>
            </a:pPr>
            <a:r>
              <a:rPr lang="en-US" sz="1250" dirty="0">
                <a:solidFill>
                  <a:srgbClr val="2B3445"/>
                </a:solidFill>
                <a:latin typeface="Calibri" pitchFamily="34" charset="0"/>
                <a:ea typeface="Calibri" pitchFamily="34" charset="-122"/>
                <a:cs typeface="Calibri" pitchFamily="34" charset="-120"/>
              </a:rPr>
              <a:t>In extreme cases: early termination by mutual agreement</a:t>
            </a:r>
            <a:endParaRPr lang="en-US" sz="12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 · ACCOUNTABILITY FOR THE USE OF EVIDENCE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Monitoring, Evaluation and Decision Loop</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18</a:t>
            </a:r>
            <a:endParaRPr lang="en-US" sz="900" dirty="0"/>
          </a:p>
        </p:txBody>
      </p:sp>
      <p:sp>
        <p:nvSpPr>
          <p:cNvPr id="7" name="Shape 4"/>
          <p:cNvSpPr/>
          <p:nvPr/>
        </p:nvSpPr>
        <p:spPr>
          <a:xfrm>
            <a:off x="2651760" y="2377440"/>
            <a:ext cx="3108960" cy="3108960"/>
          </a:xfrm>
          <a:prstGeom prst="ellipse">
            <a:avLst/>
          </a:prstGeom>
          <a:ln w="25400">
            <a:solidFill>
              <a:srgbClr val="D5DDEB"/>
            </a:solidFill>
            <a:prstDash val="solid"/>
          </a:ln>
        </p:spPr>
      </p:sp>
      <p:sp>
        <p:nvSpPr>
          <p:cNvPr id="8" name="Shape 5"/>
          <p:cNvSpPr/>
          <p:nvPr/>
        </p:nvSpPr>
        <p:spPr>
          <a:xfrm>
            <a:off x="3291840" y="3017520"/>
            <a:ext cx="1828800" cy="1828800"/>
          </a:xfrm>
          <a:prstGeom prst="ellipse">
            <a:avLst/>
          </a:prstGeom>
          <a:solidFill>
            <a:srgbClr val="E8EEF9"/>
          </a:solidFill>
          <a:ln/>
        </p:spPr>
      </p:sp>
      <p:sp>
        <p:nvSpPr>
          <p:cNvPr id="9" name="Text 6"/>
          <p:cNvSpPr txBox="1"/>
          <p:nvPr/>
        </p:nvSpPr>
        <p:spPr>
          <a:xfrm>
            <a:off x="3429000" y="3474720"/>
            <a:ext cx="1554480" cy="914400"/>
          </a:xfrm>
          <a:prstGeom prst="rect">
            <a:avLst/>
          </a:prstGeom>
          <a:noFill/>
          <a:ln/>
        </p:spPr>
        <p:txBody>
          <a:bodyPr wrap="square" lIns="0" tIns="0" rIns="0" bIns="0" rtlCol="0" anchor="ctr"/>
          <a:lstStyle/>
          <a:p>
            <a:pPr algn="ctr" indent="0" marL="0">
              <a:buNone/>
            </a:pPr>
            <a:r>
              <a:rPr lang="en-US" sz="1450" b="1" dirty="0">
                <a:solidFill>
                  <a:srgbClr val="1B2A4A"/>
                </a:solidFill>
                <a:latin typeface="Cambria" pitchFamily="34" charset="0"/>
                <a:ea typeface="Cambria" pitchFamily="34" charset="-122"/>
                <a:cs typeface="Cambria" pitchFamily="34" charset="-120"/>
              </a:rPr>
              <a:t>Evidence-based management</a:t>
            </a:r>
            <a:endParaRPr lang="en-US" sz="1450" dirty="0"/>
          </a:p>
        </p:txBody>
      </p:sp>
      <p:sp>
        <p:nvSpPr>
          <p:cNvPr id="10" name="Shape 7"/>
          <p:cNvSpPr/>
          <p:nvPr/>
        </p:nvSpPr>
        <p:spPr>
          <a:xfrm>
            <a:off x="3840480" y="2011680"/>
            <a:ext cx="731520" cy="731520"/>
          </a:xfrm>
          <a:prstGeom prst="ellipse">
            <a:avLst/>
          </a:prstGeom>
          <a:solidFill>
            <a:srgbClr val="1B2A4A"/>
          </a:solidFill>
          <a:ln/>
        </p:spPr>
      </p:sp>
      <p:pic>
        <p:nvPicPr>
          <p:cNvPr id="11" name="Image 0" descr="preencoded.png">    </p:cNvPr>
          <p:cNvPicPr>
            <a:picLocks noChangeAspect="1"/>
          </p:cNvPicPr>
          <p:nvPr/>
        </p:nvPicPr>
        <p:blipFill>
          <a:blip r:embed="rId1"/>
          <a:stretch>
            <a:fillRect/>
          </a:stretch>
        </p:blipFill>
        <p:spPr>
          <a:xfrm>
            <a:off x="4037990" y="2209190"/>
            <a:ext cx="336499" cy="336499"/>
          </a:xfrm>
          <a:prstGeom prst="rect">
            <a:avLst/>
          </a:prstGeom>
        </p:spPr>
      </p:pic>
      <p:sp>
        <p:nvSpPr>
          <p:cNvPr id="12" name="Text 8"/>
          <p:cNvSpPr txBox="1"/>
          <p:nvPr/>
        </p:nvSpPr>
        <p:spPr>
          <a:xfrm>
            <a:off x="4681728" y="2084832"/>
            <a:ext cx="1691640" cy="585216"/>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Monitoring and evaluation data</a:t>
            </a:r>
            <a:endParaRPr lang="en-US" sz="1300" dirty="0"/>
          </a:p>
        </p:txBody>
      </p:sp>
      <p:sp>
        <p:nvSpPr>
          <p:cNvPr id="13" name="Shape 9"/>
          <p:cNvSpPr/>
          <p:nvPr/>
        </p:nvSpPr>
        <p:spPr>
          <a:xfrm>
            <a:off x="5318878" y="3085799"/>
            <a:ext cx="731520" cy="731520"/>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5516389" y="3283310"/>
            <a:ext cx="336499" cy="336499"/>
          </a:xfrm>
          <a:prstGeom prst="rect">
            <a:avLst/>
          </a:prstGeom>
        </p:spPr>
      </p:pic>
      <p:sp>
        <p:nvSpPr>
          <p:cNvPr id="15" name="Text 10"/>
          <p:cNvSpPr txBox="1"/>
          <p:nvPr/>
        </p:nvSpPr>
        <p:spPr>
          <a:xfrm>
            <a:off x="6160126" y="3158951"/>
            <a:ext cx="1691640" cy="585216"/>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Analysis of deviations and findings</a:t>
            </a:r>
            <a:endParaRPr lang="en-US" sz="1300" dirty="0"/>
          </a:p>
        </p:txBody>
      </p:sp>
      <p:sp>
        <p:nvSpPr>
          <p:cNvPr id="16" name="Shape 11"/>
          <p:cNvSpPr/>
          <p:nvPr/>
        </p:nvSpPr>
        <p:spPr>
          <a:xfrm>
            <a:off x="4754180" y="4823761"/>
            <a:ext cx="731520" cy="731520"/>
          </a:xfrm>
          <a:prstGeom prst="ellipse">
            <a:avLst/>
          </a:prstGeom>
          <a:solidFill>
            <a:srgbClr val="1B2A4A"/>
          </a:solidFill>
          <a:ln/>
        </p:spPr>
      </p:sp>
      <p:pic>
        <p:nvPicPr>
          <p:cNvPr id="17" name="Image 2" descr="preencoded.png">    </p:cNvPr>
          <p:cNvPicPr>
            <a:picLocks noChangeAspect="1"/>
          </p:cNvPicPr>
          <p:nvPr/>
        </p:nvPicPr>
        <p:blipFill>
          <a:blip r:embed="rId3"/>
          <a:stretch>
            <a:fillRect/>
          </a:stretch>
        </p:blipFill>
        <p:spPr>
          <a:xfrm>
            <a:off x="4951691" y="5021271"/>
            <a:ext cx="336499" cy="336499"/>
          </a:xfrm>
          <a:prstGeom prst="rect">
            <a:avLst/>
          </a:prstGeom>
        </p:spPr>
      </p:pic>
      <p:sp>
        <p:nvSpPr>
          <p:cNvPr id="18" name="Text 12"/>
          <p:cNvSpPr txBox="1"/>
          <p:nvPr/>
        </p:nvSpPr>
        <p:spPr>
          <a:xfrm>
            <a:off x="5595428" y="4896913"/>
            <a:ext cx="1691640" cy="585216"/>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Decision at the appropriate level</a:t>
            </a:r>
            <a:endParaRPr lang="en-US" sz="1300" dirty="0"/>
          </a:p>
        </p:txBody>
      </p:sp>
      <p:sp>
        <p:nvSpPr>
          <p:cNvPr id="19" name="Shape 13"/>
          <p:cNvSpPr/>
          <p:nvPr/>
        </p:nvSpPr>
        <p:spPr>
          <a:xfrm>
            <a:off x="2926780" y="4823761"/>
            <a:ext cx="731520" cy="731520"/>
          </a:xfrm>
          <a:prstGeom prst="ellipse">
            <a:avLst/>
          </a:prstGeom>
          <a:solidFill>
            <a:srgbClr val="C9A227"/>
          </a:solidFill>
          <a:ln/>
        </p:spPr>
      </p:sp>
      <p:pic>
        <p:nvPicPr>
          <p:cNvPr id="20" name="Image 3" descr="preencoded.png">    </p:cNvPr>
          <p:cNvPicPr>
            <a:picLocks noChangeAspect="1"/>
          </p:cNvPicPr>
          <p:nvPr/>
        </p:nvPicPr>
        <p:blipFill>
          <a:blip r:embed="rId4"/>
          <a:stretch>
            <a:fillRect/>
          </a:stretch>
        </p:blipFill>
        <p:spPr>
          <a:xfrm>
            <a:off x="3124290" y="5021271"/>
            <a:ext cx="336499" cy="336499"/>
          </a:xfrm>
          <a:prstGeom prst="rect">
            <a:avLst/>
          </a:prstGeom>
        </p:spPr>
      </p:pic>
      <p:sp>
        <p:nvSpPr>
          <p:cNvPr id="21" name="Text 14"/>
          <p:cNvSpPr txBox="1"/>
          <p:nvPr/>
        </p:nvSpPr>
        <p:spPr>
          <a:xfrm>
            <a:off x="1125412" y="4896913"/>
            <a:ext cx="1691640" cy="585216"/>
          </a:xfrm>
          <a:prstGeom prst="rect">
            <a:avLst/>
          </a:prstGeom>
          <a:noFill/>
          <a:ln/>
        </p:spPr>
        <p:txBody>
          <a:bodyPr wrap="square" lIns="0" tIns="0" rIns="0" bIns="0" rtlCol="0" anchor="ctr"/>
          <a:lstStyle/>
          <a:p>
            <a:pPr algn="r" indent="0" marL="0">
              <a:buNone/>
            </a:pPr>
            <a:r>
              <a:rPr lang="en-US" sz="1300" b="1" dirty="0">
                <a:solidFill>
                  <a:srgbClr val="1B2A4A"/>
                </a:solidFill>
                <a:latin typeface="Calibri" pitchFamily="34" charset="0"/>
                <a:ea typeface="Calibri" pitchFamily="34" charset="-122"/>
                <a:cs typeface="Calibri" pitchFamily="34" charset="-120"/>
              </a:rPr>
              <a:t>Documented management response</a:t>
            </a:r>
            <a:endParaRPr lang="en-US" sz="1300" dirty="0"/>
          </a:p>
        </p:txBody>
      </p:sp>
      <p:sp>
        <p:nvSpPr>
          <p:cNvPr id="22" name="Shape 15"/>
          <p:cNvSpPr/>
          <p:nvPr/>
        </p:nvSpPr>
        <p:spPr>
          <a:xfrm>
            <a:off x="2362082" y="3085799"/>
            <a:ext cx="731520" cy="731520"/>
          </a:xfrm>
          <a:prstGeom prst="ellipse">
            <a:avLst/>
          </a:prstGeom>
          <a:solidFill>
            <a:srgbClr val="1B2A4A"/>
          </a:solidFill>
          <a:ln/>
        </p:spPr>
      </p:sp>
      <p:pic>
        <p:nvPicPr>
          <p:cNvPr id="23" name="Image 4" descr="preencoded.png">    </p:cNvPr>
          <p:cNvPicPr>
            <a:picLocks noChangeAspect="1"/>
          </p:cNvPicPr>
          <p:nvPr/>
        </p:nvPicPr>
        <p:blipFill>
          <a:blip r:embed="rId5"/>
          <a:stretch>
            <a:fillRect/>
          </a:stretch>
        </p:blipFill>
        <p:spPr>
          <a:xfrm>
            <a:off x="2559592" y="3283310"/>
            <a:ext cx="336499" cy="336499"/>
          </a:xfrm>
          <a:prstGeom prst="rect">
            <a:avLst/>
          </a:prstGeom>
        </p:spPr>
      </p:pic>
      <p:sp>
        <p:nvSpPr>
          <p:cNvPr id="24" name="Text 16"/>
          <p:cNvSpPr txBox="1"/>
          <p:nvPr/>
        </p:nvSpPr>
        <p:spPr>
          <a:xfrm>
            <a:off x="560714" y="3158951"/>
            <a:ext cx="1691640" cy="585216"/>
          </a:xfrm>
          <a:prstGeom prst="rect">
            <a:avLst/>
          </a:prstGeom>
          <a:noFill/>
          <a:ln/>
        </p:spPr>
        <p:txBody>
          <a:bodyPr wrap="square" lIns="0" tIns="0" rIns="0" bIns="0" rtlCol="0" anchor="ctr"/>
          <a:lstStyle/>
          <a:p>
            <a:pPr algn="r" indent="0" marL="0">
              <a:buNone/>
            </a:pPr>
            <a:r>
              <a:rPr lang="en-US" sz="1300" b="1" dirty="0">
                <a:solidFill>
                  <a:srgbClr val="1B2A4A"/>
                </a:solidFill>
                <a:latin typeface="Calibri" pitchFamily="34" charset="0"/>
                <a:ea typeface="Calibri" pitchFamily="34" charset="-122"/>
                <a:cs typeface="Calibri" pitchFamily="34" charset="-120"/>
              </a:rPr>
              <a:t>Adjusted plans, resources or strategy</a:t>
            </a:r>
            <a:endParaRPr lang="en-US" sz="1300" dirty="0"/>
          </a:p>
        </p:txBody>
      </p:sp>
      <p:sp>
        <p:nvSpPr>
          <p:cNvPr id="25" name="Shape 17"/>
          <p:cNvSpPr/>
          <p:nvPr/>
        </p:nvSpPr>
        <p:spPr>
          <a:xfrm>
            <a:off x="8001000" y="1691640"/>
            <a:ext cx="3639312" cy="4434840"/>
          </a:xfrm>
          <a:prstGeom prst="roundRect">
            <a:avLst>
              <a:gd name="adj" fmla="val 2010"/>
            </a:avLst>
          </a:prstGeom>
          <a:solidFill>
            <a:srgbClr val="F4F7FC"/>
          </a:solidFill>
          <a:ln/>
        </p:spPr>
      </p:sp>
      <p:sp>
        <p:nvSpPr>
          <p:cNvPr id="26" name="Text 18"/>
          <p:cNvSpPr txBox="1"/>
          <p:nvPr/>
        </p:nvSpPr>
        <p:spPr>
          <a:xfrm>
            <a:off x="8229600" y="1874520"/>
            <a:ext cx="3200400" cy="685800"/>
          </a:xfrm>
          <a:prstGeom prst="rect">
            <a:avLst/>
          </a:prstGeom>
          <a:noFill/>
          <a:ln/>
        </p:spPr>
        <p:txBody>
          <a:bodyPr wrap="square" lIns="0" tIns="0" rIns="0" bIns="0" rtlCol="0" anchor="ctr"/>
          <a:lstStyle/>
          <a:p>
            <a:pPr indent="0" marL="0">
              <a:buNone/>
            </a:pPr>
            <a:r>
              <a:rPr lang="en-US" sz="1600" b="1" dirty="0">
                <a:solidFill>
                  <a:srgbClr val="1B2A4A"/>
                </a:solidFill>
                <a:latin typeface="Cambria" pitchFamily="34" charset="0"/>
                <a:ea typeface="Cambria" pitchFamily="34" charset="-122"/>
                <a:cs typeface="Cambria" pitchFamily="34" charset="-120"/>
              </a:rPr>
              <a:t>Management responses must be documented:</a:t>
            </a:r>
            <a:endParaRPr lang="en-US" sz="1600" dirty="0"/>
          </a:p>
        </p:txBody>
      </p:sp>
      <p:sp>
        <p:nvSpPr>
          <p:cNvPr id="27" name="Shape 19"/>
          <p:cNvSpPr/>
          <p:nvPr/>
        </p:nvSpPr>
        <p:spPr>
          <a:xfrm>
            <a:off x="8229600" y="2834640"/>
            <a:ext cx="502920" cy="502920"/>
          </a:xfrm>
          <a:prstGeom prst="ellipse">
            <a:avLst/>
          </a:prstGeom>
          <a:solidFill>
            <a:srgbClr val="1B2A4A"/>
          </a:solidFill>
          <a:ln/>
        </p:spPr>
      </p:sp>
      <p:pic>
        <p:nvPicPr>
          <p:cNvPr id="28" name="Image 5" descr="preencoded.png">    </p:cNvPr>
          <p:cNvPicPr>
            <a:picLocks noChangeAspect="1"/>
          </p:cNvPicPr>
          <p:nvPr/>
        </p:nvPicPr>
        <p:blipFill>
          <a:blip r:embed="rId6"/>
          <a:stretch>
            <a:fillRect/>
          </a:stretch>
        </p:blipFill>
        <p:spPr>
          <a:xfrm>
            <a:off x="8365388" y="2970428"/>
            <a:ext cx="231343" cy="231343"/>
          </a:xfrm>
          <a:prstGeom prst="rect">
            <a:avLst/>
          </a:prstGeom>
        </p:spPr>
      </p:pic>
      <p:sp>
        <p:nvSpPr>
          <p:cNvPr id="29" name="Text 20"/>
          <p:cNvSpPr txBox="1"/>
          <p:nvPr/>
        </p:nvSpPr>
        <p:spPr>
          <a:xfrm>
            <a:off x="9006840" y="2697480"/>
            <a:ext cx="2423160" cy="777240"/>
          </a:xfrm>
          <a:prstGeom prst="rect">
            <a:avLst/>
          </a:prstGeom>
          <a:noFill/>
          <a:ln/>
        </p:spPr>
        <p:txBody>
          <a:bodyPr wrap="square" lIns="0" tIns="0" rIns="0" bIns="0" rtlCol="0" anchor="ctr"/>
          <a:lstStyle/>
          <a:p>
            <a:pPr indent="0" marL="0">
              <a:spcAft>
                <a:spcPts val="200"/>
              </a:spcAft>
              <a:buNone/>
            </a:pPr>
            <a:r>
              <a:rPr lang="en-US" sz="1400" b="1" dirty="0">
                <a:solidFill>
                  <a:srgbClr val="1B2A4A"/>
                </a:solidFill>
                <a:latin typeface="Calibri" pitchFamily="34" charset="0"/>
                <a:ea typeface="Calibri" pitchFamily="34" charset="-122"/>
                <a:cs typeface="Calibri" pitchFamily="34" charset="-120"/>
              </a:rPr>
              <a:t>Minutes of the steering committee</a:t>
            </a:r>
            <a:endParaRPr lang="en-US" sz="1400" dirty="0"/>
          </a:p>
        </p:txBody>
      </p:sp>
      <p:sp>
        <p:nvSpPr>
          <p:cNvPr id="30" name="Shape 21"/>
          <p:cNvSpPr/>
          <p:nvPr/>
        </p:nvSpPr>
        <p:spPr>
          <a:xfrm>
            <a:off x="8229600" y="3794760"/>
            <a:ext cx="502920" cy="502920"/>
          </a:xfrm>
          <a:prstGeom prst="ellipse">
            <a:avLst/>
          </a:prstGeom>
          <a:solidFill>
            <a:srgbClr val="1B2A4A"/>
          </a:solidFill>
          <a:ln/>
        </p:spPr>
      </p:sp>
      <p:pic>
        <p:nvPicPr>
          <p:cNvPr id="31" name="Image 6" descr="preencoded.png">    </p:cNvPr>
          <p:cNvPicPr>
            <a:picLocks noChangeAspect="1"/>
          </p:cNvPicPr>
          <p:nvPr/>
        </p:nvPicPr>
        <p:blipFill>
          <a:blip r:embed="rId7"/>
          <a:stretch>
            <a:fillRect/>
          </a:stretch>
        </p:blipFill>
        <p:spPr>
          <a:xfrm>
            <a:off x="8365388" y="3930548"/>
            <a:ext cx="231343" cy="231343"/>
          </a:xfrm>
          <a:prstGeom prst="rect">
            <a:avLst/>
          </a:prstGeom>
        </p:spPr>
      </p:pic>
      <p:sp>
        <p:nvSpPr>
          <p:cNvPr id="32" name="Text 22"/>
          <p:cNvSpPr txBox="1"/>
          <p:nvPr/>
        </p:nvSpPr>
        <p:spPr>
          <a:xfrm>
            <a:off x="9006840" y="3657600"/>
            <a:ext cx="2423160" cy="777240"/>
          </a:xfrm>
          <a:prstGeom prst="rect">
            <a:avLst/>
          </a:prstGeom>
          <a:noFill/>
          <a:ln/>
        </p:spPr>
        <p:txBody>
          <a:bodyPr wrap="square" lIns="0" tIns="0" rIns="0" bIns="0" rtlCol="0" anchor="ctr"/>
          <a:lstStyle/>
          <a:p>
            <a:pPr indent="0" marL="0">
              <a:spcAft>
                <a:spcPts val="200"/>
              </a:spcAft>
              <a:buNone/>
            </a:pPr>
            <a:r>
              <a:rPr lang="en-US" sz="1400" b="1" dirty="0">
                <a:solidFill>
                  <a:srgbClr val="1B2A4A"/>
                </a:solidFill>
                <a:latin typeface="Calibri" pitchFamily="34" charset="0"/>
                <a:ea typeface="Calibri" pitchFamily="34" charset="-122"/>
                <a:cs typeface="Calibri" pitchFamily="34" charset="-120"/>
              </a:rPr>
              <a:t>Responses to evaluators' recommendations</a:t>
            </a:r>
            <a:endParaRPr lang="en-US" sz="1400" dirty="0"/>
          </a:p>
        </p:txBody>
      </p:sp>
      <p:sp>
        <p:nvSpPr>
          <p:cNvPr id="33" name="Shape 23"/>
          <p:cNvSpPr/>
          <p:nvPr/>
        </p:nvSpPr>
        <p:spPr>
          <a:xfrm>
            <a:off x="8229600" y="4617720"/>
            <a:ext cx="3182112" cy="1280160"/>
          </a:xfrm>
          <a:prstGeom prst="roundRect">
            <a:avLst>
              <a:gd name="adj" fmla="val 5714"/>
            </a:avLst>
          </a:prstGeom>
          <a:solidFill>
            <a:srgbClr val="1B2A4A"/>
          </a:solidFill>
          <a:ln/>
        </p:spPr>
      </p:sp>
      <p:sp>
        <p:nvSpPr>
          <p:cNvPr id="34" name="Text 24"/>
          <p:cNvSpPr txBox="1"/>
          <p:nvPr/>
        </p:nvSpPr>
        <p:spPr>
          <a:xfrm>
            <a:off x="8412480" y="4617720"/>
            <a:ext cx="2834640" cy="128016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This ensures the consortium's accountability for the use of the evidence obtained.</a:t>
            </a:r>
            <a:endParaRPr lang="en-US" sz="13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05</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5</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Sustainability Plan, Impact Pathways, Commercialisation, Scaling Up and Institutionalisation of Results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Along which four dimensions is sustainability elaborated?</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does an impact pathway link outputs to long-term impact?</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 commercialisation, scaling up and institutionalisation differ?</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8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19</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5.1 · SUSTAINABILITY OF PROJECT RESULTS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Four Dimensions of Sustainability</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20</a:t>
            </a:r>
            <a:endParaRPr lang="en-US" sz="900" dirty="0"/>
          </a:p>
        </p:txBody>
      </p:sp>
      <p:sp>
        <p:nvSpPr>
          <p:cNvPr id="7" name="Shape 4"/>
          <p:cNvSpPr/>
          <p:nvPr/>
        </p:nvSpPr>
        <p:spPr>
          <a:xfrm>
            <a:off x="548640" y="1645920"/>
            <a:ext cx="11091672" cy="822960"/>
          </a:xfrm>
          <a:prstGeom prst="triangle">
            <a:avLst/>
          </a:prstGeom>
          <a:solidFill>
            <a:srgbClr val="1B2A4A"/>
          </a:solidFill>
          <a:ln/>
        </p:spPr>
      </p:sp>
      <p:sp>
        <p:nvSpPr>
          <p:cNvPr id="8" name="Text 5"/>
          <p:cNvSpPr txBox="1"/>
          <p:nvPr/>
        </p:nvSpPr>
        <p:spPr>
          <a:xfrm>
            <a:off x="4270248" y="2057400"/>
            <a:ext cx="3657600" cy="365760"/>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Sustainable project results</a:t>
            </a:r>
            <a:endParaRPr lang="en-US" sz="1600" dirty="0"/>
          </a:p>
        </p:txBody>
      </p:sp>
      <p:sp>
        <p:nvSpPr>
          <p:cNvPr id="9" name="Shape 6"/>
          <p:cNvSpPr/>
          <p:nvPr/>
        </p:nvSpPr>
        <p:spPr>
          <a:xfrm>
            <a:off x="822960" y="2606040"/>
            <a:ext cx="2395728" cy="2880360"/>
          </a:xfrm>
          <a:prstGeom prst="roundRect">
            <a:avLst>
              <a:gd name="adj" fmla="val 2290"/>
            </a:avLst>
          </a:prstGeom>
          <a:solidFill>
            <a:srgbClr val="F4F7FC"/>
          </a:solidFill>
          <a:ln/>
        </p:spPr>
      </p:sp>
      <p:sp>
        <p:nvSpPr>
          <p:cNvPr id="10" name="Shape 7"/>
          <p:cNvSpPr/>
          <p:nvPr/>
        </p:nvSpPr>
        <p:spPr>
          <a:xfrm>
            <a:off x="1024128" y="2788920"/>
            <a:ext cx="548640" cy="548640"/>
          </a:xfrm>
          <a:prstGeom prst="ellipse">
            <a:avLst/>
          </a:prstGeom>
          <a:solidFill>
            <a:srgbClr val="1B2A4A"/>
          </a:solidFill>
          <a:ln/>
        </p:spPr>
      </p:sp>
      <p:pic>
        <p:nvPicPr>
          <p:cNvPr id="11" name="Image 0" descr="preencoded.png">    </p:cNvPr>
          <p:cNvPicPr>
            <a:picLocks noChangeAspect="1"/>
          </p:cNvPicPr>
          <p:nvPr/>
        </p:nvPicPr>
        <p:blipFill>
          <a:blip r:embed="rId1"/>
          <a:stretch>
            <a:fillRect/>
          </a:stretch>
        </p:blipFill>
        <p:spPr>
          <a:xfrm>
            <a:off x="1172261" y="2937053"/>
            <a:ext cx="252374" cy="252374"/>
          </a:xfrm>
          <a:prstGeom prst="rect">
            <a:avLst/>
          </a:prstGeom>
        </p:spPr>
      </p:pic>
      <p:sp>
        <p:nvSpPr>
          <p:cNvPr id="12" name="Text 8"/>
          <p:cNvSpPr txBox="1"/>
          <p:nvPr/>
        </p:nvSpPr>
        <p:spPr>
          <a:xfrm>
            <a:off x="1024128" y="3410712"/>
            <a:ext cx="2029968" cy="54864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Institutional</a:t>
            </a:r>
            <a:endParaRPr lang="en-US" sz="1500" dirty="0"/>
          </a:p>
        </p:txBody>
      </p:sp>
      <p:sp>
        <p:nvSpPr>
          <p:cNvPr id="13" name="Text 9"/>
          <p:cNvSpPr txBox="1"/>
          <p:nvPr/>
        </p:nvSpPr>
        <p:spPr>
          <a:xfrm>
            <a:off x="1024128" y="3977640"/>
            <a:ext cx="2029968" cy="141732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Partner organisations can continue using and developing the approaches, structures and competencies developed, by their own means.</a:t>
            </a:r>
            <a:endParaRPr lang="en-US" sz="1250" dirty="0"/>
          </a:p>
        </p:txBody>
      </p:sp>
      <p:sp>
        <p:nvSpPr>
          <p:cNvPr id="14" name="Shape 10"/>
          <p:cNvSpPr/>
          <p:nvPr/>
        </p:nvSpPr>
        <p:spPr>
          <a:xfrm>
            <a:off x="3538728" y="2606040"/>
            <a:ext cx="2395728" cy="2880360"/>
          </a:xfrm>
          <a:prstGeom prst="roundRect">
            <a:avLst>
              <a:gd name="adj" fmla="val 2290"/>
            </a:avLst>
          </a:prstGeom>
          <a:solidFill>
            <a:srgbClr val="F4F7FC"/>
          </a:solidFill>
          <a:ln/>
        </p:spPr>
      </p:sp>
      <p:sp>
        <p:nvSpPr>
          <p:cNvPr id="15" name="Shape 11"/>
          <p:cNvSpPr/>
          <p:nvPr/>
        </p:nvSpPr>
        <p:spPr>
          <a:xfrm>
            <a:off x="3739896" y="2788920"/>
            <a:ext cx="548640" cy="548640"/>
          </a:xfrm>
          <a:prstGeom prst="ellipse">
            <a:avLst/>
          </a:prstGeom>
          <a:solidFill>
            <a:srgbClr val="1B2A4A"/>
          </a:solidFill>
          <a:ln/>
        </p:spPr>
      </p:sp>
      <p:pic>
        <p:nvPicPr>
          <p:cNvPr id="16" name="Image 1" descr="preencoded.png">    </p:cNvPr>
          <p:cNvPicPr>
            <a:picLocks noChangeAspect="1"/>
          </p:cNvPicPr>
          <p:nvPr/>
        </p:nvPicPr>
        <p:blipFill>
          <a:blip r:embed="rId2"/>
          <a:stretch>
            <a:fillRect/>
          </a:stretch>
        </p:blipFill>
        <p:spPr>
          <a:xfrm>
            <a:off x="3888029" y="2937053"/>
            <a:ext cx="252374" cy="252374"/>
          </a:xfrm>
          <a:prstGeom prst="rect">
            <a:avLst/>
          </a:prstGeom>
        </p:spPr>
      </p:pic>
      <p:sp>
        <p:nvSpPr>
          <p:cNvPr id="17" name="Text 12"/>
          <p:cNvSpPr txBox="1"/>
          <p:nvPr/>
        </p:nvSpPr>
        <p:spPr>
          <a:xfrm>
            <a:off x="3739896" y="3410712"/>
            <a:ext cx="2029968" cy="54864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Financial</a:t>
            </a:r>
            <a:endParaRPr lang="en-US" sz="1500" dirty="0"/>
          </a:p>
        </p:txBody>
      </p:sp>
      <p:sp>
        <p:nvSpPr>
          <p:cNvPr id="18" name="Text 13"/>
          <p:cNvSpPr txBox="1"/>
          <p:nvPr/>
        </p:nvSpPr>
        <p:spPr>
          <a:xfrm>
            <a:off x="3739896" y="3977640"/>
            <a:ext cx="2029968" cy="141732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A mechanism funds activities after the grant period: own funds, new grants, commercialisation or public funding.</a:t>
            </a:r>
            <a:endParaRPr lang="en-US" sz="1250" dirty="0"/>
          </a:p>
        </p:txBody>
      </p:sp>
      <p:sp>
        <p:nvSpPr>
          <p:cNvPr id="19" name="Shape 14"/>
          <p:cNvSpPr/>
          <p:nvPr/>
        </p:nvSpPr>
        <p:spPr>
          <a:xfrm>
            <a:off x="6254496" y="2606040"/>
            <a:ext cx="2395728" cy="2880360"/>
          </a:xfrm>
          <a:prstGeom prst="roundRect">
            <a:avLst>
              <a:gd name="adj" fmla="val 2290"/>
            </a:avLst>
          </a:prstGeom>
          <a:solidFill>
            <a:srgbClr val="F4F7FC"/>
          </a:solidFill>
          <a:ln/>
        </p:spPr>
      </p:sp>
      <p:sp>
        <p:nvSpPr>
          <p:cNvPr id="20" name="Shape 15"/>
          <p:cNvSpPr/>
          <p:nvPr/>
        </p:nvSpPr>
        <p:spPr>
          <a:xfrm>
            <a:off x="6455664" y="2788920"/>
            <a:ext cx="548640" cy="548640"/>
          </a:xfrm>
          <a:prstGeom prst="ellipse">
            <a:avLst/>
          </a:prstGeom>
          <a:solidFill>
            <a:srgbClr val="1B2A4A"/>
          </a:solidFill>
          <a:ln/>
        </p:spPr>
      </p:sp>
      <p:pic>
        <p:nvPicPr>
          <p:cNvPr id="21" name="Image 2" descr="preencoded.png">    </p:cNvPr>
          <p:cNvPicPr>
            <a:picLocks noChangeAspect="1"/>
          </p:cNvPicPr>
          <p:nvPr/>
        </p:nvPicPr>
        <p:blipFill>
          <a:blip r:embed="rId3"/>
          <a:stretch>
            <a:fillRect/>
          </a:stretch>
        </p:blipFill>
        <p:spPr>
          <a:xfrm>
            <a:off x="6603797" y="2937053"/>
            <a:ext cx="252374" cy="252374"/>
          </a:xfrm>
          <a:prstGeom prst="rect">
            <a:avLst/>
          </a:prstGeom>
        </p:spPr>
      </p:pic>
      <p:sp>
        <p:nvSpPr>
          <p:cNvPr id="22" name="Text 16"/>
          <p:cNvSpPr txBox="1"/>
          <p:nvPr/>
        </p:nvSpPr>
        <p:spPr>
          <a:xfrm>
            <a:off x="6455664" y="3410712"/>
            <a:ext cx="2029968" cy="54864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Political / regulatory</a:t>
            </a:r>
            <a:endParaRPr lang="en-US" sz="1500" dirty="0"/>
          </a:p>
        </p:txBody>
      </p:sp>
      <p:sp>
        <p:nvSpPr>
          <p:cNvPr id="23" name="Text 17"/>
          <p:cNvSpPr txBox="1"/>
          <p:nvPr/>
        </p:nvSpPr>
        <p:spPr>
          <a:xfrm>
            <a:off x="6455664" y="3977640"/>
            <a:ext cx="2029968" cy="141732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Results are embedded in legal and regulatory instruments or strategic documents at the relevant level.</a:t>
            </a:r>
            <a:endParaRPr lang="en-US" sz="1250" dirty="0"/>
          </a:p>
        </p:txBody>
      </p:sp>
      <p:sp>
        <p:nvSpPr>
          <p:cNvPr id="24" name="Shape 18"/>
          <p:cNvSpPr/>
          <p:nvPr/>
        </p:nvSpPr>
        <p:spPr>
          <a:xfrm>
            <a:off x="8970264" y="2606040"/>
            <a:ext cx="2395728" cy="2880360"/>
          </a:xfrm>
          <a:prstGeom prst="roundRect">
            <a:avLst>
              <a:gd name="adj" fmla="val 2290"/>
            </a:avLst>
          </a:prstGeom>
          <a:solidFill>
            <a:srgbClr val="F4F7FC"/>
          </a:solidFill>
          <a:ln/>
        </p:spPr>
      </p:sp>
      <p:sp>
        <p:nvSpPr>
          <p:cNvPr id="25" name="Shape 19"/>
          <p:cNvSpPr/>
          <p:nvPr/>
        </p:nvSpPr>
        <p:spPr>
          <a:xfrm>
            <a:off x="9171432" y="2788920"/>
            <a:ext cx="548640" cy="548640"/>
          </a:xfrm>
          <a:prstGeom prst="ellipse">
            <a:avLst/>
          </a:prstGeom>
          <a:solidFill>
            <a:srgbClr val="1B2A4A"/>
          </a:solidFill>
          <a:ln/>
        </p:spPr>
      </p:sp>
      <p:pic>
        <p:nvPicPr>
          <p:cNvPr id="26" name="Image 3" descr="preencoded.png">    </p:cNvPr>
          <p:cNvPicPr>
            <a:picLocks noChangeAspect="1"/>
          </p:cNvPicPr>
          <p:nvPr/>
        </p:nvPicPr>
        <p:blipFill>
          <a:blip r:embed="rId4"/>
          <a:stretch>
            <a:fillRect/>
          </a:stretch>
        </p:blipFill>
        <p:spPr>
          <a:xfrm>
            <a:off x="9319565" y="2937053"/>
            <a:ext cx="252374" cy="252374"/>
          </a:xfrm>
          <a:prstGeom prst="rect">
            <a:avLst/>
          </a:prstGeom>
        </p:spPr>
      </p:pic>
      <p:sp>
        <p:nvSpPr>
          <p:cNvPr id="27" name="Text 20"/>
          <p:cNvSpPr txBox="1"/>
          <p:nvPr/>
        </p:nvSpPr>
        <p:spPr>
          <a:xfrm>
            <a:off x="9171432" y="3410712"/>
            <a:ext cx="2029968" cy="54864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Social</a:t>
            </a:r>
            <a:endParaRPr lang="en-US" sz="1500" dirty="0"/>
          </a:p>
        </p:txBody>
      </p:sp>
      <p:sp>
        <p:nvSpPr>
          <p:cNvPr id="28" name="Text 21"/>
          <p:cNvSpPr txBox="1"/>
          <p:nvPr/>
        </p:nvSpPr>
        <p:spPr>
          <a:xfrm>
            <a:off x="9171432" y="3977640"/>
            <a:ext cx="2029968" cy="141732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Target groups remain engaged and the community continues to support the results after the active phase.</a:t>
            </a:r>
            <a:endParaRPr lang="en-US" sz="1250" dirty="0"/>
          </a:p>
        </p:txBody>
      </p:sp>
      <p:sp>
        <p:nvSpPr>
          <p:cNvPr id="29" name="Shape 22"/>
          <p:cNvSpPr/>
          <p:nvPr/>
        </p:nvSpPr>
        <p:spPr>
          <a:xfrm>
            <a:off x="685800" y="5605272"/>
            <a:ext cx="10817352" cy="502920"/>
          </a:xfrm>
          <a:prstGeom prst="roundRect">
            <a:avLst>
              <a:gd name="adj" fmla="val 10909"/>
            </a:avLst>
          </a:prstGeom>
          <a:solidFill>
            <a:srgbClr val="24365F"/>
          </a:solidFill>
          <a:ln/>
        </p:spPr>
      </p:sp>
      <p:sp>
        <p:nvSpPr>
          <p:cNvPr id="30" name="Text 23"/>
          <p:cNvSpPr txBox="1"/>
          <p:nvPr/>
        </p:nvSpPr>
        <p:spPr>
          <a:xfrm>
            <a:off x="914400" y="5605272"/>
            <a:ext cx="10360152" cy="502920"/>
          </a:xfrm>
          <a:prstGeom prst="rect">
            <a:avLst/>
          </a:prstGeom>
          <a:noFill/>
          <a:ln/>
        </p:spPr>
        <p:txBody>
          <a:bodyPr wrap="square" lIns="0" tIns="0" rIns="0" bIns="0" rtlCol="0" anchor="ctr"/>
          <a:lstStyle/>
          <a:p>
            <a:pPr algn="ctr" indent="0" marL="0">
              <a:buNone/>
            </a:pPr>
            <a:r>
              <a:rPr lang="en-US" sz="1300" dirty="0">
                <a:solidFill>
                  <a:srgbClr val="FFFFFF"/>
                </a:solidFill>
                <a:latin typeface="Calibri" pitchFamily="34" charset="0"/>
                <a:ea typeface="Calibri" pitchFamily="34" charset="-122"/>
                <a:cs typeface="Calibri" pitchFamily="34" charset="-120"/>
              </a:rPr>
              <a:t>Implemented through the sustainability plan: measures, responsible parties and timeframes for each dimension (5.4)</a:t>
            </a: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5.2 · IMPACT PATHWAY</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Impact Pathway: From Outputs to Long-Term Impact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21</a:t>
            </a:r>
            <a:endParaRPr lang="en-US" sz="900" dirty="0"/>
          </a:p>
        </p:txBody>
      </p:sp>
      <p:sp>
        <p:nvSpPr>
          <p:cNvPr id="7" name="Shape 4"/>
          <p:cNvSpPr/>
          <p:nvPr/>
        </p:nvSpPr>
        <p:spPr>
          <a:xfrm>
            <a:off x="548640" y="1737360"/>
            <a:ext cx="3931920" cy="960120"/>
          </a:xfrm>
          <a:prstGeom prst="homePlate">
            <a:avLst/>
          </a:prstGeom>
          <a:solidFill>
            <a:srgbClr val="31487A"/>
          </a:solidFill>
          <a:ln/>
        </p:spPr>
      </p:sp>
      <p:sp>
        <p:nvSpPr>
          <p:cNvPr id="8" name="Text 5"/>
          <p:cNvSpPr txBox="1"/>
          <p:nvPr/>
        </p:nvSpPr>
        <p:spPr>
          <a:xfrm>
            <a:off x="822960" y="1737360"/>
            <a:ext cx="2788920" cy="96012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Outputs</a:t>
            </a:r>
            <a:endParaRPr lang="en-US" sz="1400" dirty="0"/>
          </a:p>
          <a:p>
            <a:pPr indent="0" marL="0">
              <a:buNone/>
            </a:pPr>
            <a:r>
              <a:rPr lang="en-US" sz="1250" dirty="0">
                <a:solidFill>
                  <a:srgbClr val="D6DEEE"/>
                </a:solidFill>
                <a:latin typeface="Calibri" pitchFamily="34" charset="0"/>
                <a:ea typeface="Calibri" pitchFamily="34" charset="-122"/>
                <a:cs typeface="Calibri" pitchFamily="34" charset="-120"/>
              </a:rPr>
              <a:t>immediate results</a:t>
            </a:r>
            <a:endParaRPr lang="en-US" sz="1400" dirty="0"/>
          </a:p>
        </p:txBody>
      </p:sp>
      <p:sp>
        <p:nvSpPr>
          <p:cNvPr id="9" name="Shape 6"/>
          <p:cNvSpPr/>
          <p:nvPr/>
        </p:nvSpPr>
        <p:spPr>
          <a:xfrm>
            <a:off x="4224528" y="1737360"/>
            <a:ext cx="3931920" cy="960120"/>
          </a:xfrm>
          <a:prstGeom prst="chevron">
            <a:avLst/>
          </a:prstGeom>
          <a:solidFill>
            <a:srgbClr val="24365F"/>
          </a:solidFill>
          <a:ln/>
        </p:spPr>
      </p:sp>
      <p:sp>
        <p:nvSpPr>
          <p:cNvPr id="10" name="Text 7"/>
          <p:cNvSpPr txBox="1"/>
          <p:nvPr/>
        </p:nvSpPr>
        <p:spPr>
          <a:xfrm>
            <a:off x="4864608" y="1737360"/>
            <a:ext cx="2788920" cy="96012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Outcomes</a:t>
            </a:r>
            <a:endParaRPr lang="en-US" sz="1400" dirty="0"/>
          </a:p>
          <a:p>
            <a:pPr indent="0" marL="0">
              <a:buNone/>
            </a:pPr>
            <a:r>
              <a:rPr lang="en-US" sz="1250" dirty="0">
                <a:solidFill>
                  <a:srgbClr val="D6DEEE"/>
                </a:solidFill>
                <a:latin typeface="Calibri" pitchFamily="34" charset="0"/>
                <a:ea typeface="Calibri" pitchFamily="34" charset="-122"/>
                <a:cs typeface="Calibri" pitchFamily="34" charset="-120"/>
              </a:rPr>
              <a:t>intermediate consequences</a:t>
            </a:r>
            <a:endParaRPr lang="en-US" sz="1400" dirty="0"/>
          </a:p>
        </p:txBody>
      </p:sp>
      <p:sp>
        <p:nvSpPr>
          <p:cNvPr id="11" name="Shape 8"/>
          <p:cNvSpPr/>
          <p:nvPr/>
        </p:nvSpPr>
        <p:spPr>
          <a:xfrm>
            <a:off x="7900416" y="1737360"/>
            <a:ext cx="3739896" cy="960120"/>
          </a:xfrm>
          <a:prstGeom prst="chevron">
            <a:avLst/>
          </a:prstGeom>
          <a:solidFill>
            <a:srgbClr val="1B2A4A"/>
          </a:solidFill>
          <a:ln/>
        </p:spPr>
      </p:sp>
      <p:sp>
        <p:nvSpPr>
          <p:cNvPr id="12" name="Text 9"/>
          <p:cNvSpPr txBox="1"/>
          <p:nvPr/>
        </p:nvSpPr>
        <p:spPr>
          <a:xfrm>
            <a:off x="8540496" y="1737360"/>
            <a:ext cx="2596896" cy="960120"/>
          </a:xfrm>
          <a:prstGeom prst="rect">
            <a:avLst/>
          </a:prstGeom>
          <a:noFill/>
          <a:ln/>
        </p:spPr>
        <p:txBody>
          <a:bodyPr wrap="square" lIns="0" tIns="0" rIns="0" bIns="0" rtlCol="0" anchor="ctr"/>
          <a:lstStyle/>
          <a:p>
            <a:pPr indent="0" marL="0">
              <a:buNone/>
            </a:pPr>
            <a:r>
              <a:rPr lang="en-US" sz="1900" b="1" dirty="0">
                <a:solidFill>
                  <a:srgbClr val="C9A227"/>
                </a:solidFill>
                <a:latin typeface="Cambria" pitchFamily="34" charset="0"/>
                <a:ea typeface="Cambria" pitchFamily="34" charset="-122"/>
                <a:cs typeface="Cambria" pitchFamily="34" charset="-120"/>
              </a:rPr>
              <a:t>Impact</a:t>
            </a:r>
            <a:endParaRPr lang="en-US" sz="1400" dirty="0"/>
          </a:p>
          <a:p>
            <a:pPr indent="0" marL="0">
              <a:buNone/>
            </a:pPr>
            <a:r>
              <a:rPr lang="en-US" sz="1250" dirty="0">
                <a:solidFill>
                  <a:srgbClr val="D6DEEE"/>
                </a:solidFill>
                <a:latin typeface="Calibri" pitchFamily="34" charset="0"/>
                <a:ea typeface="Calibri" pitchFamily="34" charset="-122"/>
                <a:cs typeface="Calibri" pitchFamily="34" charset="-120"/>
              </a:rPr>
              <a:t>long-term changes</a:t>
            </a:r>
            <a:endParaRPr lang="en-US" sz="1400" dirty="0"/>
          </a:p>
        </p:txBody>
      </p:sp>
      <p:sp>
        <p:nvSpPr>
          <p:cNvPr id="13" name="Text 10"/>
          <p:cNvSpPr txBox="1"/>
          <p:nvPr/>
        </p:nvSpPr>
        <p:spPr>
          <a:xfrm>
            <a:off x="548640" y="2852928"/>
            <a:ext cx="7315200" cy="274320"/>
          </a:xfrm>
          <a:prstGeom prst="rect">
            <a:avLst/>
          </a:prstGeom>
          <a:noFill/>
          <a:ln/>
        </p:spPr>
        <p:txBody>
          <a:bodyPr wrap="square" lIns="0" tIns="0" rIns="0" bIns="0" rtlCol="0" anchor="t"/>
          <a:lstStyle/>
          <a:p>
            <a:pPr indent="0" marL="0">
              <a:buNone/>
            </a:pPr>
            <a:r>
              <a:rPr lang="en-US" sz="1200" i="1" dirty="0">
                <a:solidFill>
                  <a:srgbClr val="64708C"/>
                </a:solidFill>
                <a:latin typeface="Calibri" pitchFamily="34" charset="0"/>
                <a:ea typeface="Calibri" pitchFamily="34" charset="-122"/>
                <a:cs typeface="Calibri" pitchFamily="34" charset="-120"/>
              </a:rPr>
              <a:t>Illustrative example (hypothetical educational project):</a:t>
            </a:r>
            <a:endParaRPr lang="en-US" sz="1200" dirty="0"/>
          </a:p>
        </p:txBody>
      </p:sp>
      <p:sp>
        <p:nvSpPr>
          <p:cNvPr id="14" name="Shape 11"/>
          <p:cNvSpPr/>
          <p:nvPr/>
        </p:nvSpPr>
        <p:spPr>
          <a:xfrm>
            <a:off x="548640" y="3182112"/>
            <a:ext cx="3514344" cy="868680"/>
          </a:xfrm>
          <a:prstGeom prst="roundRect">
            <a:avLst>
              <a:gd name="adj" fmla="val 8421"/>
            </a:avLst>
          </a:prstGeom>
          <a:solidFill>
            <a:srgbClr val="F4F7FC"/>
          </a:solidFill>
          <a:ln/>
        </p:spPr>
      </p:sp>
      <p:sp>
        <p:nvSpPr>
          <p:cNvPr id="15" name="Text 12"/>
          <p:cNvSpPr txBox="1"/>
          <p:nvPr/>
        </p:nvSpPr>
        <p:spPr>
          <a:xfrm>
            <a:off x="777240" y="3182112"/>
            <a:ext cx="3057144" cy="868680"/>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An updated curriculum; 200 teachers trained</a:t>
            </a:r>
            <a:endParaRPr lang="en-US" sz="1350" dirty="0"/>
          </a:p>
        </p:txBody>
      </p:sp>
      <p:sp>
        <p:nvSpPr>
          <p:cNvPr id="16" name="Shape 13"/>
          <p:cNvSpPr/>
          <p:nvPr/>
        </p:nvSpPr>
        <p:spPr>
          <a:xfrm>
            <a:off x="4337304" y="3182112"/>
            <a:ext cx="3514344" cy="868680"/>
          </a:xfrm>
          <a:prstGeom prst="roundRect">
            <a:avLst>
              <a:gd name="adj" fmla="val 8421"/>
            </a:avLst>
          </a:prstGeom>
          <a:solidFill>
            <a:srgbClr val="F4F7FC"/>
          </a:solidFill>
          <a:ln/>
        </p:spPr>
      </p:sp>
      <p:sp>
        <p:nvSpPr>
          <p:cNvPr id="17" name="Text 14"/>
          <p:cNvSpPr txBox="1"/>
          <p:nvPr/>
        </p:nvSpPr>
        <p:spPr>
          <a:xfrm>
            <a:off x="4565904" y="3182112"/>
            <a:ext cx="3057144" cy="868680"/>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Partner schools apply the updated curriculum in regular teaching</a:t>
            </a:r>
            <a:endParaRPr lang="en-US" sz="1350" dirty="0"/>
          </a:p>
        </p:txBody>
      </p:sp>
      <p:sp>
        <p:nvSpPr>
          <p:cNvPr id="18" name="Shape 15"/>
          <p:cNvSpPr/>
          <p:nvPr/>
        </p:nvSpPr>
        <p:spPr>
          <a:xfrm>
            <a:off x="8125968" y="3182112"/>
            <a:ext cx="3514344" cy="868680"/>
          </a:xfrm>
          <a:prstGeom prst="roundRect">
            <a:avLst>
              <a:gd name="adj" fmla="val 8421"/>
            </a:avLst>
          </a:prstGeom>
          <a:solidFill>
            <a:srgbClr val="F4F7FC"/>
          </a:solidFill>
          <a:ln/>
        </p:spPr>
      </p:sp>
      <p:sp>
        <p:nvSpPr>
          <p:cNvPr id="19" name="Text 16"/>
          <p:cNvSpPr txBox="1"/>
          <p:nvPr/>
        </p:nvSpPr>
        <p:spPr>
          <a:xfrm>
            <a:off x="8354568" y="3182112"/>
            <a:ext cx="3057144" cy="868680"/>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Improved learning outcomes for pupils in the region</a:t>
            </a:r>
            <a:endParaRPr lang="en-US" sz="1350" dirty="0"/>
          </a:p>
        </p:txBody>
      </p:sp>
      <p:sp>
        <p:nvSpPr>
          <p:cNvPr id="20" name="Shape 17"/>
          <p:cNvSpPr/>
          <p:nvPr/>
        </p:nvSpPr>
        <p:spPr>
          <a:xfrm>
            <a:off x="548640" y="4297680"/>
            <a:ext cx="11091672" cy="1828800"/>
          </a:xfrm>
          <a:prstGeom prst="roundRect">
            <a:avLst>
              <a:gd name="adj" fmla="val 4000"/>
            </a:avLst>
          </a:prstGeom>
          <a:solidFill>
            <a:srgbClr val="1B2A4A"/>
          </a:solidFill>
          <a:ln/>
        </p:spPr>
      </p:sp>
      <p:sp>
        <p:nvSpPr>
          <p:cNvPr id="21" name="Text 18"/>
          <p:cNvSpPr txBox="1"/>
          <p:nvPr/>
        </p:nvSpPr>
        <p:spPr>
          <a:xfrm>
            <a:off x="822960" y="4297680"/>
            <a:ext cx="3200400" cy="1828800"/>
          </a:xfrm>
          <a:prstGeom prst="rect">
            <a:avLst/>
          </a:prstGeom>
          <a:noFill/>
          <a:ln/>
        </p:spPr>
        <p:txBody>
          <a:bodyPr wrap="square" lIns="0" tIns="0" rIns="0" bIns="0" rtlCol="0" anchor="ctr"/>
          <a:lstStyle/>
          <a:p>
            <a:pPr indent="0" marL="0">
              <a:spcAft>
                <a:spcPts val="400"/>
              </a:spcAft>
              <a:buNone/>
            </a:pPr>
            <a:r>
              <a:rPr lang="en-US" sz="1500" b="1" dirty="0">
                <a:solidFill>
                  <a:srgbClr val="C9A227"/>
                </a:solidFill>
                <a:latin typeface="Calibri" pitchFamily="34" charset="0"/>
                <a:ea typeface="Calibri" pitchFamily="34" charset="-122"/>
                <a:cs typeface="Calibri" pitchFamily="34" charset="-120"/>
              </a:rPr>
              <a:t>At the sustainability-planning stage</a:t>
            </a:r>
            <a:endParaRPr lang="en-US" sz="1400" dirty="0"/>
          </a:p>
          <a:p>
            <a:pPr indent="0" marL="0">
              <a:spcAft>
                <a:spcPts val="400"/>
              </a:spcAft>
              <a:buNone/>
            </a:pPr>
            <a:r>
              <a:rPr lang="en-US" sz="1350" dirty="0">
                <a:solidFill>
                  <a:srgbClr val="FFFFFF"/>
                </a:solidFill>
                <a:latin typeface="Calibri" pitchFamily="34" charset="0"/>
                <a:ea typeface="Calibri" pitchFamily="34" charset="-122"/>
                <a:cs typeface="Calibri" pitchFamily="34" charset="-120"/>
              </a:rPr>
              <a:t>the pathway elaborates the theory of change (Lecture 2) by answering three questions:</a:t>
            </a:r>
            <a:endParaRPr lang="en-US" sz="1400" dirty="0"/>
          </a:p>
        </p:txBody>
      </p:sp>
      <p:sp>
        <p:nvSpPr>
          <p:cNvPr id="22" name="Shape 19"/>
          <p:cNvSpPr/>
          <p:nvPr/>
        </p:nvSpPr>
        <p:spPr>
          <a:xfrm>
            <a:off x="4251960" y="4480560"/>
            <a:ext cx="2279904" cy="1463040"/>
          </a:xfrm>
          <a:prstGeom prst="roundRect">
            <a:avLst>
              <a:gd name="adj" fmla="val 5000"/>
            </a:avLst>
          </a:prstGeom>
          <a:solidFill>
            <a:srgbClr val="24365F"/>
          </a:solidFill>
          <a:ln/>
        </p:spPr>
      </p:sp>
      <p:sp>
        <p:nvSpPr>
          <p:cNvPr id="23" name="Shape 20"/>
          <p:cNvSpPr/>
          <p:nvPr/>
        </p:nvSpPr>
        <p:spPr>
          <a:xfrm>
            <a:off x="4416552" y="4645152"/>
            <a:ext cx="438912" cy="438912"/>
          </a:xfrm>
          <a:prstGeom prst="ellipse">
            <a:avLst/>
          </a:prstGeom>
          <a:solidFill>
            <a:srgbClr val="31487A"/>
          </a:solidFill>
          <a:ln/>
        </p:spPr>
      </p:sp>
      <p:pic>
        <p:nvPicPr>
          <p:cNvPr id="24" name="Image 0" descr="preencoded.png">    </p:cNvPr>
          <p:cNvPicPr>
            <a:picLocks noChangeAspect="1"/>
          </p:cNvPicPr>
          <p:nvPr/>
        </p:nvPicPr>
        <p:blipFill>
          <a:blip r:embed="rId1"/>
          <a:stretch>
            <a:fillRect/>
          </a:stretch>
        </p:blipFill>
        <p:spPr>
          <a:xfrm>
            <a:off x="4535058" y="4763658"/>
            <a:ext cx="201900" cy="201900"/>
          </a:xfrm>
          <a:prstGeom prst="rect">
            <a:avLst/>
          </a:prstGeom>
        </p:spPr>
      </p:pic>
      <p:sp>
        <p:nvSpPr>
          <p:cNvPr id="25" name="Text 21"/>
          <p:cNvSpPr txBox="1"/>
          <p:nvPr/>
        </p:nvSpPr>
        <p:spPr>
          <a:xfrm>
            <a:off x="4965192" y="4645152"/>
            <a:ext cx="1456944" cy="438912"/>
          </a:xfrm>
          <a:prstGeom prst="rect">
            <a:avLst/>
          </a:prstGeom>
          <a:noFill/>
          <a:ln/>
        </p:spPr>
        <p:txBody>
          <a:bodyPr wrap="square" lIns="0" tIns="0" rIns="0" bIns="0" rtlCol="0" anchor="ctr"/>
          <a:lstStyle/>
          <a:p>
            <a:pPr indent="0" marL="0">
              <a:buNone/>
            </a:pPr>
            <a:r>
              <a:rPr lang="en-US" sz="1400" b="1" dirty="0">
                <a:solidFill>
                  <a:srgbClr val="C9A227"/>
                </a:solidFill>
                <a:latin typeface="Calibri" pitchFamily="34" charset="0"/>
                <a:ea typeface="Calibri" pitchFamily="34" charset="-122"/>
                <a:cs typeface="Calibri" pitchFamily="34" charset="-120"/>
              </a:rPr>
              <a:t>Who?</a:t>
            </a:r>
            <a:endParaRPr lang="en-US" sz="1400" dirty="0"/>
          </a:p>
        </p:txBody>
      </p:sp>
      <p:sp>
        <p:nvSpPr>
          <p:cNvPr id="26" name="Text 22"/>
          <p:cNvSpPr txBox="1"/>
          <p:nvPr/>
        </p:nvSpPr>
        <p:spPr>
          <a:xfrm>
            <a:off x="4416552" y="5166360"/>
            <a:ext cx="1978152" cy="731520"/>
          </a:xfrm>
          <a:prstGeom prst="rect">
            <a:avLst/>
          </a:prstGeom>
          <a:noFill/>
          <a:ln/>
        </p:spPr>
        <p:txBody>
          <a:bodyPr wrap="square" lIns="0" tIns="0" rIns="0" bIns="0" rtlCol="0" anchor="t"/>
          <a:lstStyle/>
          <a:p>
            <a:pPr indent="0" marL="0">
              <a:buNone/>
            </a:pPr>
            <a:r>
              <a:rPr lang="en-US" sz="1200" dirty="0">
                <a:solidFill>
                  <a:srgbClr val="FFFFFF"/>
                </a:solidFill>
                <a:latin typeface="Calibri" pitchFamily="34" charset="0"/>
                <a:ea typeface="Calibri" pitchFamily="34" charset="-122"/>
                <a:cs typeface="Calibri" pitchFamily="34" charset="-120"/>
              </a:rPr>
              <a:t>Who will continue to use and disseminate the results after funding ends</a:t>
            </a:r>
            <a:endParaRPr lang="en-US" sz="1200" dirty="0"/>
          </a:p>
        </p:txBody>
      </p:sp>
      <p:sp>
        <p:nvSpPr>
          <p:cNvPr id="27" name="Shape 23"/>
          <p:cNvSpPr/>
          <p:nvPr/>
        </p:nvSpPr>
        <p:spPr>
          <a:xfrm>
            <a:off x="6714744" y="4480560"/>
            <a:ext cx="2279904" cy="1463040"/>
          </a:xfrm>
          <a:prstGeom prst="roundRect">
            <a:avLst>
              <a:gd name="adj" fmla="val 5000"/>
            </a:avLst>
          </a:prstGeom>
          <a:solidFill>
            <a:srgbClr val="24365F"/>
          </a:solidFill>
          <a:ln/>
        </p:spPr>
      </p:sp>
      <p:sp>
        <p:nvSpPr>
          <p:cNvPr id="28" name="Shape 24"/>
          <p:cNvSpPr/>
          <p:nvPr/>
        </p:nvSpPr>
        <p:spPr>
          <a:xfrm>
            <a:off x="6879336" y="4645152"/>
            <a:ext cx="438912" cy="438912"/>
          </a:xfrm>
          <a:prstGeom prst="ellipse">
            <a:avLst/>
          </a:prstGeom>
          <a:solidFill>
            <a:srgbClr val="31487A"/>
          </a:solidFill>
          <a:ln/>
        </p:spPr>
      </p:sp>
      <p:pic>
        <p:nvPicPr>
          <p:cNvPr id="29" name="Image 1" descr="preencoded.png">    </p:cNvPr>
          <p:cNvPicPr>
            <a:picLocks noChangeAspect="1"/>
          </p:cNvPicPr>
          <p:nvPr/>
        </p:nvPicPr>
        <p:blipFill>
          <a:blip r:embed="rId2"/>
          <a:stretch>
            <a:fillRect/>
          </a:stretch>
        </p:blipFill>
        <p:spPr>
          <a:xfrm>
            <a:off x="6997842" y="4763658"/>
            <a:ext cx="201900" cy="201900"/>
          </a:xfrm>
          <a:prstGeom prst="rect">
            <a:avLst/>
          </a:prstGeom>
        </p:spPr>
      </p:pic>
      <p:sp>
        <p:nvSpPr>
          <p:cNvPr id="30" name="Text 25"/>
          <p:cNvSpPr txBox="1"/>
          <p:nvPr/>
        </p:nvSpPr>
        <p:spPr>
          <a:xfrm>
            <a:off x="7427976" y="4645152"/>
            <a:ext cx="1456944" cy="438912"/>
          </a:xfrm>
          <a:prstGeom prst="rect">
            <a:avLst/>
          </a:prstGeom>
          <a:noFill/>
          <a:ln/>
        </p:spPr>
        <p:txBody>
          <a:bodyPr wrap="square" lIns="0" tIns="0" rIns="0" bIns="0" rtlCol="0" anchor="ctr"/>
          <a:lstStyle/>
          <a:p>
            <a:pPr indent="0" marL="0">
              <a:buNone/>
            </a:pPr>
            <a:r>
              <a:rPr lang="en-US" sz="1400" b="1" dirty="0">
                <a:solidFill>
                  <a:srgbClr val="C9A227"/>
                </a:solidFill>
                <a:latin typeface="Calibri" pitchFamily="34" charset="0"/>
                <a:ea typeface="Calibri" pitchFamily="34" charset="-122"/>
                <a:cs typeface="Calibri" pitchFamily="34" charset="-120"/>
              </a:rPr>
              <a:t>How?</a:t>
            </a:r>
            <a:endParaRPr lang="en-US" sz="1400" dirty="0"/>
          </a:p>
        </p:txBody>
      </p:sp>
      <p:sp>
        <p:nvSpPr>
          <p:cNvPr id="31" name="Text 26"/>
          <p:cNvSpPr txBox="1"/>
          <p:nvPr/>
        </p:nvSpPr>
        <p:spPr>
          <a:xfrm>
            <a:off x="6879336" y="5166360"/>
            <a:ext cx="1978152" cy="731520"/>
          </a:xfrm>
          <a:prstGeom prst="rect">
            <a:avLst/>
          </a:prstGeom>
          <a:noFill/>
          <a:ln/>
        </p:spPr>
        <p:txBody>
          <a:bodyPr wrap="square" lIns="0" tIns="0" rIns="0" bIns="0" rtlCol="0" anchor="t"/>
          <a:lstStyle/>
          <a:p>
            <a:pPr indent="0" marL="0">
              <a:buNone/>
            </a:pPr>
            <a:r>
              <a:rPr lang="en-US" sz="1200" dirty="0">
                <a:solidFill>
                  <a:srgbClr val="FFFFFF"/>
                </a:solidFill>
                <a:latin typeface="Calibri" pitchFamily="34" charset="0"/>
                <a:ea typeface="Calibri" pitchFamily="34" charset="-122"/>
                <a:cs typeface="Calibri" pitchFamily="34" charset="-120"/>
              </a:rPr>
              <a:t>In what manner the results will be used and disseminated</a:t>
            </a:r>
            <a:endParaRPr lang="en-US" sz="1200" dirty="0"/>
          </a:p>
        </p:txBody>
      </p:sp>
      <p:sp>
        <p:nvSpPr>
          <p:cNvPr id="32" name="Shape 27"/>
          <p:cNvSpPr/>
          <p:nvPr/>
        </p:nvSpPr>
        <p:spPr>
          <a:xfrm>
            <a:off x="9177528" y="4480560"/>
            <a:ext cx="2279904" cy="1463040"/>
          </a:xfrm>
          <a:prstGeom prst="roundRect">
            <a:avLst>
              <a:gd name="adj" fmla="val 5000"/>
            </a:avLst>
          </a:prstGeom>
          <a:solidFill>
            <a:srgbClr val="24365F"/>
          </a:solidFill>
          <a:ln/>
        </p:spPr>
      </p:sp>
      <p:sp>
        <p:nvSpPr>
          <p:cNvPr id="33" name="Shape 28"/>
          <p:cNvSpPr/>
          <p:nvPr/>
        </p:nvSpPr>
        <p:spPr>
          <a:xfrm>
            <a:off x="9342120" y="4645152"/>
            <a:ext cx="438912" cy="438912"/>
          </a:xfrm>
          <a:prstGeom prst="ellipse">
            <a:avLst/>
          </a:prstGeom>
          <a:solidFill>
            <a:srgbClr val="31487A"/>
          </a:solidFill>
          <a:ln/>
        </p:spPr>
      </p:sp>
      <p:pic>
        <p:nvPicPr>
          <p:cNvPr id="34" name="Image 2" descr="preencoded.png">    </p:cNvPr>
          <p:cNvPicPr>
            <a:picLocks noChangeAspect="1"/>
          </p:cNvPicPr>
          <p:nvPr/>
        </p:nvPicPr>
        <p:blipFill>
          <a:blip r:embed="rId3"/>
          <a:stretch>
            <a:fillRect/>
          </a:stretch>
        </p:blipFill>
        <p:spPr>
          <a:xfrm>
            <a:off x="9460626" y="4763658"/>
            <a:ext cx="201900" cy="201900"/>
          </a:xfrm>
          <a:prstGeom prst="rect">
            <a:avLst/>
          </a:prstGeom>
        </p:spPr>
      </p:pic>
      <p:sp>
        <p:nvSpPr>
          <p:cNvPr id="35" name="Text 29"/>
          <p:cNvSpPr txBox="1"/>
          <p:nvPr/>
        </p:nvSpPr>
        <p:spPr>
          <a:xfrm>
            <a:off x="9890760" y="4645152"/>
            <a:ext cx="1456944" cy="438912"/>
          </a:xfrm>
          <a:prstGeom prst="rect">
            <a:avLst/>
          </a:prstGeom>
          <a:noFill/>
          <a:ln/>
        </p:spPr>
        <p:txBody>
          <a:bodyPr wrap="square" lIns="0" tIns="0" rIns="0" bIns="0" rtlCol="0" anchor="ctr"/>
          <a:lstStyle/>
          <a:p>
            <a:pPr indent="0" marL="0">
              <a:buNone/>
            </a:pPr>
            <a:r>
              <a:rPr lang="en-US" sz="1400" b="1" dirty="0">
                <a:solidFill>
                  <a:srgbClr val="C9A227"/>
                </a:solidFill>
                <a:latin typeface="Calibri" pitchFamily="34" charset="0"/>
                <a:ea typeface="Calibri" pitchFamily="34" charset="-122"/>
                <a:cs typeface="Calibri" pitchFamily="34" charset="-120"/>
              </a:rPr>
              <a:t>Under what conditions?</a:t>
            </a:r>
            <a:endParaRPr lang="en-US" sz="1400" dirty="0"/>
          </a:p>
        </p:txBody>
      </p:sp>
      <p:sp>
        <p:nvSpPr>
          <p:cNvPr id="36" name="Text 30"/>
          <p:cNvSpPr txBox="1"/>
          <p:nvPr/>
        </p:nvSpPr>
        <p:spPr>
          <a:xfrm>
            <a:off x="9342120" y="5166360"/>
            <a:ext cx="1978152" cy="731520"/>
          </a:xfrm>
          <a:prstGeom prst="rect">
            <a:avLst/>
          </a:prstGeom>
          <a:noFill/>
          <a:ln/>
        </p:spPr>
        <p:txBody>
          <a:bodyPr wrap="square" lIns="0" tIns="0" rIns="0" bIns="0" rtlCol="0" anchor="t"/>
          <a:lstStyle/>
          <a:p>
            <a:pPr indent="0" marL="0">
              <a:buNone/>
            </a:pPr>
            <a:r>
              <a:rPr lang="en-US" sz="1200" dirty="0">
                <a:solidFill>
                  <a:srgbClr val="FFFFFF"/>
                </a:solidFill>
                <a:latin typeface="Calibri" pitchFamily="34" charset="0"/>
                <a:ea typeface="Calibri" pitchFamily="34" charset="-122"/>
                <a:cs typeface="Calibri" pitchFamily="34" charset="-120"/>
              </a:rPr>
              <a:t>Which conditions must hold for this to happen</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5.3 · PATHWAYS TO SUSTAINABILITY</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Commercialisation, Scaling Up and Institutionalisation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22</a:t>
            </a:r>
            <a:endParaRPr lang="en-US" sz="900" dirty="0"/>
          </a:p>
        </p:txBody>
      </p:sp>
      <p:sp>
        <p:nvSpPr>
          <p:cNvPr id="7" name="Shape 4"/>
          <p:cNvSpPr/>
          <p:nvPr/>
        </p:nvSpPr>
        <p:spPr>
          <a:xfrm>
            <a:off x="548640" y="1691640"/>
            <a:ext cx="3514344" cy="4434840"/>
          </a:xfrm>
          <a:prstGeom prst="roundRect">
            <a:avLst>
              <a:gd name="adj" fmla="val 2082"/>
            </a:avLst>
          </a:prstGeom>
          <a:solidFill>
            <a:srgbClr val="F4F7FC"/>
          </a:solidFill>
          <a:ln/>
        </p:spPr>
      </p:sp>
      <p:sp>
        <p:nvSpPr>
          <p:cNvPr id="8" name="Shape 5"/>
          <p:cNvSpPr/>
          <p:nvPr/>
        </p:nvSpPr>
        <p:spPr>
          <a:xfrm>
            <a:off x="777240" y="1920240"/>
            <a:ext cx="548640" cy="54864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25373" y="2068373"/>
            <a:ext cx="252374" cy="252374"/>
          </a:xfrm>
          <a:prstGeom prst="rect">
            <a:avLst/>
          </a:prstGeom>
        </p:spPr>
      </p:pic>
      <p:sp>
        <p:nvSpPr>
          <p:cNvPr id="10" name="Text 6"/>
          <p:cNvSpPr txBox="1"/>
          <p:nvPr/>
        </p:nvSpPr>
        <p:spPr>
          <a:xfrm>
            <a:off x="1463040" y="1920240"/>
            <a:ext cx="2417064" cy="548640"/>
          </a:xfrm>
          <a:prstGeom prst="rect">
            <a:avLst/>
          </a:prstGeom>
          <a:noFill/>
          <a:ln/>
        </p:spPr>
        <p:txBody>
          <a:bodyPr wrap="square" lIns="0" tIns="0" rIns="0" bIns="0" rtlCol="0" anchor="ctr"/>
          <a:lstStyle/>
          <a:p>
            <a:pPr indent="0" marL="0">
              <a:buNone/>
            </a:pPr>
            <a:r>
              <a:rPr lang="en-US" sz="1800" b="1" dirty="0">
                <a:solidFill>
                  <a:srgbClr val="1B2A4A"/>
                </a:solidFill>
                <a:latin typeface="Cambria" pitchFamily="34" charset="0"/>
                <a:ea typeface="Cambria" pitchFamily="34" charset="-122"/>
                <a:cs typeface="Cambria" pitchFamily="34" charset="-120"/>
              </a:rPr>
              <a:t>Commercialisation</a:t>
            </a:r>
            <a:endParaRPr lang="en-US" sz="1800" dirty="0"/>
          </a:p>
        </p:txBody>
      </p:sp>
      <p:sp>
        <p:nvSpPr>
          <p:cNvPr id="11" name="Shape 7"/>
          <p:cNvSpPr/>
          <p:nvPr/>
        </p:nvSpPr>
        <p:spPr>
          <a:xfrm>
            <a:off x="777240" y="2926080"/>
            <a:ext cx="914400" cy="640080"/>
          </a:xfrm>
          <a:prstGeom prst="roundRect">
            <a:avLst>
              <a:gd name="adj" fmla="val 35714"/>
            </a:avLst>
          </a:prstGeom>
          <a:solidFill>
            <a:srgbClr val="FFFFFF"/>
          </a:solidFill>
          <a:ln/>
        </p:spPr>
      </p:sp>
      <p:sp>
        <p:nvSpPr>
          <p:cNvPr id="12" name="Text 8"/>
          <p:cNvSpPr txBox="1"/>
          <p:nvPr/>
        </p:nvSpPr>
        <p:spPr>
          <a:xfrm>
            <a:off x="850392" y="2926080"/>
            <a:ext cx="768096" cy="640080"/>
          </a:xfrm>
          <a:prstGeom prst="rect">
            <a:avLst/>
          </a:prstGeom>
          <a:noFill/>
          <a:ln/>
        </p:spPr>
        <p:txBody>
          <a:bodyPr wrap="square" lIns="0" tIns="0" rIns="0" bIns="0" rtlCol="0" anchor="ctr"/>
          <a:lstStyle/>
          <a:p>
            <a:pPr algn="ctr" indent="0" marL="0">
              <a:buNone/>
            </a:pPr>
            <a:r>
              <a:rPr lang="en-US" sz="1000" b="1" dirty="0">
                <a:solidFill>
                  <a:srgbClr val="1B2A4A"/>
                </a:solidFill>
                <a:latin typeface="Calibri" pitchFamily="34" charset="0"/>
                <a:ea typeface="Calibri" pitchFamily="34" charset="-122"/>
                <a:cs typeface="Calibri" pitchFamily="34" charset="-120"/>
              </a:rPr>
              <a:t>Project result</a:t>
            </a:r>
            <a:endParaRPr lang="en-US" sz="1000" dirty="0"/>
          </a:p>
        </p:txBody>
      </p:sp>
      <p:sp>
        <p:nvSpPr>
          <p:cNvPr id="13" name="Shape 9"/>
          <p:cNvSpPr/>
          <p:nvPr/>
        </p:nvSpPr>
        <p:spPr>
          <a:xfrm>
            <a:off x="1709928" y="3246120"/>
            <a:ext cx="173736" cy="0"/>
          </a:xfrm>
          <a:prstGeom prst="line">
            <a:avLst/>
          </a:prstGeom>
          <a:noFill/>
          <a:ln w="19050">
            <a:solidFill>
              <a:srgbClr val="1B2A4A"/>
            </a:solidFill>
            <a:prstDash val="solid"/>
            <a:tailEnd type="triangle"/>
          </a:ln>
        </p:spPr>
      </p:sp>
      <p:sp>
        <p:nvSpPr>
          <p:cNvPr id="14" name="Shape 10"/>
          <p:cNvSpPr/>
          <p:nvPr/>
        </p:nvSpPr>
        <p:spPr>
          <a:xfrm>
            <a:off x="1901952" y="2926080"/>
            <a:ext cx="914400" cy="640080"/>
          </a:xfrm>
          <a:prstGeom prst="roundRect">
            <a:avLst>
              <a:gd name="adj" fmla="val 35714"/>
            </a:avLst>
          </a:prstGeom>
          <a:solidFill>
            <a:srgbClr val="C9A227"/>
          </a:solidFill>
          <a:ln/>
        </p:spPr>
      </p:sp>
      <p:sp>
        <p:nvSpPr>
          <p:cNvPr id="15" name="Text 11"/>
          <p:cNvSpPr txBox="1"/>
          <p:nvPr/>
        </p:nvSpPr>
        <p:spPr>
          <a:xfrm>
            <a:off x="1975104" y="2926080"/>
            <a:ext cx="768096" cy="640080"/>
          </a:xfrm>
          <a:prstGeom prst="rect">
            <a:avLst/>
          </a:prstGeom>
          <a:noFill/>
          <a:ln/>
        </p:spPr>
        <p:txBody>
          <a:bodyPr wrap="square" lIns="0" tIns="0" rIns="0" bIns="0" rtlCol="0" anchor="ctr"/>
          <a:lstStyle/>
          <a:p>
            <a:pPr algn="ctr" indent="0" marL="0">
              <a:buNone/>
            </a:pPr>
            <a:r>
              <a:rPr lang="en-US" sz="1000" b="1" dirty="0">
                <a:solidFill>
                  <a:srgbClr val="1B2A4A"/>
                </a:solidFill>
                <a:latin typeface="Calibri" pitchFamily="34" charset="0"/>
                <a:ea typeface="Calibri" pitchFamily="34" charset="-122"/>
                <a:cs typeface="Calibri" pitchFamily="34" charset="-120"/>
              </a:rPr>
              <a:t>Income</a:t>
            </a:r>
            <a:endParaRPr lang="en-US" sz="1000" dirty="0"/>
          </a:p>
        </p:txBody>
      </p:sp>
      <p:sp>
        <p:nvSpPr>
          <p:cNvPr id="16" name="Shape 12"/>
          <p:cNvSpPr/>
          <p:nvPr/>
        </p:nvSpPr>
        <p:spPr>
          <a:xfrm>
            <a:off x="2834640" y="3246120"/>
            <a:ext cx="173736" cy="0"/>
          </a:xfrm>
          <a:prstGeom prst="line">
            <a:avLst/>
          </a:prstGeom>
          <a:noFill/>
          <a:ln w="19050">
            <a:solidFill>
              <a:srgbClr val="1B2A4A"/>
            </a:solidFill>
            <a:prstDash val="solid"/>
            <a:tailEnd type="triangle"/>
          </a:ln>
        </p:spPr>
      </p:sp>
      <p:sp>
        <p:nvSpPr>
          <p:cNvPr id="17" name="Shape 13"/>
          <p:cNvSpPr/>
          <p:nvPr/>
        </p:nvSpPr>
        <p:spPr>
          <a:xfrm>
            <a:off x="3026664" y="2926080"/>
            <a:ext cx="914400" cy="640080"/>
          </a:xfrm>
          <a:prstGeom prst="roundRect">
            <a:avLst>
              <a:gd name="adj" fmla="val 35714"/>
            </a:avLst>
          </a:prstGeom>
          <a:solidFill>
            <a:srgbClr val="FFFFFF"/>
          </a:solidFill>
          <a:ln/>
        </p:spPr>
      </p:sp>
      <p:sp>
        <p:nvSpPr>
          <p:cNvPr id="18" name="Text 14"/>
          <p:cNvSpPr txBox="1"/>
          <p:nvPr/>
        </p:nvSpPr>
        <p:spPr>
          <a:xfrm>
            <a:off x="3099816" y="2926080"/>
            <a:ext cx="768096" cy="640080"/>
          </a:xfrm>
          <a:prstGeom prst="rect">
            <a:avLst/>
          </a:prstGeom>
          <a:noFill/>
          <a:ln/>
        </p:spPr>
        <p:txBody>
          <a:bodyPr wrap="square" lIns="0" tIns="0" rIns="0" bIns="0" rtlCol="0" anchor="ctr"/>
          <a:lstStyle/>
          <a:p>
            <a:pPr algn="ctr" indent="0" marL="0">
              <a:buNone/>
            </a:pPr>
            <a:r>
              <a:rPr lang="en-US" sz="1000" b="1" dirty="0">
                <a:solidFill>
                  <a:srgbClr val="1B2A4A"/>
                </a:solidFill>
                <a:latin typeface="Calibri" pitchFamily="34" charset="0"/>
                <a:ea typeface="Calibri" pitchFamily="34" charset="-122"/>
                <a:cs typeface="Calibri" pitchFamily="34" charset="-120"/>
              </a:rPr>
              <a:t>Further development</a:t>
            </a:r>
            <a:endParaRPr lang="en-US" sz="1000" dirty="0"/>
          </a:p>
        </p:txBody>
      </p:sp>
      <p:sp>
        <p:nvSpPr>
          <p:cNvPr id="19" name="Text 15"/>
          <p:cNvSpPr txBox="1"/>
          <p:nvPr/>
        </p:nvSpPr>
        <p:spPr>
          <a:xfrm>
            <a:off x="777240" y="4023360"/>
            <a:ext cx="3057144" cy="100584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Converting project results into a source of income capable of sustaining their further development.</a:t>
            </a:r>
            <a:endParaRPr lang="en-US" sz="1300" dirty="0"/>
          </a:p>
        </p:txBody>
      </p:sp>
      <p:sp>
        <p:nvSpPr>
          <p:cNvPr id="20" name="Text 16"/>
          <p:cNvSpPr txBox="1"/>
          <p:nvPr/>
        </p:nvSpPr>
        <p:spPr>
          <a:xfrm>
            <a:off x="777240" y="5120640"/>
            <a:ext cx="3057144"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APPLIES TO</a:t>
            </a:r>
            <a:endParaRPr lang="en-US" sz="1100" dirty="0"/>
          </a:p>
        </p:txBody>
      </p:sp>
      <p:sp>
        <p:nvSpPr>
          <p:cNvPr id="21" name="Text 17"/>
          <p:cNvSpPr txBox="1"/>
          <p:nvPr/>
        </p:nvSpPr>
        <p:spPr>
          <a:xfrm>
            <a:off x="777240" y="5376672"/>
            <a:ext cx="3057144" cy="594360"/>
          </a:xfrm>
          <a:prstGeom prst="rect">
            <a:avLst/>
          </a:prstGeom>
          <a:noFill/>
          <a:ln/>
        </p:spPr>
        <p:txBody>
          <a:bodyPr wrap="square" lIns="0" tIns="0" rIns="0" bIns="0"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Projects whose product or technology has potential for market application</a:t>
            </a:r>
            <a:endParaRPr lang="en-US" sz="1250" dirty="0"/>
          </a:p>
        </p:txBody>
      </p:sp>
      <p:sp>
        <p:nvSpPr>
          <p:cNvPr id="22" name="Shape 18"/>
          <p:cNvSpPr/>
          <p:nvPr/>
        </p:nvSpPr>
        <p:spPr>
          <a:xfrm>
            <a:off x="4337304" y="1691640"/>
            <a:ext cx="3514344" cy="4434840"/>
          </a:xfrm>
          <a:prstGeom prst="roundRect">
            <a:avLst>
              <a:gd name="adj" fmla="val 2082"/>
            </a:avLst>
          </a:prstGeom>
          <a:solidFill>
            <a:srgbClr val="F4F7FC"/>
          </a:solidFill>
          <a:ln/>
        </p:spPr>
      </p:sp>
      <p:sp>
        <p:nvSpPr>
          <p:cNvPr id="23" name="Shape 19"/>
          <p:cNvSpPr/>
          <p:nvPr/>
        </p:nvSpPr>
        <p:spPr>
          <a:xfrm>
            <a:off x="4565904" y="1920240"/>
            <a:ext cx="548640" cy="548640"/>
          </a:xfrm>
          <a:prstGeom prst="ellipse">
            <a:avLst/>
          </a:prstGeom>
          <a:solidFill>
            <a:srgbClr val="1B2A4A"/>
          </a:solidFill>
          <a:ln/>
        </p:spPr>
      </p:sp>
      <p:pic>
        <p:nvPicPr>
          <p:cNvPr id="24" name="Image 1" descr="preencoded.png">    </p:cNvPr>
          <p:cNvPicPr>
            <a:picLocks noChangeAspect="1"/>
          </p:cNvPicPr>
          <p:nvPr/>
        </p:nvPicPr>
        <p:blipFill>
          <a:blip r:embed="rId2"/>
          <a:stretch>
            <a:fillRect/>
          </a:stretch>
        </p:blipFill>
        <p:spPr>
          <a:xfrm>
            <a:off x="4714037" y="2068373"/>
            <a:ext cx="252374" cy="252374"/>
          </a:xfrm>
          <a:prstGeom prst="rect">
            <a:avLst/>
          </a:prstGeom>
        </p:spPr>
      </p:pic>
      <p:sp>
        <p:nvSpPr>
          <p:cNvPr id="25" name="Text 20"/>
          <p:cNvSpPr txBox="1"/>
          <p:nvPr/>
        </p:nvSpPr>
        <p:spPr>
          <a:xfrm>
            <a:off x="5251704" y="1920240"/>
            <a:ext cx="2417064" cy="548640"/>
          </a:xfrm>
          <a:prstGeom prst="rect">
            <a:avLst/>
          </a:prstGeom>
          <a:noFill/>
          <a:ln/>
        </p:spPr>
        <p:txBody>
          <a:bodyPr wrap="square" lIns="0" tIns="0" rIns="0" bIns="0" rtlCol="0" anchor="ctr"/>
          <a:lstStyle/>
          <a:p>
            <a:pPr indent="0" marL="0">
              <a:buNone/>
            </a:pPr>
            <a:r>
              <a:rPr lang="en-US" sz="1800" b="1" dirty="0">
                <a:solidFill>
                  <a:srgbClr val="1B2A4A"/>
                </a:solidFill>
                <a:latin typeface="Cambria" pitchFamily="34" charset="0"/>
                <a:ea typeface="Cambria" pitchFamily="34" charset="-122"/>
                <a:cs typeface="Cambria" pitchFamily="34" charset="-120"/>
              </a:rPr>
              <a:t>Scaling up</a:t>
            </a:r>
            <a:endParaRPr lang="en-US" sz="1800" dirty="0"/>
          </a:p>
        </p:txBody>
      </p:sp>
      <p:sp>
        <p:nvSpPr>
          <p:cNvPr id="26" name="Shape 21"/>
          <p:cNvSpPr/>
          <p:nvPr/>
        </p:nvSpPr>
        <p:spPr>
          <a:xfrm>
            <a:off x="4639056" y="2651760"/>
            <a:ext cx="1133856" cy="1133856"/>
          </a:xfrm>
          <a:prstGeom prst="ellipse">
            <a:avLst/>
          </a:prstGeom>
          <a:solidFill>
            <a:srgbClr val="E8EEF9"/>
          </a:solidFill>
          <a:ln w="12700">
            <a:solidFill>
              <a:srgbClr val="D5DDEB"/>
            </a:solidFill>
            <a:prstDash val="solid"/>
          </a:ln>
        </p:spPr>
      </p:sp>
      <p:sp>
        <p:nvSpPr>
          <p:cNvPr id="27" name="Shape 22"/>
          <p:cNvSpPr/>
          <p:nvPr/>
        </p:nvSpPr>
        <p:spPr>
          <a:xfrm>
            <a:off x="4831080" y="2843784"/>
            <a:ext cx="749808" cy="749808"/>
          </a:xfrm>
          <a:prstGeom prst="ellipse">
            <a:avLst/>
          </a:prstGeom>
          <a:solidFill>
            <a:srgbClr val="C9D5EC"/>
          </a:solidFill>
          <a:ln/>
        </p:spPr>
      </p:sp>
      <p:sp>
        <p:nvSpPr>
          <p:cNvPr id="28" name="Shape 23"/>
          <p:cNvSpPr/>
          <p:nvPr/>
        </p:nvSpPr>
        <p:spPr>
          <a:xfrm>
            <a:off x="5023104" y="3035808"/>
            <a:ext cx="365760" cy="365760"/>
          </a:xfrm>
          <a:prstGeom prst="ellipse">
            <a:avLst/>
          </a:prstGeom>
          <a:solidFill>
            <a:srgbClr val="1B2A4A"/>
          </a:solidFill>
          <a:ln/>
        </p:spPr>
      </p:sp>
      <p:sp>
        <p:nvSpPr>
          <p:cNvPr id="29" name="Text 24"/>
          <p:cNvSpPr txBox="1"/>
          <p:nvPr/>
        </p:nvSpPr>
        <p:spPr>
          <a:xfrm>
            <a:off x="5983224" y="2670048"/>
            <a:ext cx="1685544" cy="502920"/>
          </a:xfrm>
          <a:prstGeom prst="rect">
            <a:avLst/>
          </a:prstGeom>
          <a:noFill/>
          <a:ln/>
        </p:spPr>
        <p:txBody>
          <a:bodyPr wrap="square" lIns="0" tIns="0" rIns="0" bIns="0" rtlCol="0" anchor="ctr"/>
          <a:lstStyle/>
          <a:p>
            <a:pPr indent="0" marL="0">
              <a:buNone/>
            </a:pPr>
            <a:r>
              <a:rPr lang="en-US" sz="1200" b="1" dirty="0">
                <a:solidFill>
                  <a:srgbClr val="1B2A4A"/>
                </a:solidFill>
                <a:latin typeface="Calibri" pitchFamily="34" charset="0"/>
                <a:ea typeface="Calibri" pitchFamily="34" charset="-122"/>
                <a:cs typeface="Calibri" pitchFamily="34" charset="-120"/>
              </a:rPr>
              <a:t>Pilot</a:t>
            </a:r>
            <a:endParaRPr lang="en-US" sz="1400" dirty="0"/>
          </a:p>
          <a:p>
            <a:pPr indent="0" marL="0">
              <a:buNone/>
            </a:pPr>
            <a:r>
              <a:rPr lang="en-US" sz="1100" dirty="0">
                <a:solidFill>
                  <a:srgbClr val="64708C"/>
                </a:solidFill>
                <a:latin typeface="Calibri" pitchFamily="34" charset="0"/>
                <a:ea typeface="Calibri" pitchFamily="34" charset="-122"/>
                <a:cs typeface="Calibri" pitchFamily="34" charset="-120"/>
              </a:rPr>
              <a:t>within the project</a:t>
            </a:r>
            <a:endParaRPr lang="en-US" sz="1400" dirty="0"/>
          </a:p>
        </p:txBody>
      </p:sp>
      <p:sp>
        <p:nvSpPr>
          <p:cNvPr id="30" name="Text 25"/>
          <p:cNvSpPr txBox="1"/>
          <p:nvPr/>
        </p:nvSpPr>
        <p:spPr>
          <a:xfrm>
            <a:off x="5983224" y="3273552"/>
            <a:ext cx="1685544" cy="502920"/>
          </a:xfrm>
          <a:prstGeom prst="rect">
            <a:avLst/>
          </a:prstGeom>
          <a:noFill/>
          <a:ln/>
        </p:spPr>
        <p:txBody>
          <a:bodyPr wrap="square" lIns="0" tIns="0" rIns="0" bIns="0" rtlCol="0" anchor="ctr"/>
          <a:lstStyle/>
          <a:p>
            <a:pPr indent="0" marL="0">
              <a:buNone/>
            </a:pPr>
            <a:r>
              <a:rPr lang="en-US" sz="1200" b="1" dirty="0">
                <a:solidFill>
                  <a:srgbClr val="1B2A4A"/>
                </a:solidFill>
                <a:latin typeface="Calibri" pitchFamily="34" charset="0"/>
                <a:ea typeface="Calibri" pitchFamily="34" charset="-122"/>
                <a:cs typeface="Calibri" pitchFamily="34" charset="-120"/>
              </a:rPr>
              <a:t>Wider reach</a:t>
            </a:r>
            <a:endParaRPr lang="en-US" sz="1400" dirty="0"/>
          </a:p>
          <a:p>
            <a:pPr indent="0" marL="0">
              <a:buNone/>
            </a:pPr>
            <a:r>
              <a:rPr lang="en-US" sz="1100" dirty="0">
                <a:solidFill>
                  <a:srgbClr val="64708C"/>
                </a:solidFill>
                <a:latin typeface="Calibri" pitchFamily="34" charset="0"/>
                <a:ea typeface="Calibri" pitchFamily="34" charset="-122"/>
                <a:cs typeface="Calibri" pitchFamily="34" charset="-120"/>
              </a:rPr>
              <a:t>larger audience or territory</a:t>
            </a:r>
            <a:endParaRPr lang="en-US" sz="1400" dirty="0"/>
          </a:p>
        </p:txBody>
      </p:sp>
      <p:sp>
        <p:nvSpPr>
          <p:cNvPr id="31" name="Text 26"/>
          <p:cNvSpPr txBox="1"/>
          <p:nvPr/>
        </p:nvSpPr>
        <p:spPr>
          <a:xfrm>
            <a:off x="4565904" y="4023360"/>
            <a:ext cx="3057144" cy="100584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Expanding the reach or geographical coverage of a successful piloted approach to a larger audience or territory.</a:t>
            </a:r>
            <a:endParaRPr lang="en-US" sz="1300" dirty="0"/>
          </a:p>
        </p:txBody>
      </p:sp>
      <p:sp>
        <p:nvSpPr>
          <p:cNvPr id="32" name="Text 27"/>
          <p:cNvSpPr txBox="1"/>
          <p:nvPr/>
        </p:nvSpPr>
        <p:spPr>
          <a:xfrm>
            <a:off x="4565904" y="5120640"/>
            <a:ext cx="3057144"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TYPICALLY THROUGH</a:t>
            </a:r>
            <a:endParaRPr lang="en-US" sz="1100" dirty="0"/>
          </a:p>
        </p:txBody>
      </p:sp>
      <p:sp>
        <p:nvSpPr>
          <p:cNvPr id="33" name="Text 28"/>
          <p:cNvSpPr txBox="1"/>
          <p:nvPr/>
        </p:nvSpPr>
        <p:spPr>
          <a:xfrm>
            <a:off x="4565904" y="5376672"/>
            <a:ext cx="3057144" cy="594360"/>
          </a:xfrm>
          <a:prstGeom prst="rect">
            <a:avLst/>
          </a:prstGeom>
          <a:noFill/>
          <a:ln/>
        </p:spPr>
        <p:txBody>
          <a:bodyPr wrap="square" lIns="0" tIns="0" rIns="0" bIns="0"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New funding or partnership with other organisations</a:t>
            </a:r>
            <a:endParaRPr lang="en-US" sz="1250" dirty="0"/>
          </a:p>
        </p:txBody>
      </p:sp>
      <p:sp>
        <p:nvSpPr>
          <p:cNvPr id="34" name="Shape 29"/>
          <p:cNvSpPr/>
          <p:nvPr/>
        </p:nvSpPr>
        <p:spPr>
          <a:xfrm>
            <a:off x="8125968" y="1691640"/>
            <a:ext cx="3514344" cy="4434840"/>
          </a:xfrm>
          <a:prstGeom prst="roundRect">
            <a:avLst>
              <a:gd name="adj" fmla="val 2082"/>
            </a:avLst>
          </a:prstGeom>
          <a:solidFill>
            <a:srgbClr val="1B2A4A"/>
          </a:solidFill>
          <a:ln/>
        </p:spPr>
      </p:sp>
      <p:sp>
        <p:nvSpPr>
          <p:cNvPr id="35" name="Shape 30"/>
          <p:cNvSpPr/>
          <p:nvPr/>
        </p:nvSpPr>
        <p:spPr>
          <a:xfrm>
            <a:off x="8354568" y="1920240"/>
            <a:ext cx="548640" cy="548640"/>
          </a:xfrm>
          <a:prstGeom prst="ellipse">
            <a:avLst/>
          </a:prstGeom>
          <a:solidFill>
            <a:srgbClr val="31487A"/>
          </a:solidFill>
          <a:ln/>
        </p:spPr>
      </p:sp>
      <p:pic>
        <p:nvPicPr>
          <p:cNvPr id="36" name="Image 2" descr="preencoded.png">    </p:cNvPr>
          <p:cNvPicPr>
            <a:picLocks noChangeAspect="1"/>
          </p:cNvPicPr>
          <p:nvPr/>
        </p:nvPicPr>
        <p:blipFill>
          <a:blip r:embed="rId3"/>
          <a:stretch>
            <a:fillRect/>
          </a:stretch>
        </p:blipFill>
        <p:spPr>
          <a:xfrm>
            <a:off x="8502701" y="2068373"/>
            <a:ext cx="252374" cy="252374"/>
          </a:xfrm>
          <a:prstGeom prst="rect">
            <a:avLst/>
          </a:prstGeom>
        </p:spPr>
      </p:pic>
      <p:sp>
        <p:nvSpPr>
          <p:cNvPr id="37" name="Text 31"/>
          <p:cNvSpPr txBox="1"/>
          <p:nvPr/>
        </p:nvSpPr>
        <p:spPr>
          <a:xfrm>
            <a:off x="9040368" y="1920240"/>
            <a:ext cx="2417064" cy="54864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Institutionalisation</a:t>
            </a:r>
            <a:endParaRPr lang="en-US" sz="1800" dirty="0"/>
          </a:p>
        </p:txBody>
      </p:sp>
      <p:sp>
        <p:nvSpPr>
          <p:cNvPr id="38" name="Shape 32"/>
          <p:cNvSpPr/>
          <p:nvPr/>
        </p:nvSpPr>
        <p:spPr>
          <a:xfrm>
            <a:off x="8354568" y="2926080"/>
            <a:ext cx="1051560" cy="640080"/>
          </a:xfrm>
          <a:prstGeom prst="roundRect">
            <a:avLst>
              <a:gd name="adj" fmla="val 35714"/>
            </a:avLst>
          </a:prstGeom>
          <a:solidFill>
            <a:srgbClr val="E8EEF9"/>
          </a:solidFill>
          <a:ln/>
        </p:spPr>
      </p:sp>
      <p:sp>
        <p:nvSpPr>
          <p:cNvPr id="39" name="Text 33"/>
          <p:cNvSpPr txBox="1"/>
          <p:nvPr/>
        </p:nvSpPr>
        <p:spPr>
          <a:xfrm>
            <a:off x="8427720" y="2926080"/>
            <a:ext cx="905256" cy="640080"/>
          </a:xfrm>
          <a:prstGeom prst="rect">
            <a:avLst/>
          </a:prstGeom>
          <a:noFill/>
          <a:ln/>
        </p:spPr>
        <p:txBody>
          <a:bodyPr wrap="square" lIns="0" tIns="0" rIns="0" bIns="0" rtlCol="0" anchor="ctr"/>
          <a:lstStyle/>
          <a:p>
            <a:pPr algn="ctr" indent="0" marL="0">
              <a:buNone/>
            </a:pPr>
            <a:r>
              <a:rPr lang="en-US" sz="1100" b="1" dirty="0">
                <a:solidFill>
                  <a:srgbClr val="1B2A4A"/>
                </a:solidFill>
                <a:latin typeface="Calibri" pitchFamily="34" charset="0"/>
                <a:ea typeface="Calibri" pitchFamily="34" charset="-122"/>
                <a:cs typeface="Calibri" pitchFamily="34" charset="-120"/>
              </a:rPr>
              <a:t>Project results</a:t>
            </a:r>
            <a:endParaRPr lang="en-US" sz="1100" dirty="0"/>
          </a:p>
        </p:txBody>
      </p:sp>
      <p:sp>
        <p:nvSpPr>
          <p:cNvPr id="40" name="Shape 34"/>
          <p:cNvSpPr/>
          <p:nvPr/>
        </p:nvSpPr>
        <p:spPr>
          <a:xfrm>
            <a:off x="9451848" y="3246120"/>
            <a:ext cx="320040" cy="0"/>
          </a:xfrm>
          <a:prstGeom prst="line">
            <a:avLst/>
          </a:prstGeom>
          <a:noFill/>
          <a:ln w="25400">
            <a:solidFill>
              <a:srgbClr val="C9A227"/>
            </a:solidFill>
            <a:prstDash val="solid"/>
            <a:tailEnd type="triangle"/>
          </a:ln>
        </p:spPr>
      </p:sp>
      <p:sp>
        <p:nvSpPr>
          <p:cNvPr id="41" name="Shape 35"/>
          <p:cNvSpPr/>
          <p:nvPr/>
        </p:nvSpPr>
        <p:spPr>
          <a:xfrm>
            <a:off x="9817608" y="2743200"/>
            <a:ext cx="1594104" cy="1005840"/>
          </a:xfrm>
          <a:prstGeom prst="roundRect">
            <a:avLst>
              <a:gd name="adj" fmla="val 5455"/>
            </a:avLst>
          </a:prstGeom>
          <a:solidFill>
            <a:srgbClr val="C9A227"/>
          </a:solidFill>
          <a:ln/>
        </p:spPr>
      </p:sp>
      <p:sp>
        <p:nvSpPr>
          <p:cNvPr id="42" name="Text 36"/>
          <p:cNvSpPr txBox="1"/>
          <p:nvPr/>
        </p:nvSpPr>
        <p:spPr>
          <a:xfrm>
            <a:off x="9909048" y="2743200"/>
            <a:ext cx="1411224" cy="1005840"/>
          </a:xfrm>
          <a:prstGeom prst="rect">
            <a:avLst/>
          </a:prstGeom>
          <a:noFill/>
          <a:ln/>
        </p:spPr>
        <p:txBody>
          <a:bodyPr wrap="square" lIns="0" tIns="0" rIns="0" bIns="0" rtlCol="0" anchor="ctr"/>
          <a:lstStyle/>
          <a:p>
            <a:pPr algn="ctr" indent="0" marL="0">
              <a:buNone/>
            </a:pPr>
            <a:r>
              <a:rPr lang="en-US" sz="1150" b="1" dirty="0">
                <a:solidFill>
                  <a:srgbClr val="1B2A4A"/>
                </a:solidFill>
                <a:latin typeface="Calibri" pitchFamily="34" charset="0"/>
                <a:ea typeface="Calibri" pitchFamily="34" charset="-122"/>
                <a:cs typeface="Calibri" pitchFamily="34" charset="-120"/>
              </a:rPr>
              <a:t>Permanent structures, procedures, policy</a:t>
            </a:r>
            <a:endParaRPr lang="en-US" sz="1150" dirty="0"/>
          </a:p>
        </p:txBody>
      </p:sp>
      <p:sp>
        <p:nvSpPr>
          <p:cNvPr id="43" name="Text 37"/>
          <p:cNvSpPr txBox="1"/>
          <p:nvPr/>
        </p:nvSpPr>
        <p:spPr>
          <a:xfrm>
            <a:off x="8354568" y="4023360"/>
            <a:ext cx="3057144" cy="1005840"/>
          </a:xfrm>
          <a:prstGeom prst="rect">
            <a:avLst/>
          </a:prstGeom>
          <a:noFill/>
          <a:ln/>
        </p:spPr>
        <p:txBody>
          <a:bodyPr wrap="square" lIns="0" tIns="0" rIns="0" bIns="0" rtlCol="0" anchor="t"/>
          <a:lstStyle/>
          <a:p>
            <a:pPr indent="0" marL="0">
              <a:buNone/>
            </a:pPr>
            <a:r>
              <a:rPr lang="en-US" sz="1300" dirty="0">
                <a:solidFill>
                  <a:srgbClr val="D6DEEE"/>
                </a:solidFill>
                <a:latin typeface="Calibri" pitchFamily="34" charset="0"/>
                <a:ea typeface="Calibri" pitchFamily="34" charset="-122"/>
                <a:cs typeface="Calibri" pitchFamily="34" charset="-120"/>
              </a:rPr>
              <a:t>Integrating results into the permanent structures, procedures or policy of partner organisations or public authorities.</a:t>
            </a:r>
            <a:endParaRPr lang="en-US" sz="1300" dirty="0"/>
          </a:p>
        </p:txBody>
      </p:sp>
      <p:sp>
        <p:nvSpPr>
          <p:cNvPr id="44" name="Text 38"/>
          <p:cNvSpPr txBox="1"/>
          <p:nvPr/>
        </p:nvSpPr>
        <p:spPr>
          <a:xfrm>
            <a:off x="8354568" y="5120640"/>
            <a:ext cx="3057144" cy="256032"/>
          </a:xfrm>
          <a:prstGeom prst="rect">
            <a:avLst/>
          </a:prstGeom>
          <a:noFill/>
          <a:ln/>
        </p:spPr>
        <p:txBody>
          <a:bodyPr wrap="square" lIns="0" tIns="0" rIns="0" bIns="0" rtlCol="0" anchor="t"/>
          <a:lstStyle/>
          <a:p>
            <a:pPr indent="0" marL="0">
              <a:buNone/>
            </a:pPr>
            <a:r>
              <a:rPr lang="en-US" sz="1100" b="1" spc="200" kern="0" dirty="0">
                <a:solidFill>
                  <a:srgbClr val="E9D68F"/>
                </a:solidFill>
                <a:latin typeface="Calibri" pitchFamily="34" charset="0"/>
                <a:ea typeface="Calibri" pitchFamily="34" charset="-122"/>
                <a:cs typeface="Calibri" pitchFamily="34" charset="-120"/>
              </a:rPr>
              <a:t>WHY THE MOST DURABLE</a:t>
            </a:r>
            <a:endParaRPr lang="en-US" sz="1100" dirty="0"/>
          </a:p>
        </p:txBody>
      </p:sp>
      <p:sp>
        <p:nvSpPr>
          <p:cNvPr id="45" name="Text 39"/>
          <p:cNvSpPr txBox="1"/>
          <p:nvPr/>
        </p:nvSpPr>
        <p:spPr>
          <a:xfrm>
            <a:off x="8354568" y="5376672"/>
            <a:ext cx="3057144" cy="594360"/>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It does not depend on further project funding</a:t>
            </a:r>
            <a:endParaRPr lang="en-US" sz="12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5.4 · SUSTAINABILITY PLAN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Building the Sustainability Plan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23</a:t>
            </a:r>
            <a:endParaRPr lang="en-US" sz="900" dirty="0"/>
          </a:p>
        </p:txBody>
      </p:sp>
      <p:sp>
        <p:nvSpPr>
          <p:cNvPr id="7" name="Shape 4"/>
          <p:cNvSpPr/>
          <p:nvPr/>
        </p:nvSpPr>
        <p:spPr>
          <a:xfrm>
            <a:off x="548640" y="1691640"/>
            <a:ext cx="11091672" cy="960120"/>
          </a:xfrm>
          <a:prstGeom prst="roundRect">
            <a:avLst>
              <a:gd name="adj" fmla="val 7619"/>
            </a:avLst>
          </a:prstGeom>
          <a:solidFill>
            <a:srgbClr val="F4F7FC"/>
          </a:solidFill>
          <a:ln/>
        </p:spPr>
      </p:sp>
      <p:sp>
        <p:nvSpPr>
          <p:cNvPr id="8" name="Shape 5"/>
          <p:cNvSpPr/>
          <p:nvPr/>
        </p:nvSpPr>
        <p:spPr>
          <a:xfrm>
            <a:off x="777240" y="1920240"/>
            <a:ext cx="502920" cy="50292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13028" y="2056028"/>
            <a:ext cx="231343" cy="231343"/>
          </a:xfrm>
          <a:prstGeom prst="rect">
            <a:avLst/>
          </a:prstGeom>
        </p:spPr>
      </p:pic>
      <p:sp>
        <p:nvSpPr>
          <p:cNvPr id="10" name="Text 6"/>
          <p:cNvSpPr txBox="1"/>
          <p:nvPr/>
        </p:nvSpPr>
        <p:spPr>
          <a:xfrm>
            <a:off x="1463040" y="1691640"/>
            <a:ext cx="3383280" cy="9601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Start early</a:t>
            </a:r>
            <a:endParaRPr lang="en-US" sz="1400" dirty="0"/>
          </a:p>
          <a:p>
            <a:pPr indent="0" marL="0">
              <a:buNone/>
            </a:pPr>
            <a:r>
              <a:rPr lang="en-US" sz="1250" dirty="0">
                <a:solidFill>
                  <a:srgbClr val="2B3445"/>
                </a:solidFill>
                <a:latin typeface="Calibri" pitchFamily="34" charset="0"/>
                <a:ea typeface="Calibri" pitchFamily="34" charset="-122"/>
                <a:cs typeface="Calibri" pitchFamily="34" charset="-120"/>
              </a:rPr>
              <a:t>from the first stages of implementation, not at completion</a:t>
            </a:r>
            <a:endParaRPr lang="en-US" sz="1400" dirty="0"/>
          </a:p>
        </p:txBody>
      </p:sp>
      <p:sp>
        <p:nvSpPr>
          <p:cNvPr id="11" name="Shape 7"/>
          <p:cNvSpPr/>
          <p:nvPr/>
        </p:nvSpPr>
        <p:spPr>
          <a:xfrm>
            <a:off x="4754880" y="2112264"/>
            <a:ext cx="6583680" cy="164592"/>
          </a:xfrm>
          <a:prstGeom prst="roundRect">
            <a:avLst>
              <a:gd name="adj" fmla="val 50000"/>
            </a:avLst>
          </a:prstGeom>
          <a:solidFill>
            <a:srgbClr val="D5DDEB"/>
          </a:solidFill>
          <a:ln/>
        </p:spPr>
      </p:sp>
      <p:sp>
        <p:nvSpPr>
          <p:cNvPr id="12" name="Shape 8"/>
          <p:cNvSpPr/>
          <p:nvPr/>
        </p:nvSpPr>
        <p:spPr>
          <a:xfrm>
            <a:off x="5074920" y="2112264"/>
            <a:ext cx="6263640" cy="164592"/>
          </a:xfrm>
          <a:prstGeom prst="roundRect">
            <a:avLst>
              <a:gd name="adj" fmla="val 50000"/>
            </a:avLst>
          </a:prstGeom>
          <a:solidFill>
            <a:srgbClr val="C9A227"/>
          </a:solidFill>
          <a:ln/>
        </p:spPr>
      </p:sp>
      <p:sp>
        <p:nvSpPr>
          <p:cNvPr id="13" name="Shape 9"/>
          <p:cNvSpPr/>
          <p:nvPr/>
        </p:nvSpPr>
        <p:spPr>
          <a:xfrm>
            <a:off x="4946904" y="2066544"/>
            <a:ext cx="256032" cy="256032"/>
          </a:xfrm>
          <a:prstGeom prst="ellipse">
            <a:avLst/>
          </a:prstGeom>
          <a:solidFill>
            <a:srgbClr val="1B2A4A"/>
          </a:solidFill>
          <a:ln w="19050">
            <a:solidFill>
              <a:srgbClr val="FFFFFF"/>
            </a:solidFill>
            <a:prstDash val="solid"/>
          </a:ln>
        </p:spPr>
      </p:sp>
      <p:sp>
        <p:nvSpPr>
          <p:cNvPr id="14" name="Text 10"/>
          <p:cNvSpPr txBox="1"/>
          <p:nvPr/>
        </p:nvSpPr>
        <p:spPr>
          <a:xfrm>
            <a:off x="5074920" y="1773936"/>
            <a:ext cx="4572000" cy="256032"/>
          </a:xfrm>
          <a:prstGeom prst="rect">
            <a:avLst/>
          </a:prstGeom>
          <a:noFill/>
          <a:ln/>
        </p:spPr>
        <p:txBody>
          <a:bodyPr wrap="square" lIns="0" tIns="0" rIns="0" bIns="0" rtlCol="0" anchor="t"/>
          <a:lstStyle/>
          <a:p>
            <a:pPr indent="0" marL="0">
              <a:buNone/>
            </a:pPr>
            <a:r>
              <a:rPr lang="en-US" sz="1150" b="1" dirty="0">
                <a:solidFill>
                  <a:srgbClr val="C9A227"/>
                </a:solidFill>
                <a:latin typeface="Calibri" pitchFamily="34" charset="0"/>
                <a:ea typeface="Calibri" pitchFamily="34" charset="-122"/>
                <a:cs typeface="Calibri" pitchFamily="34" charset="-120"/>
              </a:rPr>
              <a:t>Sustainability plan developed and implemented</a:t>
            </a:r>
            <a:endParaRPr lang="en-US" sz="1150" dirty="0"/>
          </a:p>
        </p:txBody>
      </p:sp>
      <p:sp>
        <p:nvSpPr>
          <p:cNvPr id="15" name="Text 11"/>
          <p:cNvSpPr txBox="1"/>
          <p:nvPr/>
        </p:nvSpPr>
        <p:spPr>
          <a:xfrm>
            <a:off x="4754880" y="2331720"/>
            <a:ext cx="2743200" cy="237744"/>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First stages of implementation</a:t>
            </a:r>
            <a:endParaRPr lang="en-US" sz="1050" dirty="0"/>
          </a:p>
        </p:txBody>
      </p:sp>
      <p:sp>
        <p:nvSpPr>
          <p:cNvPr id="16" name="Text 12"/>
          <p:cNvSpPr txBox="1"/>
          <p:nvPr/>
        </p:nvSpPr>
        <p:spPr>
          <a:xfrm>
            <a:off x="9052560" y="2331720"/>
            <a:ext cx="2286000" cy="237744"/>
          </a:xfrm>
          <a:prstGeom prst="rect">
            <a:avLst/>
          </a:prstGeom>
          <a:noFill/>
          <a:ln/>
        </p:spPr>
        <p:txBody>
          <a:bodyPr wrap="square" lIns="0" tIns="0" rIns="0" bIns="0" rtlCol="0" anchor="t"/>
          <a:lstStyle/>
          <a:p>
            <a:pPr algn="r" indent="0" marL="0">
              <a:buNone/>
            </a:pPr>
            <a:r>
              <a:rPr lang="en-US" sz="1050" i="1" dirty="0">
                <a:solidFill>
                  <a:srgbClr val="64708C"/>
                </a:solidFill>
                <a:latin typeface="Calibri" pitchFamily="34" charset="0"/>
                <a:ea typeface="Calibri" pitchFamily="34" charset="-122"/>
                <a:cs typeface="Calibri" pitchFamily="34" charset="-120"/>
              </a:rPr>
              <a:t>Project completion</a:t>
            </a:r>
            <a:endParaRPr lang="en-US" sz="105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548640" y="2834640"/>
          <a:ext cx="11091672" cy="914400"/>
        </p:xfrm>
        <a:graphic>
          <a:graphicData uri="http://schemas.openxmlformats.org/drawingml/2006/table">
            <a:tbl>
              <a:tblPr/>
              <a:tblGrid>
                <a:gridCol w="2103120"/>
                <a:gridCol w="4873752"/>
                <a:gridCol w="2286000"/>
                <a:gridCol w="1828800"/>
              </a:tblGrid>
              <a:tr h="41148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Dimension</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Measures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Responsible</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Timeframe</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r>
              <a:tr h="566928">
                <a:tc>
                  <a:txBody>
                    <a:bodyPr/>
                    <a:lstStyle/>
                    <a:p>
                      <a:pPr indent="0" marL="0">
                        <a:buNone/>
                      </a:pPr>
                      <a:r>
                        <a:rPr lang="en-US" sz="1250" b="1" dirty="0">
                          <a:solidFill>
                            <a:srgbClr val="1B2A4A"/>
                          </a:solidFill>
                          <a:latin typeface="Calibri" pitchFamily="34" charset="0"/>
                          <a:ea typeface="Calibri" pitchFamily="34" charset="-122"/>
                          <a:cs typeface="Calibri" pitchFamily="34" charset="-120"/>
                        </a:rPr>
                        <a:t>Institutional</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Partner universities include the teacher-training module in their regular programmes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Partner vice-rectors for education</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By the end of year 2</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566928">
                <a:tc>
                  <a:txBody>
                    <a:bodyPr/>
                    <a:lstStyle/>
                    <a:p>
                      <a:pPr indent="0" marL="0">
                        <a:buNone/>
                      </a:pPr>
                      <a:r>
                        <a:rPr lang="en-US" sz="1250" b="1" dirty="0">
                          <a:solidFill>
                            <a:srgbClr val="1B2A4A"/>
                          </a:solidFill>
                          <a:latin typeface="Calibri" pitchFamily="34" charset="0"/>
                          <a:ea typeface="Calibri" pitchFamily="34" charset="-122"/>
                          <a:cs typeface="Calibri" pitchFamily="34" charset="-120"/>
                        </a:rPr>
                        <a:t>Financial</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Cover running costs from partners' own budgets; prepare a follow-up grant application</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Coordinator's grants office</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Final six months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rgbClr val="1B2A4A"/>
                          </a:solidFill>
                          <a:latin typeface="Calibri" pitchFamily="34" charset="0"/>
                          <a:ea typeface="Calibri" pitchFamily="34" charset="-122"/>
                          <a:cs typeface="Calibri" pitchFamily="34" charset="-120"/>
                        </a:rPr>
                        <a:t>Political / regulatory</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Submit proposals to embed the module in the relevant professional standard</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Steering committee</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Year 3</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566928">
                <a:tc>
                  <a:txBody>
                    <a:bodyPr/>
                    <a:lstStyle/>
                    <a:p>
                      <a:pPr indent="0" marL="0">
                        <a:buNone/>
                      </a:pPr>
                      <a:r>
                        <a:rPr lang="en-US" sz="1250" b="1" dirty="0">
                          <a:solidFill>
                            <a:srgbClr val="1B2A4A"/>
                          </a:solidFill>
                          <a:latin typeface="Calibri" pitchFamily="34" charset="0"/>
                          <a:ea typeface="Calibri" pitchFamily="34" charset="-122"/>
                          <a:cs typeface="Calibri" pitchFamily="34" charset="-120"/>
                        </a:rPr>
                        <a:t>Social</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Maintain a network of trained teachers with regular exchange events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Dissemination work-package leader</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From year 1 onwards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bl>
          </a:graphicData>
        </a:graphic>
      </p:graphicFrame>
      <p:sp>
        <p:nvSpPr>
          <p:cNvPr id="18" name="Text 13"/>
          <p:cNvSpPr txBox="1"/>
          <p:nvPr/>
        </p:nvSpPr>
        <p:spPr>
          <a:xfrm>
            <a:off x="548640" y="5715000"/>
            <a:ext cx="11091672" cy="274320"/>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Illustrative example: a hypothetical plan for an educational project. The structure (measures, responsible parties and timeframes for each dimension) follows the lecture.</a:t>
            </a:r>
            <a:endParaRPr lang="en-US" sz="10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06</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6</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Project Closure, Handover of Results, Archiving of Documentation and Lessons Learned</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does formal project closure involve?</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is handed over, to whom, and how is documentation archived?</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Why document lessons learned if it is not a formal requirement?</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8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24</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6.1 · FORMAL PROJECT CLOSURE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Four Steps of Formal Project Closure</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25</a:t>
            </a:r>
            <a:endParaRPr lang="en-US" sz="900" dirty="0"/>
          </a:p>
        </p:txBody>
      </p:sp>
      <p:sp>
        <p:nvSpPr>
          <p:cNvPr id="7" name="Shape 4"/>
          <p:cNvSpPr/>
          <p:nvPr/>
        </p:nvSpPr>
        <p:spPr>
          <a:xfrm>
            <a:off x="1935099" y="2240280"/>
            <a:ext cx="8318754" cy="0"/>
          </a:xfrm>
          <a:prstGeom prst="line">
            <a:avLst/>
          </a:prstGeom>
          <a:noFill/>
          <a:ln w="25400">
            <a:solidFill>
              <a:srgbClr val="D5DDEB"/>
            </a:solidFill>
            <a:prstDash val="solid"/>
          </a:ln>
        </p:spPr>
      </p:sp>
      <p:sp>
        <p:nvSpPr>
          <p:cNvPr id="8" name="Shape 5"/>
          <p:cNvSpPr/>
          <p:nvPr/>
        </p:nvSpPr>
        <p:spPr>
          <a:xfrm>
            <a:off x="1477899" y="1783080"/>
            <a:ext cx="914400" cy="91440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1724787" y="2029968"/>
            <a:ext cx="420624" cy="420624"/>
          </a:xfrm>
          <a:prstGeom prst="rect">
            <a:avLst/>
          </a:prstGeom>
        </p:spPr>
      </p:pic>
      <p:sp>
        <p:nvSpPr>
          <p:cNvPr id="10" name="Text 6"/>
          <p:cNvSpPr txBox="1"/>
          <p:nvPr/>
        </p:nvSpPr>
        <p:spPr>
          <a:xfrm>
            <a:off x="621792" y="2880360"/>
            <a:ext cx="2626614" cy="548640"/>
          </a:xfrm>
          <a:prstGeom prst="rect">
            <a:avLst/>
          </a:prstGeom>
          <a:noFill/>
          <a:ln/>
        </p:spPr>
        <p:txBody>
          <a:bodyPr wrap="square" lIns="0" tIns="0" rIns="0" bIns="0" rtlCol="0" anchor="t"/>
          <a:lstStyle/>
          <a:p>
            <a:pPr algn="ctr" indent="0" marL="0">
              <a:buNone/>
            </a:pPr>
            <a:r>
              <a:rPr lang="en-US" sz="1600" b="1" dirty="0">
                <a:solidFill>
                  <a:srgbClr val="1B2A4A"/>
                </a:solidFill>
                <a:latin typeface="Calibri" pitchFamily="34" charset="0"/>
                <a:ea typeface="Calibri" pitchFamily="34" charset="-122"/>
                <a:cs typeface="Calibri" pitchFamily="34" charset="-120"/>
              </a:rPr>
              <a:t>Final reports</a:t>
            </a:r>
            <a:endParaRPr lang="en-US" sz="1600" dirty="0"/>
          </a:p>
        </p:txBody>
      </p:sp>
      <p:sp>
        <p:nvSpPr>
          <p:cNvPr id="11" name="Text 7"/>
          <p:cNvSpPr txBox="1"/>
          <p:nvPr/>
        </p:nvSpPr>
        <p:spPr>
          <a:xfrm>
            <a:off x="640080" y="3429000"/>
            <a:ext cx="2590038" cy="1051560"/>
          </a:xfrm>
          <a:prstGeom prst="rect">
            <a:avLst/>
          </a:prstGeom>
          <a:noFill/>
          <a:ln/>
        </p:spPr>
        <p:txBody>
          <a:bodyPr wrap="square" lIns="0" tIns="0" rIns="0" bIns="0" rtlCol="0" anchor="t"/>
          <a:lstStyle/>
          <a:p>
            <a:pPr algn="ctr" indent="0" marL="0">
              <a:buNone/>
            </a:pPr>
            <a:r>
              <a:rPr lang="en-US" sz="1350" dirty="0">
                <a:solidFill>
                  <a:srgbClr val="2B3445"/>
                </a:solidFill>
                <a:latin typeface="Calibri" pitchFamily="34" charset="0"/>
                <a:ea typeface="Calibri" pitchFamily="34" charset="-122"/>
                <a:cs typeface="Calibri" pitchFamily="34" charset="-120"/>
              </a:rPr>
              <a:t>Prepare and submit the final technical and financial reports (Section 3)</a:t>
            </a:r>
            <a:endParaRPr lang="en-US" sz="1350" dirty="0"/>
          </a:p>
        </p:txBody>
      </p:sp>
      <p:sp>
        <p:nvSpPr>
          <p:cNvPr id="12" name="Shape 8"/>
          <p:cNvSpPr/>
          <p:nvPr/>
        </p:nvSpPr>
        <p:spPr>
          <a:xfrm>
            <a:off x="4250817" y="1783080"/>
            <a:ext cx="914400" cy="914400"/>
          </a:xfrm>
          <a:prstGeom prst="ellipse">
            <a:avLst/>
          </a:prstGeom>
          <a:solidFill>
            <a:srgbClr val="1B2A4A"/>
          </a:solidFill>
          <a:ln/>
        </p:spPr>
      </p:sp>
      <p:pic>
        <p:nvPicPr>
          <p:cNvPr id="13" name="Image 1" descr="preencoded.png">    </p:cNvPr>
          <p:cNvPicPr>
            <a:picLocks noChangeAspect="1"/>
          </p:cNvPicPr>
          <p:nvPr/>
        </p:nvPicPr>
        <p:blipFill>
          <a:blip r:embed="rId2"/>
          <a:stretch>
            <a:fillRect/>
          </a:stretch>
        </p:blipFill>
        <p:spPr>
          <a:xfrm>
            <a:off x="4497705" y="2029968"/>
            <a:ext cx="420624" cy="420624"/>
          </a:xfrm>
          <a:prstGeom prst="rect">
            <a:avLst/>
          </a:prstGeom>
        </p:spPr>
      </p:pic>
      <p:sp>
        <p:nvSpPr>
          <p:cNvPr id="14" name="Text 9"/>
          <p:cNvSpPr txBox="1"/>
          <p:nvPr/>
        </p:nvSpPr>
        <p:spPr>
          <a:xfrm>
            <a:off x="3394710" y="2880360"/>
            <a:ext cx="2626614" cy="548640"/>
          </a:xfrm>
          <a:prstGeom prst="rect">
            <a:avLst/>
          </a:prstGeom>
          <a:noFill/>
          <a:ln/>
        </p:spPr>
        <p:txBody>
          <a:bodyPr wrap="square" lIns="0" tIns="0" rIns="0" bIns="0" rtlCol="0" anchor="t"/>
          <a:lstStyle/>
          <a:p>
            <a:pPr algn="ctr" indent="0" marL="0">
              <a:buNone/>
            </a:pPr>
            <a:r>
              <a:rPr lang="en-US" sz="1600" b="1" dirty="0">
                <a:solidFill>
                  <a:srgbClr val="1B2A4A"/>
                </a:solidFill>
                <a:latin typeface="Calibri" pitchFamily="34" charset="0"/>
                <a:ea typeface="Calibri" pitchFamily="34" charset="-122"/>
                <a:cs typeface="Calibri" pitchFamily="34" charset="-120"/>
              </a:rPr>
              <a:t>Donor confirmation</a:t>
            </a:r>
            <a:endParaRPr lang="en-US" sz="1600" dirty="0"/>
          </a:p>
        </p:txBody>
      </p:sp>
      <p:sp>
        <p:nvSpPr>
          <p:cNvPr id="15" name="Text 10"/>
          <p:cNvSpPr txBox="1"/>
          <p:nvPr/>
        </p:nvSpPr>
        <p:spPr>
          <a:xfrm>
            <a:off x="3412998" y="3429000"/>
            <a:ext cx="2590038" cy="1051560"/>
          </a:xfrm>
          <a:prstGeom prst="rect">
            <a:avLst/>
          </a:prstGeom>
          <a:noFill/>
          <a:ln/>
        </p:spPr>
        <p:txBody>
          <a:bodyPr wrap="square" lIns="0" tIns="0" rIns="0" bIns="0" rtlCol="0" anchor="t"/>
          <a:lstStyle/>
          <a:p>
            <a:pPr algn="ctr" indent="0" marL="0">
              <a:buNone/>
            </a:pPr>
            <a:r>
              <a:rPr lang="en-US" sz="1350" dirty="0">
                <a:solidFill>
                  <a:srgbClr val="2B3445"/>
                </a:solidFill>
                <a:latin typeface="Calibri" pitchFamily="34" charset="0"/>
                <a:ea typeface="Calibri" pitchFamily="34" charset="-122"/>
                <a:cs typeface="Calibri" pitchFamily="34" charset="-120"/>
              </a:rPr>
              <a:t>Formal confirmation that the obligations of the grant agreement have been fulfilled</a:t>
            </a:r>
            <a:endParaRPr lang="en-US" sz="1350" dirty="0"/>
          </a:p>
        </p:txBody>
      </p:sp>
      <p:sp>
        <p:nvSpPr>
          <p:cNvPr id="16" name="Shape 11"/>
          <p:cNvSpPr/>
          <p:nvPr/>
        </p:nvSpPr>
        <p:spPr>
          <a:xfrm>
            <a:off x="7023735" y="1783080"/>
            <a:ext cx="914400" cy="914400"/>
          </a:xfrm>
          <a:prstGeom prst="ellipse">
            <a:avLst/>
          </a:prstGeom>
          <a:solidFill>
            <a:srgbClr val="C9A227"/>
          </a:solidFill>
          <a:ln/>
        </p:spPr>
      </p:sp>
      <p:pic>
        <p:nvPicPr>
          <p:cNvPr id="17" name="Image 2" descr="preencoded.png">    </p:cNvPr>
          <p:cNvPicPr>
            <a:picLocks noChangeAspect="1"/>
          </p:cNvPicPr>
          <p:nvPr/>
        </p:nvPicPr>
        <p:blipFill>
          <a:blip r:embed="rId3"/>
          <a:stretch>
            <a:fillRect/>
          </a:stretch>
        </p:blipFill>
        <p:spPr>
          <a:xfrm>
            <a:off x="7270623" y="2029968"/>
            <a:ext cx="420624" cy="420624"/>
          </a:xfrm>
          <a:prstGeom prst="rect">
            <a:avLst/>
          </a:prstGeom>
        </p:spPr>
      </p:pic>
      <p:sp>
        <p:nvSpPr>
          <p:cNvPr id="18" name="Text 12"/>
          <p:cNvSpPr txBox="1"/>
          <p:nvPr/>
        </p:nvSpPr>
        <p:spPr>
          <a:xfrm>
            <a:off x="6167628" y="2880360"/>
            <a:ext cx="2626614" cy="548640"/>
          </a:xfrm>
          <a:prstGeom prst="rect">
            <a:avLst/>
          </a:prstGeom>
          <a:noFill/>
          <a:ln/>
        </p:spPr>
        <p:txBody>
          <a:bodyPr wrap="square" lIns="0" tIns="0" rIns="0" bIns="0" rtlCol="0" anchor="t"/>
          <a:lstStyle/>
          <a:p>
            <a:pPr algn="ctr" indent="0" marL="0">
              <a:buNone/>
            </a:pPr>
            <a:r>
              <a:rPr lang="en-US" sz="1600" b="1" dirty="0">
                <a:solidFill>
                  <a:srgbClr val="1B2A4A"/>
                </a:solidFill>
                <a:latin typeface="Calibri" pitchFamily="34" charset="0"/>
                <a:ea typeface="Calibri" pitchFamily="34" charset="-122"/>
                <a:cs typeface="Calibri" pitchFamily="34" charset="-120"/>
              </a:rPr>
              <a:t>Final payment</a:t>
            </a:r>
            <a:endParaRPr lang="en-US" sz="1600" dirty="0"/>
          </a:p>
        </p:txBody>
      </p:sp>
      <p:sp>
        <p:nvSpPr>
          <p:cNvPr id="19" name="Text 13"/>
          <p:cNvSpPr txBox="1"/>
          <p:nvPr/>
        </p:nvSpPr>
        <p:spPr>
          <a:xfrm>
            <a:off x="6185916" y="3429000"/>
            <a:ext cx="2590038" cy="1051560"/>
          </a:xfrm>
          <a:prstGeom prst="rect">
            <a:avLst/>
          </a:prstGeom>
          <a:noFill/>
          <a:ln/>
        </p:spPr>
        <p:txBody>
          <a:bodyPr wrap="square" lIns="0" tIns="0" rIns="0" bIns="0" rtlCol="0" anchor="t"/>
          <a:lstStyle/>
          <a:p>
            <a:pPr algn="ctr" indent="0" marL="0">
              <a:buNone/>
            </a:pPr>
            <a:r>
              <a:rPr lang="en-US" sz="1350" dirty="0">
                <a:solidFill>
                  <a:srgbClr val="2B3445"/>
                </a:solidFill>
                <a:latin typeface="Calibri" pitchFamily="34" charset="0"/>
                <a:ea typeface="Calibri" pitchFamily="34" charset="-122"/>
                <a:cs typeface="Calibri" pitchFamily="34" charset="-120"/>
              </a:rPr>
              <a:t>The final payment or, if non-compliance is identified, a financial correction</a:t>
            </a:r>
            <a:endParaRPr lang="en-US" sz="1350" dirty="0"/>
          </a:p>
        </p:txBody>
      </p:sp>
      <p:sp>
        <p:nvSpPr>
          <p:cNvPr id="20" name="Shape 14"/>
          <p:cNvSpPr/>
          <p:nvPr/>
        </p:nvSpPr>
        <p:spPr>
          <a:xfrm>
            <a:off x="9796653" y="1783080"/>
            <a:ext cx="914400" cy="914400"/>
          </a:xfrm>
          <a:prstGeom prst="ellipse">
            <a:avLst/>
          </a:prstGeom>
          <a:solidFill>
            <a:srgbClr val="1B2A4A"/>
          </a:solidFill>
          <a:ln/>
        </p:spPr>
      </p:sp>
      <p:pic>
        <p:nvPicPr>
          <p:cNvPr id="21" name="Image 3" descr="preencoded.png">    </p:cNvPr>
          <p:cNvPicPr>
            <a:picLocks noChangeAspect="1"/>
          </p:cNvPicPr>
          <p:nvPr/>
        </p:nvPicPr>
        <p:blipFill>
          <a:blip r:embed="rId4"/>
          <a:stretch>
            <a:fillRect/>
          </a:stretch>
        </p:blipFill>
        <p:spPr>
          <a:xfrm>
            <a:off x="10043541" y="2029968"/>
            <a:ext cx="420624" cy="420624"/>
          </a:xfrm>
          <a:prstGeom prst="rect">
            <a:avLst/>
          </a:prstGeom>
        </p:spPr>
      </p:pic>
      <p:sp>
        <p:nvSpPr>
          <p:cNvPr id="22" name="Text 15"/>
          <p:cNvSpPr txBox="1"/>
          <p:nvPr/>
        </p:nvSpPr>
        <p:spPr>
          <a:xfrm>
            <a:off x="8940546" y="2880360"/>
            <a:ext cx="2626614" cy="548640"/>
          </a:xfrm>
          <a:prstGeom prst="rect">
            <a:avLst/>
          </a:prstGeom>
          <a:noFill/>
          <a:ln/>
        </p:spPr>
        <p:txBody>
          <a:bodyPr wrap="square" lIns="0" tIns="0" rIns="0" bIns="0" rtlCol="0" anchor="t"/>
          <a:lstStyle/>
          <a:p>
            <a:pPr algn="ctr" indent="0" marL="0">
              <a:buNone/>
            </a:pPr>
            <a:r>
              <a:rPr lang="en-US" sz="1600" b="1" dirty="0">
                <a:solidFill>
                  <a:srgbClr val="1B2A4A"/>
                </a:solidFill>
                <a:latin typeface="Calibri" pitchFamily="34" charset="0"/>
                <a:ea typeface="Calibri" pitchFamily="34" charset="-122"/>
                <a:cs typeface="Calibri" pitchFamily="34" charset="-120"/>
              </a:rPr>
              <a:t>Formal dissolution</a:t>
            </a:r>
            <a:endParaRPr lang="en-US" sz="1600" dirty="0"/>
          </a:p>
        </p:txBody>
      </p:sp>
      <p:sp>
        <p:nvSpPr>
          <p:cNvPr id="23" name="Text 16"/>
          <p:cNvSpPr txBox="1"/>
          <p:nvPr/>
        </p:nvSpPr>
        <p:spPr>
          <a:xfrm>
            <a:off x="8958834" y="3429000"/>
            <a:ext cx="2590038" cy="1051560"/>
          </a:xfrm>
          <a:prstGeom prst="rect">
            <a:avLst/>
          </a:prstGeom>
          <a:noFill/>
          <a:ln/>
        </p:spPr>
        <p:txBody>
          <a:bodyPr wrap="square" lIns="0" tIns="0" rIns="0" bIns="0" rtlCol="0" anchor="t"/>
          <a:lstStyle/>
          <a:p>
            <a:pPr algn="ctr" indent="0" marL="0">
              <a:buNone/>
            </a:pPr>
            <a:r>
              <a:rPr lang="en-US" sz="1350" dirty="0">
                <a:solidFill>
                  <a:srgbClr val="2B3445"/>
                </a:solidFill>
                <a:latin typeface="Calibri" pitchFamily="34" charset="0"/>
                <a:ea typeface="Calibri" pitchFamily="34" charset="-122"/>
                <a:cs typeface="Calibri" pitchFamily="34" charset="-120"/>
              </a:rPr>
              <a:t>Dissolution of the project team and the consortium's governing bodies</a:t>
            </a:r>
            <a:endParaRPr lang="en-US" sz="1350" dirty="0"/>
          </a:p>
        </p:txBody>
      </p:sp>
      <p:sp>
        <p:nvSpPr>
          <p:cNvPr id="24" name="Shape 17"/>
          <p:cNvSpPr/>
          <p:nvPr/>
        </p:nvSpPr>
        <p:spPr>
          <a:xfrm>
            <a:off x="548640" y="4983480"/>
            <a:ext cx="11091672" cy="914400"/>
          </a:xfrm>
          <a:prstGeom prst="roundRect">
            <a:avLst>
              <a:gd name="adj" fmla="val 8000"/>
            </a:avLst>
          </a:prstGeom>
          <a:solidFill>
            <a:srgbClr val="1B2A4A"/>
          </a:solidFill>
          <a:ln/>
        </p:spPr>
      </p:sp>
      <p:sp>
        <p:nvSpPr>
          <p:cNvPr id="25" name="Shape 18"/>
          <p:cNvSpPr/>
          <p:nvPr/>
        </p:nvSpPr>
        <p:spPr>
          <a:xfrm>
            <a:off x="777240" y="5166360"/>
            <a:ext cx="548640" cy="548640"/>
          </a:xfrm>
          <a:prstGeom prst="ellipse">
            <a:avLst/>
          </a:prstGeom>
          <a:solidFill>
            <a:srgbClr val="31487A"/>
          </a:solidFill>
          <a:ln/>
        </p:spPr>
      </p:sp>
      <p:pic>
        <p:nvPicPr>
          <p:cNvPr id="26" name="Image 4" descr="preencoded.png">    </p:cNvPr>
          <p:cNvPicPr>
            <a:picLocks noChangeAspect="1"/>
          </p:cNvPicPr>
          <p:nvPr/>
        </p:nvPicPr>
        <p:blipFill>
          <a:blip r:embed="rId5"/>
          <a:stretch>
            <a:fillRect/>
          </a:stretch>
        </p:blipFill>
        <p:spPr>
          <a:xfrm>
            <a:off x="925373" y="5314493"/>
            <a:ext cx="252374" cy="252374"/>
          </a:xfrm>
          <a:prstGeom prst="rect">
            <a:avLst/>
          </a:prstGeom>
        </p:spPr>
      </p:pic>
      <p:sp>
        <p:nvSpPr>
          <p:cNvPr id="27" name="Text 19"/>
          <p:cNvSpPr txBox="1"/>
          <p:nvPr/>
        </p:nvSpPr>
        <p:spPr>
          <a:xfrm>
            <a:off x="1554480" y="5074920"/>
            <a:ext cx="9857232" cy="73152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Closure is the final phase of the project life cycle (Lecture 1). Alongside these formal steps, it includes the handover of results, archiving and lessons learned (next slides).</a:t>
            </a:r>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6.2–6.3 · HANDOVER AND ARCHIVING</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Handing Over Results and Archiving Documentation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26</a:t>
            </a:r>
            <a:endParaRPr lang="en-US" sz="900" dirty="0"/>
          </a:p>
        </p:txBody>
      </p:sp>
      <p:sp>
        <p:nvSpPr>
          <p:cNvPr id="7" name="Text 4"/>
          <p:cNvSpPr txBox="1"/>
          <p:nvPr/>
        </p:nvSpPr>
        <p:spPr>
          <a:xfrm>
            <a:off x="548640" y="1691640"/>
            <a:ext cx="4572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HANDOVER</a:t>
            </a:r>
            <a:endParaRPr lang="en-US" sz="1100" dirty="0"/>
          </a:p>
        </p:txBody>
      </p:sp>
      <p:sp>
        <p:nvSpPr>
          <p:cNvPr id="8" name="Shape 5"/>
          <p:cNvSpPr/>
          <p:nvPr/>
        </p:nvSpPr>
        <p:spPr>
          <a:xfrm>
            <a:off x="548640" y="2057400"/>
            <a:ext cx="1463040" cy="2697480"/>
          </a:xfrm>
          <a:prstGeom prst="roundRect">
            <a:avLst>
              <a:gd name="adj" fmla="val 5000"/>
            </a:avLst>
          </a:prstGeom>
          <a:solidFill>
            <a:srgbClr val="1B2A4A"/>
          </a:solidFill>
          <a:ln/>
        </p:spPr>
      </p:sp>
      <p:sp>
        <p:nvSpPr>
          <p:cNvPr id="9" name="Shape 6"/>
          <p:cNvSpPr/>
          <p:nvPr/>
        </p:nvSpPr>
        <p:spPr>
          <a:xfrm>
            <a:off x="1005840" y="2286000"/>
            <a:ext cx="548640" cy="548640"/>
          </a:xfrm>
          <a:prstGeom prst="ellipse">
            <a:avLst/>
          </a:prstGeom>
          <a:solidFill>
            <a:srgbClr val="31487A"/>
          </a:solidFill>
          <a:ln/>
        </p:spPr>
      </p:sp>
      <p:pic>
        <p:nvPicPr>
          <p:cNvPr id="10" name="Image 0" descr="preencoded.png">    </p:cNvPr>
          <p:cNvPicPr>
            <a:picLocks noChangeAspect="1"/>
          </p:cNvPicPr>
          <p:nvPr/>
        </p:nvPicPr>
        <p:blipFill>
          <a:blip r:embed="rId1"/>
          <a:stretch>
            <a:fillRect/>
          </a:stretch>
        </p:blipFill>
        <p:spPr>
          <a:xfrm>
            <a:off x="1153973" y="2434133"/>
            <a:ext cx="252374" cy="252374"/>
          </a:xfrm>
          <a:prstGeom prst="rect">
            <a:avLst/>
          </a:prstGeom>
        </p:spPr>
      </p:pic>
      <p:sp>
        <p:nvSpPr>
          <p:cNvPr id="11" name="Text 7"/>
          <p:cNvSpPr txBox="1"/>
          <p:nvPr/>
        </p:nvSpPr>
        <p:spPr>
          <a:xfrm>
            <a:off x="640080" y="2971800"/>
            <a:ext cx="1280160" cy="109728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Project consortium</a:t>
            </a:r>
            <a:endParaRPr lang="en-US" sz="1400" dirty="0"/>
          </a:p>
        </p:txBody>
      </p:sp>
      <p:sp>
        <p:nvSpPr>
          <p:cNvPr id="12" name="Shape 8"/>
          <p:cNvSpPr/>
          <p:nvPr/>
        </p:nvSpPr>
        <p:spPr>
          <a:xfrm>
            <a:off x="2286000" y="2057400"/>
            <a:ext cx="1600200" cy="457200"/>
          </a:xfrm>
          <a:prstGeom prst="roundRect">
            <a:avLst>
              <a:gd name="adj" fmla="val 50000"/>
            </a:avLst>
          </a:prstGeom>
          <a:solidFill>
            <a:srgbClr val="E8EEF9"/>
          </a:solidFill>
          <a:ln/>
        </p:spPr>
      </p:sp>
      <p:sp>
        <p:nvSpPr>
          <p:cNvPr id="13" name="Text 9"/>
          <p:cNvSpPr txBox="1"/>
          <p:nvPr/>
        </p:nvSpPr>
        <p:spPr>
          <a:xfrm>
            <a:off x="2359152" y="2057400"/>
            <a:ext cx="1453896" cy="457200"/>
          </a:xfrm>
          <a:prstGeom prst="rect">
            <a:avLst/>
          </a:prstGeom>
          <a:noFill/>
          <a:ln/>
        </p:spPr>
        <p:txBody>
          <a:bodyPr wrap="square" lIns="0" tIns="0" rIns="0" bIns="0" rtlCol="0" anchor="ctr"/>
          <a:lstStyle/>
          <a:p>
            <a:pPr algn="ctr" indent="0" marL="0">
              <a:buNone/>
            </a:pPr>
            <a:r>
              <a:rPr lang="en-US" sz="1150" b="1" dirty="0">
                <a:solidFill>
                  <a:srgbClr val="1B2A4A"/>
                </a:solidFill>
                <a:latin typeface="Calibri" pitchFamily="34" charset="0"/>
                <a:ea typeface="Calibri" pitchFamily="34" charset="-122"/>
                <a:cs typeface="Calibri" pitchFamily="34" charset="-120"/>
              </a:rPr>
              <a:t>Deliverables</a:t>
            </a:r>
            <a:endParaRPr lang="en-US" sz="1150" dirty="0"/>
          </a:p>
        </p:txBody>
      </p:sp>
      <p:sp>
        <p:nvSpPr>
          <p:cNvPr id="14" name="Shape 10"/>
          <p:cNvSpPr/>
          <p:nvPr/>
        </p:nvSpPr>
        <p:spPr>
          <a:xfrm>
            <a:off x="2286000" y="2606040"/>
            <a:ext cx="1600200" cy="457200"/>
          </a:xfrm>
          <a:prstGeom prst="roundRect">
            <a:avLst>
              <a:gd name="adj" fmla="val 50000"/>
            </a:avLst>
          </a:prstGeom>
          <a:solidFill>
            <a:srgbClr val="E8EEF9"/>
          </a:solidFill>
          <a:ln/>
        </p:spPr>
      </p:sp>
      <p:sp>
        <p:nvSpPr>
          <p:cNvPr id="15" name="Text 11"/>
          <p:cNvSpPr txBox="1"/>
          <p:nvPr/>
        </p:nvSpPr>
        <p:spPr>
          <a:xfrm>
            <a:off x="2359152" y="2606040"/>
            <a:ext cx="1453896" cy="457200"/>
          </a:xfrm>
          <a:prstGeom prst="rect">
            <a:avLst/>
          </a:prstGeom>
          <a:noFill/>
          <a:ln/>
        </p:spPr>
        <p:txBody>
          <a:bodyPr wrap="square" lIns="0" tIns="0" rIns="0" bIns="0" rtlCol="0" anchor="ctr"/>
          <a:lstStyle/>
          <a:p>
            <a:pPr algn="ctr" indent="0" marL="0">
              <a:buNone/>
            </a:pPr>
            <a:r>
              <a:rPr lang="en-US" sz="1150" b="1" dirty="0">
                <a:solidFill>
                  <a:srgbClr val="1B2A4A"/>
                </a:solidFill>
                <a:latin typeface="Calibri" pitchFamily="34" charset="0"/>
                <a:ea typeface="Calibri" pitchFamily="34" charset="-122"/>
                <a:cs typeface="Calibri" pitchFamily="34" charset="-120"/>
              </a:rPr>
              <a:t>Developed systems</a:t>
            </a:r>
            <a:endParaRPr lang="en-US" sz="1150" dirty="0"/>
          </a:p>
        </p:txBody>
      </p:sp>
      <p:sp>
        <p:nvSpPr>
          <p:cNvPr id="16" name="Shape 12"/>
          <p:cNvSpPr/>
          <p:nvPr/>
        </p:nvSpPr>
        <p:spPr>
          <a:xfrm>
            <a:off x="2286000" y="3154680"/>
            <a:ext cx="1600200" cy="457200"/>
          </a:xfrm>
          <a:prstGeom prst="roundRect">
            <a:avLst>
              <a:gd name="adj" fmla="val 50000"/>
            </a:avLst>
          </a:prstGeom>
          <a:solidFill>
            <a:srgbClr val="E8EEF9"/>
          </a:solidFill>
          <a:ln/>
        </p:spPr>
      </p:sp>
      <p:sp>
        <p:nvSpPr>
          <p:cNvPr id="17" name="Text 13"/>
          <p:cNvSpPr txBox="1"/>
          <p:nvPr/>
        </p:nvSpPr>
        <p:spPr>
          <a:xfrm>
            <a:off x="2359152" y="3154680"/>
            <a:ext cx="1453896" cy="457200"/>
          </a:xfrm>
          <a:prstGeom prst="rect">
            <a:avLst/>
          </a:prstGeom>
          <a:noFill/>
          <a:ln/>
        </p:spPr>
        <p:txBody>
          <a:bodyPr wrap="square" lIns="0" tIns="0" rIns="0" bIns="0" rtlCol="0" anchor="ctr"/>
          <a:lstStyle/>
          <a:p>
            <a:pPr algn="ctr" indent="0" marL="0">
              <a:buNone/>
            </a:pPr>
            <a:r>
              <a:rPr lang="en-US" sz="1150" b="1" dirty="0">
                <a:solidFill>
                  <a:srgbClr val="1B2A4A"/>
                </a:solidFill>
                <a:latin typeface="Calibri" pitchFamily="34" charset="0"/>
                <a:ea typeface="Calibri" pitchFamily="34" charset="-122"/>
                <a:cs typeface="Calibri" pitchFamily="34" charset="-120"/>
              </a:rPr>
              <a:t>Databases</a:t>
            </a:r>
            <a:endParaRPr lang="en-US" sz="1150" dirty="0"/>
          </a:p>
        </p:txBody>
      </p:sp>
      <p:sp>
        <p:nvSpPr>
          <p:cNvPr id="18" name="Shape 14"/>
          <p:cNvSpPr/>
          <p:nvPr/>
        </p:nvSpPr>
        <p:spPr>
          <a:xfrm>
            <a:off x="2286000" y="3703320"/>
            <a:ext cx="1600200" cy="457200"/>
          </a:xfrm>
          <a:prstGeom prst="roundRect">
            <a:avLst>
              <a:gd name="adj" fmla="val 50000"/>
            </a:avLst>
          </a:prstGeom>
          <a:solidFill>
            <a:srgbClr val="E8EEF9"/>
          </a:solidFill>
          <a:ln/>
        </p:spPr>
      </p:sp>
      <p:sp>
        <p:nvSpPr>
          <p:cNvPr id="19" name="Text 15"/>
          <p:cNvSpPr txBox="1"/>
          <p:nvPr/>
        </p:nvSpPr>
        <p:spPr>
          <a:xfrm>
            <a:off x="2359152" y="3703320"/>
            <a:ext cx="1453896" cy="457200"/>
          </a:xfrm>
          <a:prstGeom prst="rect">
            <a:avLst/>
          </a:prstGeom>
          <a:noFill/>
          <a:ln/>
        </p:spPr>
        <p:txBody>
          <a:bodyPr wrap="square" lIns="0" tIns="0" rIns="0" bIns="0" rtlCol="0" anchor="ctr"/>
          <a:lstStyle/>
          <a:p>
            <a:pPr algn="ctr" indent="0" marL="0">
              <a:buNone/>
            </a:pPr>
            <a:r>
              <a:rPr lang="en-US" sz="1150" b="1" dirty="0">
                <a:solidFill>
                  <a:srgbClr val="1B2A4A"/>
                </a:solidFill>
                <a:latin typeface="Calibri" pitchFamily="34" charset="0"/>
                <a:ea typeface="Calibri" pitchFamily="34" charset="-122"/>
                <a:cs typeface="Calibri" pitchFamily="34" charset="-120"/>
              </a:rPr>
              <a:t>Equipment</a:t>
            </a:r>
            <a:endParaRPr lang="en-US" sz="1150" dirty="0"/>
          </a:p>
        </p:txBody>
      </p:sp>
      <p:sp>
        <p:nvSpPr>
          <p:cNvPr id="20" name="Shape 16"/>
          <p:cNvSpPr/>
          <p:nvPr/>
        </p:nvSpPr>
        <p:spPr>
          <a:xfrm>
            <a:off x="2286000" y="4251960"/>
            <a:ext cx="1600200" cy="457200"/>
          </a:xfrm>
          <a:prstGeom prst="roundRect">
            <a:avLst>
              <a:gd name="adj" fmla="val 50000"/>
            </a:avLst>
          </a:prstGeom>
          <a:solidFill>
            <a:srgbClr val="E8EEF9"/>
          </a:solidFill>
          <a:ln/>
        </p:spPr>
      </p:sp>
      <p:sp>
        <p:nvSpPr>
          <p:cNvPr id="21" name="Text 17"/>
          <p:cNvSpPr txBox="1"/>
          <p:nvPr/>
        </p:nvSpPr>
        <p:spPr>
          <a:xfrm>
            <a:off x="2359152" y="4251960"/>
            <a:ext cx="1453896" cy="457200"/>
          </a:xfrm>
          <a:prstGeom prst="rect">
            <a:avLst/>
          </a:prstGeom>
          <a:noFill/>
          <a:ln/>
        </p:spPr>
        <p:txBody>
          <a:bodyPr wrap="square" lIns="0" tIns="0" rIns="0" bIns="0" rtlCol="0" anchor="ctr"/>
          <a:lstStyle/>
          <a:p>
            <a:pPr algn="ctr" indent="0" marL="0">
              <a:buNone/>
            </a:pPr>
            <a:r>
              <a:rPr lang="en-US" sz="1150" b="1" dirty="0">
                <a:solidFill>
                  <a:srgbClr val="1B2A4A"/>
                </a:solidFill>
                <a:latin typeface="Calibri" pitchFamily="34" charset="0"/>
                <a:ea typeface="Calibri" pitchFamily="34" charset="-122"/>
                <a:cs typeface="Calibri" pitchFamily="34" charset="-120"/>
              </a:rPr>
              <a:t>Intellectual property rights</a:t>
            </a:r>
            <a:endParaRPr lang="en-US" sz="1150" dirty="0"/>
          </a:p>
        </p:txBody>
      </p:sp>
      <p:sp>
        <p:nvSpPr>
          <p:cNvPr id="22" name="Shape 18"/>
          <p:cNvSpPr/>
          <p:nvPr/>
        </p:nvSpPr>
        <p:spPr>
          <a:xfrm>
            <a:off x="2029968" y="3401568"/>
            <a:ext cx="219456" cy="0"/>
          </a:xfrm>
          <a:prstGeom prst="line">
            <a:avLst/>
          </a:prstGeom>
          <a:noFill/>
          <a:ln w="25400">
            <a:solidFill>
              <a:srgbClr val="C9A227"/>
            </a:solidFill>
            <a:prstDash val="solid"/>
            <a:tailEnd type="triangle"/>
          </a:ln>
        </p:spPr>
      </p:sp>
      <p:sp>
        <p:nvSpPr>
          <p:cNvPr id="23" name="Shape 19"/>
          <p:cNvSpPr/>
          <p:nvPr/>
        </p:nvSpPr>
        <p:spPr>
          <a:xfrm>
            <a:off x="3922776" y="3401568"/>
            <a:ext cx="219456" cy="0"/>
          </a:xfrm>
          <a:prstGeom prst="line">
            <a:avLst/>
          </a:prstGeom>
          <a:noFill/>
          <a:ln w="25400">
            <a:solidFill>
              <a:srgbClr val="C9A227"/>
            </a:solidFill>
            <a:prstDash val="solid"/>
            <a:tailEnd type="triangle"/>
          </a:ln>
        </p:spPr>
      </p:sp>
      <p:sp>
        <p:nvSpPr>
          <p:cNvPr id="24" name="Shape 20"/>
          <p:cNvSpPr/>
          <p:nvPr/>
        </p:nvSpPr>
        <p:spPr>
          <a:xfrm>
            <a:off x="4187952" y="2057400"/>
            <a:ext cx="1709928" cy="2697480"/>
          </a:xfrm>
          <a:prstGeom prst="roundRect">
            <a:avLst>
              <a:gd name="adj" fmla="val 4278"/>
            </a:avLst>
          </a:prstGeom>
          <a:solidFill>
            <a:srgbClr val="F4F7FC"/>
          </a:solidFill>
          <a:ln/>
        </p:spPr>
      </p:sp>
      <p:sp>
        <p:nvSpPr>
          <p:cNvPr id="25" name="Shape 21"/>
          <p:cNvSpPr/>
          <p:nvPr/>
        </p:nvSpPr>
        <p:spPr>
          <a:xfrm>
            <a:off x="4764024" y="2286000"/>
            <a:ext cx="548640" cy="548640"/>
          </a:xfrm>
          <a:prstGeom prst="ellipse">
            <a:avLst/>
          </a:prstGeom>
          <a:solidFill>
            <a:srgbClr val="1B2A4A"/>
          </a:solidFill>
          <a:ln/>
        </p:spPr>
      </p:sp>
      <p:pic>
        <p:nvPicPr>
          <p:cNvPr id="26" name="Image 1" descr="preencoded.png">    </p:cNvPr>
          <p:cNvPicPr>
            <a:picLocks noChangeAspect="1"/>
          </p:cNvPicPr>
          <p:nvPr/>
        </p:nvPicPr>
        <p:blipFill>
          <a:blip r:embed="rId2"/>
          <a:stretch>
            <a:fillRect/>
          </a:stretch>
        </p:blipFill>
        <p:spPr>
          <a:xfrm>
            <a:off x="4912157" y="2434133"/>
            <a:ext cx="252374" cy="252374"/>
          </a:xfrm>
          <a:prstGeom prst="rect">
            <a:avLst/>
          </a:prstGeom>
        </p:spPr>
      </p:pic>
      <p:sp>
        <p:nvSpPr>
          <p:cNvPr id="27" name="Text 22"/>
          <p:cNvSpPr txBox="1"/>
          <p:nvPr/>
        </p:nvSpPr>
        <p:spPr>
          <a:xfrm>
            <a:off x="4279392" y="2926080"/>
            <a:ext cx="1527048" cy="1645920"/>
          </a:xfrm>
          <a:prstGeom prst="rect">
            <a:avLst/>
          </a:prstGeom>
          <a:noFill/>
          <a:ln/>
        </p:spPr>
        <p:txBody>
          <a:bodyPr wrap="square" lIns="0" tIns="0" rIns="0" bIns="0" rtlCol="0" anchor="ctr"/>
          <a:lstStyle/>
          <a:p>
            <a:pPr algn="ctr" indent="0" marL="0">
              <a:buNone/>
            </a:pPr>
            <a:r>
              <a:rPr lang="en-US" sz="1250" b="1" dirty="0">
                <a:solidFill>
                  <a:srgbClr val="1B2A4A"/>
                </a:solidFill>
                <a:latin typeface="Calibri" pitchFamily="34" charset="0"/>
                <a:ea typeface="Calibri" pitchFamily="34" charset="-122"/>
                <a:cs typeface="Calibri" pitchFamily="34" charset="-120"/>
              </a:rPr>
              <a:t>Beneficiaries or institutions responsible for further use</a:t>
            </a:r>
            <a:endParaRPr lang="en-US" sz="1250" dirty="0"/>
          </a:p>
        </p:txBody>
      </p:sp>
      <p:sp>
        <p:nvSpPr>
          <p:cNvPr id="28" name="Shape 23"/>
          <p:cNvSpPr/>
          <p:nvPr/>
        </p:nvSpPr>
        <p:spPr>
          <a:xfrm>
            <a:off x="548640" y="4983480"/>
            <a:ext cx="5349240" cy="914400"/>
          </a:xfrm>
          <a:prstGeom prst="roundRect">
            <a:avLst>
              <a:gd name="adj" fmla="val 8000"/>
            </a:avLst>
          </a:prstGeom>
          <a:solidFill>
            <a:srgbClr val="E8EEF9"/>
          </a:solidFill>
          <a:ln/>
        </p:spPr>
      </p:sp>
      <p:sp>
        <p:nvSpPr>
          <p:cNvPr id="29" name="Shape 24"/>
          <p:cNvSpPr/>
          <p:nvPr/>
        </p:nvSpPr>
        <p:spPr>
          <a:xfrm>
            <a:off x="731520" y="5184648"/>
            <a:ext cx="502920" cy="502920"/>
          </a:xfrm>
          <a:prstGeom prst="ellipse">
            <a:avLst/>
          </a:prstGeom>
          <a:solidFill>
            <a:srgbClr val="1B2A4A"/>
          </a:solidFill>
          <a:ln/>
        </p:spPr>
      </p:sp>
      <p:pic>
        <p:nvPicPr>
          <p:cNvPr id="30" name="Image 2" descr="preencoded.png">    </p:cNvPr>
          <p:cNvPicPr>
            <a:picLocks noChangeAspect="1"/>
          </p:cNvPicPr>
          <p:nvPr/>
        </p:nvPicPr>
        <p:blipFill>
          <a:blip r:embed="rId3"/>
          <a:stretch>
            <a:fillRect/>
          </a:stretch>
        </p:blipFill>
        <p:spPr>
          <a:xfrm>
            <a:off x="867308" y="5320436"/>
            <a:ext cx="231343" cy="231343"/>
          </a:xfrm>
          <a:prstGeom prst="rect">
            <a:avLst/>
          </a:prstGeom>
        </p:spPr>
      </p:pic>
      <p:sp>
        <p:nvSpPr>
          <p:cNvPr id="31" name="Text 25"/>
          <p:cNvSpPr txBox="1"/>
          <p:nvPr/>
        </p:nvSpPr>
        <p:spPr>
          <a:xfrm>
            <a:off x="1417320" y="4983480"/>
            <a:ext cx="4343400" cy="91440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Where necessary: </a:t>
            </a:r>
            <a:pPr indent="0" marL="0">
              <a:buNone/>
            </a:pPr>
            <a:r>
              <a:rPr lang="en-US" sz="1400" dirty="0">
                <a:solidFill>
                  <a:srgbClr val="2B3445"/>
                </a:solidFill>
                <a:latin typeface="Calibri" pitchFamily="34" charset="0"/>
                <a:ea typeface="Calibri" pitchFamily="34" charset="-122"/>
                <a:cs typeface="Calibri" pitchFamily="34" charset="-120"/>
              </a:rPr>
              <a:t>training of the receiving party's staff</a:t>
            </a:r>
            <a:endParaRPr lang="en-US" sz="1400" dirty="0"/>
          </a:p>
        </p:txBody>
      </p:sp>
      <p:sp>
        <p:nvSpPr>
          <p:cNvPr id="32" name="Text 26"/>
          <p:cNvSpPr txBox="1"/>
          <p:nvPr/>
        </p:nvSpPr>
        <p:spPr>
          <a:xfrm>
            <a:off x="6309360" y="1691640"/>
            <a:ext cx="4572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ARCHIVING</a:t>
            </a:r>
            <a:endParaRPr lang="en-US" sz="1100" dirty="0"/>
          </a:p>
        </p:txBody>
      </p:sp>
      <p:sp>
        <p:nvSpPr>
          <p:cNvPr id="33" name="Shape 27"/>
          <p:cNvSpPr/>
          <p:nvPr/>
        </p:nvSpPr>
        <p:spPr>
          <a:xfrm>
            <a:off x="6309360" y="2057400"/>
            <a:ext cx="1655064" cy="1234440"/>
          </a:xfrm>
          <a:prstGeom prst="roundRect">
            <a:avLst>
              <a:gd name="adj" fmla="val 5926"/>
            </a:avLst>
          </a:prstGeom>
          <a:solidFill>
            <a:srgbClr val="1B2A4A"/>
          </a:solidFill>
          <a:ln/>
        </p:spPr>
      </p:sp>
      <p:sp>
        <p:nvSpPr>
          <p:cNvPr id="34" name="Shape 28"/>
          <p:cNvSpPr/>
          <p:nvPr/>
        </p:nvSpPr>
        <p:spPr>
          <a:xfrm>
            <a:off x="6908292" y="2176272"/>
            <a:ext cx="457200" cy="457200"/>
          </a:xfrm>
          <a:prstGeom prst="ellipse">
            <a:avLst/>
          </a:prstGeom>
          <a:solidFill>
            <a:srgbClr val="31487A"/>
          </a:solidFill>
          <a:ln/>
        </p:spPr>
      </p:sp>
      <p:pic>
        <p:nvPicPr>
          <p:cNvPr id="35" name="Image 3" descr="preencoded.png">    </p:cNvPr>
          <p:cNvPicPr>
            <a:picLocks noChangeAspect="1"/>
          </p:cNvPicPr>
          <p:nvPr/>
        </p:nvPicPr>
        <p:blipFill>
          <a:blip r:embed="rId4"/>
          <a:stretch>
            <a:fillRect/>
          </a:stretch>
        </p:blipFill>
        <p:spPr>
          <a:xfrm>
            <a:off x="7031736" y="2299716"/>
            <a:ext cx="210312" cy="210312"/>
          </a:xfrm>
          <a:prstGeom prst="rect">
            <a:avLst/>
          </a:prstGeom>
        </p:spPr>
      </p:pic>
      <p:sp>
        <p:nvSpPr>
          <p:cNvPr id="36" name="Text 29"/>
          <p:cNvSpPr txBox="1"/>
          <p:nvPr/>
        </p:nvSpPr>
        <p:spPr>
          <a:xfrm>
            <a:off x="6382512" y="2670048"/>
            <a:ext cx="1508760" cy="54864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Technical</a:t>
            </a:r>
            <a:endParaRPr lang="en-US" sz="1250" dirty="0"/>
          </a:p>
        </p:txBody>
      </p:sp>
      <p:sp>
        <p:nvSpPr>
          <p:cNvPr id="37" name="Shape 30"/>
          <p:cNvSpPr/>
          <p:nvPr/>
        </p:nvSpPr>
        <p:spPr>
          <a:xfrm>
            <a:off x="8147304" y="2057400"/>
            <a:ext cx="1655064" cy="1234440"/>
          </a:xfrm>
          <a:prstGeom prst="roundRect">
            <a:avLst>
              <a:gd name="adj" fmla="val 5926"/>
            </a:avLst>
          </a:prstGeom>
          <a:solidFill>
            <a:srgbClr val="1B2A4A"/>
          </a:solidFill>
          <a:ln/>
        </p:spPr>
      </p:sp>
      <p:sp>
        <p:nvSpPr>
          <p:cNvPr id="38" name="Shape 31"/>
          <p:cNvSpPr/>
          <p:nvPr/>
        </p:nvSpPr>
        <p:spPr>
          <a:xfrm>
            <a:off x="8746236" y="2176272"/>
            <a:ext cx="457200" cy="457200"/>
          </a:xfrm>
          <a:prstGeom prst="ellipse">
            <a:avLst/>
          </a:prstGeom>
          <a:solidFill>
            <a:srgbClr val="31487A"/>
          </a:solidFill>
          <a:ln/>
        </p:spPr>
      </p:sp>
      <p:pic>
        <p:nvPicPr>
          <p:cNvPr id="39" name="Image 4" descr="preencoded.png">    </p:cNvPr>
          <p:cNvPicPr>
            <a:picLocks noChangeAspect="1"/>
          </p:cNvPicPr>
          <p:nvPr/>
        </p:nvPicPr>
        <p:blipFill>
          <a:blip r:embed="rId5"/>
          <a:stretch>
            <a:fillRect/>
          </a:stretch>
        </p:blipFill>
        <p:spPr>
          <a:xfrm>
            <a:off x="8869680" y="2299716"/>
            <a:ext cx="210312" cy="210312"/>
          </a:xfrm>
          <a:prstGeom prst="rect">
            <a:avLst/>
          </a:prstGeom>
        </p:spPr>
      </p:pic>
      <p:sp>
        <p:nvSpPr>
          <p:cNvPr id="40" name="Text 32"/>
          <p:cNvSpPr txBox="1"/>
          <p:nvPr/>
        </p:nvSpPr>
        <p:spPr>
          <a:xfrm>
            <a:off x="8220456" y="2670048"/>
            <a:ext cx="1508760" cy="54864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Financial</a:t>
            </a:r>
            <a:endParaRPr lang="en-US" sz="1250" dirty="0"/>
          </a:p>
        </p:txBody>
      </p:sp>
      <p:sp>
        <p:nvSpPr>
          <p:cNvPr id="41" name="Shape 33"/>
          <p:cNvSpPr/>
          <p:nvPr/>
        </p:nvSpPr>
        <p:spPr>
          <a:xfrm>
            <a:off x="9985248" y="2057400"/>
            <a:ext cx="1655064" cy="1234440"/>
          </a:xfrm>
          <a:prstGeom prst="roundRect">
            <a:avLst>
              <a:gd name="adj" fmla="val 5926"/>
            </a:avLst>
          </a:prstGeom>
          <a:solidFill>
            <a:srgbClr val="1B2A4A"/>
          </a:solidFill>
          <a:ln/>
        </p:spPr>
      </p:sp>
      <p:sp>
        <p:nvSpPr>
          <p:cNvPr id="42" name="Shape 34"/>
          <p:cNvSpPr/>
          <p:nvPr/>
        </p:nvSpPr>
        <p:spPr>
          <a:xfrm>
            <a:off x="10584180" y="2176272"/>
            <a:ext cx="457200" cy="457200"/>
          </a:xfrm>
          <a:prstGeom prst="ellipse">
            <a:avLst/>
          </a:prstGeom>
          <a:solidFill>
            <a:srgbClr val="31487A"/>
          </a:solidFill>
          <a:ln/>
        </p:spPr>
      </p:sp>
      <p:pic>
        <p:nvPicPr>
          <p:cNvPr id="43" name="Image 5" descr="preencoded.png">    </p:cNvPr>
          <p:cNvPicPr>
            <a:picLocks noChangeAspect="1"/>
          </p:cNvPicPr>
          <p:nvPr/>
        </p:nvPicPr>
        <p:blipFill>
          <a:blip r:embed="rId6"/>
          <a:stretch>
            <a:fillRect/>
          </a:stretch>
        </p:blipFill>
        <p:spPr>
          <a:xfrm>
            <a:off x="10707624" y="2299716"/>
            <a:ext cx="210312" cy="210312"/>
          </a:xfrm>
          <a:prstGeom prst="rect">
            <a:avLst/>
          </a:prstGeom>
        </p:spPr>
      </p:pic>
      <p:sp>
        <p:nvSpPr>
          <p:cNvPr id="44" name="Text 35"/>
          <p:cNvSpPr txBox="1"/>
          <p:nvPr/>
        </p:nvSpPr>
        <p:spPr>
          <a:xfrm>
            <a:off x="10058400" y="2670048"/>
            <a:ext cx="1508760" cy="54864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Communication-related</a:t>
            </a:r>
            <a:endParaRPr lang="en-US" sz="1250" dirty="0"/>
          </a:p>
        </p:txBody>
      </p:sp>
      <p:sp>
        <p:nvSpPr>
          <p:cNvPr id="45" name="Shape 36"/>
          <p:cNvSpPr/>
          <p:nvPr/>
        </p:nvSpPr>
        <p:spPr>
          <a:xfrm>
            <a:off x="6309360" y="3726180"/>
            <a:ext cx="502920" cy="502920"/>
          </a:xfrm>
          <a:prstGeom prst="ellipse">
            <a:avLst/>
          </a:prstGeom>
          <a:solidFill>
            <a:srgbClr val="1B2A4A"/>
          </a:solidFill>
          <a:ln/>
        </p:spPr>
      </p:sp>
      <p:pic>
        <p:nvPicPr>
          <p:cNvPr id="46" name="Image 6" descr="preencoded.png">    </p:cNvPr>
          <p:cNvPicPr>
            <a:picLocks noChangeAspect="1"/>
          </p:cNvPicPr>
          <p:nvPr/>
        </p:nvPicPr>
        <p:blipFill>
          <a:blip r:embed="rId7"/>
          <a:stretch>
            <a:fillRect/>
          </a:stretch>
        </p:blipFill>
        <p:spPr>
          <a:xfrm>
            <a:off x="6445148" y="3861968"/>
            <a:ext cx="231343" cy="231343"/>
          </a:xfrm>
          <a:prstGeom prst="rect">
            <a:avLst/>
          </a:prstGeom>
        </p:spPr>
      </p:pic>
      <p:sp>
        <p:nvSpPr>
          <p:cNvPr id="47" name="Text 37"/>
          <p:cNvSpPr txBox="1"/>
          <p:nvPr/>
        </p:nvSpPr>
        <p:spPr>
          <a:xfrm>
            <a:off x="7086600" y="3520440"/>
            <a:ext cx="4553712" cy="1074420"/>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Prompt retrieval</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A format that allows documents to be found quickly for a subsequent check or audit by the donor</a:t>
            </a:r>
            <a:endParaRPr lang="en-US" sz="1400" dirty="0"/>
          </a:p>
        </p:txBody>
      </p:sp>
      <p:sp>
        <p:nvSpPr>
          <p:cNvPr id="48" name="Shape 38"/>
          <p:cNvSpPr/>
          <p:nvPr/>
        </p:nvSpPr>
        <p:spPr>
          <a:xfrm>
            <a:off x="6309360" y="5029200"/>
            <a:ext cx="502920" cy="502920"/>
          </a:xfrm>
          <a:prstGeom prst="ellipse">
            <a:avLst/>
          </a:prstGeom>
          <a:solidFill>
            <a:srgbClr val="1B2A4A"/>
          </a:solidFill>
          <a:ln/>
        </p:spPr>
      </p:sp>
      <p:pic>
        <p:nvPicPr>
          <p:cNvPr id="49" name="Image 7" descr="preencoded.png">    </p:cNvPr>
          <p:cNvPicPr>
            <a:picLocks noChangeAspect="1"/>
          </p:cNvPicPr>
          <p:nvPr/>
        </p:nvPicPr>
        <p:blipFill>
          <a:blip r:embed="rId8"/>
          <a:stretch>
            <a:fillRect/>
          </a:stretch>
        </p:blipFill>
        <p:spPr>
          <a:xfrm>
            <a:off x="6445148" y="5164988"/>
            <a:ext cx="231343" cy="231343"/>
          </a:xfrm>
          <a:prstGeom prst="rect">
            <a:avLst/>
          </a:prstGeom>
        </p:spPr>
      </p:pic>
      <p:sp>
        <p:nvSpPr>
          <p:cNvPr id="50" name="Text 39"/>
          <p:cNvSpPr txBox="1"/>
          <p:nvPr/>
        </p:nvSpPr>
        <p:spPr>
          <a:xfrm>
            <a:off x="7086600" y="4823460"/>
            <a:ext cx="4553712" cy="1074420"/>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Retention period</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For the period established by the contract, in line with the donor's requirements (Lecture 6)</a:t>
            </a:r>
            <a:endParaRPr lang="en-US"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6.4 · LESSONS LEARNED</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Lessons Learned: Building Institutional Memory</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27</a:t>
            </a:r>
            <a:endParaRPr lang="en-US" sz="900" dirty="0"/>
          </a:p>
        </p:txBody>
      </p:sp>
      <p:sp>
        <p:nvSpPr>
          <p:cNvPr id="7" name="Text 4"/>
          <p:cNvSpPr txBox="1"/>
          <p:nvPr/>
        </p:nvSpPr>
        <p:spPr>
          <a:xfrm>
            <a:off x="548640" y="1691640"/>
            <a:ext cx="5852160" cy="640080"/>
          </a:xfrm>
          <a:prstGeom prst="rect">
            <a:avLst/>
          </a:prstGeom>
          <a:noFill/>
          <a:ln/>
        </p:spPr>
        <p:txBody>
          <a:bodyPr wrap="square" lIns="0" tIns="0" rIns="0" bIns="0" rtlCol="0" anchor="ctr"/>
          <a:lstStyle/>
          <a:p>
            <a:pPr indent="0" marL="0">
              <a:buNone/>
            </a:pPr>
            <a:r>
              <a:rPr lang="en-US" sz="1600" i="1" dirty="0">
                <a:solidFill>
                  <a:srgbClr val="1B2A4A"/>
                </a:solidFill>
                <a:latin typeface="Cambria" pitchFamily="34" charset="0"/>
                <a:ea typeface="Cambria" pitchFamily="34" charset="-122"/>
                <a:cs typeface="Cambria" pitchFamily="34" charset="-120"/>
              </a:rPr>
              <a:t>A structured summary of the project's management experience that answers three questions:</a:t>
            </a:r>
            <a:endParaRPr lang="en-US" sz="1600" dirty="0"/>
          </a:p>
        </p:txBody>
      </p:sp>
      <p:sp>
        <p:nvSpPr>
          <p:cNvPr id="8" name="Shape 5"/>
          <p:cNvSpPr/>
          <p:nvPr/>
        </p:nvSpPr>
        <p:spPr>
          <a:xfrm>
            <a:off x="548640" y="2468880"/>
            <a:ext cx="5852160" cy="685800"/>
          </a:xfrm>
          <a:prstGeom prst="roundRect">
            <a:avLst>
              <a:gd name="adj" fmla="val 10667"/>
            </a:avLst>
          </a:prstGeom>
          <a:solidFill>
            <a:srgbClr val="F4F7FC"/>
          </a:solidFill>
          <a:ln/>
        </p:spPr>
      </p:sp>
      <p:sp>
        <p:nvSpPr>
          <p:cNvPr id="9" name="Shape 6"/>
          <p:cNvSpPr/>
          <p:nvPr/>
        </p:nvSpPr>
        <p:spPr>
          <a:xfrm>
            <a:off x="713232" y="2560320"/>
            <a:ext cx="502920" cy="502920"/>
          </a:xfrm>
          <a:prstGeom prst="ellipse">
            <a:avLst/>
          </a:prstGeom>
          <a:solidFill>
            <a:srgbClr val="1B2A4A"/>
          </a:solidFill>
          <a:ln/>
        </p:spPr>
      </p:sp>
      <p:sp>
        <p:nvSpPr>
          <p:cNvPr id="10" name="Text 7"/>
          <p:cNvSpPr txBox="1"/>
          <p:nvPr/>
        </p:nvSpPr>
        <p:spPr>
          <a:xfrm>
            <a:off x="713232" y="256032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1</a:t>
            </a:r>
            <a:endParaRPr lang="en-US" sz="1400" dirty="0"/>
          </a:p>
        </p:txBody>
      </p:sp>
      <p:sp>
        <p:nvSpPr>
          <p:cNvPr id="11" name="Text 8"/>
          <p:cNvSpPr txBox="1"/>
          <p:nvPr/>
        </p:nvSpPr>
        <p:spPr>
          <a:xfrm>
            <a:off x="1417320" y="2468880"/>
            <a:ext cx="4800600" cy="68580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What worked well  </a:t>
            </a:r>
            <a:pPr indent="0" marL="0">
              <a:buNone/>
            </a:pPr>
            <a:r>
              <a:rPr lang="en-US" sz="1400" dirty="0">
                <a:solidFill>
                  <a:srgbClr val="2B3445"/>
                </a:solidFill>
                <a:latin typeface="Calibri" pitchFamily="34" charset="0"/>
                <a:ea typeface="Calibri" pitchFamily="34" charset="-122"/>
                <a:cs typeface="Calibri" pitchFamily="34" charset="-120"/>
              </a:rPr>
              <a:t>and can be replicated in future initiatives?</a:t>
            </a:r>
            <a:endParaRPr lang="en-US" sz="1400" dirty="0"/>
          </a:p>
        </p:txBody>
      </p:sp>
      <p:sp>
        <p:nvSpPr>
          <p:cNvPr id="12" name="Shape 9"/>
          <p:cNvSpPr/>
          <p:nvPr/>
        </p:nvSpPr>
        <p:spPr>
          <a:xfrm>
            <a:off x="548640" y="3291840"/>
            <a:ext cx="5852160" cy="685800"/>
          </a:xfrm>
          <a:prstGeom prst="roundRect">
            <a:avLst>
              <a:gd name="adj" fmla="val 10667"/>
            </a:avLst>
          </a:prstGeom>
          <a:solidFill>
            <a:srgbClr val="FFFFFF"/>
          </a:solidFill>
          <a:ln/>
        </p:spPr>
      </p:sp>
      <p:sp>
        <p:nvSpPr>
          <p:cNvPr id="13" name="Shape 10"/>
          <p:cNvSpPr/>
          <p:nvPr/>
        </p:nvSpPr>
        <p:spPr>
          <a:xfrm>
            <a:off x="713232" y="3383280"/>
            <a:ext cx="502920" cy="502920"/>
          </a:xfrm>
          <a:prstGeom prst="ellipse">
            <a:avLst/>
          </a:prstGeom>
          <a:solidFill>
            <a:srgbClr val="1B2A4A"/>
          </a:solidFill>
          <a:ln/>
        </p:spPr>
      </p:sp>
      <p:sp>
        <p:nvSpPr>
          <p:cNvPr id="14" name="Text 11"/>
          <p:cNvSpPr txBox="1"/>
          <p:nvPr/>
        </p:nvSpPr>
        <p:spPr>
          <a:xfrm>
            <a:off x="713232" y="338328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2</a:t>
            </a:r>
            <a:endParaRPr lang="en-US" sz="1400" dirty="0"/>
          </a:p>
        </p:txBody>
      </p:sp>
      <p:sp>
        <p:nvSpPr>
          <p:cNvPr id="15" name="Text 12"/>
          <p:cNvSpPr txBox="1"/>
          <p:nvPr/>
        </p:nvSpPr>
        <p:spPr>
          <a:xfrm>
            <a:off x="1417320" y="3291840"/>
            <a:ext cx="4800600" cy="68580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Which approaches proved ineffective,  </a:t>
            </a:r>
            <a:pPr indent="0" marL="0">
              <a:buNone/>
            </a:pPr>
            <a:r>
              <a:rPr lang="en-US" sz="1400" dirty="0">
                <a:solidFill>
                  <a:srgbClr val="2B3445"/>
                </a:solidFill>
                <a:latin typeface="Calibri" pitchFamily="34" charset="0"/>
                <a:ea typeface="Calibri" pitchFamily="34" charset="-122"/>
                <a:cs typeface="Calibri" pitchFamily="34" charset="-120"/>
              </a:rPr>
              <a:t>and why?</a:t>
            </a:r>
            <a:endParaRPr lang="en-US" sz="1400" dirty="0"/>
          </a:p>
        </p:txBody>
      </p:sp>
      <p:sp>
        <p:nvSpPr>
          <p:cNvPr id="16" name="Shape 13"/>
          <p:cNvSpPr/>
          <p:nvPr/>
        </p:nvSpPr>
        <p:spPr>
          <a:xfrm>
            <a:off x="548640" y="4114800"/>
            <a:ext cx="5852160" cy="685800"/>
          </a:xfrm>
          <a:prstGeom prst="roundRect">
            <a:avLst>
              <a:gd name="adj" fmla="val 10667"/>
            </a:avLst>
          </a:prstGeom>
          <a:solidFill>
            <a:srgbClr val="F4F7FC"/>
          </a:solidFill>
          <a:ln/>
        </p:spPr>
      </p:sp>
      <p:sp>
        <p:nvSpPr>
          <p:cNvPr id="17" name="Shape 14"/>
          <p:cNvSpPr/>
          <p:nvPr/>
        </p:nvSpPr>
        <p:spPr>
          <a:xfrm>
            <a:off x="713232" y="4206240"/>
            <a:ext cx="502920" cy="502920"/>
          </a:xfrm>
          <a:prstGeom prst="ellipse">
            <a:avLst/>
          </a:prstGeom>
          <a:solidFill>
            <a:srgbClr val="1B2A4A"/>
          </a:solidFill>
          <a:ln/>
        </p:spPr>
      </p:sp>
      <p:sp>
        <p:nvSpPr>
          <p:cNvPr id="18" name="Text 15"/>
          <p:cNvSpPr txBox="1"/>
          <p:nvPr/>
        </p:nvSpPr>
        <p:spPr>
          <a:xfrm>
            <a:off x="713232" y="420624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3</a:t>
            </a:r>
            <a:endParaRPr lang="en-US" sz="1400" dirty="0"/>
          </a:p>
        </p:txBody>
      </p:sp>
      <p:sp>
        <p:nvSpPr>
          <p:cNvPr id="19" name="Text 16"/>
          <p:cNvSpPr txBox="1"/>
          <p:nvPr/>
        </p:nvSpPr>
        <p:spPr>
          <a:xfrm>
            <a:off x="1417320" y="4114800"/>
            <a:ext cx="4800600" cy="68580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Which external factors  </a:t>
            </a:r>
            <a:pPr indent="0" marL="0">
              <a:buNone/>
            </a:pPr>
            <a:r>
              <a:rPr lang="en-US" sz="1400" dirty="0">
                <a:solidFill>
                  <a:srgbClr val="2B3445"/>
                </a:solidFill>
                <a:latin typeface="Calibri" pitchFamily="34" charset="0"/>
                <a:ea typeface="Calibri" pitchFamily="34" charset="-122"/>
                <a:cs typeface="Calibri" pitchFamily="34" charset="-120"/>
              </a:rPr>
              <a:t>most influenced the course of implementation?</a:t>
            </a:r>
            <a:endParaRPr lang="en-US" sz="1400" dirty="0"/>
          </a:p>
        </p:txBody>
      </p:sp>
      <p:sp>
        <p:nvSpPr>
          <p:cNvPr id="20" name="Shape 17"/>
          <p:cNvSpPr/>
          <p:nvPr/>
        </p:nvSpPr>
        <p:spPr>
          <a:xfrm>
            <a:off x="548640" y="4983480"/>
            <a:ext cx="5852160" cy="1143000"/>
          </a:xfrm>
          <a:prstGeom prst="roundRect">
            <a:avLst>
              <a:gd name="adj" fmla="val 6400"/>
            </a:avLst>
          </a:prstGeom>
          <a:solidFill>
            <a:srgbClr val="E8EEF9"/>
          </a:solidFill>
          <a:ln/>
        </p:spPr>
      </p:sp>
      <p:sp>
        <p:nvSpPr>
          <p:cNvPr id="21" name="Shape 18"/>
          <p:cNvSpPr/>
          <p:nvPr/>
        </p:nvSpPr>
        <p:spPr>
          <a:xfrm>
            <a:off x="749808" y="5285232"/>
            <a:ext cx="548640" cy="548640"/>
          </a:xfrm>
          <a:prstGeom prst="ellipse">
            <a:avLst/>
          </a:prstGeom>
          <a:solidFill>
            <a:srgbClr val="1B2A4A"/>
          </a:solidFill>
          <a:ln/>
        </p:spPr>
      </p:sp>
      <p:pic>
        <p:nvPicPr>
          <p:cNvPr id="22" name="Image 0" descr="preencoded.png">    </p:cNvPr>
          <p:cNvPicPr>
            <a:picLocks noChangeAspect="1"/>
          </p:cNvPicPr>
          <p:nvPr/>
        </p:nvPicPr>
        <p:blipFill>
          <a:blip r:embed="rId1"/>
          <a:stretch>
            <a:fillRect/>
          </a:stretch>
        </p:blipFill>
        <p:spPr>
          <a:xfrm>
            <a:off x="897941" y="5433365"/>
            <a:ext cx="252374" cy="252374"/>
          </a:xfrm>
          <a:prstGeom prst="rect">
            <a:avLst/>
          </a:prstGeom>
        </p:spPr>
      </p:pic>
      <p:sp>
        <p:nvSpPr>
          <p:cNvPr id="23" name="Text 19"/>
          <p:cNvSpPr txBox="1"/>
          <p:nvPr/>
        </p:nvSpPr>
        <p:spPr>
          <a:xfrm>
            <a:off x="1508760" y="4983480"/>
            <a:ext cx="4754880" cy="114300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Form: </a:t>
            </a:r>
            <a:pPr indent="0" marL="0">
              <a:buNone/>
            </a:pPr>
            <a:r>
              <a:rPr lang="en-US" sz="1350" dirty="0">
                <a:solidFill>
                  <a:srgbClr val="2B3445"/>
                </a:solidFill>
                <a:latin typeface="Calibri" pitchFamily="34" charset="0"/>
                <a:ea typeface="Calibri" pitchFamily="34" charset="-122"/>
                <a:cs typeface="Calibri" pitchFamily="34" charset="-120"/>
              </a:rPr>
              <a:t>a separate section of the final report or a stand-alone document. Not a formal requirement, but a practical instrument.</a:t>
            </a:r>
            <a:endParaRPr lang="en-US" sz="1350" dirty="0"/>
          </a:p>
        </p:txBody>
      </p:sp>
      <p:sp>
        <p:nvSpPr>
          <p:cNvPr id="24" name="Shape 20"/>
          <p:cNvSpPr/>
          <p:nvPr/>
        </p:nvSpPr>
        <p:spPr>
          <a:xfrm>
            <a:off x="6720840" y="1691640"/>
            <a:ext cx="4919472" cy="4434840"/>
          </a:xfrm>
          <a:prstGeom prst="roundRect">
            <a:avLst>
              <a:gd name="adj" fmla="val 1649"/>
            </a:avLst>
          </a:prstGeom>
          <a:solidFill>
            <a:srgbClr val="1B2A4A"/>
          </a:solidFill>
          <a:ln/>
        </p:spPr>
      </p:sp>
      <p:sp>
        <p:nvSpPr>
          <p:cNvPr id="25" name="Text 21"/>
          <p:cNvSpPr txBox="1"/>
          <p:nvPr/>
        </p:nvSpPr>
        <p:spPr>
          <a:xfrm>
            <a:off x="6995160" y="1828800"/>
            <a:ext cx="4389120" cy="50292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From one project to the next</a:t>
            </a:r>
            <a:endParaRPr lang="en-US" sz="1800" dirty="0"/>
          </a:p>
        </p:txBody>
      </p:sp>
      <p:sp>
        <p:nvSpPr>
          <p:cNvPr id="26" name="Shape 22"/>
          <p:cNvSpPr/>
          <p:nvPr/>
        </p:nvSpPr>
        <p:spPr>
          <a:xfrm>
            <a:off x="7040880" y="2514600"/>
            <a:ext cx="548640" cy="548640"/>
          </a:xfrm>
          <a:prstGeom prst="ellipse">
            <a:avLst/>
          </a:prstGeom>
          <a:solidFill>
            <a:srgbClr val="31487A"/>
          </a:solidFill>
          <a:ln/>
        </p:spPr>
      </p:sp>
      <p:pic>
        <p:nvPicPr>
          <p:cNvPr id="27" name="Image 1" descr="preencoded.png">    </p:cNvPr>
          <p:cNvPicPr>
            <a:picLocks noChangeAspect="1"/>
          </p:cNvPicPr>
          <p:nvPr/>
        </p:nvPicPr>
        <p:blipFill>
          <a:blip r:embed="rId2"/>
          <a:stretch>
            <a:fillRect/>
          </a:stretch>
        </p:blipFill>
        <p:spPr>
          <a:xfrm>
            <a:off x="7189013" y="2662733"/>
            <a:ext cx="252374" cy="252374"/>
          </a:xfrm>
          <a:prstGeom prst="rect">
            <a:avLst/>
          </a:prstGeom>
        </p:spPr>
      </p:pic>
      <p:sp>
        <p:nvSpPr>
          <p:cNvPr id="28" name="Text 23"/>
          <p:cNvSpPr txBox="1"/>
          <p:nvPr/>
        </p:nvSpPr>
        <p:spPr>
          <a:xfrm>
            <a:off x="7772400" y="2468880"/>
            <a:ext cx="3657600" cy="6400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Completed project</a:t>
            </a:r>
            <a:endParaRPr lang="en-US" sz="1400" dirty="0"/>
          </a:p>
          <a:p>
            <a:pPr indent="0" marL="0">
              <a:buNone/>
            </a:pPr>
            <a:r>
              <a:rPr lang="en-US" sz="1150" dirty="0">
                <a:solidFill>
                  <a:srgbClr val="AFC0DD"/>
                </a:solidFill>
                <a:latin typeface="Calibri" pitchFamily="34" charset="0"/>
                <a:ea typeface="Calibri" pitchFamily="34" charset="-122"/>
                <a:cs typeface="Calibri" pitchFamily="34" charset="-120"/>
              </a:rPr>
              <a:t>experience of management</a:t>
            </a:r>
            <a:endParaRPr lang="en-US" sz="1400" dirty="0"/>
          </a:p>
        </p:txBody>
      </p:sp>
      <p:sp>
        <p:nvSpPr>
          <p:cNvPr id="29" name="Shape 24"/>
          <p:cNvSpPr/>
          <p:nvPr/>
        </p:nvSpPr>
        <p:spPr>
          <a:xfrm>
            <a:off x="7315200" y="3081528"/>
            <a:ext cx="0" cy="192024"/>
          </a:xfrm>
          <a:prstGeom prst="line">
            <a:avLst/>
          </a:prstGeom>
          <a:noFill/>
          <a:ln w="19050">
            <a:solidFill>
              <a:srgbClr val="C9A227"/>
            </a:solidFill>
            <a:prstDash val="solid"/>
            <a:tailEnd type="triangle"/>
          </a:ln>
        </p:spPr>
      </p:sp>
      <p:sp>
        <p:nvSpPr>
          <p:cNvPr id="30" name="Shape 25"/>
          <p:cNvSpPr/>
          <p:nvPr/>
        </p:nvSpPr>
        <p:spPr>
          <a:xfrm>
            <a:off x="7040880" y="3291840"/>
            <a:ext cx="548640" cy="548640"/>
          </a:xfrm>
          <a:prstGeom prst="ellipse">
            <a:avLst/>
          </a:prstGeom>
          <a:solidFill>
            <a:srgbClr val="31487A"/>
          </a:solidFill>
          <a:ln/>
        </p:spPr>
      </p:sp>
      <p:pic>
        <p:nvPicPr>
          <p:cNvPr id="31" name="Image 2" descr="preencoded.png">    </p:cNvPr>
          <p:cNvPicPr>
            <a:picLocks noChangeAspect="1"/>
          </p:cNvPicPr>
          <p:nvPr/>
        </p:nvPicPr>
        <p:blipFill>
          <a:blip r:embed="rId3"/>
          <a:stretch>
            <a:fillRect/>
          </a:stretch>
        </p:blipFill>
        <p:spPr>
          <a:xfrm>
            <a:off x="7189013" y="3439973"/>
            <a:ext cx="252374" cy="252374"/>
          </a:xfrm>
          <a:prstGeom prst="rect">
            <a:avLst/>
          </a:prstGeom>
        </p:spPr>
      </p:pic>
      <p:sp>
        <p:nvSpPr>
          <p:cNvPr id="32" name="Text 26"/>
          <p:cNvSpPr txBox="1"/>
          <p:nvPr/>
        </p:nvSpPr>
        <p:spPr>
          <a:xfrm>
            <a:off x="7772400" y="3246120"/>
            <a:ext cx="3657600" cy="6400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Documented lessons learned</a:t>
            </a:r>
            <a:endParaRPr lang="en-US" sz="1400" dirty="0"/>
          </a:p>
          <a:p>
            <a:pPr indent="0" marL="0">
              <a:buNone/>
            </a:pPr>
            <a:r>
              <a:rPr lang="en-US" sz="1150" dirty="0">
                <a:solidFill>
                  <a:srgbClr val="AFC0DD"/>
                </a:solidFill>
                <a:latin typeface="Calibri" pitchFamily="34" charset="0"/>
                <a:ea typeface="Calibri" pitchFamily="34" charset="-122"/>
                <a:cs typeface="Calibri" pitchFamily="34" charset="-120"/>
              </a:rPr>
              <a:t>what to replicate, what to avoid</a:t>
            </a:r>
            <a:endParaRPr lang="en-US" sz="1400" dirty="0"/>
          </a:p>
        </p:txBody>
      </p:sp>
      <p:sp>
        <p:nvSpPr>
          <p:cNvPr id="33" name="Shape 27"/>
          <p:cNvSpPr/>
          <p:nvPr/>
        </p:nvSpPr>
        <p:spPr>
          <a:xfrm>
            <a:off x="7315200" y="3858768"/>
            <a:ext cx="0" cy="192024"/>
          </a:xfrm>
          <a:prstGeom prst="line">
            <a:avLst/>
          </a:prstGeom>
          <a:noFill/>
          <a:ln w="19050">
            <a:solidFill>
              <a:srgbClr val="C9A227"/>
            </a:solidFill>
            <a:prstDash val="solid"/>
            <a:tailEnd type="triangle"/>
          </a:ln>
        </p:spPr>
      </p:sp>
      <p:sp>
        <p:nvSpPr>
          <p:cNvPr id="34" name="Shape 28"/>
          <p:cNvSpPr/>
          <p:nvPr/>
        </p:nvSpPr>
        <p:spPr>
          <a:xfrm>
            <a:off x="7040880" y="4069080"/>
            <a:ext cx="548640" cy="548640"/>
          </a:xfrm>
          <a:prstGeom prst="ellipse">
            <a:avLst/>
          </a:prstGeom>
          <a:solidFill>
            <a:srgbClr val="31487A"/>
          </a:solidFill>
          <a:ln/>
        </p:spPr>
      </p:sp>
      <p:pic>
        <p:nvPicPr>
          <p:cNvPr id="35" name="Image 3" descr="preencoded.png">    </p:cNvPr>
          <p:cNvPicPr>
            <a:picLocks noChangeAspect="1"/>
          </p:cNvPicPr>
          <p:nvPr/>
        </p:nvPicPr>
        <p:blipFill>
          <a:blip r:embed="rId4"/>
          <a:stretch>
            <a:fillRect/>
          </a:stretch>
        </p:blipFill>
        <p:spPr>
          <a:xfrm>
            <a:off x="7189013" y="4217213"/>
            <a:ext cx="252374" cy="252374"/>
          </a:xfrm>
          <a:prstGeom prst="rect">
            <a:avLst/>
          </a:prstGeom>
        </p:spPr>
      </p:pic>
      <p:sp>
        <p:nvSpPr>
          <p:cNvPr id="36" name="Text 29"/>
          <p:cNvSpPr txBox="1"/>
          <p:nvPr/>
        </p:nvSpPr>
        <p:spPr>
          <a:xfrm>
            <a:off x="7772400" y="4023360"/>
            <a:ext cx="3657600" cy="6400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Institutional memory</a:t>
            </a:r>
            <a:endParaRPr lang="en-US" sz="1400" dirty="0"/>
          </a:p>
          <a:p>
            <a:pPr indent="0" marL="0">
              <a:buNone/>
            </a:pPr>
            <a:r>
              <a:rPr lang="en-US" sz="1150" dirty="0">
                <a:solidFill>
                  <a:srgbClr val="AFC0DD"/>
                </a:solidFill>
                <a:latin typeface="Calibri" pitchFamily="34" charset="0"/>
                <a:ea typeface="Calibri" pitchFamily="34" charset="-122"/>
                <a:cs typeface="Calibri" pitchFamily="34" charset="-120"/>
              </a:rPr>
              <a:t>of the applicant organisation</a:t>
            </a:r>
            <a:endParaRPr lang="en-US" sz="1400" dirty="0"/>
          </a:p>
        </p:txBody>
      </p:sp>
      <p:sp>
        <p:nvSpPr>
          <p:cNvPr id="37" name="Shape 30"/>
          <p:cNvSpPr/>
          <p:nvPr/>
        </p:nvSpPr>
        <p:spPr>
          <a:xfrm>
            <a:off x="7315200" y="4636008"/>
            <a:ext cx="0" cy="192024"/>
          </a:xfrm>
          <a:prstGeom prst="line">
            <a:avLst/>
          </a:prstGeom>
          <a:noFill/>
          <a:ln w="19050">
            <a:solidFill>
              <a:srgbClr val="C9A227"/>
            </a:solidFill>
            <a:prstDash val="solid"/>
            <a:tailEnd type="triangle"/>
          </a:ln>
        </p:spPr>
      </p:sp>
      <p:sp>
        <p:nvSpPr>
          <p:cNvPr id="38" name="Shape 31"/>
          <p:cNvSpPr/>
          <p:nvPr/>
        </p:nvSpPr>
        <p:spPr>
          <a:xfrm>
            <a:off x="7040880" y="4846320"/>
            <a:ext cx="548640" cy="548640"/>
          </a:xfrm>
          <a:prstGeom prst="ellipse">
            <a:avLst/>
          </a:prstGeom>
          <a:solidFill>
            <a:srgbClr val="C9A227"/>
          </a:solidFill>
          <a:ln/>
        </p:spPr>
      </p:sp>
      <p:pic>
        <p:nvPicPr>
          <p:cNvPr id="39" name="Image 4" descr="preencoded.png">    </p:cNvPr>
          <p:cNvPicPr>
            <a:picLocks noChangeAspect="1"/>
          </p:cNvPicPr>
          <p:nvPr/>
        </p:nvPicPr>
        <p:blipFill>
          <a:blip r:embed="rId5"/>
          <a:stretch>
            <a:fillRect/>
          </a:stretch>
        </p:blipFill>
        <p:spPr>
          <a:xfrm>
            <a:off x="7189013" y="4994453"/>
            <a:ext cx="252374" cy="252374"/>
          </a:xfrm>
          <a:prstGeom prst="rect">
            <a:avLst/>
          </a:prstGeom>
        </p:spPr>
      </p:pic>
      <p:sp>
        <p:nvSpPr>
          <p:cNvPr id="40" name="Text 32"/>
          <p:cNvSpPr txBox="1"/>
          <p:nvPr/>
        </p:nvSpPr>
        <p:spPr>
          <a:xfrm>
            <a:off x="7772400" y="4800600"/>
            <a:ext cx="3657600" cy="6400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Next project initiative</a:t>
            </a:r>
            <a:endParaRPr lang="en-US" sz="1400" dirty="0"/>
          </a:p>
          <a:p>
            <a:pPr indent="0" marL="0">
              <a:buNone/>
            </a:pPr>
            <a:r>
              <a:rPr lang="en-US" sz="1150" dirty="0">
                <a:solidFill>
                  <a:srgbClr val="AFC0DD"/>
                </a:solidFill>
                <a:latin typeface="Calibri" pitchFamily="34" charset="0"/>
                <a:ea typeface="Calibri" pitchFamily="34" charset="-122"/>
                <a:cs typeface="Calibri" pitchFamily="34" charset="-120"/>
              </a:rPr>
              <a:t>of higher quality</a:t>
            </a:r>
            <a:endParaRPr lang="en-US" sz="1400" dirty="0"/>
          </a:p>
        </p:txBody>
      </p:sp>
      <p:sp>
        <p:nvSpPr>
          <p:cNvPr id="41" name="Text 33"/>
          <p:cNvSpPr txBox="1"/>
          <p:nvPr/>
        </p:nvSpPr>
        <p:spPr>
          <a:xfrm>
            <a:off x="6995160" y="5596128"/>
            <a:ext cx="4434840" cy="457200"/>
          </a:xfrm>
          <a:prstGeom prst="rect">
            <a:avLst/>
          </a:prstGeom>
          <a:noFill/>
          <a:ln/>
        </p:spPr>
        <p:txBody>
          <a:bodyPr wrap="square" lIns="0" tIns="0" rIns="0" bIns="0" rtlCol="0" anchor="t"/>
          <a:lstStyle/>
          <a:p>
            <a:pPr indent="0" marL="0">
              <a:buNone/>
            </a:pPr>
            <a:r>
              <a:rPr lang="en-US" sz="1150" i="1" dirty="0">
                <a:solidFill>
                  <a:srgbClr val="E9D68F"/>
                </a:solidFill>
                <a:latin typeface="Calibri" pitchFamily="34" charset="0"/>
                <a:ea typeface="Calibri" pitchFamily="34" charset="-122"/>
                <a:cs typeface="Calibri" pitchFamily="34" charset="-120"/>
              </a:rPr>
              <a:t>Links the completion of one project to the initiation of the next (project portfolio, Lecture 1)</a:t>
            </a:r>
            <a:endParaRPr lang="en-US" sz="11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 · SUMMARY</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Project Closure Checklist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28</a:t>
            </a:r>
            <a:endParaRPr lang="en-US" sz="900" dirty="0"/>
          </a:p>
        </p:txBody>
      </p:sp>
      <p:sp>
        <p:nvSpPr>
          <p:cNvPr id="7" name="Shape 4"/>
          <p:cNvSpPr/>
          <p:nvPr/>
        </p:nvSpPr>
        <p:spPr>
          <a:xfrm>
            <a:off x="548640" y="1691640"/>
            <a:ext cx="5408676" cy="1920240"/>
          </a:xfrm>
          <a:prstGeom prst="roundRect">
            <a:avLst>
              <a:gd name="adj" fmla="val 3810"/>
            </a:avLst>
          </a:prstGeom>
          <a:solidFill>
            <a:srgbClr val="F4F7FC"/>
          </a:solidFill>
          <a:ln/>
        </p:spPr>
      </p:sp>
      <p:sp>
        <p:nvSpPr>
          <p:cNvPr id="8" name="Shape 5"/>
          <p:cNvSpPr/>
          <p:nvPr/>
        </p:nvSpPr>
        <p:spPr>
          <a:xfrm>
            <a:off x="777240" y="1856232"/>
            <a:ext cx="457200" cy="45720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00684" y="1979676"/>
            <a:ext cx="210312" cy="210312"/>
          </a:xfrm>
          <a:prstGeom prst="rect">
            <a:avLst/>
          </a:prstGeom>
        </p:spPr>
      </p:pic>
      <p:sp>
        <p:nvSpPr>
          <p:cNvPr id="10" name="Text 6"/>
          <p:cNvSpPr txBox="1"/>
          <p:nvPr/>
        </p:nvSpPr>
        <p:spPr>
          <a:xfrm>
            <a:off x="1371600" y="1856232"/>
            <a:ext cx="4402836" cy="45720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Reporting and payment</a:t>
            </a:r>
            <a:endParaRPr lang="en-US" sz="1500" dirty="0"/>
          </a:p>
        </p:txBody>
      </p:sp>
      <p:sp>
        <p:nvSpPr>
          <p:cNvPr id="11" name="Shape 7"/>
          <p:cNvSpPr/>
          <p:nvPr/>
        </p:nvSpPr>
        <p:spPr>
          <a:xfrm>
            <a:off x="868680" y="2487168"/>
            <a:ext cx="256032" cy="256032"/>
          </a:xfrm>
          <a:prstGeom prst="roundRect">
            <a:avLst>
              <a:gd name="adj" fmla="val 17857"/>
            </a:avLst>
          </a:prstGeom>
          <a:solidFill>
            <a:srgbClr val="FFFFFF"/>
          </a:solidFill>
          <a:ln w="15875">
            <a:solidFill>
              <a:srgbClr val="1B2A4A"/>
            </a:solidFill>
            <a:prstDash val="solid"/>
          </a:ln>
        </p:spPr>
      </p:sp>
      <p:pic>
        <p:nvPicPr>
          <p:cNvPr id="12" name="Image 1" descr="preencoded.png">    </p:cNvPr>
          <p:cNvPicPr>
            <a:picLocks noChangeAspect="1"/>
          </p:cNvPicPr>
          <p:nvPr/>
        </p:nvPicPr>
        <p:blipFill>
          <a:blip r:embed="rId2"/>
          <a:stretch>
            <a:fillRect/>
          </a:stretch>
        </p:blipFill>
        <p:spPr>
          <a:xfrm>
            <a:off x="923544" y="2542032"/>
            <a:ext cx="146304" cy="146304"/>
          </a:xfrm>
          <a:prstGeom prst="rect">
            <a:avLst/>
          </a:prstGeom>
        </p:spPr>
      </p:pic>
      <p:sp>
        <p:nvSpPr>
          <p:cNvPr id="13" name="Text 8"/>
          <p:cNvSpPr txBox="1"/>
          <p:nvPr/>
        </p:nvSpPr>
        <p:spPr>
          <a:xfrm>
            <a:off x="1325880" y="2450592"/>
            <a:ext cx="4448556" cy="329184"/>
          </a:xfrm>
          <a:prstGeom prst="rect">
            <a:avLst/>
          </a:prstGeom>
          <a:noFill/>
          <a:ln/>
        </p:spPr>
        <p:txBody>
          <a:bodyPr wrap="square" lIns="0" tIns="0" rIns="0" bIns="0" rtlCol="0" anchor="ctr"/>
          <a:lstStyle/>
          <a:p>
            <a:pPr indent="0" marL="0">
              <a:buNone/>
            </a:pPr>
            <a:r>
              <a:rPr lang="en-US" sz="1300" dirty="0">
                <a:solidFill>
                  <a:srgbClr val="2B3445"/>
                </a:solidFill>
                <a:latin typeface="Calibri" pitchFamily="34" charset="0"/>
                <a:ea typeface="Calibri" pitchFamily="34" charset="-122"/>
                <a:cs typeface="Calibri" pitchFamily="34" charset="-120"/>
              </a:rPr>
              <a:t>Final technical and financial reports submitted</a:t>
            </a:r>
            <a:endParaRPr lang="en-US" sz="1300" dirty="0"/>
          </a:p>
        </p:txBody>
      </p:sp>
      <p:sp>
        <p:nvSpPr>
          <p:cNvPr id="14" name="Shape 9"/>
          <p:cNvSpPr/>
          <p:nvPr/>
        </p:nvSpPr>
        <p:spPr>
          <a:xfrm>
            <a:off x="868680" y="2852928"/>
            <a:ext cx="256032" cy="256032"/>
          </a:xfrm>
          <a:prstGeom prst="roundRect">
            <a:avLst>
              <a:gd name="adj" fmla="val 17857"/>
            </a:avLst>
          </a:prstGeom>
          <a:solidFill>
            <a:srgbClr val="FFFFFF"/>
          </a:solidFill>
          <a:ln w="15875">
            <a:solidFill>
              <a:srgbClr val="1B2A4A"/>
            </a:solidFill>
            <a:prstDash val="solid"/>
          </a:ln>
        </p:spPr>
      </p:sp>
      <p:pic>
        <p:nvPicPr>
          <p:cNvPr id="15" name="Image 2" descr="preencoded.png">    </p:cNvPr>
          <p:cNvPicPr>
            <a:picLocks noChangeAspect="1"/>
          </p:cNvPicPr>
          <p:nvPr/>
        </p:nvPicPr>
        <p:blipFill>
          <a:blip r:embed="rId3"/>
          <a:stretch>
            <a:fillRect/>
          </a:stretch>
        </p:blipFill>
        <p:spPr>
          <a:xfrm>
            <a:off x="923544" y="2907792"/>
            <a:ext cx="146304" cy="146304"/>
          </a:xfrm>
          <a:prstGeom prst="rect">
            <a:avLst/>
          </a:prstGeom>
        </p:spPr>
      </p:pic>
      <p:sp>
        <p:nvSpPr>
          <p:cNvPr id="16" name="Text 10"/>
          <p:cNvSpPr txBox="1"/>
          <p:nvPr/>
        </p:nvSpPr>
        <p:spPr>
          <a:xfrm>
            <a:off x="1325880" y="2816352"/>
            <a:ext cx="4448556" cy="329184"/>
          </a:xfrm>
          <a:prstGeom prst="rect">
            <a:avLst/>
          </a:prstGeom>
          <a:noFill/>
          <a:ln/>
        </p:spPr>
        <p:txBody>
          <a:bodyPr wrap="square" lIns="0" tIns="0" rIns="0" bIns="0" rtlCol="0" anchor="ctr"/>
          <a:lstStyle/>
          <a:p>
            <a:pPr indent="0" marL="0">
              <a:buNone/>
            </a:pPr>
            <a:r>
              <a:rPr lang="en-US" sz="1300" dirty="0">
                <a:solidFill>
                  <a:srgbClr val="2B3445"/>
                </a:solidFill>
                <a:latin typeface="Calibri" pitchFamily="34" charset="0"/>
                <a:ea typeface="Calibri" pitchFamily="34" charset="-122"/>
                <a:cs typeface="Calibri" pitchFamily="34" charset="-120"/>
              </a:rPr>
              <a:t>Donor confirmation of fulfilled obligations received</a:t>
            </a:r>
            <a:endParaRPr lang="en-US" sz="1300" dirty="0"/>
          </a:p>
        </p:txBody>
      </p:sp>
      <p:sp>
        <p:nvSpPr>
          <p:cNvPr id="17" name="Shape 11"/>
          <p:cNvSpPr/>
          <p:nvPr/>
        </p:nvSpPr>
        <p:spPr>
          <a:xfrm>
            <a:off x="868680" y="3218688"/>
            <a:ext cx="256032" cy="256032"/>
          </a:xfrm>
          <a:prstGeom prst="roundRect">
            <a:avLst>
              <a:gd name="adj" fmla="val 17857"/>
            </a:avLst>
          </a:prstGeom>
          <a:solidFill>
            <a:srgbClr val="FFFFFF"/>
          </a:solidFill>
          <a:ln w="15875">
            <a:solidFill>
              <a:srgbClr val="1B2A4A"/>
            </a:solidFill>
            <a:prstDash val="solid"/>
          </a:ln>
        </p:spPr>
      </p:sp>
      <p:pic>
        <p:nvPicPr>
          <p:cNvPr id="18" name="Image 3" descr="preencoded.png">    </p:cNvPr>
          <p:cNvPicPr>
            <a:picLocks noChangeAspect="1"/>
          </p:cNvPicPr>
          <p:nvPr/>
        </p:nvPicPr>
        <p:blipFill>
          <a:blip r:embed="rId4"/>
          <a:stretch>
            <a:fillRect/>
          </a:stretch>
        </p:blipFill>
        <p:spPr>
          <a:xfrm>
            <a:off x="923544" y="3273552"/>
            <a:ext cx="146304" cy="146304"/>
          </a:xfrm>
          <a:prstGeom prst="rect">
            <a:avLst/>
          </a:prstGeom>
        </p:spPr>
      </p:pic>
      <p:sp>
        <p:nvSpPr>
          <p:cNvPr id="19" name="Text 12"/>
          <p:cNvSpPr txBox="1"/>
          <p:nvPr/>
        </p:nvSpPr>
        <p:spPr>
          <a:xfrm>
            <a:off x="1325880" y="3182112"/>
            <a:ext cx="4448556" cy="329184"/>
          </a:xfrm>
          <a:prstGeom prst="rect">
            <a:avLst/>
          </a:prstGeom>
          <a:noFill/>
          <a:ln/>
        </p:spPr>
        <p:txBody>
          <a:bodyPr wrap="square" lIns="0" tIns="0" rIns="0" bIns="0" rtlCol="0" anchor="ctr"/>
          <a:lstStyle/>
          <a:p>
            <a:pPr indent="0" marL="0">
              <a:buNone/>
            </a:pPr>
            <a:r>
              <a:rPr lang="en-US" sz="1300" dirty="0">
                <a:solidFill>
                  <a:srgbClr val="2B3445"/>
                </a:solidFill>
                <a:latin typeface="Calibri" pitchFamily="34" charset="0"/>
                <a:ea typeface="Calibri" pitchFamily="34" charset="-122"/>
                <a:cs typeface="Calibri" pitchFamily="34" charset="-120"/>
              </a:rPr>
              <a:t>Final payment received or financial correction made</a:t>
            </a:r>
            <a:endParaRPr lang="en-US" sz="1300" dirty="0"/>
          </a:p>
        </p:txBody>
      </p:sp>
      <p:sp>
        <p:nvSpPr>
          <p:cNvPr id="20" name="Shape 13"/>
          <p:cNvSpPr/>
          <p:nvPr/>
        </p:nvSpPr>
        <p:spPr>
          <a:xfrm>
            <a:off x="6231636" y="1691640"/>
            <a:ext cx="5408676" cy="1920240"/>
          </a:xfrm>
          <a:prstGeom prst="roundRect">
            <a:avLst>
              <a:gd name="adj" fmla="val 3810"/>
            </a:avLst>
          </a:prstGeom>
          <a:solidFill>
            <a:srgbClr val="F4F7FC"/>
          </a:solidFill>
          <a:ln/>
        </p:spPr>
      </p:sp>
      <p:sp>
        <p:nvSpPr>
          <p:cNvPr id="21" name="Shape 14"/>
          <p:cNvSpPr/>
          <p:nvPr/>
        </p:nvSpPr>
        <p:spPr>
          <a:xfrm>
            <a:off x="6460236" y="1856232"/>
            <a:ext cx="457200" cy="457200"/>
          </a:xfrm>
          <a:prstGeom prst="ellipse">
            <a:avLst/>
          </a:prstGeom>
          <a:solidFill>
            <a:srgbClr val="1B2A4A"/>
          </a:solidFill>
          <a:ln/>
        </p:spPr>
      </p:sp>
      <p:pic>
        <p:nvPicPr>
          <p:cNvPr id="22" name="Image 4" descr="preencoded.png">    </p:cNvPr>
          <p:cNvPicPr>
            <a:picLocks noChangeAspect="1"/>
          </p:cNvPicPr>
          <p:nvPr/>
        </p:nvPicPr>
        <p:blipFill>
          <a:blip r:embed="rId5"/>
          <a:stretch>
            <a:fillRect/>
          </a:stretch>
        </p:blipFill>
        <p:spPr>
          <a:xfrm>
            <a:off x="6583680" y="1979676"/>
            <a:ext cx="210312" cy="210312"/>
          </a:xfrm>
          <a:prstGeom prst="rect">
            <a:avLst/>
          </a:prstGeom>
        </p:spPr>
      </p:pic>
      <p:sp>
        <p:nvSpPr>
          <p:cNvPr id="23" name="Text 15"/>
          <p:cNvSpPr txBox="1"/>
          <p:nvPr/>
        </p:nvSpPr>
        <p:spPr>
          <a:xfrm>
            <a:off x="7054596" y="1856232"/>
            <a:ext cx="4402836" cy="45720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Handover</a:t>
            </a:r>
            <a:endParaRPr lang="en-US" sz="1500" dirty="0"/>
          </a:p>
        </p:txBody>
      </p:sp>
      <p:sp>
        <p:nvSpPr>
          <p:cNvPr id="24" name="Shape 16"/>
          <p:cNvSpPr/>
          <p:nvPr/>
        </p:nvSpPr>
        <p:spPr>
          <a:xfrm>
            <a:off x="6551676" y="2487168"/>
            <a:ext cx="256032" cy="256032"/>
          </a:xfrm>
          <a:prstGeom prst="roundRect">
            <a:avLst>
              <a:gd name="adj" fmla="val 17857"/>
            </a:avLst>
          </a:prstGeom>
          <a:solidFill>
            <a:srgbClr val="FFFFFF"/>
          </a:solidFill>
          <a:ln w="15875">
            <a:solidFill>
              <a:srgbClr val="1B2A4A"/>
            </a:solidFill>
            <a:prstDash val="solid"/>
          </a:ln>
        </p:spPr>
      </p:sp>
      <p:pic>
        <p:nvPicPr>
          <p:cNvPr id="25" name="Image 5" descr="preencoded.png">    </p:cNvPr>
          <p:cNvPicPr>
            <a:picLocks noChangeAspect="1"/>
          </p:cNvPicPr>
          <p:nvPr/>
        </p:nvPicPr>
        <p:blipFill>
          <a:blip r:embed="rId6"/>
          <a:stretch>
            <a:fillRect/>
          </a:stretch>
        </p:blipFill>
        <p:spPr>
          <a:xfrm>
            <a:off x="6606540" y="2542032"/>
            <a:ext cx="146304" cy="146304"/>
          </a:xfrm>
          <a:prstGeom prst="rect">
            <a:avLst/>
          </a:prstGeom>
        </p:spPr>
      </p:pic>
      <p:sp>
        <p:nvSpPr>
          <p:cNvPr id="26" name="Text 17"/>
          <p:cNvSpPr txBox="1"/>
          <p:nvPr/>
        </p:nvSpPr>
        <p:spPr>
          <a:xfrm>
            <a:off x="7008876" y="2450592"/>
            <a:ext cx="4448556" cy="329184"/>
          </a:xfrm>
          <a:prstGeom prst="rect">
            <a:avLst/>
          </a:prstGeom>
          <a:noFill/>
          <a:ln/>
        </p:spPr>
        <p:txBody>
          <a:bodyPr wrap="square" lIns="0" tIns="0" rIns="0" bIns="0" rtlCol="0" anchor="ctr"/>
          <a:lstStyle/>
          <a:p>
            <a:pPr indent="0" marL="0">
              <a:buNone/>
            </a:pPr>
            <a:r>
              <a:rPr lang="en-US" sz="1300" dirty="0">
                <a:solidFill>
                  <a:srgbClr val="2B3445"/>
                </a:solidFill>
                <a:latin typeface="Calibri" pitchFamily="34" charset="0"/>
                <a:ea typeface="Calibri" pitchFamily="34" charset="-122"/>
                <a:cs typeface="Calibri" pitchFamily="34" charset="-120"/>
              </a:rPr>
              <a:t>Deliverables, systems and databases handed over</a:t>
            </a:r>
            <a:endParaRPr lang="en-US" sz="1300" dirty="0"/>
          </a:p>
        </p:txBody>
      </p:sp>
      <p:sp>
        <p:nvSpPr>
          <p:cNvPr id="27" name="Shape 18"/>
          <p:cNvSpPr/>
          <p:nvPr/>
        </p:nvSpPr>
        <p:spPr>
          <a:xfrm>
            <a:off x="6551676" y="2852928"/>
            <a:ext cx="256032" cy="256032"/>
          </a:xfrm>
          <a:prstGeom prst="roundRect">
            <a:avLst>
              <a:gd name="adj" fmla="val 17857"/>
            </a:avLst>
          </a:prstGeom>
          <a:solidFill>
            <a:srgbClr val="FFFFFF"/>
          </a:solidFill>
          <a:ln w="15875">
            <a:solidFill>
              <a:srgbClr val="1B2A4A"/>
            </a:solidFill>
            <a:prstDash val="solid"/>
          </a:ln>
        </p:spPr>
      </p:sp>
      <p:pic>
        <p:nvPicPr>
          <p:cNvPr id="28" name="Image 6" descr="preencoded.png">    </p:cNvPr>
          <p:cNvPicPr>
            <a:picLocks noChangeAspect="1"/>
          </p:cNvPicPr>
          <p:nvPr/>
        </p:nvPicPr>
        <p:blipFill>
          <a:blip r:embed="rId7"/>
          <a:stretch>
            <a:fillRect/>
          </a:stretch>
        </p:blipFill>
        <p:spPr>
          <a:xfrm>
            <a:off x="6606540" y="2907792"/>
            <a:ext cx="146304" cy="146304"/>
          </a:xfrm>
          <a:prstGeom prst="rect">
            <a:avLst/>
          </a:prstGeom>
        </p:spPr>
      </p:pic>
      <p:sp>
        <p:nvSpPr>
          <p:cNvPr id="29" name="Text 19"/>
          <p:cNvSpPr txBox="1"/>
          <p:nvPr/>
        </p:nvSpPr>
        <p:spPr>
          <a:xfrm>
            <a:off x="7008876" y="2816352"/>
            <a:ext cx="4448556" cy="329184"/>
          </a:xfrm>
          <a:prstGeom prst="rect">
            <a:avLst/>
          </a:prstGeom>
          <a:noFill/>
          <a:ln/>
        </p:spPr>
        <p:txBody>
          <a:bodyPr wrap="square" lIns="0" tIns="0" rIns="0" bIns="0" rtlCol="0" anchor="ctr"/>
          <a:lstStyle/>
          <a:p>
            <a:pPr indent="0" marL="0">
              <a:buNone/>
            </a:pPr>
            <a:r>
              <a:rPr lang="en-US" sz="1300" dirty="0">
                <a:solidFill>
                  <a:srgbClr val="2B3445"/>
                </a:solidFill>
                <a:latin typeface="Calibri" pitchFamily="34" charset="0"/>
                <a:ea typeface="Calibri" pitchFamily="34" charset="-122"/>
                <a:cs typeface="Calibri" pitchFamily="34" charset="-120"/>
              </a:rPr>
              <a:t>Equipment and intellectual property rights transferred</a:t>
            </a:r>
            <a:endParaRPr lang="en-US" sz="1300" dirty="0"/>
          </a:p>
        </p:txBody>
      </p:sp>
      <p:sp>
        <p:nvSpPr>
          <p:cNvPr id="30" name="Shape 20"/>
          <p:cNvSpPr/>
          <p:nvPr/>
        </p:nvSpPr>
        <p:spPr>
          <a:xfrm>
            <a:off x="6551676" y="3218688"/>
            <a:ext cx="256032" cy="256032"/>
          </a:xfrm>
          <a:prstGeom prst="roundRect">
            <a:avLst>
              <a:gd name="adj" fmla="val 17857"/>
            </a:avLst>
          </a:prstGeom>
          <a:solidFill>
            <a:srgbClr val="FFFFFF"/>
          </a:solidFill>
          <a:ln w="15875">
            <a:solidFill>
              <a:srgbClr val="1B2A4A"/>
            </a:solidFill>
            <a:prstDash val="solid"/>
          </a:ln>
        </p:spPr>
      </p:sp>
      <p:pic>
        <p:nvPicPr>
          <p:cNvPr id="31" name="Image 7" descr="preencoded.png">    </p:cNvPr>
          <p:cNvPicPr>
            <a:picLocks noChangeAspect="1"/>
          </p:cNvPicPr>
          <p:nvPr/>
        </p:nvPicPr>
        <p:blipFill>
          <a:blip r:embed="rId8"/>
          <a:stretch>
            <a:fillRect/>
          </a:stretch>
        </p:blipFill>
        <p:spPr>
          <a:xfrm>
            <a:off x="6606540" y="3273552"/>
            <a:ext cx="146304" cy="146304"/>
          </a:xfrm>
          <a:prstGeom prst="rect">
            <a:avLst/>
          </a:prstGeom>
        </p:spPr>
      </p:pic>
      <p:sp>
        <p:nvSpPr>
          <p:cNvPr id="32" name="Text 21"/>
          <p:cNvSpPr txBox="1"/>
          <p:nvPr/>
        </p:nvSpPr>
        <p:spPr>
          <a:xfrm>
            <a:off x="7008876" y="3182112"/>
            <a:ext cx="4448556" cy="329184"/>
          </a:xfrm>
          <a:prstGeom prst="rect">
            <a:avLst/>
          </a:prstGeom>
          <a:noFill/>
          <a:ln/>
        </p:spPr>
        <p:txBody>
          <a:bodyPr wrap="square" lIns="0" tIns="0" rIns="0" bIns="0" rtlCol="0" anchor="ctr"/>
          <a:lstStyle/>
          <a:p>
            <a:pPr indent="0" marL="0">
              <a:buNone/>
            </a:pPr>
            <a:r>
              <a:rPr lang="en-US" sz="1300" dirty="0">
                <a:solidFill>
                  <a:srgbClr val="2B3445"/>
                </a:solidFill>
                <a:latin typeface="Calibri" pitchFamily="34" charset="0"/>
                <a:ea typeface="Calibri" pitchFamily="34" charset="-122"/>
                <a:cs typeface="Calibri" pitchFamily="34" charset="-120"/>
              </a:rPr>
              <a:t>Receiving staff trained, where necessary</a:t>
            </a:r>
            <a:endParaRPr lang="en-US" sz="1300" dirty="0"/>
          </a:p>
        </p:txBody>
      </p:sp>
      <p:sp>
        <p:nvSpPr>
          <p:cNvPr id="33" name="Shape 22"/>
          <p:cNvSpPr/>
          <p:nvPr/>
        </p:nvSpPr>
        <p:spPr>
          <a:xfrm>
            <a:off x="548640" y="3840480"/>
            <a:ext cx="5408676" cy="1920240"/>
          </a:xfrm>
          <a:prstGeom prst="roundRect">
            <a:avLst>
              <a:gd name="adj" fmla="val 3810"/>
            </a:avLst>
          </a:prstGeom>
          <a:solidFill>
            <a:srgbClr val="F4F7FC"/>
          </a:solidFill>
          <a:ln/>
        </p:spPr>
      </p:sp>
      <p:sp>
        <p:nvSpPr>
          <p:cNvPr id="34" name="Shape 23"/>
          <p:cNvSpPr/>
          <p:nvPr/>
        </p:nvSpPr>
        <p:spPr>
          <a:xfrm>
            <a:off x="777240" y="4005072"/>
            <a:ext cx="457200" cy="457200"/>
          </a:xfrm>
          <a:prstGeom prst="ellipse">
            <a:avLst/>
          </a:prstGeom>
          <a:solidFill>
            <a:srgbClr val="1B2A4A"/>
          </a:solidFill>
          <a:ln/>
        </p:spPr>
      </p:sp>
      <p:pic>
        <p:nvPicPr>
          <p:cNvPr id="35" name="Image 8" descr="preencoded.png">    </p:cNvPr>
          <p:cNvPicPr>
            <a:picLocks noChangeAspect="1"/>
          </p:cNvPicPr>
          <p:nvPr/>
        </p:nvPicPr>
        <p:blipFill>
          <a:blip r:embed="rId9"/>
          <a:stretch>
            <a:fillRect/>
          </a:stretch>
        </p:blipFill>
        <p:spPr>
          <a:xfrm>
            <a:off x="900684" y="4128516"/>
            <a:ext cx="210312" cy="210312"/>
          </a:xfrm>
          <a:prstGeom prst="rect">
            <a:avLst/>
          </a:prstGeom>
        </p:spPr>
      </p:pic>
      <p:sp>
        <p:nvSpPr>
          <p:cNvPr id="36" name="Text 24"/>
          <p:cNvSpPr txBox="1"/>
          <p:nvPr/>
        </p:nvSpPr>
        <p:spPr>
          <a:xfrm>
            <a:off x="1371600" y="4005072"/>
            <a:ext cx="4402836" cy="45720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Archiving</a:t>
            </a:r>
            <a:endParaRPr lang="en-US" sz="1500" dirty="0"/>
          </a:p>
        </p:txBody>
      </p:sp>
      <p:sp>
        <p:nvSpPr>
          <p:cNvPr id="37" name="Shape 25"/>
          <p:cNvSpPr/>
          <p:nvPr/>
        </p:nvSpPr>
        <p:spPr>
          <a:xfrm>
            <a:off x="868680" y="4636008"/>
            <a:ext cx="256032" cy="256032"/>
          </a:xfrm>
          <a:prstGeom prst="roundRect">
            <a:avLst>
              <a:gd name="adj" fmla="val 17857"/>
            </a:avLst>
          </a:prstGeom>
          <a:solidFill>
            <a:srgbClr val="FFFFFF"/>
          </a:solidFill>
          <a:ln w="15875">
            <a:solidFill>
              <a:srgbClr val="1B2A4A"/>
            </a:solidFill>
            <a:prstDash val="solid"/>
          </a:ln>
        </p:spPr>
      </p:sp>
      <p:pic>
        <p:nvPicPr>
          <p:cNvPr id="38" name="Image 9" descr="preencoded.png">    </p:cNvPr>
          <p:cNvPicPr>
            <a:picLocks noChangeAspect="1"/>
          </p:cNvPicPr>
          <p:nvPr/>
        </p:nvPicPr>
        <p:blipFill>
          <a:blip r:embed="rId10"/>
          <a:stretch>
            <a:fillRect/>
          </a:stretch>
        </p:blipFill>
        <p:spPr>
          <a:xfrm>
            <a:off x="923544" y="4690872"/>
            <a:ext cx="146304" cy="146304"/>
          </a:xfrm>
          <a:prstGeom prst="rect">
            <a:avLst/>
          </a:prstGeom>
        </p:spPr>
      </p:pic>
      <p:sp>
        <p:nvSpPr>
          <p:cNvPr id="39" name="Text 26"/>
          <p:cNvSpPr txBox="1"/>
          <p:nvPr/>
        </p:nvSpPr>
        <p:spPr>
          <a:xfrm>
            <a:off x="1325880" y="4599432"/>
            <a:ext cx="4448556" cy="329184"/>
          </a:xfrm>
          <a:prstGeom prst="rect">
            <a:avLst/>
          </a:prstGeom>
          <a:noFill/>
          <a:ln/>
        </p:spPr>
        <p:txBody>
          <a:bodyPr wrap="square" lIns="0" tIns="0" rIns="0" bIns="0" rtlCol="0" anchor="ctr"/>
          <a:lstStyle/>
          <a:p>
            <a:pPr indent="0" marL="0">
              <a:buNone/>
            </a:pPr>
            <a:r>
              <a:rPr lang="en-US" sz="1300" dirty="0">
                <a:solidFill>
                  <a:srgbClr val="2B3445"/>
                </a:solidFill>
                <a:latin typeface="Calibri" pitchFamily="34" charset="0"/>
                <a:ea typeface="Calibri" pitchFamily="34" charset="-122"/>
                <a:cs typeface="Calibri" pitchFamily="34" charset="-120"/>
              </a:rPr>
              <a:t>Technical, financial and communication files archived</a:t>
            </a:r>
            <a:endParaRPr lang="en-US" sz="1300" dirty="0"/>
          </a:p>
        </p:txBody>
      </p:sp>
      <p:sp>
        <p:nvSpPr>
          <p:cNvPr id="40" name="Shape 27"/>
          <p:cNvSpPr/>
          <p:nvPr/>
        </p:nvSpPr>
        <p:spPr>
          <a:xfrm>
            <a:off x="868680" y="5001768"/>
            <a:ext cx="256032" cy="256032"/>
          </a:xfrm>
          <a:prstGeom prst="roundRect">
            <a:avLst>
              <a:gd name="adj" fmla="val 17857"/>
            </a:avLst>
          </a:prstGeom>
          <a:solidFill>
            <a:srgbClr val="FFFFFF"/>
          </a:solidFill>
          <a:ln w="15875">
            <a:solidFill>
              <a:srgbClr val="1B2A4A"/>
            </a:solidFill>
            <a:prstDash val="solid"/>
          </a:ln>
        </p:spPr>
      </p:sp>
      <p:pic>
        <p:nvPicPr>
          <p:cNvPr id="41" name="Image 10" descr="preencoded.png">    </p:cNvPr>
          <p:cNvPicPr>
            <a:picLocks noChangeAspect="1"/>
          </p:cNvPicPr>
          <p:nvPr/>
        </p:nvPicPr>
        <p:blipFill>
          <a:blip r:embed="rId11"/>
          <a:stretch>
            <a:fillRect/>
          </a:stretch>
        </p:blipFill>
        <p:spPr>
          <a:xfrm>
            <a:off x="923544" y="5056632"/>
            <a:ext cx="146304" cy="146304"/>
          </a:xfrm>
          <a:prstGeom prst="rect">
            <a:avLst/>
          </a:prstGeom>
        </p:spPr>
      </p:pic>
      <p:sp>
        <p:nvSpPr>
          <p:cNvPr id="42" name="Text 28"/>
          <p:cNvSpPr txBox="1"/>
          <p:nvPr/>
        </p:nvSpPr>
        <p:spPr>
          <a:xfrm>
            <a:off x="1325880" y="4965192"/>
            <a:ext cx="4448556" cy="329184"/>
          </a:xfrm>
          <a:prstGeom prst="rect">
            <a:avLst/>
          </a:prstGeom>
          <a:noFill/>
          <a:ln/>
        </p:spPr>
        <p:txBody>
          <a:bodyPr wrap="square" lIns="0" tIns="0" rIns="0" bIns="0" rtlCol="0" anchor="ctr"/>
          <a:lstStyle/>
          <a:p>
            <a:pPr indent="0" marL="0">
              <a:buNone/>
            </a:pPr>
            <a:r>
              <a:rPr lang="en-US" sz="1300" dirty="0">
                <a:solidFill>
                  <a:srgbClr val="2B3445"/>
                </a:solidFill>
                <a:latin typeface="Calibri" pitchFamily="34" charset="0"/>
                <a:ea typeface="Calibri" pitchFamily="34" charset="-122"/>
                <a:cs typeface="Calibri" pitchFamily="34" charset="-120"/>
              </a:rPr>
              <a:t>Format allows prompt retrieval for checks or audits</a:t>
            </a:r>
            <a:endParaRPr lang="en-US" sz="1300" dirty="0"/>
          </a:p>
        </p:txBody>
      </p:sp>
      <p:sp>
        <p:nvSpPr>
          <p:cNvPr id="43" name="Shape 29"/>
          <p:cNvSpPr/>
          <p:nvPr/>
        </p:nvSpPr>
        <p:spPr>
          <a:xfrm>
            <a:off x="868680" y="5367528"/>
            <a:ext cx="256032" cy="256032"/>
          </a:xfrm>
          <a:prstGeom prst="roundRect">
            <a:avLst>
              <a:gd name="adj" fmla="val 17857"/>
            </a:avLst>
          </a:prstGeom>
          <a:solidFill>
            <a:srgbClr val="FFFFFF"/>
          </a:solidFill>
          <a:ln w="15875">
            <a:solidFill>
              <a:srgbClr val="1B2A4A"/>
            </a:solidFill>
            <a:prstDash val="solid"/>
          </a:ln>
        </p:spPr>
      </p:sp>
      <p:pic>
        <p:nvPicPr>
          <p:cNvPr id="44" name="Image 11" descr="preencoded.png">    </p:cNvPr>
          <p:cNvPicPr>
            <a:picLocks noChangeAspect="1"/>
          </p:cNvPicPr>
          <p:nvPr/>
        </p:nvPicPr>
        <p:blipFill>
          <a:blip r:embed="rId12"/>
          <a:stretch>
            <a:fillRect/>
          </a:stretch>
        </p:blipFill>
        <p:spPr>
          <a:xfrm>
            <a:off x="923544" y="5422392"/>
            <a:ext cx="146304" cy="146304"/>
          </a:xfrm>
          <a:prstGeom prst="rect">
            <a:avLst/>
          </a:prstGeom>
        </p:spPr>
      </p:pic>
      <p:sp>
        <p:nvSpPr>
          <p:cNvPr id="45" name="Text 30"/>
          <p:cNvSpPr txBox="1"/>
          <p:nvPr/>
        </p:nvSpPr>
        <p:spPr>
          <a:xfrm>
            <a:off x="1325880" y="5330952"/>
            <a:ext cx="4448556" cy="329184"/>
          </a:xfrm>
          <a:prstGeom prst="rect">
            <a:avLst/>
          </a:prstGeom>
          <a:noFill/>
          <a:ln/>
        </p:spPr>
        <p:txBody>
          <a:bodyPr wrap="square" lIns="0" tIns="0" rIns="0" bIns="0" rtlCol="0" anchor="ctr"/>
          <a:lstStyle/>
          <a:p>
            <a:pPr indent="0" marL="0">
              <a:buNone/>
            </a:pPr>
            <a:r>
              <a:rPr lang="en-US" sz="1300" dirty="0">
                <a:solidFill>
                  <a:srgbClr val="2B3445"/>
                </a:solidFill>
                <a:latin typeface="Calibri" pitchFamily="34" charset="0"/>
                <a:ea typeface="Calibri" pitchFamily="34" charset="-122"/>
                <a:cs typeface="Calibri" pitchFamily="34" charset="-120"/>
              </a:rPr>
              <a:t>Retention period set by the contract observed</a:t>
            </a:r>
            <a:endParaRPr lang="en-US" sz="1300" dirty="0"/>
          </a:p>
        </p:txBody>
      </p:sp>
      <p:sp>
        <p:nvSpPr>
          <p:cNvPr id="46" name="Shape 31"/>
          <p:cNvSpPr/>
          <p:nvPr/>
        </p:nvSpPr>
        <p:spPr>
          <a:xfrm>
            <a:off x="6231636" y="3840480"/>
            <a:ext cx="5408676" cy="1920240"/>
          </a:xfrm>
          <a:prstGeom prst="roundRect">
            <a:avLst>
              <a:gd name="adj" fmla="val 3810"/>
            </a:avLst>
          </a:prstGeom>
          <a:solidFill>
            <a:srgbClr val="F4F7FC"/>
          </a:solidFill>
          <a:ln/>
        </p:spPr>
      </p:sp>
      <p:sp>
        <p:nvSpPr>
          <p:cNvPr id="47" name="Shape 32"/>
          <p:cNvSpPr/>
          <p:nvPr/>
        </p:nvSpPr>
        <p:spPr>
          <a:xfrm>
            <a:off x="6460236" y="4005072"/>
            <a:ext cx="457200" cy="457200"/>
          </a:xfrm>
          <a:prstGeom prst="ellipse">
            <a:avLst/>
          </a:prstGeom>
          <a:solidFill>
            <a:srgbClr val="1B2A4A"/>
          </a:solidFill>
          <a:ln/>
        </p:spPr>
      </p:sp>
      <p:pic>
        <p:nvPicPr>
          <p:cNvPr id="48" name="Image 12" descr="preencoded.png">    </p:cNvPr>
          <p:cNvPicPr>
            <a:picLocks noChangeAspect="1"/>
          </p:cNvPicPr>
          <p:nvPr/>
        </p:nvPicPr>
        <p:blipFill>
          <a:blip r:embed="rId13"/>
          <a:stretch>
            <a:fillRect/>
          </a:stretch>
        </p:blipFill>
        <p:spPr>
          <a:xfrm>
            <a:off x="6583680" y="4128516"/>
            <a:ext cx="210312" cy="210312"/>
          </a:xfrm>
          <a:prstGeom prst="rect">
            <a:avLst/>
          </a:prstGeom>
        </p:spPr>
      </p:pic>
      <p:sp>
        <p:nvSpPr>
          <p:cNvPr id="49" name="Text 33"/>
          <p:cNvSpPr txBox="1"/>
          <p:nvPr/>
        </p:nvSpPr>
        <p:spPr>
          <a:xfrm>
            <a:off x="7054596" y="4005072"/>
            <a:ext cx="4402836" cy="45720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Learning and dissolution</a:t>
            </a:r>
            <a:endParaRPr lang="en-US" sz="1500" dirty="0"/>
          </a:p>
        </p:txBody>
      </p:sp>
      <p:sp>
        <p:nvSpPr>
          <p:cNvPr id="50" name="Shape 34"/>
          <p:cNvSpPr/>
          <p:nvPr/>
        </p:nvSpPr>
        <p:spPr>
          <a:xfrm>
            <a:off x="6551676" y="4636008"/>
            <a:ext cx="256032" cy="256032"/>
          </a:xfrm>
          <a:prstGeom prst="roundRect">
            <a:avLst>
              <a:gd name="adj" fmla="val 17857"/>
            </a:avLst>
          </a:prstGeom>
          <a:solidFill>
            <a:srgbClr val="FFFFFF"/>
          </a:solidFill>
          <a:ln w="15875">
            <a:solidFill>
              <a:srgbClr val="1B2A4A"/>
            </a:solidFill>
            <a:prstDash val="solid"/>
          </a:ln>
        </p:spPr>
      </p:sp>
      <p:pic>
        <p:nvPicPr>
          <p:cNvPr id="51" name="Image 13" descr="preencoded.png">    </p:cNvPr>
          <p:cNvPicPr>
            <a:picLocks noChangeAspect="1"/>
          </p:cNvPicPr>
          <p:nvPr/>
        </p:nvPicPr>
        <p:blipFill>
          <a:blip r:embed="rId14"/>
          <a:stretch>
            <a:fillRect/>
          </a:stretch>
        </p:blipFill>
        <p:spPr>
          <a:xfrm>
            <a:off x="6606540" y="4690872"/>
            <a:ext cx="146304" cy="146304"/>
          </a:xfrm>
          <a:prstGeom prst="rect">
            <a:avLst/>
          </a:prstGeom>
        </p:spPr>
      </p:pic>
      <p:sp>
        <p:nvSpPr>
          <p:cNvPr id="52" name="Text 35"/>
          <p:cNvSpPr txBox="1"/>
          <p:nvPr/>
        </p:nvSpPr>
        <p:spPr>
          <a:xfrm>
            <a:off x="7008876" y="4599432"/>
            <a:ext cx="4448556" cy="329184"/>
          </a:xfrm>
          <a:prstGeom prst="rect">
            <a:avLst/>
          </a:prstGeom>
          <a:noFill/>
          <a:ln/>
        </p:spPr>
        <p:txBody>
          <a:bodyPr wrap="square" lIns="0" tIns="0" rIns="0" bIns="0" rtlCol="0" anchor="ctr"/>
          <a:lstStyle/>
          <a:p>
            <a:pPr indent="0" marL="0">
              <a:buNone/>
            </a:pPr>
            <a:r>
              <a:rPr lang="en-US" sz="1300" dirty="0">
                <a:solidFill>
                  <a:srgbClr val="2B3445"/>
                </a:solidFill>
                <a:latin typeface="Calibri" pitchFamily="34" charset="0"/>
                <a:ea typeface="Calibri" pitchFamily="34" charset="-122"/>
                <a:cs typeface="Calibri" pitchFamily="34" charset="-120"/>
              </a:rPr>
              <a:t>Lessons learned documented</a:t>
            </a:r>
            <a:endParaRPr lang="en-US" sz="1300" dirty="0"/>
          </a:p>
        </p:txBody>
      </p:sp>
      <p:sp>
        <p:nvSpPr>
          <p:cNvPr id="53" name="Shape 36"/>
          <p:cNvSpPr/>
          <p:nvPr/>
        </p:nvSpPr>
        <p:spPr>
          <a:xfrm>
            <a:off x="6551676" y="5001768"/>
            <a:ext cx="256032" cy="256032"/>
          </a:xfrm>
          <a:prstGeom prst="roundRect">
            <a:avLst>
              <a:gd name="adj" fmla="val 17857"/>
            </a:avLst>
          </a:prstGeom>
          <a:solidFill>
            <a:srgbClr val="FFFFFF"/>
          </a:solidFill>
          <a:ln w="15875">
            <a:solidFill>
              <a:srgbClr val="1B2A4A"/>
            </a:solidFill>
            <a:prstDash val="solid"/>
          </a:ln>
        </p:spPr>
      </p:sp>
      <p:pic>
        <p:nvPicPr>
          <p:cNvPr id="54" name="Image 14" descr="preencoded.png">    </p:cNvPr>
          <p:cNvPicPr>
            <a:picLocks noChangeAspect="1"/>
          </p:cNvPicPr>
          <p:nvPr/>
        </p:nvPicPr>
        <p:blipFill>
          <a:blip r:embed="rId15"/>
          <a:stretch>
            <a:fillRect/>
          </a:stretch>
        </p:blipFill>
        <p:spPr>
          <a:xfrm>
            <a:off x="6606540" y="5056632"/>
            <a:ext cx="146304" cy="146304"/>
          </a:xfrm>
          <a:prstGeom prst="rect">
            <a:avLst/>
          </a:prstGeom>
        </p:spPr>
      </p:pic>
      <p:sp>
        <p:nvSpPr>
          <p:cNvPr id="55" name="Text 37"/>
          <p:cNvSpPr txBox="1"/>
          <p:nvPr/>
        </p:nvSpPr>
        <p:spPr>
          <a:xfrm>
            <a:off x="7008876" y="4965192"/>
            <a:ext cx="4448556" cy="329184"/>
          </a:xfrm>
          <a:prstGeom prst="rect">
            <a:avLst/>
          </a:prstGeom>
          <a:noFill/>
          <a:ln/>
        </p:spPr>
        <p:txBody>
          <a:bodyPr wrap="square" lIns="0" tIns="0" rIns="0" bIns="0" rtlCol="0" anchor="ctr"/>
          <a:lstStyle/>
          <a:p>
            <a:pPr indent="0" marL="0">
              <a:buNone/>
            </a:pPr>
            <a:r>
              <a:rPr lang="en-US" sz="1300" dirty="0">
                <a:solidFill>
                  <a:srgbClr val="2B3445"/>
                </a:solidFill>
                <a:latin typeface="Calibri" pitchFamily="34" charset="0"/>
                <a:ea typeface="Calibri" pitchFamily="34" charset="-122"/>
                <a:cs typeface="Calibri" pitchFamily="34" charset="-120"/>
              </a:rPr>
              <a:t>Project team formally dissolved</a:t>
            </a:r>
            <a:endParaRPr lang="en-US" sz="1300" dirty="0"/>
          </a:p>
        </p:txBody>
      </p:sp>
      <p:sp>
        <p:nvSpPr>
          <p:cNvPr id="56" name="Shape 38"/>
          <p:cNvSpPr/>
          <p:nvPr/>
        </p:nvSpPr>
        <p:spPr>
          <a:xfrm>
            <a:off x="6551676" y="5367528"/>
            <a:ext cx="256032" cy="256032"/>
          </a:xfrm>
          <a:prstGeom prst="roundRect">
            <a:avLst>
              <a:gd name="adj" fmla="val 17857"/>
            </a:avLst>
          </a:prstGeom>
          <a:solidFill>
            <a:srgbClr val="FFFFFF"/>
          </a:solidFill>
          <a:ln w="15875">
            <a:solidFill>
              <a:srgbClr val="1B2A4A"/>
            </a:solidFill>
            <a:prstDash val="solid"/>
          </a:ln>
        </p:spPr>
      </p:sp>
      <p:pic>
        <p:nvPicPr>
          <p:cNvPr id="57" name="Image 15" descr="preencoded.png">    </p:cNvPr>
          <p:cNvPicPr>
            <a:picLocks noChangeAspect="1"/>
          </p:cNvPicPr>
          <p:nvPr/>
        </p:nvPicPr>
        <p:blipFill>
          <a:blip r:embed="rId16"/>
          <a:stretch>
            <a:fillRect/>
          </a:stretch>
        </p:blipFill>
        <p:spPr>
          <a:xfrm>
            <a:off x="6606540" y="5422392"/>
            <a:ext cx="146304" cy="146304"/>
          </a:xfrm>
          <a:prstGeom prst="rect">
            <a:avLst/>
          </a:prstGeom>
        </p:spPr>
      </p:pic>
      <p:sp>
        <p:nvSpPr>
          <p:cNvPr id="58" name="Text 39"/>
          <p:cNvSpPr txBox="1"/>
          <p:nvPr/>
        </p:nvSpPr>
        <p:spPr>
          <a:xfrm>
            <a:off x="7008876" y="5330952"/>
            <a:ext cx="4448556" cy="329184"/>
          </a:xfrm>
          <a:prstGeom prst="rect">
            <a:avLst/>
          </a:prstGeom>
          <a:noFill/>
          <a:ln/>
        </p:spPr>
        <p:txBody>
          <a:bodyPr wrap="square" lIns="0" tIns="0" rIns="0" bIns="0" rtlCol="0" anchor="ctr"/>
          <a:lstStyle/>
          <a:p>
            <a:pPr indent="0" marL="0">
              <a:buNone/>
            </a:pPr>
            <a:r>
              <a:rPr lang="en-US" sz="1300" dirty="0">
                <a:solidFill>
                  <a:srgbClr val="2B3445"/>
                </a:solidFill>
                <a:latin typeface="Calibri" pitchFamily="34" charset="0"/>
                <a:ea typeface="Calibri" pitchFamily="34" charset="-122"/>
                <a:cs typeface="Calibri" pitchFamily="34" charset="-120"/>
              </a:rPr>
              <a:t>Consortium governing bodies formally dissolved</a:t>
            </a:r>
            <a:endParaRPr lang="en-US" sz="1300" dirty="0"/>
          </a:p>
        </p:txBody>
      </p:sp>
      <p:sp>
        <p:nvSpPr>
          <p:cNvPr id="59" name="Text 40"/>
          <p:cNvSpPr txBox="1"/>
          <p:nvPr/>
        </p:nvSpPr>
        <p:spPr>
          <a:xfrm>
            <a:off x="548640" y="5897880"/>
            <a:ext cx="11091672" cy="237744"/>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Checklist compiled from Section 6 of the lecture (6.1–6.4).</a:t>
            </a:r>
            <a:endParaRPr lang="en-US" sz="10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411480"/>
            <a:ext cx="54864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SUMMARY</a:t>
            </a:r>
            <a:endParaRPr lang="en-US" sz="1100" dirty="0"/>
          </a:p>
        </p:txBody>
      </p:sp>
      <p:sp>
        <p:nvSpPr>
          <p:cNvPr id="6" name="Text 4"/>
          <p:cNvSpPr txBox="1"/>
          <p:nvPr/>
        </p:nvSpPr>
        <p:spPr>
          <a:xfrm>
            <a:off x="548640" y="685800"/>
            <a:ext cx="10058400" cy="77724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Key Takeaways</a:t>
            </a:r>
            <a:endParaRPr lang="en-US" sz="3000" dirty="0"/>
          </a:p>
        </p:txBody>
      </p:sp>
      <p:sp>
        <p:nvSpPr>
          <p:cNvPr id="7" name="Shape 5"/>
          <p:cNvSpPr/>
          <p:nvPr/>
        </p:nvSpPr>
        <p:spPr>
          <a:xfrm>
            <a:off x="548640" y="1737360"/>
            <a:ext cx="457200" cy="457200"/>
          </a:xfrm>
          <a:prstGeom prst="ellipse">
            <a:avLst/>
          </a:prstGeom>
          <a:solidFill>
            <a:srgbClr val="C9A227"/>
          </a:solidFill>
          <a:ln/>
        </p:spPr>
      </p:sp>
      <p:pic>
        <p:nvPicPr>
          <p:cNvPr id="8" name="Image 0" descr="preencoded.png">    </p:cNvPr>
          <p:cNvPicPr>
            <a:picLocks noChangeAspect="1"/>
          </p:cNvPicPr>
          <p:nvPr/>
        </p:nvPicPr>
        <p:blipFill>
          <a:blip r:embed="rId1"/>
          <a:stretch>
            <a:fillRect/>
          </a:stretch>
        </p:blipFill>
        <p:spPr>
          <a:xfrm>
            <a:off x="672084" y="1860804"/>
            <a:ext cx="210312" cy="210312"/>
          </a:xfrm>
          <a:prstGeom prst="rect">
            <a:avLst/>
          </a:prstGeom>
        </p:spPr>
      </p:pic>
      <p:sp>
        <p:nvSpPr>
          <p:cNvPr id="9" name="Text 6"/>
          <p:cNvSpPr txBox="1"/>
          <p:nvPr/>
        </p:nvSpPr>
        <p:spPr>
          <a:xfrm>
            <a:off x="1188720" y="169164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Monitoring is continuous and cross-cutting: indicators are tracked against baselines and targets and confirmed by means of verification.</a:t>
            </a:r>
            <a:endParaRPr lang="en-US" sz="1500" dirty="0"/>
          </a:p>
        </p:txBody>
      </p:sp>
      <p:sp>
        <p:nvSpPr>
          <p:cNvPr id="10" name="Shape 7"/>
          <p:cNvSpPr/>
          <p:nvPr/>
        </p:nvSpPr>
        <p:spPr>
          <a:xfrm>
            <a:off x="548640" y="3154680"/>
            <a:ext cx="457200" cy="457200"/>
          </a:xfrm>
          <a:prstGeom prst="ellipse">
            <a:avLst/>
          </a:prstGeom>
          <a:solidFill>
            <a:srgbClr val="C9A227"/>
          </a:solidFill>
          <a:ln/>
        </p:spPr>
      </p:sp>
      <p:pic>
        <p:nvPicPr>
          <p:cNvPr id="11" name="Image 1" descr="preencoded.png">    </p:cNvPr>
          <p:cNvPicPr>
            <a:picLocks noChangeAspect="1"/>
          </p:cNvPicPr>
          <p:nvPr/>
        </p:nvPicPr>
        <p:blipFill>
          <a:blip r:embed="rId2"/>
          <a:stretch>
            <a:fillRect/>
          </a:stretch>
        </p:blipFill>
        <p:spPr>
          <a:xfrm>
            <a:off x="672084" y="3278124"/>
            <a:ext cx="210312" cy="210312"/>
          </a:xfrm>
          <a:prstGeom prst="rect">
            <a:avLst/>
          </a:prstGeom>
        </p:spPr>
      </p:pic>
      <p:sp>
        <p:nvSpPr>
          <p:cNvPr id="12" name="Text 8"/>
          <p:cNvSpPr txBox="1"/>
          <p:nvPr/>
        </p:nvSpPr>
        <p:spPr>
          <a:xfrm>
            <a:off x="1188720" y="310896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Evidence-based management uses monitoring data as a direct basis for decisions, not merely as material for donor reports.</a:t>
            </a:r>
            <a:endParaRPr lang="en-US" sz="1500" dirty="0"/>
          </a:p>
        </p:txBody>
      </p:sp>
      <p:sp>
        <p:nvSpPr>
          <p:cNvPr id="13" name="Shape 9"/>
          <p:cNvSpPr/>
          <p:nvPr/>
        </p:nvSpPr>
        <p:spPr>
          <a:xfrm>
            <a:off x="548640" y="4572000"/>
            <a:ext cx="457200" cy="457200"/>
          </a:xfrm>
          <a:prstGeom prst="ellipse">
            <a:avLst/>
          </a:prstGeom>
          <a:solidFill>
            <a:srgbClr val="C9A227"/>
          </a:solidFill>
          <a:ln/>
        </p:spPr>
      </p:sp>
      <p:pic>
        <p:nvPicPr>
          <p:cNvPr id="14" name="Image 2" descr="preencoded.png">    </p:cNvPr>
          <p:cNvPicPr>
            <a:picLocks noChangeAspect="1"/>
          </p:cNvPicPr>
          <p:nvPr/>
        </p:nvPicPr>
        <p:blipFill>
          <a:blip r:embed="rId3"/>
          <a:stretch>
            <a:fillRect/>
          </a:stretch>
        </p:blipFill>
        <p:spPr>
          <a:xfrm>
            <a:off x="672084" y="4695444"/>
            <a:ext cx="210312" cy="210312"/>
          </a:xfrm>
          <a:prstGeom prst="rect">
            <a:avLst/>
          </a:prstGeom>
        </p:spPr>
      </p:pic>
      <p:sp>
        <p:nvSpPr>
          <p:cNvPr id="15" name="Text 10"/>
          <p:cNvSpPr txBox="1"/>
          <p:nvPr/>
        </p:nvSpPr>
        <p:spPr>
          <a:xfrm>
            <a:off x="1188720" y="452628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Evaluation applies the six OECD DAC criteria at mid-term, final and ex-post stages, triangulating quantitative and qualitative data.</a:t>
            </a:r>
            <a:endParaRPr lang="en-US" sz="1500" dirty="0"/>
          </a:p>
        </p:txBody>
      </p:sp>
      <p:sp>
        <p:nvSpPr>
          <p:cNvPr id="16" name="Shape 11"/>
          <p:cNvSpPr/>
          <p:nvPr/>
        </p:nvSpPr>
        <p:spPr>
          <a:xfrm>
            <a:off x="6309360" y="1737360"/>
            <a:ext cx="457200" cy="457200"/>
          </a:xfrm>
          <a:prstGeom prst="ellipse">
            <a:avLst/>
          </a:prstGeom>
          <a:solidFill>
            <a:srgbClr val="C9A227"/>
          </a:solidFill>
          <a:ln/>
        </p:spPr>
      </p:sp>
      <p:pic>
        <p:nvPicPr>
          <p:cNvPr id="17" name="Image 3" descr="preencoded.png">    </p:cNvPr>
          <p:cNvPicPr>
            <a:picLocks noChangeAspect="1"/>
          </p:cNvPicPr>
          <p:nvPr/>
        </p:nvPicPr>
        <p:blipFill>
          <a:blip r:embed="rId4"/>
          <a:stretch>
            <a:fillRect/>
          </a:stretch>
        </p:blipFill>
        <p:spPr>
          <a:xfrm>
            <a:off x="6432804" y="1860804"/>
            <a:ext cx="210312" cy="210312"/>
          </a:xfrm>
          <a:prstGeom prst="rect">
            <a:avLst/>
          </a:prstGeom>
        </p:spPr>
      </p:pic>
      <p:sp>
        <p:nvSpPr>
          <p:cNvPr id="18" name="Text 12"/>
          <p:cNvSpPr txBox="1"/>
          <p:nvPr/>
        </p:nvSpPr>
        <p:spPr>
          <a:xfrm>
            <a:off x="6949440" y="169164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Technical and financial reports must be timely and fully consistent; interim approval generally conditions the next instalment.</a:t>
            </a:r>
            <a:endParaRPr lang="en-US" sz="1500" dirty="0"/>
          </a:p>
        </p:txBody>
      </p:sp>
      <p:sp>
        <p:nvSpPr>
          <p:cNvPr id="19" name="Shape 13"/>
          <p:cNvSpPr/>
          <p:nvPr/>
        </p:nvSpPr>
        <p:spPr>
          <a:xfrm>
            <a:off x="6309360" y="3154680"/>
            <a:ext cx="457200" cy="457200"/>
          </a:xfrm>
          <a:prstGeom prst="ellipse">
            <a:avLst/>
          </a:prstGeom>
          <a:solidFill>
            <a:srgbClr val="C9A227"/>
          </a:solidFill>
          <a:ln/>
        </p:spPr>
      </p:sp>
      <p:pic>
        <p:nvPicPr>
          <p:cNvPr id="20" name="Image 4" descr="preencoded.png">    </p:cNvPr>
          <p:cNvPicPr>
            <a:picLocks noChangeAspect="1"/>
          </p:cNvPicPr>
          <p:nvPr/>
        </p:nvPicPr>
        <p:blipFill>
          <a:blip r:embed="rId5"/>
          <a:stretch>
            <a:fillRect/>
          </a:stretch>
        </p:blipFill>
        <p:spPr>
          <a:xfrm>
            <a:off x="6432804" y="3278124"/>
            <a:ext cx="210312" cy="210312"/>
          </a:xfrm>
          <a:prstGeom prst="rect">
            <a:avLst/>
          </a:prstGeom>
        </p:spPr>
      </p:pic>
      <p:sp>
        <p:nvSpPr>
          <p:cNvPr id="21" name="Text 14"/>
          <p:cNvSpPr txBox="1"/>
          <p:nvPr/>
        </p:nvSpPr>
        <p:spPr>
          <a:xfrm>
            <a:off x="6949440" y="310896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M&amp;E results lead to documented decisions at the operational, strategic and donor-relations levels.</a:t>
            </a:r>
            <a:endParaRPr lang="en-US" sz="1500" dirty="0"/>
          </a:p>
        </p:txBody>
      </p:sp>
      <p:sp>
        <p:nvSpPr>
          <p:cNvPr id="22" name="Shape 15"/>
          <p:cNvSpPr/>
          <p:nvPr/>
        </p:nvSpPr>
        <p:spPr>
          <a:xfrm>
            <a:off x="6309360" y="4572000"/>
            <a:ext cx="457200" cy="457200"/>
          </a:xfrm>
          <a:prstGeom prst="ellipse">
            <a:avLst/>
          </a:prstGeom>
          <a:solidFill>
            <a:srgbClr val="C9A227"/>
          </a:solidFill>
          <a:ln/>
        </p:spPr>
      </p:sp>
      <p:pic>
        <p:nvPicPr>
          <p:cNvPr id="23" name="Image 5" descr="preencoded.png">    </p:cNvPr>
          <p:cNvPicPr>
            <a:picLocks noChangeAspect="1"/>
          </p:cNvPicPr>
          <p:nvPr/>
        </p:nvPicPr>
        <p:blipFill>
          <a:blip r:embed="rId6"/>
          <a:stretch>
            <a:fillRect/>
          </a:stretch>
        </p:blipFill>
        <p:spPr>
          <a:xfrm>
            <a:off x="6432804" y="4695444"/>
            <a:ext cx="210312" cy="210312"/>
          </a:xfrm>
          <a:prstGeom prst="rect">
            <a:avLst/>
          </a:prstGeom>
        </p:spPr>
      </p:pic>
      <p:sp>
        <p:nvSpPr>
          <p:cNvPr id="24" name="Text 16"/>
          <p:cNvSpPr txBox="1"/>
          <p:nvPr/>
        </p:nvSpPr>
        <p:spPr>
          <a:xfrm>
            <a:off x="6949440" y="452628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Sustainability is planned early across four dimensions; closure covers final reports, handover, archiving and lessons learned.</a:t>
            </a:r>
            <a:endParaRPr lang="en-US" sz="1500" dirty="0"/>
          </a:p>
        </p:txBody>
      </p:sp>
      <p:sp>
        <p:nvSpPr>
          <p:cNvPr id="25" name="Text 17"/>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8  ·  INTERNATIONAL PROJECT ACTIVITY</a:t>
            </a:r>
            <a:endParaRPr lang="en-US" sz="900" dirty="0"/>
          </a:p>
        </p:txBody>
      </p:sp>
      <p:sp>
        <p:nvSpPr>
          <p:cNvPr id="26" name="Text 18"/>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29</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SELF-CHECK</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Questions for Self-Assessment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30</a:t>
            </a:r>
            <a:endParaRPr lang="en-US" sz="900" dirty="0"/>
          </a:p>
        </p:txBody>
      </p:sp>
      <p:sp>
        <p:nvSpPr>
          <p:cNvPr id="7" name="Shape 4"/>
          <p:cNvSpPr/>
          <p:nvPr/>
        </p:nvSpPr>
        <p:spPr>
          <a:xfrm>
            <a:off x="548640" y="1691640"/>
            <a:ext cx="5394960" cy="1298448"/>
          </a:xfrm>
          <a:prstGeom prst="roundRect">
            <a:avLst>
              <a:gd name="adj" fmla="val 5634"/>
            </a:avLst>
          </a:prstGeom>
          <a:solidFill>
            <a:srgbClr val="F4F7FC"/>
          </a:solidFill>
          <a:ln/>
        </p:spPr>
      </p:sp>
      <p:sp>
        <p:nvSpPr>
          <p:cNvPr id="8" name="Shape 5"/>
          <p:cNvSpPr/>
          <p:nvPr/>
        </p:nvSpPr>
        <p:spPr>
          <a:xfrm>
            <a:off x="731520" y="2112264"/>
            <a:ext cx="457200" cy="457200"/>
          </a:xfrm>
          <a:prstGeom prst="ellipse">
            <a:avLst/>
          </a:prstGeom>
          <a:solidFill>
            <a:srgbClr val="1B2A4A"/>
          </a:solidFill>
          <a:ln/>
        </p:spPr>
      </p:sp>
      <p:sp>
        <p:nvSpPr>
          <p:cNvPr id="9" name="Text 6"/>
          <p:cNvSpPr txBox="1"/>
          <p:nvPr/>
        </p:nvSpPr>
        <p:spPr>
          <a:xfrm>
            <a:off x="731520" y="211226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1</a:t>
            </a:r>
            <a:endParaRPr lang="en-US" sz="1400" dirty="0"/>
          </a:p>
        </p:txBody>
      </p:sp>
      <p:sp>
        <p:nvSpPr>
          <p:cNvPr id="10" name="Text 7"/>
          <p:cNvSpPr txBox="1"/>
          <p:nvPr/>
        </p:nvSpPr>
        <p:spPr>
          <a:xfrm>
            <a:off x="1371600" y="178308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What is the fundamental difference between monitoring and evaluation in terms of the continuity of the process and the party responsible for carrying it out?</a:t>
            </a:r>
            <a:endParaRPr lang="en-US" sz="1350" dirty="0"/>
          </a:p>
        </p:txBody>
      </p:sp>
      <p:sp>
        <p:nvSpPr>
          <p:cNvPr id="11" name="Shape 8"/>
          <p:cNvSpPr/>
          <p:nvPr/>
        </p:nvSpPr>
        <p:spPr>
          <a:xfrm>
            <a:off x="548640" y="3154680"/>
            <a:ext cx="5394960" cy="1298448"/>
          </a:xfrm>
          <a:prstGeom prst="roundRect">
            <a:avLst>
              <a:gd name="adj" fmla="val 5634"/>
            </a:avLst>
          </a:prstGeom>
          <a:solidFill>
            <a:srgbClr val="F4F7FC"/>
          </a:solidFill>
          <a:ln/>
        </p:spPr>
      </p:sp>
      <p:sp>
        <p:nvSpPr>
          <p:cNvPr id="12" name="Shape 9"/>
          <p:cNvSpPr/>
          <p:nvPr/>
        </p:nvSpPr>
        <p:spPr>
          <a:xfrm>
            <a:off x="731520" y="3575304"/>
            <a:ext cx="457200" cy="457200"/>
          </a:xfrm>
          <a:prstGeom prst="ellipse">
            <a:avLst/>
          </a:prstGeom>
          <a:solidFill>
            <a:srgbClr val="1B2A4A"/>
          </a:solidFill>
          <a:ln/>
        </p:spPr>
      </p:sp>
      <p:sp>
        <p:nvSpPr>
          <p:cNvPr id="13" name="Text 10"/>
          <p:cNvSpPr txBox="1"/>
          <p:nvPr/>
        </p:nvSpPr>
        <p:spPr>
          <a:xfrm>
            <a:off x="731520" y="357530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2</a:t>
            </a:r>
            <a:endParaRPr lang="en-US" sz="1400" dirty="0"/>
          </a:p>
        </p:txBody>
      </p:sp>
      <p:sp>
        <p:nvSpPr>
          <p:cNvPr id="14" name="Text 11"/>
          <p:cNvSpPr txBox="1"/>
          <p:nvPr/>
        </p:nvSpPr>
        <p:spPr>
          <a:xfrm>
            <a:off x="1371600" y="324612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Characterise the six OECD DAC evaluation criteria using the example of a hypothetical educational project.</a:t>
            </a:r>
            <a:endParaRPr lang="en-US" sz="1350" dirty="0"/>
          </a:p>
        </p:txBody>
      </p:sp>
      <p:sp>
        <p:nvSpPr>
          <p:cNvPr id="15" name="Shape 12"/>
          <p:cNvSpPr/>
          <p:nvPr/>
        </p:nvSpPr>
        <p:spPr>
          <a:xfrm>
            <a:off x="548640" y="4617720"/>
            <a:ext cx="5394960" cy="1298448"/>
          </a:xfrm>
          <a:prstGeom prst="roundRect">
            <a:avLst>
              <a:gd name="adj" fmla="val 5634"/>
            </a:avLst>
          </a:prstGeom>
          <a:solidFill>
            <a:srgbClr val="F4F7FC"/>
          </a:solidFill>
          <a:ln/>
        </p:spPr>
      </p:sp>
      <p:sp>
        <p:nvSpPr>
          <p:cNvPr id="16" name="Shape 13"/>
          <p:cNvSpPr/>
          <p:nvPr/>
        </p:nvSpPr>
        <p:spPr>
          <a:xfrm>
            <a:off x="731520" y="5038344"/>
            <a:ext cx="457200" cy="457200"/>
          </a:xfrm>
          <a:prstGeom prst="ellipse">
            <a:avLst/>
          </a:prstGeom>
          <a:solidFill>
            <a:srgbClr val="1B2A4A"/>
          </a:solidFill>
          <a:ln/>
        </p:spPr>
      </p:sp>
      <p:sp>
        <p:nvSpPr>
          <p:cNvPr id="17" name="Text 14"/>
          <p:cNvSpPr txBox="1"/>
          <p:nvPr/>
        </p:nvSpPr>
        <p:spPr>
          <a:xfrm>
            <a:off x="731520" y="503834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3</a:t>
            </a:r>
            <a:endParaRPr lang="en-US" sz="1400" dirty="0"/>
          </a:p>
        </p:txBody>
      </p:sp>
      <p:sp>
        <p:nvSpPr>
          <p:cNvPr id="18" name="Text 15"/>
          <p:cNvSpPr txBox="1"/>
          <p:nvPr/>
        </p:nvSpPr>
        <p:spPr>
          <a:xfrm>
            <a:off x="1371600" y="470916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Why is the consistency of the technical and financial reports a critically important condition for their approval by the donor?</a:t>
            </a:r>
            <a:endParaRPr lang="en-US" sz="1350" dirty="0"/>
          </a:p>
        </p:txBody>
      </p:sp>
      <p:sp>
        <p:nvSpPr>
          <p:cNvPr id="19" name="Shape 16"/>
          <p:cNvSpPr/>
          <p:nvPr/>
        </p:nvSpPr>
        <p:spPr>
          <a:xfrm>
            <a:off x="6217920" y="1691640"/>
            <a:ext cx="5394960" cy="1298448"/>
          </a:xfrm>
          <a:prstGeom prst="roundRect">
            <a:avLst>
              <a:gd name="adj" fmla="val 5634"/>
            </a:avLst>
          </a:prstGeom>
          <a:solidFill>
            <a:srgbClr val="F4F7FC"/>
          </a:solidFill>
          <a:ln/>
        </p:spPr>
      </p:sp>
      <p:sp>
        <p:nvSpPr>
          <p:cNvPr id="20" name="Shape 17"/>
          <p:cNvSpPr/>
          <p:nvPr/>
        </p:nvSpPr>
        <p:spPr>
          <a:xfrm>
            <a:off x="6400800" y="2112264"/>
            <a:ext cx="457200" cy="457200"/>
          </a:xfrm>
          <a:prstGeom prst="ellipse">
            <a:avLst/>
          </a:prstGeom>
          <a:solidFill>
            <a:srgbClr val="1B2A4A"/>
          </a:solidFill>
          <a:ln/>
        </p:spPr>
      </p:sp>
      <p:sp>
        <p:nvSpPr>
          <p:cNvPr id="21" name="Text 18"/>
          <p:cNvSpPr txBox="1"/>
          <p:nvPr/>
        </p:nvSpPr>
        <p:spPr>
          <a:xfrm>
            <a:off x="6400800" y="211226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4</a:t>
            </a:r>
            <a:endParaRPr lang="en-US" sz="1400" dirty="0"/>
          </a:p>
        </p:txBody>
      </p:sp>
      <p:sp>
        <p:nvSpPr>
          <p:cNvPr id="22" name="Text 19"/>
          <p:cNvSpPr txBox="1"/>
          <p:nvPr/>
        </p:nvSpPr>
        <p:spPr>
          <a:xfrm>
            <a:off x="7040880" y="178308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Give an example of a management decision that a consortium steering committee might take on the basis of the results of a mid-term evaluation.</a:t>
            </a:r>
            <a:endParaRPr lang="en-US" sz="1350" dirty="0"/>
          </a:p>
        </p:txBody>
      </p:sp>
      <p:sp>
        <p:nvSpPr>
          <p:cNvPr id="23" name="Shape 20"/>
          <p:cNvSpPr/>
          <p:nvPr/>
        </p:nvSpPr>
        <p:spPr>
          <a:xfrm>
            <a:off x="6217920" y="3154680"/>
            <a:ext cx="5394960" cy="1298448"/>
          </a:xfrm>
          <a:prstGeom prst="roundRect">
            <a:avLst>
              <a:gd name="adj" fmla="val 5634"/>
            </a:avLst>
          </a:prstGeom>
          <a:solidFill>
            <a:srgbClr val="F4F7FC"/>
          </a:solidFill>
          <a:ln/>
        </p:spPr>
      </p:sp>
      <p:sp>
        <p:nvSpPr>
          <p:cNvPr id="24" name="Shape 21"/>
          <p:cNvSpPr/>
          <p:nvPr/>
        </p:nvSpPr>
        <p:spPr>
          <a:xfrm>
            <a:off x="6400800" y="3575304"/>
            <a:ext cx="457200" cy="457200"/>
          </a:xfrm>
          <a:prstGeom prst="ellipse">
            <a:avLst/>
          </a:prstGeom>
          <a:solidFill>
            <a:srgbClr val="1B2A4A"/>
          </a:solidFill>
          <a:ln/>
        </p:spPr>
      </p:sp>
      <p:sp>
        <p:nvSpPr>
          <p:cNvPr id="25" name="Text 22"/>
          <p:cNvSpPr txBox="1"/>
          <p:nvPr/>
        </p:nvSpPr>
        <p:spPr>
          <a:xfrm>
            <a:off x="6400800" y="357530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5</a:t>
            </a:r>
            <a:endParaRPr lang="en-US" sz="1400" dirty="0"/>
          </a:p>
        </p:txBody>
      </p:sp>
      <p:sp>
        <p:nvSpPr>
          <p:cNvPr id="26" name="Text 23"/>
          <p:cNvSpPr txBox="1"/>
          <p:nvPr/>
        </p:nvSpPr>
        <p:spPr>
          <a:xfrm>
            <a:off x="7040880" y="324612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How does the institutionalisation of project results differ from scaling up?</a:t>
            </a:r>
            <a:endParaRPr lang="en-US" sz="1350" dirty="0"/>
          </a:p>
        </p:txBody>
      </p:sp>
      <p:sp>
        <p:nvSpPr>
          <p:cNvPr id="27" name="Shape 24"/>
          <p:cNvSpPr/>
          <p:nvPr/>
        </p:nvSpPr>
        <p:spPr>
          <a:xfrm>
            <a:off x="6217920" y="4617720"/>
            <a:ext cx="5394960" cy="1298448"/>
          </a:xfrm>
          <a:prstGeom prst="roundRect">
            <a:avLst>
              <a:gd name="adj" fmla="val 5634"/>
            </a:avLst>
          </a:prstGeom>
          <a:solidFill>
            <a:srgbClr val="F4F7FC"/>
          </a:solidFill>
          <a:ln/>
        </p:spPr>
      </p:sp>
      <p:sp>
        <p:nvSpPr>
          <p:cNvPr id="28" name="Shape 25"/>
          <p:cNvSpPr/>
          <p:nvPr/>
        </p:nvSpPr>
        <p:spPr>
          <a:xfrm>
            <a:off x="6400800" y="5038344"/>
            <a:ext cx="457200" cy="457200"/>
          </a:xfrm>
          <a:prstGeom prst="ellipse">
            <a:avLst/>
          </a:prstGeom>
          <a:solidFill>
            <a:srgbClr val="1B2A4A"/>
          </a:solidFill>
          <a:ln/>
        </p:spPr>
      </p:sp>
      <p:sp>
        <p:nvSpPr>
          <p:cNvPr id="29" name="Text 26"/>
          <p:cNvSpPr txBox="1"/>
          <p:nvPr/>
        </p:nvSpPr>
        <p:spPr>
          <a:xfrm>
            <a:off x="6400800" y="503834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6</a:t>
            </a:r>
            <a:endParaRPr lang="en-US" sz="1400" dirty="0"/>
          </a:p>
        </p:txBody>
      </p:sp>
      <p:sp>
        <p:nvSpPr>
          <p:cNvPr id="30" name="Text 27"/>
          <p:cNvSpPr txBox="1"/>
          <p:nvPr/>
        </p:nvSpPr>
        <p:spPr>
          <a:xfrm>
            <a:off x="7040880" y="470916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What practical function does the documentation of lessons learned perform for the applicant organisation?</a:t>
            </a:r>
            <a:endParaRPr lang="en-US" sz="13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SOURCES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Recommended Reading</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8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31</a:t>
            </a:r>
            <a:endParaRPr lang="en-US" sz="900" dirty="0"/>
          </a:p>
        </p:txBody>
      </p:sp>
      <p:sp>
        <p:nvSpPr>
          <p:cNvPr id="6" name="Shape 4"/>
          <p:cNvSpPr/>
          <p:nvPr/>
        </p:nvSpPr>
        <p:spPr>
          <a:xfrm>
            <a:off x="548640" y="1783080"/>
            <a:ext cx="1188720" cy="1188720"/>
          </a:xfrm>
          <a:prstGeom prst="ellipse">
            <a:avLst/>
          </a:prstGeom>
          <a:solidFill>
            <a:srgbClr val="1B2A4A"/>
          </a:solidFill>
          <a:ln/>
        </p:spPr>
      </p:sp>
      <p:pic>
        <p:nvPicPr>
          <p:cNvPr id="7" name="Image 0" descr="preencoded.png">    </p:cNvPr>
          <p:cNvPicPr>
            <a:picLocks noChangeAspect="1"/>
          </p:cNvPicPr>
          <p:nvPr/>
        </p:nvPicPr>
        <p:blipFill>
          <a:blip r:embed="rId1"/>
          <a:stretch>
            <a:fillRect/>
          </a:stretch>
        </p:blipFill>
        <p:spPr>
          <a:xfrm>
            <a:off x="869594" y="2104034"/>
            <a:ext cx="546811" cy="546811"/>
          </a:xfrm>
          <a:prstGeom prst="rect">
            <a:avLst/>
          </a:prstGeom>
        </p:spPr>
      </p:pic>
      <p:sp>
        <p:nvSpPr>
          <p:cNvPr id="8" name="Text 5"/>
          <p:cNvSpPr txBox="1"/>
          <p:nvPr/>
        </p:nvSpPr>
        <p:spPr>
          <a:xfrm>
            <a:off x="2194560" y="1737360"/>
            <a:ext cx="9418320" cy="438912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OECD/DAC Criteria for Evaluating Development Assistance. Organisation for Economic Co-operation and Development.</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Aid Delivery Methods. Volume 1: Project Cycle Management Guidelines. European Commission, EuropeAid Cooperation Office.</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A Guide to the Project Management Body of Knowledge (PMBOK Guide). 7th edition. Project Management Institute, 2021.</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Model Grant Agreement (Multi-beneficiary General MGA). European Commission, Funding &amp; Tenders Portal.</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Better Evaluation. International Network on Evaluation Methodology and Practice — methodological materials on monitoring and evaluation.</a:t>
            </a:r>
            <a:endParaRPr lang="en-US" sz="1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Shape 3"/>
          <p:cNvSpPr/>
          <p:nvPr/>
        </p:nvSpPr>
        <p:spPr>
          <a:xfrm>
            <a:off x="548640" y="1463040"/>
            <a:ext cx="1005840" cy="1005840"/>
          </a:xfrm>
          <a:prstGeom prst="ellipse">
            <a:avLst/>
          </a:prstGeom>
          <a:solidFill>
            <a:srgbClr val="31487A"/>
          </a:solidFill>
          <a:ln w="19050">
            <a:solidFill>
              <a:srgbClr val="C9A227"/>
            </a:solidFill>
            <a:prstDash val="solid"/>
          </a:ln>
        </p:spPr>
      </p:sp>
      <p:pic>
        <p:nvPicPr>
          <p:cNvPr id="6" name="Image 0" descr="preencoded.png">    </p:cNvPr>
          <p:cNvPicPr>
            <a:picLocks noChangeAspect="1"/>
          </p:cNvPicPr>
          <p:nvPr/>
        </p:nvPicPr>
        <p:blipFill>
          <a:blip r:embed="rId1"/>
          <a:stretch>
            <a:fillRect/>
          </a:stretch>
        </p:blipFill>
        <p:spPr>
          <a:xfrm>
            <a:off x="820217" y="1734617"/>
            <a:ext cx="462686" cy="462686"/>
          </a:xfrm>
          <a:prstGeom prst="rect">
            <a:avLst/>
          </a:prstGeom>
        </p:spPr>
      </p:pic>
      <p:sp>
        <p:nvSpPr>
          <p:cNvPr id="7" name="Text 4"/>
          <p:cNvSpPr txBox="1"/>
          <p:nvPr/>
        </p:nvSpPr>
        <p:spPr>
          <a:xfrm>
            <a:off x="548640" y="2743200"/>
            <a:ext cx="8229600" cy="914400"/>
          </a:xfrm>
          <a:prstGeom prst="rect">
            <a:avLst/>
          </a:prstGeom>
          <a:noFill/>
          <a:ln/>
        </p:spPr>
        <p:txBody>
          <a:bodyPr wrap="square" lIns="0" tIns="0" rIns="0" bIns="0" rtlCol="0" anchor="t"/>
          <a:lstStyle/>
          <a:p>
            <a:pPr indent="0" marL="0">
              <a:buNone/>
            </a:pPr>
            <a:r>
              <a:rPr lang="en-US" sz="3600" b="1" dirty="0">
                <a:solidFill>
                  <a:srgbClr val="FFFFFF"/>
                </a:solidFill>
                <a:latin typeface="Cambria" pitchFamily="34" charset="0"/>
                <a:ea typeface="Cambria" pitchFamily="34" charset="-122"/>
                <a:cs typeface="Cambria" pitchFamily="34" charset="-120"/>
              </a:rPr>
              <a:t>Thank you for your attention</a:t>
            </a:r>
            <a:endParaRPr lang="en-US" sz="3600" dirty="0"/>
          </a:p>
        </p:txBody>
      </p:sp>
      <p:sp>
        <p:nvSpPr>
          <p:cNvPr id="8" name="Text 5"/>
          <p:cNvSpPr txBox="1"/>
          <p:nvPr/>
        </p:nvSpPr>
        <p:spPr>
          <a:xfrm>
            <a:off x="548640" y="3703320"/>
            <a:ext cx="8229600" cy="548640"/>
          </a:xfrm>
          <a:prstGeom prst="rect">
            <a:avLst/>
          </a:prstGeom>
          <a:noFill/>
          <a:ln/>
        </p:spPr>
        <p:txBody>
          <a:bodyPr wrap="square" lIns="0" tIns="0" rIns="0" bIns="0" rtlCol="0" anchor="t"/>
          <a:lstStyle/>
          <a:p>
            <a:pPr indent="0" marL="0">
              <a:buNone/>
            </a:pPr>
            <a:r>
              <a:rPr lang="en-US" sz="1600" dirty="0">
                <a:solidFill>
                  <a:srgbClr val="C9D3E6"/>
                </a:solidFill>
                <a:latin typeface="Calibri" pitchFamily="34" charset="0"/>
                <a:ea typeface="Calibri" pitchFamily="34" charset="-122"/>
                <a:cs typeface="Calibri" pitchFamily="34" charset="-120"/>
              </a:rPr>
              <a:t>Questions and discussion</a:t>
            </a:r>
            <a:endParaRPr lang="en-US" sz="1600" dirty="0"/>
          </a:p>
        </p:txBody>
      </p:sp>
      <p:sp>
        <p:nvSpPr>
          <p:cNvPr id="9" name="Text 6"/>
          <p:cNvSpPr txBox="1"/>
          <p:nvPr/>
        </p:nvSpPr>
        <p:spPr>
          <a:xfrm>
            <a:off x="548640" y="4754880"/>
            <a:ext cx="27432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NEXT</a:t>
            </a:r>
            <a:endParaRPr lang="en-US" sz="1100" dirty="0"/>
          </a:p>
        </p:txBody>
      </p:sp>
      <p:sp>
        <p:nvSpPr>
          <p:cNvPr id="10" name="Text 7"/>
          <p:cNvSpPr txBox="1"/>
          <p:nvPr/>
        </p:nvSpPr>
        <p:spPr>
          <a:xfrm>
            <a:off x="548640" y="5029200"/>
            <a:ext cx="8229600" cy="73152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Practical Session 8: final presentation of group projects and a short written quiz</a:t>
            </a:r>
            <a:endParaRPr lang="en-US" sz="1500" dirty="0"/>
          </a:p>
        </p:txBody>
      </p:sp>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8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32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8. Monitoring, Evaluation, Reporting and Sustainability of International Project Results</dc:title>
  <dc:subject>PptxGenJS Presentation</dc:subject>
  <dc:creator>International Project Activity</dc:creator>
  <cp:lastModifiedBy>International Project Activity</cp:lastModifiedBy>
  <cp:revision>1</cp:revision>
  <dcterms:created xsi:type="dcterms:W3CDTF">2026-09-29T14:01:19Z</dcterms:created>
  <dcterms:modified xsi:type="dcterms:W3CDTF">2026-09-29T14:01:19Z</dcterms:modified>
</cp:coreProperties>
</file>