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9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9" r:id="rId32"/>
    <p:sldId id="285" r:id="rId33"/>
    <p:sldId id="286" r:id="rId34"/>
    <p:sldId id="287" r:id="rId35"/>
    <p:sldId id="288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6512" autoAdjust="0"/>
  </p:normalViewPr>
  <p:slideViewPr>
    <p:cSldViewPr snapToGrid="0" snapToObjects="1">
      <p:cViewPr varScale="1">
        <p:scale>
          <a:sx n="66" d="100"/>
          <a:sy n="66" d="100"/>
        </p:scale>
        <p:origin x="143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008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Мінова вартість</a:t>
            </a:r>
            <a:r>
              <a:rPr lang="uk-UA" dirty="0"/>
              <a:t> – класичне економічне поняття (ще від Адама Сміта й Карла Маркса), яке означає здатність блага обмінюватися на інші блага чи гроші, тобто його ціну на ринку.</a:t>
            </a:r>
          </a:p>
          <a:p>
            <a:pPr rtl="0"/>
            <a:r>
              <a:rPr lang="uk-UA" dirty="0"/>
              <a:t>Протиставляється </a:t>
            </a:r>
            <a:r>
              <a:rPr lang="uk-UA" b="1" dirty="0"/>
              <a:t>споживчій вартості</a:t>
            </a:r>
            <a:r>
              <a:rPr lang="uk-UA" dirty="0"/>
              <a:t> – корисності речі безпосередньо для того, хто нею користується.</a:t>
            </a:r>
          </a:p>
          <a:p>
            <a:pPr rtl="0"/>
            <a:r>
              <a:rPr lang="uk-UA" dirty="0"/>
              <a:t>Повітря має величезну споживчу вартість (ми без нього не </a:t>
            </a:r>
            <a:r>
              <a:rPr lang="uk-UA" dirty="0" err="1"/>
              <a:t>проживемо</a:t>
            </a:r>
            <a:r>
              <a:rPr lang="uk-UA" dirty="0"/>
              <a:t>), але майже нульову мінову вартість – його ніхто не купує й не продає, бо воно доступне всім безкоштовно.</a:t>
            </a:r>
          </a:p>
          <a:p>
            <a:pPr rtl="0"/>
            <a:r>
              <a:rPr lang="uk-UA" dirty="0"/>
              <a:t>Діамант має відносно невелику споживчу вартість (з нього мало практичної користі), але дуже високу мінову вартість – його можна дорого продати.</a:t>
            </a:r>
          </a:p>
          <a:p>
            <a:pPr rtl="0"/>
            <a:r>
              <a:rPr lang="uk-UA" b="1" dirty="0"/>
              <a:t>У контексті слайду (ієрархія Маслова):</a:t>
            </a:r>
            <a:endParaRPr lang="uk-UA" dirty="0"/>
          </a:p>
          <a:p>
            <a:pPr rtl="0"/>
            <a:r>
              <a:rPr lang="uk-UA" dirty="0"/>
              <a:t>Це та сама градація, яку показано на слайді «Як змінювалося розуміння цифрового продукту»: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Інформація</a:t>
            </a:r>
            <a:r>
              <a:rPr lang="uk-UA" dirty="0"/>
              <a:t> – просто закодовані дані, самі по собі ще не благо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Інформаційне благо</a:t>
            </a:r>
            <a:r>
              <a:rPr lang="uk-UA" dirty="0"/>
              <a:t> – інформація набула корисності для когось (споживча вартість з'явилась)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Цифрове благо</a:t>
            </a:r>
            <a:r>
              <a:rPr lang="uk-UA" dirty="0"/>
              <a:t> – інформаційне благо у формі бітового рядка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Цифровий товар</a:t>
            </a:r>
            <a:r>
              <a:rPr lang="uk-UA" dirty="0"/>
              <a:t> – цифрове благо, яке набуло мінової вартості й ціни, тобто стало предметом ринкового обміну</a:t>
            </a:r>
          </a:p>
          <a:p>
            <a:pPr rtl="0"/>
            <a:r>
              <a:rPr lang="uk-UA" dirty="0"/>
              <a:t>Тобто головна ідея Маслова – не кожна корисна цифрова річ автоматично є товаром. Вона стає товаром лише тоді, коли має ціну і її можна продати чи купити. Наприклад, ваш особистий фотоархів має для вас споживчу цінність, але не має мінової, поки ви не вирішите його комусь продати.</a:t>
            </a:r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rtl="0"/>
            <a:r>
              <a:rPr lang="uk-UA" b="1" dirty="0"/>
              <a:t>Шарово-модульна архітектура</a:t>
            </a:r>
            <a:r>
              <a:rPr lang="uk-UA" dirty="0"/>
              <a:t> — це спосіб описати, з чого складається цифровий продукт: не як єдине ціле, а як кілька окремих рівнів ("шарів"), які можна комбінувати між собою.</a:t>
            </a:r>
          </a:p>
          <a:p>
            <a:pPr rtl="0"/>
            <a:r>
              <a:rPr lang="uk-UA" dirty="0"/>
              <a:t>Автори (</a:t>
            </a:r>
            <a:r>
              <a:rPr lang="en-US" dirty="0" err="1"/>
              <a:t>Yoo</a:t>
            </a:r>
            <a:r>
              <a:rPr lang="en-US" dirty="0"/>
              <a:t>, Henfridsson, Lyytinen, 2010) </a:t>
            </a:r>
            <a:r>
              <a:rPr lang="uk-UA" dirty="0"/>
              <a:t>виділяють чотири шари: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Пристрої</a:t>
            </a:r>
            <a:r>
              <a:rPr lang="uk-UA" dirty="0"/>
              <a:t> (</a:t>
            </a:r>
            <a:r>
              <a:rPr lang="en-US" dirty="0"/>
              <a:t>devices) — </a:t>
            </a:r>
            <a:r>
              <a:rPr lang="uk-UA" dirty="0"/>
              <a:t>фізичне залізо: смартфон, комп'ютер, датчик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Мережі</a:t>
            </a:r>
            <a:r>
              <a:rPr lang="uk-UA" dirty="0"/>
              <a:t> (</a:t>
            </a:r>
            <a:r>
              <a:rPr lang="en-US" dirty="0"/>
              <a:t>networks) — </a:t>
            </a:r>
            <a:r>
              <a:rPr lang="uk-UA" dirty="0"/>
              <a:t>те, через що все з'єднується: інтернет, </a:t>
            </a:r>
            <a:r>
              <a:rPr lang="en-US" dirty="0"/>
              <a:t>Wi-Fi, </a:t>
            </a:r>
            <a:r>
              <a:rPr lang="uk-UA" dirty="0"/>
              <a:t>мобільний зв'язок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Сервіси</a:t>
            </a:r>
            <a:r>
              <a:rPr lang="uk-UA" dirty="0"/>
              <a:t> (</a:t>
            </a:r>
            <a:r>
              <a:rPr lang="en-US" dirty="0"/>
              <a:t>services) — </a:t>
            </a:r>
            <a:r>
              <a:rPr lang="uk-UA" dirty="0"/>
              <a:t>програмна логіка, застосунки, </a:t>
            </a:r>
            <a:r>
              <a:rPr lang="en-US" dirty="0"/>
              <a:t>API</a:t>
            </a:r>
          </a:p>
          <a:p>
            <a:pPr rtl="0">
              <a:buFont typeface="+mj-lt"/>
              <a:buAutoNum type="arabicPeriod"/>
            </a:pPr>
            <a:r>
              <a:rPr lang="uk-UA" b="1" dirty="0"/>
              <a:t>Контент</a:t>
            </a:r>
            <a:r>
              <a:rPr lang="uk-UA" dirty="0"/>
              <a:t> (</a:t>
            </a:r>
            <a:r>
              <a:rPr lang="en-US" dirty="0"/>
              <a:t>content) — </a:t>
            </a:r>
            <a:r>
              <a:rPr lang="uk-UA" dirty="0"/>
              <a:t>самі дані, медіа, інформація, які споживає користувач</a:t>
            </a:r>
          </a:p>
          <a:p>
            <a:pPr rtl="0"/>
            <a:r>
              <a:rPr lang="uk-UA" b="1" dirty="0"/>
              <a:t>Головна ідея — "рухомі межі"</a:t>
            </a:r>
            <a:endParaRPr lang="uk-UA" dirty="0"/>
          </a:p>
          <a:p>
            <a:pPr rtl="0"/>
            <a:r>
              <a:rPr lang="uk-UA" dirty="0"/>
              <a:t>На відміну від фізичного продукту (де компоненти чітко закріплені й розробляються разом одним виробником), у цифровому продукті ці шари незалежні один від одного і можуть вільно </a:t>
            </a:r>
            <a:r>
              <a:rPr lang="uk-UA" dirty="0" err="1"/>
              <a:t>перекомбіновуватися</a:t>
            </a:r>
            <a:r>
              <a:rPr lang="uk-UA" dirty="0"/>
              <a:t>.</a:t>
            </a:r>
          </a:p>
          <a:p>
            <a:pPr rtl="0"/>
            <a:r>
              <a:rPr lang="uk-UA" b="1" dirty="0"/>
              <a:t>Приклад на пальцях</a:t>
            </a:r>
            <a:endParaRPr lang="uk-UA" dirty="0"/>
          </a:p>
          <a:p>
            <a:pPr rtl="0"/>
            <a:r>
              <a:rPr lang="uk-UA" dirty="0"/>
              <a:t>Візьмімо ваш смартфон: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Пристрій</a:t>
            </a:r>
            <a:r>
              <a:rPr lang="uk-UA" dirty="0"/>
              <a:t> — </a:t>
            </a:r>
            <a:r>
              <a:rPr lang="en-US" dirty="0"/>
              <a:t>iPhone (Apple)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Мережа</a:t>
            </a:r>
            <a:r>
              <a:rPr lang="uk-UA" dirty="0"/>
              <a:t> — Київстар або </a:t>
            </a:r>
            <a:r>
              <a:rPr lang="en-US" dirty="0"/>
              <a:t>Wi-Fi (</a:t>
            </a:r>
            <a:r>
              <a:rPr lang="uk-UA" dirty="0"/>
              <a:t>зовсім інша компанія)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Сервіс</a:t>
            </a:r>
            <a:r>
              <a:rPr lang="uk-UA" dirty="0"/>
              <a:t> — застосунок </a:t>
            </a:r>
            <a:r>
              <a:rPr lang="en-US" dirty="0"/>
              <a:t>Spotify (</a:t>
            </a:r>
            <a:r>
              <a:rPr lang="uk-UA" dirty="0"/>
              <a:t>третя компанія)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Контент</a:t>
            </a:r>
            <a:r>
              <a:rPr lang="uk-UA" dirty="0"/>
              <a:t> — конкретний </a:t>
            </a:r>
            <a:r>
              <a:rPr lang="uk-UA" dirty="0" err="1"/>
              <a:t>плейлист</a:t>
            </a:r>
            <a:r>
              <a:rPr lang="uk-UA" dirty="0"/>
              <a:t> чи подкаст (може бути від четвертої компанії — лейбла чи автора)</a:t>
            </a:r>
          </a:p>
          <a:p>
            <a:pPr rtl="0"/>
            <a:r>
              <a:rPr lang="uk-UA" dirty="0"/>
              <a:t>Жоден із цих чотирьох шарів не "знає" і не залежить напряму від інших виробників — </a:t>
            </a:r>
            <a:r>
              <a:rPr lang="en-US" dirty="0"/>
              <a:t>Apple </a:t>
            </a:r>
            <a:r>
              <a:rPr lang="uk-UA" dirty="0"/>
              <a:t>не виробляє </a:t>
            </a:r>
            <a:r>
              <a:rPr lang="en-US" dirty="0"/>
              <a:t>Spotify, Spotify </a:t>
            </a:r>
            <a:r>
              <a:rPr lang="uk-UA" dirty="0"/>
              <a:t>не володіє мережею Київстар. Але разом вони утворюють один цифровий продукт для вас — прослуховування музики.</a:t>
            </a:r>
          </a:p>
          <a:p>
            <a:pPr rtl="0"/>
            <a:r>
              <a:rPr lang="uk-UA" b="1" dirty="0"/>
              <a:t>Чому це важливо</a:t>
            </a:r>
            <a:endParaRPr lang="uk-UA" dirty="0"/>
          </a:p>
          <a:p>
            <a:pPr rtl="0"/>
            <a:r>
              <a:rPr lang="uk-UA" dirty="0"/>
              <a:t>Саме через цю "модульність" той самий контент чи сервіс може легко з'явитися на новому пристрої чи в новій мережі (той самий </a:t>
            </a:r>
            <a:r>
              <a:rPr lang="en-US" dirty="0"/>
              <a:t>Spotify </a:t>
            </a:r>
            <a:r>
              <a:rPr lang="uk-UA" dirty="0"/>
              <a:t>працює і на </a:t>
            </a:r>
            <a:r>
              <a:rPr lang="en-US" dirty="0"/>
              <a:t>iPhone, </a:t>
            </a:r>
            <a:r>
              <a:rPr lang="uk-UA" dirty="0"/>
              <a:t>і на </a:t>
            </a:r>
            <a:r>
              <a:rPr lang="en-US" dirty="0"/>
              <a:t>Android, </a:t>
            </a:r>
            <a:r>
              <a:rPr lang="uk-UA" dirty="0"/>
              <a:t>і в браузері), а межі того, "що є продуктом", постійно зсуваються й </a:t>
            </a:r>
            <a:r>
              <a:rPr lang="uk-UA" dirty="0" err="1"/>
              <a:t>перепереговорюються</a:t>
            </a:r>
            <a:r>
              <a:rPr lang="uk-UA" dirty="0"/>
              <a:t> — звідси й "рухомі межі і значення", про які пише стаття.</a:t>
            </a:r>
            <a:endParaRPr lang="en-US" dirty="0"/>
          </a:p>
          <a:p>
            <a:pPr rtl="0"/>
            <a:endParaRPr lang="en-US" dirty="0"/>
          </a:p>
          <a:p>
            <a:pPr rtl="0"/>
            <a:endParaRPr lang="en-US" dirty="0"/>
          </a:p>
          <a:p>
            <a:pPr rtl="0"/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Аналіз визначень засвідчує, що дослідники розглядають цифровий продукт переважно через ознаки нематеріальності, можливості оцифрування та цифрового способу розповсюдження, що формує спільну концептуальну основу для його маркетингової інтерпретації. </a:t>
            </a:r>
            <a:endParaRPr lang="uk-UA" dirty="0"/>
          </a:p>
          <a:p>
            <a:pPr rtl="0"/>
            <a:endParaRPr lang="uk-UA" dirty="0"/>
          </a:p>
          <a:p>
            <a:pPr rtl="0"/>
            <a:endParaRPr lang="uk-U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https://ur.knute.edu.ua/items/0da04cb9-373b-47c9-85bb-23f2ba83387c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uk-U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 поняття «цифровий продукт» має спиратися на чинне законодавство. Законом України «Про цифровий контент та цифрові послуги» [9] визначено три самостійні об’єкти регулювання, зокрема цифровий контент, цифрову послугу та товар з цифровими елементами (табл. 1). Цей Закон розроблено на основі Директиви Європейського Парламенту і Ради (ЄС) 2019/770 від 20 травня 2019 року про окремі аспекти договорів щодо постачання цифрового контенту та цифрових послуг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[3]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застосовується державами-членами з 1 січня 2022 року.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Товарами з цифровими елементами є, зокрема, смартфон з операційною системою та мобільними програмами, смарт-телевізор з програмним інтерфейсом 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стримінговими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сервісами, а також автівка з навігаційною системою, що періодично потребує оновлення програмного забезпечення. Будь-який цифровий контент та цифрова послуга потребують фізичного пристрою як посередника для доступу та споживання, зокрема смартфона, комп’ютера, смарт-телевізора чи автомобіля, однак наявність такого посередника не змінює їх цифрової природи.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Прикладами цифрових послуг є хмарні сховища, сервіси соціальних мереж та онлайн-редактори документів. Цифровий контент охоплює електронні книги, музичні файли та мобільні ігри, що існують і поширюються лише у цифровій формі.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 цього Закону не поширюється на регулювання відносин щодо надання цифрового контенту та/або цифрових послуг, що входять до складу товарів з цифровими елементами або взаємопов’язані з такими товарами і надаються разом з ними за договором купівлі-продажу, незалежно від того, здійснюється надання цифрового контенту та/або цифрової послуги продавцем таких товарів чи третьою особою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[9]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Наприклад, операційна система, що постачається разом зі смартфоном у рамках єдиного договору купівлі-продажу, не підпадає під дію цього Закону. Натомість підписка на хмарний сервіс, оформлена споживачем окремо після придбання пристрою, вже є самостійним об’єктом регулювання.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Додатково Закон визначає поняття «цифрове середовище» як апаратне, програмне забезпечення та будь-яке мережеве підключення, що використовується з метою отримання доступу до цифрового контенту та/або цифрової послуги та забезпечує можливість їх використання споживачем. Натомість цей Закон не визначає поняття «цифровий продукт», хоча, узгоджено з категорією продукту в маркетингу, цифровий контент та цифрові послуги є прикладами цифрового продукту.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98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Цифровий продукт є самостійним об’єктом ринкових досліджень, сутність якого залишається дискусійною в науковому середовищі маркетингу. Відсутність усталеного визначення та уніфікованої класифікації ускладнює як теоретичне осмислення цього явища, так і практику маркетингового управління цифровими пропозиціями. Дослідники розглядають цифровий продукт крізь призму різних ознак, зокрема нематеріальності, способу розповсюдження, моделі монетизації та ступеня інтеграції з фізичними об’єктами.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dirty="0"/>
              <a:t>на відміну від: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TVOD</a:t>
            </a:r>
            <a:r>
              <a:rPr lang="en-US" dirty="0"/>
              <a:t> (Transactional VOD) – </a:t>
            </a:r>
            <a:r>
              <a:rPr lang="uk-UA" dirty="0"/>
              <a:t>оплата за кожен перегляд окремо (оренда/купівля фільму)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AVOD</a:t>
            </a:r>
            <a:r>
              <a:rPr lang="en-US" dirty="0"/>
              <a:t> (Advertising-based VOD) – </a:t>
            </a:r>
            <a:r>
              <a:rPr lang="uk-UA" dirty="0"/>
              <a:t>безкоштовний перегляд з рекламою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FAST</a:t>
            </a:r>
            <a:r>
              <a:rPr lang="en-US" dirty="0"/>
              <a:t> (Free Ad-Supported Streaming TV) – </a:t>
            </a:r>
            <a:r>
              <a:rPr lang="uk-UA" dirty="0"/>
              <a:t>безкоштовні лінійні канали з рекламою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dirty="0" err="1">
                <a:effectLst/>
              </a:rPr>
              <a:t>Уявіть</a:t>
            </a:r>
            <a:r>
              <a:rPr lang="ru-RU" dirty="0">
                <a:effectLst/>
              </a:rPr>
              <a:t> телефон, </a:t>
            </a:r>
            <a:r>
              <a:rPr lang="ru-RU" dirty="0" err="1">
                <a:effectLst/>
              </a:rPr>
              <a:t>яким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користуєтесь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тільки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Він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марний</a:t>
            </a:r>
            <a:r>
              <a:rPr lang="ru-RU" dirty="0">
                <a:effectLst/>
              </a:rPr>
              <a:t> – нема кому </a:t>
            </a:r>
            <a:r>
              <a:rPr lang="ru-RU" dirty="0" err="1">
                <a:effectLst/>
              </a:rPr>
              <a:t>дзвонити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Щойно</a:t>
            </a:r>
            <a:r>
              <a:rPr lang="ru-RU" dirty="0">
                <a:effectLst/>
              </a:rPr>
              <a:t> телефон </a:t>
            </a:r>
            <a:r>
              <a:rPr lang="ru-RU" dirty="0" err="1">
                <a:effectLst/>
              </a:rPr>
              <a:t>з'являється</a:t>
            </a:r>
            <a:r>
              <a:rPr lang="ru-RU" dirty="0">
                <a:effectLst/>
              </a:rPr>
              <a:t> у </a:t>
            </a:r>
            <a:r>
              <a:rPr lang="ru-RU" dirty="0" err="1">
                <a:effectLst/>
              </a:rPr>
              <a:t>другої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людини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він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стає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кориснішим</a:t>
            </a:r>
            <a:r>
              <a:rPr lang="ru-RU" dirty="0">
                <a:effectLst/>
              </a:rPr>
              <a:t>.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більше</a:t>
            </a:r>
            <a:r>
              <a:rPr lang="ru-RU" dirty="0">
                <a:effectLst/>
              </a:rPr>
              <a:t> людей </a:t>
            </a:r>
            <a:r>
              <a:rPr lang="ru-RU" dirty="0" err="1">
                <a:effectLst/>
              </a:rPr>
              <a:t>мають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телефони</a:t>
            </a:r>
            <a:r>
              <a:rPr lang="ru-RU" dirty="0">
                <a:effectLst/>
              </a:rPr>
              <a:t>, то </a:t>
            </a:r>
            <a:r>
              <a:rPr lang="ru-RU" dirty="0" err="1">
                <a:effectLst/>
              </a:rPr>
              <a:t>ціннішим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стає</a:t>
            </a:r>
            <a:r>
              <a:rPr lang="ru-RU" dirty="0">
                <a:effectLst/>
              </a:rPr>
              <a:t> сам факт </a:t>
            </a:r>
            <a:r>
              <a:rPr lang="ru-RU" dirty="0" err="1">
                <a:effectLst/>
              </a:rPr>
              <a:t>володіння</a:t>
            </a:r>
            <a:r>
              <a:rPr lang="ru-RU" dirty="0">
                <a:effectLst/>
              </a:rPr>
              <a:t> телефоном для кожного </a:t>
            </a:r>
            <a:r>
              <a:rPr lang="ru-RU" dirty="0" err="1">
                <a:effectLst/>
              </a:rPr>
              <a:t>окремого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власника</a:t>
            </a:r>
            <a:r>
              <a:rPr lang="ru-RU" dirty="0">
                <a:effectLst/>
              </a:rPr>
              <a:t>.</a:t>
            </a:r>
          </a:p>
          <a:p>
            <a:pPr rtl="0"/>
            <a:r>
              <a:rPr lang="ru-RU" b="1" dirty="0">
                <a:effectLst/>
              </a:rPr>
              <a:t>Приклад </a:t>
            </a:r>
            <a:r>
              <a:rPr lang="ru-RU" b="1" dirty="0" err="1">
                <a:effectLst/>
              </a:rPr>
              <a:t>із</a:t>
            </a:r>
            <a:r>
              <a:rPr lang="ru-RU" b="1" dirty="0">
                <a:effectLst/>
              </a:rPr>
              <a:t> </a:t>
            </a:r>
            <a:r>
              <a:rPr lang="ru-RU" b="1" dirty="0" err="1">
                <a:effectLst/>
              </a:rPr>
              <a:t>презентації</a:t>
            </a:r>
            <a:r>
              <a:rPr lang="ru-RU" b="1" dirty="0">
                <a:effectLst/>
              </a:rPr>
              <a:t> – </a:t>
            </a:r>
            <a:r>
              <a:rPr lang="ru-RU" b="1" dirty="0" err="1">
                <a:effectLst/>
              </a:rPr>
              <a:t>Airbnb</a:t>
            </a:r>
            <a:r>
              <a:rPr lang="ru-RU" b="1" dirty="0">
                <a:effectLst/>
              </a:rPr>
              <a:t>:</a:t>
            </a:r>
            <a:endParaRPr lang="ru-RU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ru-RU" dirty="0" err="1">
                <a:effectLst/>
              </a:rPr>
              <a:t>Якщо</a:t>
            </a:r>
            <a:r>
              <a:rPr lang="ru-RU" dirty="0">
                <a:effectLst/>
              </a:rPr>
              <a:t> на </a:t>
            </a:r>
            <a:r>
              <a:rPr lang="ru-RU" dirty="0" err="1">
                <a:effectLst/>
              </a:rPr>
              <a:t>платформі</a:t>
            </a:r>
            <a:r>
              <a:rPr lang="ru-RU" dirty="0">
                <a:effectLst/>
              </a:rPr>
              <a:t> мало </a:t>
            </a:r>
            <a:r>
              <a:rPr lang="ru-RU" dirty="0" err="1">
                <a:effectLst/>
              </a:rPr>
              <a:t>господарів</a:t>
            </a:r>
            <a:r>
              <a:rPr lang="ru-RU" dirty="0">
                <a:effectLst/>
              </a:rPr>
              <a:t>, гостям нема з </a:t>
            </a:r>
            <a:r>
              <a:rPr lang="ru-RU" dirty="0" err="1">
                <a:effectLst/>
              </a:rPr>
              <a:t>чого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вибирати</a:t>
            </a:r>
            <a:r>
              <a:rPr lang="ru-RU" dirty="0">
                <a:effectLst/>
              </a:rPr>
              <a:t> – платформа </a:t>
            </a:r>
            <a:r>
              <a:rPr lang="ru-RU" dirty="0" err="1">
                <a:effectLst/>
              </a:rPr>
              <a:t>марна</a:t>
            </a:r>
            <a:r>
              <a:rPr lang="ru-RU" dirty="0">
                <a:effectLst/>
              </a:rPr>
              <a:t> для гостей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dirty="0" err="1">
                <a:effectLst/>
              </a:rPr>
              <a:t>Якщо</a:t>
            </a:r>
            <a:r>
              <a:rPr lang="ru-RU" dirty="0">
                <a:effectLst/>
              </a:rPr>
              <a:t> на </a:t>
            </a:r>
            <a:r>
              <a:rPr lang="ru-RU" dirty="0" err="1">
                <a:effectLst/>
              </a:rPr>
              <a:t>платформі</a:t>
            </a:r>
            <a:r>
              <a:rPr lang="ru-RU" dirty="0">
                <a:effectLst/>
              </a:rPr>
              <a:t> мало гостей, господарям </a:t>
            </a:r>
            <a:r>
              <a:rPr lang="ru-RU" dirty="0" err="1">
                <a:effectLst/>
              </a:rPr>
              <a:t>невигідно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розміщувати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житло</a:t>
            </a:r>
            <a:r>
              <a:rPr lang="ru-RU" dirty="0">
                <a:effectLst/>
              </a:rPr>
              <a:t> – платформа </a:t>
            </a:r>
            <a:r>
              <a:rPr lang="ru-RU" dirty="0" err="1">
                <a:effectLst/>
              </a:rPr>
              <a:t>марна</a:t>
            </a:r>
            <a:r>
              <a:rPr lang="ru-RU" dirty="0">
                <a:effectLst/>
              </a:rPr>
              <a:t> для </a:t>
            </a:r>
            <a:r>
              <a:rPr lang="ru-RU" dirty="0" err="1">
                <a:effectLst/>
              </a:rPr>
              <a:t>господарів</a:t>
            </a:r>
            <a:endParaRPr lang="ru-RU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ru-RU" dirty="0">
                <a:effectLst/>
              </a:rPr>
              <a:t>Але </a:t>
            </a:r>
            <a:r>
              <a:rPr lang="ru-RU" dirty="0" err="1">
                <a:effectLst/>
              </a:rPr>
              <a:t>що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більше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господарів</a:t>
            </a:r>
            <a:r>
              <a:rPr lang="ru-RU" dirty="0">
                <a:effectLst/>
              </a:rPr>
              <a:t>, і гостей </a:t>
            </a:r>
            <a:r>
              <a:rPr lang="ru-RU" dirty="0" err="1">
                <a:effectLst/>
              </a:rPr>
              <a:t>приєднується</a:t>
            </a:r>
            <a:r>
              <a:rPr lang="ru-RU" dirty="0">
                <a:effectLst/>
              </a:rPr>
              <a:t>, то </a:t>
            </a:r>
            <a:r>
              <a:rPr lang="ru-RU" dirty="0" err="1">
                <a:effectLst/>
              </a:rPr>
              <a:t>вища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цінність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платформи</a:t>
            </a:r>
            <a:r>
              <a:rPr lang="ru-RU" dirty="0">
                <a:effectLst/>
              </a:rPr>
              <a:t> для </a:t>
            </a:r>
            <a:r>
              <a:rPr lang="ru-RU" dirty="0" err="1">
                <a:effectLst/>
              </a:rPr>
              <a:t>кожної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сторони</a:t>
            </a:r>
            <a:r>
              <a:rPr lang="ru-RU" dirty="0">
                <a:effectLst/>
              </a:rPr>
              <a:t>: гостям є з </a:t>
            </a:r>
            <a:r>
              <a:rPr lang="ru-RU" dirty="0" err="1">
                <a:effectLst/>
              </a:rPr>
              <a:t>чого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вибрати</a:t>
            </a:r>
            <a:r>
              <a:rPr lang="ru-RU" dirty="0">
                <a:effectLst/>
              </a:rPr>
              <a:t>, господарям є кому </a:t>
            </a:r>
            <a:r>
              <a:rPr lang="ru-RU" dirty="0" err="1">
                <a:effectLst/>
              </a:rPr>
              <a:t>здати</a:t>
            </a:r>
            <a:endParaRPr lang="ru-RU" dirty="0">
              <a:effectLst/>
            </a:endParaRPr>
          </a:p>
          <a:p>
            <a:pPr rtl="0"/>
            <a:r>
              <a:rPr lang="ru-RU" dirty="0" err="1">
                <a:effectLst/>
              </a:rPr>
              <a:t>Це</a:t>
            </a:r>
            <a:r>
              <a:rPr lang="ru-RU" dirty="0">
                <a:effectLst/>
              </a:rPr>
              <a:t> і </a:t>
            </a:r>
            <a:r>
              <a:rPr lang="ru-RU" dirty="0" err="1">
                <a:effectLst/>
              </a:rPr>
              <a:t>пояснює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чому</a:t>
            </a:r>
            <a:r>
              <a:rPr lang="ru-RU" dirty="0">
                <a:effectLst/>
              </a:rPr>
              <a:t> на ринку </a:t>
            </a:r>
            <a:r>
              <a:rPr lang="ru-RU" dirty="0" err="1">
                <a:effectLst/>
              </a:rPr>
              <a:t>цифрових</a:t>
            </a:r>
            <a:r>
              <a:rPr lang="ru-RU" dirty="0">
                <a:effectLst/>
              </a:rPr>
              <a:t> платформ (на </a:t>
            </a:r>
            <a:r>
              <a:rPr lang="ru-RU" dirty="0" err="1">
                <a:effectLst/>
              </a:rPr>
              <a:t>відміну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від</a:t>
            </a:r>
            <a:r>
              <a:rPr lang="ru-RU" dirty="0">
                <a:effectLst/>
              </a:rPr>
              <a:t> ринку контенту </a:t>
            </a:r>
            <a:r>
              <a:rPr lang="ru-RU" dirty="0" err="1">
                <a:effectLst/>
              </a:rPr>
              <a:t>чи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інструментів</a:t>
            </a:r>
            <a:r>
              <a:rPr lang="ru-RU" dirty="0">
                <a:effectLst/>
              </a:rPr>
              <a:t>) </a:t>
            </a:r>
            <a:r>
              <a:rPr lang="ru-RU" dirty="0" err="1">
                <a:effectLst/>
              </a:rPr>
              <a:t>конкуренція</a:t>
            </a:r>
            <a:r>
              <a:rPr lang="ru-RU" dirty="0">
                <a:effectLst/>
              </a:rPr>
              <a:t> часто </a:t>
            </a:r>
            <a:r>
              <a:rPr lang="ru-RU" dirty="0" err="1">
                <a:effectLst/>
              </a:rPr>
              <a:t>зводиться</a:t>
            </a:r>
            <a:r>
              <a:rPr lang="ru-RU" dirty="0">
                <a:effectLst/>
              </a:rPr>
              <a:t> до "</a:t>
            </a:r>
            <a:r>
              <a:rPr lang="ru-RU" dirty="0" err="1">
                <a:effectLst/>
              </a:rPr>
              <a:t>хто</a:t>
            </a:r>
            <a:r>
              <a:rPr lang="ru-RU" dirty="0">
                <a:effectLst/>
              </a:rPr>
              <a:t> перший набрав </a:t>
            </a:r>
            <a:r>
              <a:rPr lang="ru-RU" dirty="0" err="1">
                <a:effectLst/>
              </a:rPr>
              <a:t>критичну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масу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користувачів</a:t>
            </a:r>
            <a:r>
              <a:rPr lang="ru-RU" dirty="0">
                <a:effectLst/>
              </a:rPr>
              <a:t>" – новому </a:t>
            </a:r>
            <a:r>
              <a:rPr lang="ru-RU" dirty="0" err="1">
                <a:effectLst/>
              </a:rPr>
              <a:t>гравцю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дуже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важко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наздогнати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лідера</a:t>
            </a:r>
            <a:r>
              <a:rPr lang="ru-RU" dirty="0">
                <a:effectLst/>
              </a:rPr>
              <a:t>, </a:t>
            </a:r>
            <a:r>
              <a:rPr lang="ru-RU" dirty="0" err="1">
                <a:effectLst/>
              </a:rPr>
              <a:t>навіть</a:t>
            </a:r>
            <a:r>
              <a:rPr lang="ru-RU" dirty="0">
                <a:effectLst/>
              </a:rPr>
              <a:t> з </a:t>
            </a:r>
            <a:r>
              <a:rPr lang="ru-RU" dirty="0" err="1">
                <a:effectLst/>
              </a:rPr>
              <a:t>кращим</a:t>
            </a:r>
            <a:r>
              <a:rPr lang="ru-RU" dirty="0">
                <a:effectLst/>
              </a:rPr>
              <a:t> продуктом, </a:t>
            </a:r>
            <a:r>
              <a:rPr lang="ru-RU" dirty="0" err="1">
                <a:effectLst/>
              </a:rPr>
              <a:t>бо</a:t>
            </a:r>
            <a:r>
              <a:rPr lang="ru-RU" dirty="0">
                <a:effectLst/>
              </a:rPr>
              <a:t> в </a:t>
            </a:r>
            <a:r>
              <a:rPr lang="ru-RU" dirty="0" err="1">
                <a:effectLst/>
              </a:rPr>
              <a:t>лідера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вже</a:t>
            </a:r>
            <a:r>
              <a:rPr lang="ru-RU" dirty="0">
                <a:effectLst/>
              </a:rPr>
              <a:t> є мережа.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dirty="0">
                <a:effectLst/>
              </a:rPr>
              <a:t>У контексті цифрових активів</a:t>
            </a:r>
            <a:r>
              <a:rPr lang="en-US" dirty="0">
                <a:effectLst/>
              </a:rPr>
              <a:t> </a:t>
            </a:r>
            <a:r>
              <a:rPr lang="uk-UA" dirty="0">
                <a:effectLst/>
              </a:rPr>
              <a:t>це означає, що коли хтось перепродає </a:t>
            </a:r>
            <a:r>
              <a:rPr lang="en-US" dirty="0">
                <a:effectLst/>
              </a:rPr>
              <a:t>NFT </a:t>
            </a:r>
            <a:r>
              <a:rPr lang="uk-UA" dirty="0">
                <a:effectLst/>
              </a:rPr>
              <a:t>на вторинному ринку, початковий творець отримує невеликий відсоток від кожного такого перепродажу – на відміну від фізичних товарів, де автор отримує гроші лише один раз, при первинному продажу. Гарна аналогія з футболістами і </a:t>
            </a:r>
            <a:r>
              <a:rPr lang="uk-UA" dirty="0" err="1">
                <a:effectLst/>
              </a:rPr>
              <a:t>платежами</a:t>
            </a:r>
            <a:r>
              <a:rPr lang="uk-UA" dirty="0">
                <a:effectLst/>
              </a:rPr>
              <a:t> для їх першого майданчика приналежності.</a:t>
            </a:r>
          </a:p>
          <a:p>
            <a:pPr rtl="0"/>
            <a:r>
              <a:rPr lang="uk-UA" dirty="0">
                <a:effectLst/>
              </a:rPr>
              <a:t>Роялті відрізняється від: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>
                <a:effectLst/>
              </a:rPr>
              <a:t>Комісії маркетплейсу</a:t>
            </a:r>
            <a:r>
              <a:rPr lang="uk-UA" dirty="0">
                <a:effectLst/>
              </a:rPr>
              <a:t> – платформа бере відсоток за сам факт проведення угоди, незалежно від того, хто автор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>
                <a:effectLst/>
              </a:rPr>
              <a:t>Ліцензійного платежу</a:t>
            </a:r>
            <a:r>
              <a:rPr lang="uk-UA" dirty="0">
                <a:effectLst/>
              </a:rPr>
              <a:t> – одноразова або періодична плата за право використання (наприклад, </a:t>
            </a:r>
            <a:r>
              <a:rPr lang="en-US" dirty="0">
                <a:effectLst/>
              </a:rPr>
              <a:t>software license)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i="1" noProof="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Склад агентів є узагальненим – окремі ролі можуть бути відсутні або поєднуватися</a:t>
            </a:r>
            <a:endParaRPr lang="uk-UA" noProof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Суть:</a:t>
            </a:r>
            <a:r>
              <a:rPr lang="uk-UA" dirty="0"/>
              <a:t> у </a:t>
            </a:r>
            <a:r>
              <a:rPr lang="en-US" dirty="0"/>
              <a:t>B2B </a:t>
            </a:r>
            <a:r>
              <a:rPr lang="uk-UA" dirty="0"/>
              <a:t>сегменті ринку цифрових інструментів клієнт не завжди купує послугу напряму у постачальника, часто між ними є посередник, і саме він, а не клієнт, вирішує, з ким укладати угоду.</a:t>
            </a:r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rtl="0"/>
            <a:r>
              <a:rPr lang="uk-UA" dirty="0"/>
              <a:t>Уявіть, що компанія хоче почати користуватися хмарними обчисленнями (наприклад, зберігати дані на сервері десь у "хмарі" – це і є </a:t>
            </a:r>
            <a:r>
              <a:rPr lang="en-US" dirty="0"/>
              <a:t>IaaS/PaaS, </a:t>
            </a:r>
            <a:r>
              <a:rPr lang="uk-UA" dirty="0"/>
              <a:t>оренда обчислювальних потужностей через інтернет замість купівлі власних серверів).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Якщо компанія не розбирається в ІТ</a:t>
            </a:r>
            <a:r>
              <a:rPr lang="uk-UA" dirty="0"/>
              <a:t> ("ІТ-необізнаний клієнт") – вона йде не напряму до </a:t>
            </a:r>
            <a:r>
              <a:rPr lang="en-US" dirty="0"/>
              <a:t>Amazon </a:t>
            </a:r>
            <a:r>
              <a:rPr lang="uk-UA" dirty="0"/>
              <a:t>чи </a:t>
            </a:r>
            <a:r>
              <a:rPr lang="en-US" dirty="0"/>
              <a:t>Google, </a:t>
            </a:r>
            <a:r>
              <a:rPr lang="uk-UA" dirty="0"/>
              <a:t>а до консалтингової фірми чи системного інтегратора ("ІТ-посередник"), яка каже "вам потрібен ось цей постачальник, підключаємо". Клієнт довіряє вибір посереднику, і саме посередник фактично контролює, з ким матиме справу клієнт.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b="1" dirty="0"/>
              <a:t>Якщо компанія сама має сильний ІТ-відділ</a:t>
            </a:r>
            <a:r>
              <a:rPr lang="uk-UA" dirty="0"/>
              <a:t> ("ІТ-обізнаний клієнт") – вона обирає постачальника сама, напряму реєструється на платформі й налаштовує все самостійно (модель самообслуговування, </a:t>
            </a:r>
            <a:r>
              <a:rPr lang="en-US" dirty="0"/>
              <a:t>self-service).</a:t>
            </a:r>
          </a:p>
          <a:p>
            <a:pPr rtl="0"/>
            <a:r>
              <a:rPr lang="uk-UA" b="1" dirty="0"/>
              <a:t>Чому це важливо для маркетингу:</a:t>
            </a:r>
            <a:r>
              <a:rPr lang="uk-UA" dirty="0"/>
              <a:t> якщо ви продаєте цифровий інструмент бізнесу, треба розуміти, що ваш реальний "покупець" в частині випадків не кінцевий клієнт, а посередник, який приймає рішення за нього. Це змінює, кого і як переконувати.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Hidalgo C. A., Koch P., Coll-Martínez E., </a:t>
            </a: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Stojkoski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 Trading Bits for Atoms: How Digital Products are Reshaping the Global Economy. Communications of the ACM. 2025. Vol. 68, No. 11. Pp. 34–36.</a:t>
            </a:r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Banerjee S., Chakraborty I., Choi H., Datta H., </a:t>
            </a: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Daviet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R., </a:t>
            </a: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Farronato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C., Kim M., Lambrecht A., Manchanda P., </a:t>
            </a: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Öry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A., Sen A., Van Alstyne M., Vana P., Wilbur K. C., Zhang X., Zhou B. Digital Platforms 2.0: Emerging Topics, Opportunities, and Challenges. International Journal of Research in Marketing. 2026.</a:t>
            </a:r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ru-RU" b="1" dirty="0" err="1"/>
              <a:t>Мультихомінг</a:t>
            </a:r>
            <a:r>
              <a:rPr lang="ru-RU" dirty="0"/>
              <a:t> – </a:t>
            </a:r>
            <a:r>
              <a:rPr lang="ru-RU" dirty="0" err="1"/>
              <a:t>ситуація</a:t>
            </a:r>
            <a:r>
              <a:rPr lang="ru-RU" dirty="0"/>
              <a:t>, коли </a:t>
            </a:r>
            <a:r>
              <a:rPr lang="ru-RU" dirty="0" err="1"/>
              <a:t>користувач</a:t>
            </a:r>
            <a:r>
              <a:rPr lang="ru-RU" dirty="0"/>
              <a:t> (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продавець</a:t>
            </a:r>
            <a:r>
              <a:rPr lang="ru-RU" dirty="0"/>
              <a:t>)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користується</a:t>
            </a:r>
            <a:r>
              <a:rPr lang="ru-RU" dirty="0"/>
              <a:t> </a:t>
            </a:r>
            <a:r>
              <a:rPr lang="ru-RU" dirty="0" err="1"/>
              <a:t>кількома</a:t>
            </a:r>
            <a:r>
              <a:rPr lang="ru-RU" dirty="0"/>
              <a:t> </a:t>
            </a:r>
            <a:r>
              <a:rPr lang="ru-RU" dirty="0" err="1"/>
              <a:t>конкуруючими</a:t>
            </a:r>
            <a:r>
              <a:rPr lang="ru-RU" dirty="0"/>
              <a:t> платформами </a:t>
            </a:r>
            <a:r>
              <a:rPr lang="ru-RU" dirty="0" err="1"/>
              <a:t>замість</a:t>
            </a:r>
            <a:r>
              <a:rPr lang="ru-RU" dirty="0"/>
              <a:t> того, </a:t>
            </a:r>
            <a:r>
              <a:rPr lang="ru-RU" dirty="0" err="1"/>
              <a:t>щоб</a:t>
            </a:r>
            <a:r>
              <a:rPr lang="ru-RU" dirty="0"/>
              <a:t> бути </a:t>
            </a:r>
            <a:r>
              <a:rPr lang="ru-RU" dirty="0" err="1"/>
              <a:t>прив'язаним</a:t>
            </a:r>
            <a:r>
              <a:rPr lang="ru-RU" dirty="0"/>
              <a:t> до </a:t>
            </a:r>
            <a:r>
              <a:rPr lang="ru-RU" dirty="0" err="1"/>
              <a:t>однієї</a:t>
            </a:r>
            <a:r>
              <a:rPr lang="ru-RU" dirty="0"/>
              <a:t>.</a:t>
            </a:r>
            <a:b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/>
              <a:t>Ви одночасно маєте акаунти в </a:t>
            </a:r>
            <a:r>
              <a:rPr lang="en-US" dirty="0"/>
              <a:t>Uber </a:t>
            </a:r>
            <a:r>
              <a:rPr lang="uk-UA" dirty="0"/>
              <a:t>і </a:t>
            </a:r>
            <a:r>
              <a:rPr lang="en-US" dirty="0"/>
              <a:t>Bolt </a:t>
            </a:r>
            <a:r>
              <a:rPr lang="uk-UA" dirty="0"/>
              <a:t>і замовляєте таксі то в одному, то в іншому застосунку, залежно від того, де дешевше чи швидше подача. Це і є </a:t>
            </a:r>
            <a:r>
              <a:rPr lang="uk-UA" dirty="0" err="1"/>
              <a:t>мультихомінг</a:t>
            </a:r>
            <a:r>
              <a:rPr lang="uk-UA" dirty="0"/>
              <a:t> – ви не "прив'язані" до однієї платформи.</a:t>
            </a:r>
          </a:p>
          <a:p>
            <a:pPr rtl="0"/>
            <a:r>
              <a:rPr lang="uk-UA" b="1" dirty="0"/>
              <a:t>Чому це важливо для аналізу конкуренції:</a:t>
            </a:r>
            <a:endParaRPr lang="uk-UA" dirty="0"/>
          </a:p>
          <a:p>
            <a:pPr rtl="0"/>
            <a:r>
              <a:rPr lang="uk-UA" dirty="0"/>
              <a:t>Якщо на ринку </a:t>
            </a:r>
            <a:r>
              <a:rPr lang="uk-UA" b="1" dirty="0"/>
              <a:t>низький</a:t>
            </a:r>
            <a:r>
              <a:rPr lang="uk-UA" dirty="0"/>
              <a:t> </a:t>
            </a:r>
            <a:r>
              <a:rPr lang="uk-UA" dirty="0" err="1"/>
              <a:t>мультихомінг</a:t>
            </a:r>
            <a:r>
              <a:rPr lang="uk-UA" dirty="0"/>
              <a:t> (люди сидять тільки на одній платформі, як-от </a:t>
            </a:r>
            <a:r>
              <a:rPr lang="en-US" dirty="0"/>
              <a:t>Facebook, </a:t>
            </a:r>
            <a:r>
              <a:rPr lang="uk-UA" dirty="0"/>
              <a:t>звідки важко "піти" через друзів і контакти) – це сигнал сильної монополізації й високих бар'єрів переходу.</a:t>
            </a:r>
          </a:p>
          <a:p>
            <a:pPr rtl="0"/>
            <a:r>
              <a:rPr lang="uk-UA" dirty="0"/>
              <a:t>Якщо на ринку </a:t>
            </a:r>
            <a:r>
              <a:rPr lang="uk-UA" b="1" dirty="0"/>
              <a:t>високий</a:t>
            </a:r>
            <a:r>
              <a:rPr lang="uk-UA" dirty="0"/>
              <a:t> </a:t>
            </a:r>
            <a:r>
              <a:rPr lang="uk-UA" dirty="0" err="1"/>
              <a:t>мультихомінг</a:t>
            </a:r>
            <a:r>
              <a:rPr lang="uk-UA" dirty="0"/>
              <a:t> (як з таксі-сервісами чи </a:t>
            </a:r>
            <a:r>
              <a:rPr lang="uk-UA" dirty="0" err="1"/>
              <a:t>маркетплейсами</a:t>
            </a:r>
            <a:r>
              <a:rPr lang="uk-UA" dirty="0"/>
              <a:t>) – конкуренція жвавіша, платформам складніше утримати користувача виключно у себе.</a:t>
            </a:r>
          </a:p>
          <a:p>
            <a:pPr rtl="0"/>
            <a:r>
              <a:rPr lang="uk-UA" b="1" dirty="0"/>
              <a:t>Звідси й другий термін поруч – </a:t>
            </a:r>
            <a:r>
              <a:rPr lang="en-US" b="1" dirty="0"/>
              <a:t>tipping-</a:t>
            </a:r>
            <a:r>
              <a:rPr lang="uk-UA" b="1" dirty="0"/>
              <a:t>ефект:</a:t>
            </a:r>
            <a:endParaRPr lang="uk-UA" dirty="0"/>
          </a:p>
          <a:p>
            <a:pPr rtl="0"/>
            <a:r>
              <a:rPr lang="uk-UA" dirty="0"/>
              <a:t>Це момент, коли ринок "перехиляється" на бік одного гравця – коли мережевий ефект стає настільки сильним, що майже всі користувачі переходять на одну домінантну платформу, і низький </a:t>
            </a:r>
            <a:r>
              <a:rPr lang="uk-UA" dirty="0" err="1"/>
              <a:t>мультихомінг</a:t>
            </a:r>
            <a:r>
              <a:rPr lang="uk-UA" dirty="0"/>
              <a:t> лише прискорює цей процес (людям стає незручно підтримувати кілька акаунтів, і вони лишаються на "переможцю").</a:t>
            </a:r>
          </a:p>
          <a:p>
            <a:pPr rtl="0"/>
            <a:r>
              <a:rPr lang="uk-UA" dirty="0"/>
              <a:t>Разом ці два показники (рівень </a:t>
            </a:r>
            <a:r>
              <a:rPr lang="uk-UA" dirty="0" err="1"/>
              <a:t>мультихомінгу</a:t>
            </a:r>
            <a:r>
              <a:rPr lang="uk-UA" dirty="0"/>
              <a:t> і наближення до </a:t>
            </a:r>
            <a:r>
              <a:rPr lang="en-US" dirty="0"/>
              <a:t>tipping-</a:t>
            </a:r>
            <a:r>
              <a:rPr lang="uk-UA" dirty="0"/>
              <a:t>ефекту) дослідники використовують як індикатори того, наскільки ринок цифрових платформ рухається до монополізації.</a:t>
            </a:r>
          </a:p>
          <a:p>
            <a:pPr rtl="0"/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1. Аналіз користувацького досвіду</a:t>
            </a:r>
            <a:br>
              <a:rPr lang="uk-UA" dirty="0"/>
            </a:br>
            <a:r>
              <a:rPr lang="uk-UA" dirty="0"/>
              <a:t>Питання: чи зручно й приємно людям користуватися вашим продуктом. Треба дивитися очима реального користувача, де він застрягає, дратується, кидає застосунок на півдорозі. Наприклад, якщо реєстрація в застосунку займає 10 кроків замість двох, це проблема користувацького досвіду.</a:t>
            </a:r>
          </a:p>
          <a:p>
            <a:pPr rtl="0"/>
            <a:r>
              <a:rPr lang="uk-UA" b="1" dirty="0"/>
              <a:t>2. Оцінка ціннісної пропозиції</a:t>
            </a:r>
            <a:br>
              <a:rPr lang="uk-UA" dirty="0"/>
            </a:br>
            <a:r>
              <a:rPr lang="uk-UA" dirty="0"/>
              <a:t>Питання: чи справді ваш продукт вирішує проблему, за яку люди готові платити. Не "що ми зробили", а "чому це комусь потрібне". Наприклад, </a:t>
            </a:r>
            <a:r>
              <a:rPr lang="en-US" dirty="0"/>
              <a:t>Netflix </a:t>
            </a:r>
            <a:r>
              <a:rPr lang="uk-UA" dirty="0"/>
              <a:t>продає не відео, а зручність, не треба йти в прокат чи чекати завантаження.</a:t>
            </a:r>
          </a:p>
          <a:p>
            <a:pPr rtl="0"/>
            <a:r>
              <a:rPr lang="uk-UA" b="1" dirty="0"/>
              <a:t>3. Сканування цифрового середовища</a:t>
            </a:r>
            <a:br>
              <a:rPr lang="uk-UA" dirty="0"/>
            </a:br>
            <a:r>
              <a:rPr lang="uk-UA" dirty="0"/>
              <a:t>Питання: що відбувається навколо вас на ринку. Які нові технології, конкуренти, звички користувачів з'являються, поки ви зайняті власним продуктом. Наприклад, вчасно помітити, що всі переходять на </a:t>
            </a:r>
            <a:r>
              <a:rPr lang="en-US" dirty="0" err="1"/>
              <a:t>TikTok</a:t>
            </a:r>
            <a:r>
              <a:rPr lang="en-US" dirty="0"/>
              <a:t>, </a:t>
            </a:r>
            <a:r>
              <a:rPr lang="uk-UA" dirty="0"/>
              <a:t>а не </a:t>
            </a:r>
            <a:r>
              <a:rPr lang="en-US" dirty="0"/>
              <a:t>Facebook.</a:t>
            </a:r>
          </a:p>
          <a:p>
            <a:pPr rtl="0"/>
            <a:r>
              <a:rPr lang="en-US" b="1" dirty="0"/>
              <a:t>4. </a:t>
            </a:r>
            <a:r>
              <a:rPr lang="uk-UA" b="1" dirty="0"/>
              <a:t>Оцінювання навичок персоналу</a:t>
            </a:r>
            <a:br>
              <a:rPr lang="uk-UA" dirty="0"/>
            </a:br>
            <a:r>
              <a:rPr lang="uk-UA" dirty="0"/>
              <a:t>Питання: чи вміє ваша команда взагалі працювати з цифровими інструментами й даними. Можна мати чудову ідею, але якщо в компанії ніхто не вміє аналізувати дані чи писати код, інновація не відбудеться.</a:t>
            </a:r>
          </a:p>
          <a:p>
            <a:pPr rtl="0"/>
            <a:r>
              <a:rPr lang="uk-UA" b="1" dirty="0"/>
              <a:t>5. Здатність до імпровізації</a:t>
            </a:r>
            <a:br>
              <a:rPr lang="uk-UA" dirty="0"/>
            </a:br>
            <a:r>
              <a:rPr lang="uk-UA" dirty="0"/>
              <a:t>Питання: чи може команда швидко змінити план, коли щось пішло не так або з'явилась несподівана можливість. Цифрове середовище змінюється швидко, тож жорсткі </a:t>
            </a:r>
            <a:r>
              <a:rPr lang="uk-UA" dirty="0" err="1"/>
              <a:t>пʼятирічні</a:t>
            </a:r>
            <a:r>
              <a:rPr lang="uk-UA" dirty="0"/>
              <a:t> плани часто програють тим, хто вміє гнучко реагувати на ходу.</a:t>
            </a:r>
          </a:p>
          <a:p>
            <a:pPr rtl="0"/>
            <a:r>
              <a:rPr lang="uk-UA" b="1" dirty="0"/>
              <a:t>Загальна ідея підходу:</a:t>
            </a:r>
            <a:r>
              <a:rPr lang="uk-UA" dirty="0"/>
              <a:t> це не покроковий алгоритм "зроби раз, потім два", а скоріше чек-лист із п'яти напрямків, за якими компанія може перевірити себе, перш ніж запускати чи вдосконалювати цифровий продукт, де вона слабка, а де сильна.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dirty="0"/>
              <a:t>Product-led growth (PLG)</a:t>
            </a:r>
            <a:r>
              <a:rPr lang="en-US" dirty="0"/>
              <a:t> — </a:t>
            </a:r>
            <a:r>
              <a:rPr lang="uk-UA" dirty="0"/>
              <a:t>модель зростання компанії, коли сам продукт (а не відділ продажів чи реклама) є головним двигуном залучення, утримання й монетизації клієнтів.</a:t>
            </a:r>
          </a:p>
          <a:p>
            <a:pPr rtl="0"/>
            <a:r>
              <a:rPr lang="uk-UA" dirty="0"/>
              <a:t>Простими словами: замість того щоб наймати армію менеджерів із продажу, які дзвонять і вмовляють купити, компанія робить продукт настільки простим і корисним, що людина сама пробує його безкоштовно, сама розуміє цінність і сама переходить на платну версію, без жодного продавця.</a:t>
            </a:r>
          </a:p>
          <a:p>
            <a:pPr rtl="0"/>
            <a:r>
              <a:rPr lang="uk-UA" b="1" dirty="0"/>
              <a:t>Як це працює на практиці:</a:t>
            </a:r>
            <a:endParaRPr lang="uk-UA" dirty="0"/>
          </a:p>
          <a:p>
            <a:pPr rtl="0">
              <a:buFont typeface="+mj-lt"/>
              <a:buAutoNum type="arabicPeriod"/>
            </a:pPr>
            <a:r>
              <a:rPr lang="uk-UA" dirty="0"/>
              <a:t>Людина реєструється безкоштовно (часто через </a:t>
            </a:r>
            <a:r>
              <a:rPr lang="en-US" dirty="0"/>
              <a:t>freemium </a:t>
            </a:r>
            <a:r>
              <a:rPr lang="uk-UA" dirty="0"/>
              <a:t>або </a:t>
            </a:r>
            <a:r>
              <a:rPr lang="en-US" dirty="0"/>
              <a:t>free trial)</a:t>
            </a:r>
          </a:p>
          <a:p>
            <a:pPr rtl="0">
              <a:buFont typeface="+mj-lt"/>
              <a:buAutoNum type="arabicPeriod"/>
            </a:pPr>
            <a:r>
              <a:rPr lang="uk-UA" dirty="0"/>
              <a:t>Сама, без допомоги менеджера, розбирається в інтерфейсі й досягає першого результату</a:t>
            </a:r>
          </a:p>
          <a:p>
            <a:pPr rtl="0">
              <a:buFont typeface="+mj-lt"/>
              <a:buAutoNum type="arabicPeriod"/>
            </a:pPr>
            <a:r>
              <a:rPr lang="uk-UA" dirty="0"/>
              <a:t>Відчуває цінність продукту на власному досвіді</a:t>
            </a:r>
          </a:p>
          <a:p>
            <a:pPr rtl="0">
              <a:buFont typeface="+mj-lt"/>
              <a:buAutoNum type="arabicPeriod"/>
            </a:pPr>
            <a:r>
              <a:rPr lang="uk-UA" dirty="0"/>
              <a:t>Сама вирішує оновитися до платної версії, коли впирається в обмеження безкоштовного тарифу</a:t>
            </a:r>
          </a:p>
          <a:p>
            <a:pPr rtl="0"/>
            <a:r>
              <a:rPr lang="uk-UA" b="1" dirty="0"/>
              <a:t>Приклад:</a:t>
            </a:r>
            <a:r>
              <a:rPr lang="uk-UA" dirty="0"/>
              <a:t> </a:t>
            </a:r>
            <a:r>
              <a:rPr lang="en-US" dirty="0"/>
              <a:t>Canva, Slack, Zoom, Dropbox. </a:t>
            </a:r>
            <a:r>
              <a:rPr lang="uk-UA" dirty="0"/>
              <a:t>Ви не спілкуєтесь із продавцем, щоб почати ними користуватись, просто заходите і пробуєте, і якщо вам зручно, самі платите за розширені можливості.</a:t>
            </a:r>
          </a:p>
          <a:p>
            <a:pPr rtl="0"/>
            <a:r>
              <a:rPr lang="uk-UA" b="1" dirty="0"/>
              <a:t>Чому це підходить саме для цифрових інструментів (</a:t>
            </a:r>
            <a:r>
              <a:rPr lang="en-US" b="1" dirty="0"/>
              <a:t>SaaS):</a:t>
            </a:r>
            <a:endParaRPr lang="en-US" dirty="0"/>
          </a:p>
          <a:p>
            <a:pPr rtl="0"/>
            <a:r>
              <a:rPr lang="uk-UA" dirty="0"/>
              <a:t>Продукт можна спробувати миттєво й безкоштовно (на відміну від, наприклад, промислового обладнання), тому продукт сам "продає себе" через досвід використання, а не через переконування менеджера з продажу.</a:t>
            </a:r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rtl="0"/>
            <a:endParaRPr lang="uk-UA" dirty="0"/>
          </a:p>
          <a:p>
            <a:pPr rtl="0"/>
            <a:r>
              <a:rPr lang="ru-RU" b="1" dirty="0" err="1"/>
              <a:t>Двосторонні</a:t>
            </a:r>
            <a:r>
              <a:rPr lang="ru-RU" b="1" dirty="0"/>
              <a:t> </a:t>
            </a:r>
            <a:r>
              <a:rPr lang="ru-RU" b="1" dirty="0" err="1"/>
              <a:t>стимули</a:t>
            </a:r>
            <a:r>
              <a:rPr lang="ru-RU" b="1" dirty="0"/>
              <a:t> для перших </a:t>
            </a:r>
            <a:r>
              <a:rPr lang="ru-RU" b="1" dirty="0" err="1"/>
              <a:t>учасників</a:t>
            </a:r>
            <a:r>
              <a:rPr lang="ru-RU" dirty="0"/>
              <a:t> — </a:t>
            </a:r>
            <a:r>
              <a:rPr lang="ru-RU" dirty="0" err="1"/>
              <a:t>маркетингові</a:t>
            </a:r>
            <a:r>
              <a:rPr lang="ru-RU" dirty="0"/>
              <a:t> </a:t>
            </a:r>
            <a:r>
              <a:rPr lang="ru-RU" dirty="0" err="1"/>
              <a:t>заохочення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платформа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пропонує</a:t>
            </a:r>
            <a:r>
              <a:rPr lang="ru-RU" dirty="0"/>
              <a:t> </a:t>
            </a:r>
            <a:r>
              <a:rPr lang="ru-RU" dirty="0" err="1"/>
              <a:t>обом</a:t>
            </a:r>
            <a:r>
              <a:rPr lang="ru-RU" dirty="0"/>
              <a:t> сторонам ринку (і </a:t>
            </a:r>
            <a:r>
              <a:rPr lang="ru-RU" dirty="0" err="1"/>
              <a:t>продавцям</a:t>
            </a:r>
            <a:r>
              <a:rPr lang="ru-RU" dirty="0"/>
              <a:t>/</a:t>
            </a:r>
            <a:r>
              <a:rPr lang="ru-RU" dirty="0" err="1"/>
              <a:t>постачальникам</a:t>
            </a:r>
            <a:r>
              <a:rPr lang="ru-RU" dirty="0"/>
              <a:t>, і </a:t>
            </a:r>
            <a:r>
              <a:rPr lang="ru-RU" dirty="0" err="1"/>
              <a:t>покупцям</a:t>
            </a:r>
            <a:r>
              <a:rPr lang="ru-RU" dirty="0"/>
              <a:t>/</a:t>
            </a:r>
            <a:r>
              <a:rPr lang="ru-RU" dirty="0" err="1"/>
              <a:t>користувачам</a:t>
            </a:r>
            <a:r>
              <a:rPr lang="ru-RU" dirty="0"/>
              <a:t>),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подолати</a:t>
            </a:r>
            <a:r>
              <a:rPr lang="ru-RU" dirty="0"/>
              <a:t> проблему "</a:t>
            </a:r>
            <a:r>
              <a:rPr lang="ru-RU" dirty="0" err="1"/>
              <a:t>порожньої</a:t>
            </a:r>
            <a:r>
              <a:rPr lang="ru-RU" dirty="0"/>
              <a:t> </a:t>
            </a:r>
            <a:r>
              <a:rPr lang="ru-RU" dirty="0" err="1"/>
              <a:t>платформи</a:t>
            </a:r>
            <a:r>
              <a:rPr lang="ru-RU" dirty="0"/>
              <a:t>" на </a:t>
            </a:r>
            <a:r>
              <a:rPr lang="ru-RU" dirty="0" err="1"/>
              <a:t>старті</a:t>
            </a:r>
            <a:r>
              <a:rPr lang="ru-RU" dirty="0"/>
              <a:t>.</a:t>
            </a:r>
          </a:p>
          <a:p>
            <a:pPr rtl="0"/>
            <a:r>
              <a:rPr lang="ru-RU" b="1" dirty="0"/>
              <a:t>У </a:t>
            </a:r>
            <a:r>
              <a:rPr lang="ru-RU" b="1" dirty="0" err="1"/>
              <a:t>чому</a:t>
            </a:r>
            <a:r>
              <a:rPr lang="ru-RU" b="1" dirty="0"/>
              <a:t> проблема:</a:t>
            </a:r>
            <a:endParaRPr lang="ru-RU" dirty="0"/>
          </a:p>
          <a:p>
            <a:pPr rtl="0"/>
            <a:r>
              <a:rPr lang="ru-RU" dirty="0"/>
              <a:t>Платформа без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нікому</a:t>
            </a:r>
            <a:r>
              <a:rPr lang="ru-RU" dirty="0"/>
              <a:t> не </a:t>
            </a:r>
            <a:r>
              <a:rPr lang="ru-RU" dirty="0" err="1"/>
              <a:t>потрібна</a:t>
            </a:r>
            <a:r>
              <a:rPr lang="ru-RU" dirty="0"/>
              <a:t>. Гостям нема </a:t>
            </a:r>
            <a:r>
              <a:rPr lang="ru-RU" dirty="0" err="1"/>
              <a:t>сенсу</a:t>
            </a:r>
            <a:r>
              <a:rPr lang="ru-RU" dirty="0"/>
              <a:t> </a:t>
            </a:r>
            <a:r>
              <a:rPr lang="ru-RU" dirty="0" err="1"/>
              <a:t>заходити</a:t>
            </a:r>
            <a:r>
              <a:rPr lang="ru-RU" dirty="0"/>
              <a:t> на </a:t>
            </a:r>
            <a:r>
              <a:rPr lang="ru-RU" dirty="0" err="1"/>
              <a:t>Airbnb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там </a:t>
            </a:r>
            <a:r>
              <a:rPr lang="ru-RU" dirty="0" err="1"/>
              <a:t>немає</a:t>
            </a:r>
            <a:r>
              <a:rPr lang="ru-RU" dirty="0"/>
              <a:t> </a:t>
            </a:r>
            <a:r>
              <a:rPr lang="ru-RU" dirty="0" err="1"/>
              <a:t>житла</a:t>
            </a:r>
            <a:r>
              <a:rPr lang="ru-RU" dirty="0"/>
              <a:t> для </a:t>
            </a:r>
            <a:r>
              <a:rPr lang="ru-RU" dirty="0" err="1"/>
              <a:t>вибору</a:t>
            </a:r>
            <a:r>
              <a:rPr lang="ru-RU" dirty="0"/>
              <a:t>. Господарям нема </a:t>
            </a:r>
            <a:r>
              <a:rPr lang="ru-RU" dirty="0" err="1"/>
              <a:t>сенсу</a:t>
            </a:r>
            <a:r>
              <a:rPr lang="ru-RU" dirty="0"/>
              <a:t> </a:t>
            </a:r>
            <a:r>
              <a:rPr lang="ru-RU" dirty="0" err="1"/>
              <a:t>викладати</a:t>
            </a:r>
            <a:r>
              <a:rPr lang="ru-RU" dirty="0"/>
              <a:t> </a:t>
            </a:r>
            <a:r>
              <a:rPr lang="ru-RU" dirty="0" err="1"/>
              <a:t>оголошення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туди</a:t>
            </a:r>
            <a:r>
              <a:rPr lang="ru-RU" dirty="0"/>
              <a:t> </a:t>
            </a:r>
            <a:r>
              <a:rPr lang="ru-RU" dirty="0" err="1"/>
              <a:t>ніхто</a:t>
            </a:r>
            <a:r>
              <a:rPr lang="ru-RU" dirty="0"/>
              <a:t> не заходить. </a:t>
            </a:r>
            <a:r>
              <a:rPr lang="ru-RU" dirty="0" err="1"/>
              <a:t>Виходить</a:t>
            </a:r>
            <a:r>
              <a:rPr lang="ru-RU" dirty="0"/>
              <a:t> </a:t>
            </a:r>
            <a:r>
              <a:rPr lang="ru-RU" dirty="0" err="1"/>
              <a:t>замкнене</a:t>
            </a:r>
            <a:r>
              <a:rPr lang="ru-RU" dirty="0"/>
              <a:t> коло, з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важко</a:t>
            </a:r>
            <a:r>
              <a:rPr lang="ru-RU" dirty="0"/>
              <a:t> </a:t>
            </a:r>
            <a:r>
              <a:rPr lang="ru-RU" dirty="0" err="1"/>
              <a:t>вирватися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називають</a:t>
            </a:r>
            <a:r>
              <a:rPr lang="ru-RU" dirty="0"/>
              <a:t> "проблемою холодного старту" (</a:t>
            </a:r>
            <a:r>
              <a:rPr lang="ru-RU" dirty="0" err="1"/>
              <a:t>cold</a:t>
            </a:r>
            <a:r>
              <a:rPr lang="ru-RU" dirty="0"/>
              <a:t> </a:t>
            </a:r>
            <a:r>
              <a:rPr lang="ru-RU" dirty="0" err="1"/>
              <a:t>start</a:t>
            </a:r>
            <a:r>
              <a:rPr lang="ru-RU" dirty="0"/>
              <a:t> </a:t>
            </a:r>
            <a:r>
              <a:rPr lang="ru-RU" dirty="0" err="1"/>
              <a:t>problem</a:t>
            </a:r>
            <a:r>
              <a:rPr lang="ru-RU" dirty="0"/>
              <a:t>).</a:t>
            </a:r>
          </a:p>
          <a:p>
            <a:pPr rtl="0"/>
            <a:r>
              <a:rPr lang="ru-RU" b="1" dirty="0"/>
              <a:t>Як платформа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вирішує</a:t>
            </a:r>
            <a:r>
              <a:rPr lang="ru-RU" b="1" dirty="0"/>
              <a:t>:</a:t>
            </a:r>
            <a:endParaRPr lang="ru-RU" dirty="0"/>
          </a:p>
          <a:p>
            <a:pPr rtl="0"/>
            <a:r>
              <a:rPr lang="ru-RU" dirty="0"/>
              <a:t>Вона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стимули</a:t>
            </a:r>
            <a:r>
              <a:rPr lang="ru-RU" dirty="0"/>
              <a:t> для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розірвати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коло: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dirty="0"/>
              <a:t>Для </a:t>
            </a:r>
            <a:r>
              <a:rPr lang="ru-RU" dirty="0" err="1"/>
              <a:t>однієї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продавців</a:t>
            </a:r>
            <a:r>
              <a:rPr lang="ru-RU" dirty="0"/>
              <a:t>/</a:t>
            </a:r>
            <a:r>
              <a:rPr lang="ru-RU" dirty="0" err="1"/>
              <a:t>господарів</a:t>
            </a:r>
            <a:r>
              <a:rPr lang="ru-RU" dirty="0"/>
              <a:t>) — </a:t>
            </a:r>
            <a:r>
              <a:rPr lang="ru-RU" dirty="0" err="1"/>
              <a:t>бонуси</a:t>
            </a:r>
            <a:r>
              <a:rPr lang="ru-RU" dirty="0"/>
              <a:t> за </a:t>
            </a:r>
            <a:r>
              <a:rPr lang="ru-RU" dirty="0" err="1"/>
              <a:t>реєстрацію</a:t>
            </a:r>
            <a:r>
              <a:rPr lang="ru-RU" dirty="0"/>
              <a:t>, </a:t>
            </a:r>
            <a:r>
              <a:rPr lang="ru-RU" dirty="0" err="1"/>
              <a:t>нульова</a:t>
            </a:r>
            <a:r>
              <a:rPr lang="ru-RU" dirty="0"/>
              <a:t> </a:t>
            </a:r>
            <a:r>
              <a:rPr lang="ru-RU" dirty="0" err="1"/>
              <a:t>комісія</a:t>
            </a:r>
            <a:r>
              <a:rPr lang="ru-RU" dirty="0"/>
              <a:t> на перший </a:t>
            </a:r>
            <a:r>
              <a:rPr lang="ru-RU" dirty="0" err="1"/>
              <a:t>період</a:t>
            </a:r>
            <a:r>
              <a:rPr lang="ru-RU" dirty="0"/>
              <a:t>, промо-</a:t>
            </a:r>
            <a:r>
              <a:rPr lang="ru-RU" dirty="0" err="1"/>
              <a:t>підтримка</a:t>
            </a:r>
            <a:r>
              <a:rPr lang="ru-RU" dirty="0"/>
              <a:t> </a:t>
            </a:r>
            <a:r>
              <a:rPr lang="ru-RU" dirty="0" err="1"/>
              <a:t>їхніх</a:t>
            </a:r>
            <a:r>
              <a:rPr lang="ru-RU" dirty="0"/>
              <a:t> </a:t>
            </a:r>
            <a:r>
              <a:rPr lang="ru-RU" dirty="0" err="1"/>
              <a:t>оголошень</a:t>
            </a:r>
            <a:endParaRPr lang="ru-RU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ru-RU" dirty="0"/>
              <a:t>Для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покупців</a:t>
            </a:r>
            <a:r>
              <a:rPr lang="ru-RU" dirty="0"/>
              <a:t>/гостей) — </a:t>
            </a:r>
            <a:r>
              <a:rPr lang="ru-RU" dirty="0" err="1"/>
              <a:t>знижки</a:t>
            </a:r>
            <a:r>
              <a:rPr lang="ru-RU" dirty="0"/>
              <a:t> на перше </a:t>
            </a:r>
            <a:r>
              <a:rPr lang="ru-RU" dirty="0" err="1"/>
              <a:t>замовлення</a:t>
            </a:r>
            <a:r>
              <a:rPr lang="ru-RU" dirty="0"/>
              <a:t>, </a:t>
            </a:r>
            <a:r>
              <a:rPr lang="ru-RU" dirty="0" err="1"/>
              <a:t>промокоди</a:t>
            </a:r>
            <a:r>
              <a:rPr lang="ru-RU" dirty="0"/>
              <a:t>, </a:t>
            </a:r>
            <a:r>
              <a:rPr lang="ru-RU" dirty="0" err="1"/>
              <a:t>безкоштовна</a:t>
            </a:r>
            <a:r>
              <a:rPr lang="ru-RU" dirty="0"/>
              <a:t> доставка</a:t>
            </a:r>
          </a:p>
          <a:p>
            <a:pPr rtl="0"/>
            <a:r>
              <a:rPr lang="ru-RU" b="1" dirty="0"/>
              <a:t>Приклад:</a:t>
            </a:r>
            <a:r>
              <a:rPr lang="ru-RU" dirty="0"/>
              <a:t> </a:t>
            </a:r>
            <a:r>
              <a:rPr lang="ru-RU" dirty="0" err="1"/>
              <a:t>Uber</a:t>
            </a:r>
            <a:r>
              <a:rPr lang="ru-RU" dirty="0"/>
              <a:t> на </a:t>
            </a:r>
            <a:r>
              <a:rPr lang="ru-RU" dirty="0" err="1"/>
              <a:t>старті</a:t>
            </a:r>
            <a:r>
              <a:rPr lang="ru-RU" dirty="0"/>
              <a:t> в новому </a:t>
            </a:r>
            <a:r>
              <a:rPr lang="ru-RU" dirty="0" err="1"/>
              <a:t>місті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платив </a:t>
            </a:r>
            <a:r>
              <a:rPr lang="ru-RU" dirty="0" err="1"/>
              <a:t>водіям</a:t>
            </a:r>
            <a:r>
              <a:rPr lang="ru-RU" dirty="0"/>
              <a:t> </a:t>
            </a:r>
            <a:r>
              <a:rPr lang="ru-RU" dirty="0" err="1"/>
              <a:t>бонуси</a:t>
            </a:r>
            <a:r>
              <a:rPr lang="ru-RU" dirty="0"/>
              <a:t> за 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поїздки</a:t>
            </a:r>
            <a:r>
              <a:rPr lang="ru-RU" dirty="0"/>
              <a:t> і давав </a:t>
            </a:r>
            <a:r>
              <a:rPr lang="ru-RU" dirty="0" err="1"/>
              <a:t>пасажирам</a:t>
            </a:r>
            <a:r>
              <a:rPr lang="ru-RU" dirty="0"/>
              <a:t> </a:t>
            </a:r>
            <a:r>
              <a:rPr lang="ru-RU" dirty="0" err="1"/>
              <a:t>промокоди</a:t>
            </a:r>
            <a:r>
              <a:rPr lang="ru-RU" dirty="0"/>
              <a:t> на </a:t>
            </a:r>
            <a:r>
              <a:rPr lang="ru-RU" dirty="0" err="1"/>
              <a:t>знижку</a:t>
            </a:r>
            <a:r>
              <a:rPr lang="ru-RU" dirty="0"/>
              <a:t>. Так </a:t>
            </a:r>
            <a:r>
              <a:rPr lang="ru-RU" dirty="0" err="1"/>
              <a:t>з'являлась</a:t>
            </a:r>
            <a:r>
              <a:rPr lang="ru-RU" dirty="0"/>
              <a:t> критична </a:t>
            </a:r>
            <a:r>
              <a:rPr lang="ru-RU" dirty="0" err="1"/>
              <a:t>маса</a:t>
            </a:r>
            <a:r>
              <a:rPr lang="ru-RU" dirty="0"/>
              <a:t> і з того, і з </a:t>
            </a:r>
            <a:r>
              <a:rPr lang="ru-RU" dirty="0" err="1"/>
              <a:t>іншого</a:t>
            </a:r>
            <a:r>
              <a:rPr lang="ru-RU" dirty="0"/>
              <a:t> боку </a:t>
            </a:r>
            <a:r>
              <a:rPr lang="ru-RU" dirty="0" err="1"/>
              <a:t>одночасно</a:t>
            </a:r>
            <a:r>
              <a:rPr lang="ru-RU" dirty="0"/>
              <a:t>, і платформа переставала бути "</a:t>
            </a:r>
            <a:r>
              <a:rPr lang="ru-RU" dirty="0" err="1"/>
              <a:t>порожньою</a:t>
            </a:r>
            <a:r>
              <a:rPr lang="ru-RU" dirty="0"/>
              <a:t>".</a:t>
            </a:r>
          </a:p>
          <a:p>
            <a:pPr rtl="0"/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саме</a:t>
            </a:r>
            <a:r>
              <a:rPr lang="ru-RU" b="1" dirty="0"/>
              <a:t> "</a:t>
            </a:r>
            <a:r>
              <a:rPr lang="ru-RU" b="1" dirty="0" err="1"/>
              <a:t>двосторонні</a:t>
            </a:r>
            <a:r>
              <a:rPr lang="ru-RU" b="1" dirty="0"/>
              <a:t>":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стимулювати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одну сторону (</a:t>
            </a:r>
            <a:r>
              <a:rPr lang="ru-RU" dirty="0" err="1"/>
              <a:t>скажімо</a:t>
            </a:r>
            <a:r>
              <a:rPr lang="ru-RU" dirty="0"/>
              <a:t>,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водіїв</a:t>
            </a:r>
            <a:r>
              <a:rPr lang="ru-RU" dirty="0"/>
              <a:t>), платформа все одно </a:t>
            </a:r>
            <a:r>
              <a:rPr lang="ru-RU" dirty="0" err="1"/>
              <a:t>залишиться</a:t>
            </a:r>
            <a:r>
              <a:rPr lang="ru-RU" dirty="0"/>
              <a:t> </a:t>
            </a:r>
            <a:r>
              <a:rPr lang="ru-RU" dirty="0" err="1"/>
              <a:t>марною</a:t>
            </a:r>
            <a:r>
              <a:rPr lang="ru-RU" dirty="0"/>
              <a:t> без </a:t>
            </a:r>
            <a:r>
              <a:rPr lang="ru-RU" dirty="0" err="1"/>
              <a:t>пасажирів</a:t>
            </a:r>
            <a:r>
              <a:rPr lang="ru-RU" dirty="0"/>
              <a:t>. Тому й треба </a:t>
            </a:r>
            <a:r>
              <a:rPr lang="ru-RU" dirty="0" err="1"/>
              <a:t>working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з </a:t>
            </a:r>
            <a:r>
              <a:rPr lang="ru-RU" dirty="0" err="1"/>
              <a:t>обома</a:t>
            </a:r>
            <a:r>
              <a:rPr lang="ru-RU" dirty="0"/>
              <a:t> </a:t>
            </a:r>
            <a:r>
              <a:rPr lang="ru-RU" dirty="0" err="1"/>
              <a:t>групами</a:t>
            </a:r>
            <a:r>
              <a:rPr lang="ru-RU"/>
              <a:t>.</a:t>
            </a:r>
          </a:p>
          <a:p>
            <a:pPr rtl="0"/>
            <a:endParaRPr lang="uk-U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dirty="0"/>
              <a:t>Strategy (</a:t>
            </a:r>
            <a:r>
              <a:rPr lang="uk-UA" b="1" dirty="0"/>
              <a:t>раніше </a:t>
            </a:r>
            <a:r>
              <a:rPr lang="en-US" b="1" dirty="0"/>
              <a:t>MicroStrategy, </a:t>
            </a:r>
            <a:r>
              <a:rPr lang="uk-UA" b="1" dirty="0"/>
              <a:t>у списку С.В. </a:t>
            </a:r>
            <a:r>
              <a:rPr lang="uk-UA" b="1" dirty="0" err="1"/>
              <a:t>Лелюк</a:t>
            </a:r>
            <a:r>
              <a:rPr lang="uk-UA" b="1" dirty="0"/>
              <a:t> – </a:t>
            </a:r>
            <a:r>
              <a:rPr lang="en-US" b="1" dirty="0"/>
              <a:t>Strategy One)</a:t>
            </a:r>
            <a:br>
              <a:rPr lang="en-US" dirty="0"/>
            </a:br>
            <a:r>
              <a:rPr lang="uk-UA" dirty="0"/>
              <a:t>Одна з найстаріших </a:t>
            </a:r>
            <a:r>
              <a:rPr lang="en-US" dirty="0"/>
              <a:t>BI-</a:t>
            </a:r>
            <a:r>
              <a:rPr lang="uk-UA" dirty="0"/>
              <a:t>платформ (з 1989), відома корпоративною аналітикою та можливостями вбудовування (</a:t>
            </a:r>
            <a:r>
              <a:rPr lang="en-US" dirty="0"/>
              <a:t>embedded analytics) </a:t>
            </a:r>
            <a:r>
              <a:rPr lang="uk-UA" dirty="0"/>
              <a:t>у власні продукти компаній. Сильна сторона – масштабованість для великих організацій.</a:t>
            </a:r>
          </a:p>
          <a:p>
            <a:pPr rtl="0"/>
            <a:r>
              <a:rPr lang="en-US" b="1" dirty="0"/>
              <a:t>ThoughtSpot</a:t>
            </a:r>
            <a:br>
              <a:rPr lang="en-US" dirty="0"/>
            </a:br>
            <a:r>
              <a:rPr lang="uk-UA" dirty="0"/>
              <a:t>Платформа з фокусом на пошуковій аналітиці – можна ставити запитання природною мовою (як у </a:t>
            </a:r>
            <a:r>
              <a:rPr lang="en-US" dirty="0"/>
              <a:t>Google) </a:t>
            </a:r>
            <a:r>
              <a:rPr lang="uk-UA" dirty="0"/>
              <a:t>і отримувати готові графіки у відповідь, без потреби писати запити чи будувати </a:t>
            </a:r>
            <a:r>
              <a:rPr lang="uk-UA" dirty="0" err="1"/>
              <a:t>дашборди</a:t>
            </a:r>
            <a:r>
              <a:rPr lang="uk-UA" dirty="0"/>
              <a:t> вручну.</a:t>
            </a:r>
          </a:p>
          <a:p>
            <a:pPr rtl="0"/>
            <a:r>
              <a:rPr lang="en-US" b="1" dirty="0"/>
              <a:t>Qlik Sense</a:t>
            </a:r>
            <a:br>
              <a:rPr lang="en-US" dirty="0"/>
            </a:br>
            <a:r>
              <a:rPr lang="uk-UA" dirty="0"/>
              <a:t>Шведсько-американська платформа, відома власним "асоціативним" рушієм даних – дозволяє вільно досліджувати всі зв'язки в даних одразу, а не лише за наперед заданими фільтрами, як у більшості конкурентів.</a:t>
            </a:r>
          </a:p>
          <a:p>
            <a:pPr rtl="0"/>
            <a:r>
              <a:rPr lang="en-US" b="1" dirty="0"/>
              <a:t>Looker</a:t>
            </a:r>
            <a:br>
              <a:rPr lang="en-US" dirty="0"/>
            </a:br>
            <a:r>
              <a:rPr lang="uk-UA" dirty="0"/>
              <a:t>Належить </a:t>
            </a:r>
            <a:r>
              <a:rPr lang="en-US" dirty="0"/>
              <a:t>Google, </a:t>
            </a:r>
            <a:r>
              <a:rPr lang="uk-UA" dirty="0"/>
              <a:t>глибоко інтегрований з </a:t>
            </a:r>
            <a:r>
              <a:rPr lang="en-US" dirty="0"/>
              <a:t>Google Cloud </a:t>
            </a:r>
            <a:r>
              <a:rPr lang="uk-UA" dirty="0"/>
              <a:t>і </a:t>
            </a:r>
            <a:r>
              <a:rPr lang="en-US" dirty="0" err="1"/>
              <a:t>BigQuery</a:t>
            </a:r>
            <a:r>
              <a:rPr lang="en-US" dirty="0"/>
              <a:t>. </a:t>
            </a:r>
            <a:r>
              <a:rPr lang="uk-UA" dirty="0"/>
              <a:t>Ключова фішка – семантичний шар (</a:t>
            </a:r>
            <a:r>
              <a:rPr lang="en-US" dirty="0" err="1"/>
              <a:t>LookML</a:t>
            </a:r>
            <a:r>
              <a:rPr lang="en-US" dirty="0"/>
              <a:t>), </a:t>
            </a:r>
            <a:r>
              <a:rPr lang="uk-UA" dirty="0"/>
              <a:t>який гарантує, що всі відділи компанії бачать однакові визначення метрик.</a:t>
            </a:r>
          </a:p>
          <a:p>
            <a:pPr rtl="0"/>
            <a:r>
              <a:rPr lang="en-US" b="1" dirty="0"/>
              <a:t>Domo</a:t>
            </a:r>
            <a:br>
              <a:rPr lang="en-US" dirty="0"/>
            </a:br>
            <a:r>
              <a:rPr lang="uk-UA" dirty="0"/>
              <a:t>Платформа з акцентом на швидке підключення даних (1000+ готових </a:t>
            </a:r>
            <a:r>
              <a:rPr lang="uk-UA" dirty="0" err="1"/>
              <a:t>коннекторів</a:t>
            </a:r>
            <a:r>
              <a:rPr lang="uk-UA" dirty="0"/>
              <a:t>) і </a:t>
            </a:r>
            <a:r>
              <a:rPr lang="uk-UA" dirty="0" err="1"/>
              <a:t>низькокодові</a:t>
            </a:r>
            <a:r>
              <a:rPr lang="uk-UA" dirty="0"/>
              <a:t> "дата-застосунки", які вбудовують аналітику прямо в робочі процеси компанії.</a:t>
            </a:r>
          </a:p>
          <a:p>
            <a:pPr rtl="0"/>
            <a:r>
              <a:rPr lang="en-US" b="1" dirty="0"/>
              <a:t>Tableau</a:t>
            </a:r>
            <a:br>
              <a:rPr lang="en-US" dirty="0"/>
            </a:br>
            <a:r>
              <a:rPr lang="uk-UA" dirty="0"/>
              <a:t>Належить </a:t>
            </a:r>
            <a:r>
              <a:rPr lang="en-US" dirty="0"/>
              <a:t>Salesforce, </a:t>
            </a:r>
            <a:r>
              <a:rPr lang="uk-UA" dirty="0"/>
              <a:t>лідер ринку за візуалізацією даних. Відомий інтуїтивним </a:t>
            </a:r>
            <a:r>
              <a:rPr lang="en-US" dirty="0"/>
              <a:t>drag-and-drop </a:t>
            </a:r>
            <a:r>
              <a:rPr lang="uk-UA" dirty="0"/>
              <a:t>інтерфейсом і найсильнішою спільнотою користувачів серед усіх </a:t>
            </a:r>
            <a:r>
              <a:rPr lang="en-US" dirty="0"/>
              <a:t>BI-</a:t>
            </a:r>
            <a:r>
              <a:rPr lang="uk-UA" dirty="0"/>
              <a:t>інструментів.</a:t>
            </a:r>
          </a:p>
          <a:p>
            <a:pPr rtl="0"/>
            <a:r>
              <a:rPr lang="en-US" b="1" dirty="0"/>
              <a:t>Power BI</a:t>
            </a:r>
            <a:br>
              <a:rPr lang="en-US" dirty="0"/>
            </a:br>
            <a:r>
              <a:rPr lang="uk-UA" dirty="0"/>
              <a:t>Продукт </a:t>
            </a:r>
            <a:r>
              <a:rPr lang="en-US" dirty="0"/>
              <a:t>Microsoft, </a:t>
            </a:r>
            <a:r>
              <a:rPr lang="uk-UA" dirty="0"/>
              <a:t>частина екосистеми </a:t>
            </a:r>
            <a:r>
              <a:rPr lang="en-US" dirty="0"/>
              <a:t>Microsoft Fabric </a:t>
            </a:r>
            <a:r>
              <a:rPr lang="uk-UA" dirty="0"/>
              <a:t>і </a:t>
            </a:r>
            <a:r>
              <a:rPr lang="en-US" dirty="0"/>
              <a:t>Office 365. </a:t>
            </a:r>
            <a:r>
              <a:rPr lang="uk-UA" dirty="0"/>
              <a:t>Найпоширеніший вибір для компаній, які вже використовують </a:t>
            </a:r>
            <a:r>
              <a:rPr lang="en-US" dirty="0"/>
              <a:t>Excel </a:t>
            </a:r>
            <a:r>
              <a:rPr lang="uk-UA" dirty="0"/>
              <a:t>і </a:t>
            </a:r>
            <a:r>
              <a:rPr lang="en-US" dirty="0"/>
              <a:t>Microsoft 365, </a:t>
            </a:r>
            <a:r>
              <a:rPr lang="uk-UA" dirty="0"/>
              <a:t>завдяки низькому порогу входу і глибокій інтеграції.</a:t>
            </a:r>
            <a:endParaRPr lang="en-US" dirty="0"/>
          </a:p>
          <a:p>
            <a:pPr rtl="0"/>
            <a:endParaRPr lang="en-US" dirty="0"/>
          </a:p>
          <a:p>
            <a:pPr rtl="0"/>
            <a:endParaRPr lang="en-US" dirty="0"/>
          </a:p>
          <a:p>
            <a:pPr rtl="0"/>
            <a:endParaRPr lang="en-US" dirty="0"/>
          </a:p>
          <a:p>
            <a:pPr rtl="0"/>
            <a:r>
              <a:rPr lang="en-US" b="1" dirty="0"/>
              <a:t>Power BI</a:t>
            </a:r>
            <a:r>
              <a:rPr lang="en-US" dirty="0"/>
              <a:t> – </a:t>
            </a:r>
            <a:r>
              <a:rPr lang="uk-UA" dirty="0"/>
              <a:t>так, </a:t>
            </a:r>
            <a:r>
              <a:rPr lang="en-US" dirty="0"/>
              <a:t>Power BI Desktop </a:t>
            </a:r>
            <a:r>
              <a:rPr lang="uk-UA" dirty="0"/>
              <a:t>повністю безкоштовний, обмеження лише на публікацію та спільний доступ до звітів (це вже платний </a:t>
            </a:r>
            <a:r>
              <a:rPr lang="en-US" dirty="0"/>
              <a:t>Pro </a:t>
            </a:r>
            <a:r>
              <a:rPr lang="uk-UA" dirty="0"/>
              <a:t>за $10/міс)</a:t>
            </a:r>
          </a:p>
          <a:p>
            <a:pPr rtl="0"/>
            <a:r>
              <a:rPr lang="en-US" b="1" dirty="0"/>
              <a:t>Tableau</a:t>
            </a:r>
            <a:r>
              <a:rPr lang="en-US" dirty="0"/>
              <a:t> – </a:t>
            </a:r>
            <a:r>
              <a:rPr lang="uk-UA" dirty="0"/>
              <a:t>так, </a:t>
            </a:r>
            <a:r>
              <a:rPr lang="en-US" dirty="0"/>
              <a:t>Tableau Public </a:t>
            </a:r>
            <a:r>
              <a:rPr lang="uk-UA" dirty="0"/>
              <a:t>безкоштовний, але з умовою: усі ваші </a:t>
            </a:r>
            <a:r>
              <a:rPr lang="uk-UA" dirty="0" err="1"/>
              <a:t>дашборди</a:t>
            </a:r>
            <a:r>
              <a:rPr lang="uk-UA" dirty="0"/>
              <a:t> стають публічно видимими в інтернеті, для внутрішньої корпоративної аналітики це не підходить</a:t>
            </a:r>
          </a:p>
          <a:p>
            <a:pPr rtl="0"/>
            <a:r>
              <a:rPr lang="en-US" b="1" dirty="0"/>
              <a:t>Qlik Sense</a:t>
            </a:r>
            <a:r>
              <a:rPr lang="en-US" dirty="0"/>
              <a:t> – </a:t>
            </a:r>
            <a:r>
              <a:rPr lang="uk-UA" dirty="0"/>
              <a:t>частково, є безкоштовний </a:t>
            </a:r>
            <a:r>
              <a:rPr lang="en-US" dirty="0"/>
              <a:t>Qlik Cloud </a:t>
            </a:r>
            <a:r>
              <a:rPr lang="uk-UA" dirty="0"/>
              <a:t>з обмеженою функціональністю, хоча в топ-7 списку компаній зазвичай згадують радше платну </a:t>
            </a:r>
            <a:r>
              <a:rPr lang="en-US" dirty="0"/>
              <a:t>Qlik Sense Enterprise</a:t>
            </a:r>
          </a:p>
          <a:p>
            <a:pPr rtl="0"/>
            <a:r>
              <a:rPr lang="uk-UA" b="1" dirty="0"/>
              <a:t>Не мають безкоштовної версії (тільки платні або </a:t>
            </a:r>
            <a:r>
              <a:rPr lang="en-US" b="1" dirty="0"/>
              <a:t>trial):</a:t>
            </a:r>
            <a:endParaRPr lang="en-US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Looker</a:t>
            </a:r>
            <a:r>
              <a:rPr lang="en-US" dirty="0"/>
              <a:t> – </a:t>
            </a:r>
            <a:r>
              <a:rPr lang="uk-UA" dirty="0"/>
              <a:t>жодного </a:t>
            </a:r>
            <a:r>
              <a:rPr lang="en-US" dirty="0"/>
              <a:t>free-</a:t>
            </a:r>
            <a:r>
              <a:rPr lang="uk-UA" dirty="0"/>
              <a:t>тарифу, мінімум $3000–5000/міс навіть для малого впровадження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Domo</a:t>
            </a:r>
            <a:r>
              <a:rPr lang="en-US" dirty="0"/>
              <a:t> – </a:t>
            </a:r>
            <a:r>
              <a:rPr lang="uk-UA" dirty="0"/>
              <a:t>лише платні плани, є пробний період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ThoughtSpot</a:t>
            </a:r>
            <a:r>
              <a:rPr lang="en-US" dirty="0"/>
              <a:t> – </a:t>
            </a:r>
            <a:r>
              <a:rPr lang="uk-UA" dirty="0"/>
              <a:t>платно від $25/користувача/міс, хоча є безкоштовний </a:t>
            </a:r>
            <a:r>
              <a:rPr lang="en-US" dirty="0"/>
              <a:t>embedded-</a:t>
            </a:r>
            <a:r>
              <a:rPr lang="uk-UA" dirty="0"/>
              <a:t>тариф для розробників (10 користувачів, рік)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Strategy (Strategy One)</a:t>
            </a:r>
            <a:r>
              <a:rPr lang="en-US" dirty="0"/>
              <a:t> – </a:t>
            </a:r>
            <a:r>
              <a:rPr lang="uk-UA" dirty="0"/>
              <a:t>лише платні плани, є </a:t>
            </a:r>
            <a:r>
              <a:rPr lang="en-US" dirty="0"/>
              <a:t>trial</a:t>
            </a:r>
          </a:p>
          <a:p>
            <a:pPr rtl="0"/>
            <a:r>
              <a:rPr lang="uk-UA" b="1" dirty="0"/>
              <a:t>Загальна цифра ринку </a:t>
            </a:r>
            <a:r>
              <a:rPr lang="en-US" b="1" dirty="0"/>
              <a:t>BI, </a:t>
            </a:r>
            <a:r>
              <a:rPr lang="uk-UA" b="1" dirty="0"/>
              <a:t>до слова</a:t>
            </a:r>
            <a:r>
              <a:rPr lang="uk-UA" dirty="0"/>
              <a:t>: серед 191 </a:t>
            </a:r>
            <a:r>
              <a:rPr lang="en-US" dirty="0"/>
              <a:t>BI-</a:t>
            </a:r>
            <a:r>
              <a:rPr lang="uk-UA" dirty="0"/>
              <a:t>інструменту, які відстежують аналітики, лише близько 30% мають хоч якийсь безкоштовний тариф – це доволі "закритий" за грошима сегмент ринку, на відміну від інструментів контент-маркетингу чи </a:t>
            </a:r>
            <a:r>
              <a:rPr lang="en-US" dirty="0"/>
              <a:t>SMM, </a:t>
            </a:r>
            <a:r>
              <a:rPr lang="uk-UA" dirty="0"/>
              <a:t>де </a:t>
            </a:r>
            <a:r>
              <a:rPr lang="en-US" dirty="0"/>
              <a:t>freemium </a:t>
            </a:r>
            <a:r>
              <a:rPr lang="uk-UA" dirty="0"/>
              <a:t>майже стандарт.</a:t>
            </a:r>
          </a:p>
          <a:p>
            <a:pPr rtl="0"/>
            <a:endParaRPr lang="uk-U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7764" y="411480"/>
            <a:ext cx="7867996" cy="14381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135000"/>
              </a:lnSpc>
              <a:buNone/>
            </a:pPr>
            <a:r>
              <a:rPr lang="en-US" sz="240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Тетяна Завалій, PhD</a:t>
            </a:r>
            <a:r>
              <a:rPr lang="en-US" sz="170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
</a:t>
            </a:r>
            <a:r>
              <a:rPr lang="en-US" sz="200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Лектор дисципліни «Інструменти маркетингу цифрових продуктів»
</a:t>
            </a:r>
            <a:r>
              <a:rPr lang="en-US" sz="2000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Кафедра маркетингу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822960" y="2743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kern="0" spc="300" dirty="0">
                <a:solidFill>
                  <a:srgbClr val="3E7D4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ТЕМА 1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822960" y="324612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Маркетинг цифрових продуктів</a:t>
            </a:r>
            <a:endParaRPr lang="en-US" sz="4200" dirty="0"/>
          </a:p>
          <a:p>
            <a:pPr marL="0" indent="0" algn="ctr">
              <a:buNone/>
            </a:pPr>
            <a:r>
              <a:rPr lang="en-US" sz="4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як сфера професійної діяльності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8200" y="1841269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План лекції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670858" y="2915689"/>
            <a:ext cx="9235440" cy="2186247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1.1. Сутність і види цифрових продуктів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1.2. Ринки цифрових продуктів та їх учасники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1.3. Особливості маркетингу цифрових продуктів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1.4. Роль маркетингових інструментів у виведенні цифрового продукту на ринок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9260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1.1. Сутність і види цифрових продуктів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Як змінювалося розуміння цифрового продукту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966479"/>
              </p:ext>
            </p:extLst>
          </p:nvPr>
        </p:nvGraphicFramePr>
        <p:xfrm>
          <a:off x="365760" y="1828800"/>
          <a:ext cx="11457432" cy="4581144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4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7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Рік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2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Автор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2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Акцент визначення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2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1998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Bakos Y., Brynjolfsson E., Lichtman D. Shared Information Goods. Working Paper. New York University, MIT, University of Chicago, 1998. 41 p.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Інформаційні товари є затратними у створенні, але майже безкоштовними у відтворенні</a:t>
                      </a:r>
                      <a:endParaRPr lang="uk-UA" sz="18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2005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Mullins L. J. Managing Intellectual Property in the Digital Product Market. Journal of Digital Asset Management. 2005. Vol. 1, No. 1. Pp. 59–66.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Цифровий актив – інтелектуальна власність у цифровій формі; цифровий продукт – предмет комерційного обміну</a:t>
                      </a:r>
                      <a:endParaRPr lang="uk-UA" sz="18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2010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Yoo Y., Henfridsson O., Lyytinen K. The New Organizing Logic of Digital Innovation: An Agenda for Information Systems Research. Information Systems Research. 2010. Vol. 21, No. 4. Pp. 724–735.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Шарово-модульна архітектура з рухомими межами (пристрої, мережі, сервіси, контент)</a:t>
                      </a:r>
                      <a:endParaRPr lang="uk-UA" sz="18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2022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Maslov D. Digital Goods and Digital Commodities. Economic Innovations. 2022. Vol. 24, Iss. 4(85). Pp. 115–122.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Ієрархія понять від інформації до цифрового товару з мiновою вартістю</a:t>
                      </a:r>
                      <a:endParaRPr lang="uk-UA" sz="18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2025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Gensler S., Rangaswamy A. An Emerging Future for Digital Marketing: From Products and Services to Sequenced Solutions. Journal of Business Research. 2025. Vol. 190. Art. 115230.</a:t>
                      </a:r>
                      <a:endParaRPr lang="en-US" sz="1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Межа між продуктом і послугою розмивається – один об’єкт існує в обох формах</a:t>
                      </a:r>
                      <a:endParaRPr lang="uk-UA" sz="18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Фізичний продукт і цифровий продукт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933159"/>
              </p:ext>
            </p:extLst>
          </p:nvPr>
        </p:nvGraphicFramePr>
        <p:xfrm>
          <a:off x="548640" y="2148840"/>
          <a:ext cx="11091672" cy="4071258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5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70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Критерій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4C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Фізичний продукт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4C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Цифровий продукт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4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Доставка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Фізична логістика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Миттєво через інтернет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Зберігання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Потрібні складські площі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Фізичний простір не потрібен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Ціна для споживача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Вища собівартість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Зазвичай нижча ціна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Управління запасами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Ризик над- або недопропозиції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Без запасів і без цього ризику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Тиражування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Високі граничні витрати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Надзвичайно низькі граничні витрати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Канали збуту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Через роздрібних торговців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Прямий продаж, менша залежність від посередників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54838" y="469669"/>
            <a:ext cx="8876330" cy="822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Закон України «Про цифровий контент та цифрові послуги» </a:t>
            </a:r>
            <a:endParaRPr lang="en-US" sz="24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922EB5-957B-45A6-9110-3D157DF70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466" y="1280115"/>
            <a:ext cx="8084543" cy="53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8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88720" y="1828800"/>
            <a:ext cx="978408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продукт </a:t>
            </a:r>
            <a:endParaRPr lang="en-US" sz="2800" b="1" dirty="0">
              <a:solidFill>
                <a:srgbClr val="000000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 algn="ctr">
              <a:buNone/>
            </a:pPr>
            <a:r>
              <a:rPr lang="uk-UA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– це благо, що існує у цифровій формі, передається через мережу без фізичного носія і є предметом ринкового обміну як самостійний об’єкт або компонент екосистеми цифрового обміну</a:t>
            </a:r>
            <a:endParaRPr lang="uk-UA" sz="2800" dirty="0"/>
          </a:p>
        </p:txBody>
      </p:sp>
      <p:sp>
        <p:nvSpPr>
          <p:cNvPr id="4" name="Text 1"/>
          <p:cNvSpPr/>
          <p:nvPr/>
        </p:nvSpPr>
        <p:spPr>
          <a:xfrm>
            <a:off x="914400" y="5951913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Завалій Т.О., Антонюк Д.С., Поліщук І.Р. Ринки цифрових продуктів: особливості, учасники та інструменти аналізу. Економічний простір. 2026. № 216.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Чотири типи цифрових продуктів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4864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2C57C"/>
          </a:solidFill>
          <a:ln/>
        </p:spPr>
      </p:sp>
      <p:sp>
        <p:nvSpPr>
          <p:cNvPr id="5" name="Text 2"/>
          <p:cNvSpPr/>
          <p:nvPr/>
        </p:nvSpPr>
        <p:spPr>
          <a:xfrm>
            <a:off x="713232" y="2468880"/>
            <a:ext cx="227685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контент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13232" y="3429000"/>
            <a:ext cx="227685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 самому контенті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13232" y="493776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музика, відео, курси, електронні книги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38328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8FB9A8"/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9" name="Text 6"/>
          <p:cNvSpPr/>
          <p:nvPr/>
        </p:nvSpPr>
        <p:spPr>
          <a:xfrm>
            <a:off x="3547872" y="2468880"/>
            <a:ext cx="227685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Цифрові інструменти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3547872" y="3429000"/>
            <a:ext cx="227685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 функціональності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3547872" y="493776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SaaS, мобільні застосунки, AI-інструменти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1792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8CA9D6"/>
          </a:solidFill>
          <a:ln/>
        </p:spPr>
      </p:sp>
      <p:sp>
        <p:nvSpPr>
          <p:cNvPr id="13" name="Text 10"/>
          <p:cNvSpPr/>
          <p:nvPr/>
        </p:nvSpPr>
        <p:spPr>
          <a:xfrm>
            <a:off x="6382512" y="2468880"/>
            <a:ext cx="227685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uk-UA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Цифрові платформи</a:t>
            </a:r>
            <a:endParaRPr lang="uk-UA" sz="2800" dirty="0"/>
          </a:p>
        </p:txBody>
      </p:sp>
      <p:sp>
        <p:nvSpPr>
          <p:cNvPr id="14" name="Text 11"/>
          <p:cNvSpPr/>
          <p:nvPr/>
        </p:nvSpPr>
        <p:spPr>
          <a:xfrm>
            <a:off x="6382512" y="3429000"/>
            <a:ext cx="227685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 взаємодії учасників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382512" y="493776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маркетплейси, соціальні мережі, стримінг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905256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C99CD6"/>
          </a:solidFill>
          <a:ln/>
        </p:spPr>
      </p:sp>
      <p:sp>
        <p:nvSpPr>
          <p:cNvPr id="17" name="Text 14"/>
          <p:cNvSpPr/>
          <p:nvPr/>
        </p:nvSpPr>
        <p:spPr>
          <a:xfrm>
            <a:off x="9217152" y="2468880"/>
            <a:ext cx="227685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Цифрові активи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9217152" y="3429000"/>
            <a:ext cx="227685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унікальності й праві власності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9217152" y="493776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NFT, ігрові предмети, домени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E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9260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1.2. Ринки цифрових продуктів та їх учасники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Специфічні риси ринків цифрових продуктів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48640" y="2103120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88D67"/>
          </a:solidFill>
          <a:ln/>
        </p:spPr>
      </p:sp>
      <p:sp>
        <p:nvSpPr>
          <p:cNvPr id="5" name="Text 2"/>
          <p:cNvSpPr/>
          <p:nvPr/>
        </p:nvSpPr>
        <p:spPr>
          <a:xfrm>
            <a:off x="1051560" y="205740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Відсутність обмеження пропозиції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349240" y="2057400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близькі до нуля граничні витрати на відтворення і дистрибуцію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548640" y="2761488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88D67"/>
          </a:solidFill>
          <a:ln/>
        </p:spPr>
      </p:sp>
      <p:sp>
        <p:nvSpPr>
          <p:cNvPr id="8" name="Text 5"/>
          <p:cNvSpPr/>
          <p:nvPr/>
        </p:nvSpPr>
        <p:spPr>
          <a:xfrm>
            <a:off x="1051560" y="2715768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Неконкурентність споживання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349240" y="2715768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один продукт споживають багато користувачів одночасно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48640" y="3419856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88D67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3374136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Глобальність за замовчуванням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349240" y="3374136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відсутність фізичного носія знімає географічні обмеження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48640" y="4078224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88D67"/>
          </a:solidFill>
          <a:ln/>
        </p:spPr>
      </p:sp>
      <p:sp>
        <p:nvSpPr>
          <p:cNvPr id="14" name="Text 11"/>
          <p:cNvSpPr/>
          <p:nvPr/>
        </p:nvSpPr>
        <p:spPr>
          <a:xfrm>
            <a:off x="1051560" y="4032504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Тенденція до концентрації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5349240" y="4032504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мережеві ефекти посилюють позиції домінантних гравців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548640" y="4736592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88D67"/>
          </a:solidFill>
          <a:ln/>
        </p:spPr>
      </p:sp>
      <p:sp>
        <p:nvSpPr>
          <p:cNvPr id="17" name="Text 14"/>
          <p:cNvSpPr/>
          <p:nvPr/>
        </p:nvSpPr>
        <p:spPr>
          <a:xfrm>
            <a:off x="1051560" y="469087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Розмитість галузевих меж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349240" y="4690872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рухомість меж між продуктом і послугою формує екосистемну конкуренцію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Типи ринків цифрових продуктів за наданою цінністю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4864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2C57C"/>
          </a:solidFill>
          <a:ln/>
        </p:spPr>
      </p:sp>
      <p:sp>
        <p:nvSpPr>
          <p:cNvPr id="5" name="Text 2"/>
          <p:cNvSpPr/>
          <p:nvPr/>
        </p:nvSpPr>
        <p:spPr>
          <a:xfrm>
            <a:off x="713232" y="2514600"/>
            <a:ext cx="227685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цифрового контенту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13232" y="3794760"/>
            <a:ext cx="227685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попит формується репутацією автора і рекомендаціями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38328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8FB9A8"/>
          </a:solidFill>
          <a:ln/>
        </p:spPr>
      </p:sp>
      <p:sp>
        <p:nvSpPr>
          <p:cNvPr id="8" name="Text 5"/>
          <p:cNvSpPr/>
          <p:nvPr/>
        </p:nvSpPr>
        <p:spPr>
          <a:xfrm>
            <a:off x="3547872" y="2514600"/>
            <a:ext cx="227685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інструментів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3547872" y="3794760"/>
            <a:ext cx="227685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у здатності забезпечити конкретний результат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1792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8CA9D6"/>
          </a:solidFill>
          <a:ln/>
        </p:spPr>
      </p:sp>
      <p:sp>
        <p:nvSpPr>
          <p:cNvPr id="11" name="Text 8"/>
          <p:cNvSpPr/>
          <p:nvPr/>
        </p:nvSpPr>
        <p:spPr>
          <a:xfrm>
            <a:off x="6382512" y="2514600"/>
            <a:ext cx="227685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платформ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6382512" y="3794760"/>
            <a:ext cx="227685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формується через взаємодію учасників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052560" y="21945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C99CD6"/>
          </a:solidFill>
          <a:ln/>
        </p:spPr>
      </p:sp>
      <p:sp>
        <p:nvSpPr>
          <p:cNvPr id="14" name="Text 11"/>
          <p:cNvSpPr/>
          <p:nvPr/>
        </p:nvSpPr>
        <p:spPr>
          <a:xfrm>
            <a:off x="9217152" y="2514600"/>
            <a:ext cx="227685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активів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9217152" y="3794760"/>
            <a:ext cx="227685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визначається унікальністю й правом власності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ЦИФРОВОГО КОНТЕНТУ · ПРИКЛАД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801784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Netflix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269748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8036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продає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33756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Доступ до бібліотеки фільмів і серіалів за моделлю підписки (SVOD) – без права власності на контент, лише право перегляду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080760" y="269748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8036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саме цей тип ринку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для глядача полягає в самому контенті. Попит формує рекомендаційний алгоритм і репутація оригінальних серіалів, а не взаємодія між користувачами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74AE2-CFF7-4A68-A4C0-B718E0A616F2}"/>
              </a:ext>
            </a:extLst>
          </p:cNvPr>
          <p:cNvSpPr txBox="1"/>
          <p:nvPr/>
        </p:nvSpPr>
        <p:spPr>
          <a:xfrm>
            <a:off x="602827" y="5303520"/>
            <a:ext cx="110374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SVOD (Subscription Video On Demand)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підписки на відеоконтент за запитом. Глядач платить фіксовану щомісячну суму і отримує необмежений доступ до бібліотеки фільмів/серіалів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D6B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ІНСТРУМЕНТІВ · ПРИКЛАД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Canva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269748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3D6B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8036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D6B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продає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33756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Онлайн-редактор для створення графіки, презентацій і постів для соціальних мереж, без потреби у складному програмному забезпеченні</a:t>
            </a:r>
            <a:endParaRPr lang="uk-UA" sz="2000" dirty="0"/>
          </a:p>
        </p:txBody>
      </p:sp>
      <p:sp>
        <p:nvSpPr>
          <p:cNvPr id="8" name="Shape 5"/>
          <p:cNvSpPr/>
          <p:nvPr/>
        </p:nvSpPr>
        <p:spPr>
          <a:xfrm>
            <a:off x="6080760" y="269748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3D6B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8036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D6B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саме цей тип ринку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– у функціональності й швидкості результату. Монетизація через Freemium і платну підписку Canva Pro; користувач платить за можливості, а не за спільноту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4C4AFD-7E0B-4AEC-B2E6-DA5EFD7762A2}"/>
              </a:ext>
            </a:extLst>
          </p:cNvPr>
          <p:cNvSpPr txBox="1"/>
          <p:nvPr/>
        </p:nvSpPr>
        <p:spPr>
          <a:xfrm>
            <a:off x="548640" y="5303520"/>
            <a:ext cx="110916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Freemium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бізнес-модель, коли базова версія продукту доступна безкоштовно, а розширені функції чи можливості – за платною підпискою (від "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+ "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premium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algn="just"/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Монетизація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спосіб перетворення продукту чи аудиторії на дохід, тобто як саме компанія заробляє гроші на своєму цифровому продукті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E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5C8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ПЛАТФОРМ · ПРИКЛАД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Airbnb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269748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5C8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8036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5C8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продає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33756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Онлайн-майданчик, що з’єднує власників житла з мандрівниками; сама компанія житлом не володіє</a:t>
            </a:r>
            <a:endParaRPr lang="uk-UA" sz="2000" dirty="0"/>
          </a:p>
        </p:txBody>
      </p:sp>
      <p:sp>
        <p:nvSpPr>
          <p:cNvPr id="8" name="Shape 5"/>
          <p:cNvSpPr/>
          <p:nvPr/>
        </p:nvSpPr>
        <p:spPr>
          <a:xfrm>
            <a:off x="6080760" y="269748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5C8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8036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5C8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саме цей тип ринку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Чим більше господарів і гостей приєднується до платформи, тим вища її цінність для кожної сторони. Це і є мережевий ефект. Дохід формується за рахунок комісії за бронювання з обох сторін угоди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7D2A16-8C83-49C0-A0BC-ACCF8E5C93F9}"/>
              </a:ext>
            </a:extLst>
          </p:cNvPr>
          <p:cNvSpPr txBox="1"/>
          <p:nvPr/>
        </p:nvSpPr>
        <p:spPr>
          <a:xfrm>
            <a:off x="548640" y="5303520"/>
            <a:ext cx="110916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 ефект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явище, коли цінність продукту чи платформи зростає зі збільшенням кількості її користувачів. Тобто продукт стає кориснішим не тому, що в ньому змінився функціонал, а тому, що ним користується більше людей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9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АКТИВІВ · ПРИКЛАД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OpenSea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269748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6B4C9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8036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продає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33756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Майданчик для купівлі, продажу і перепродажу NFT – унікальних цифрових активів із підтвердженим правом власності в блокчейні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080760" y="269748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6B4C9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8036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саме цей тип ринку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визначається унікальністю об’єкта і довірою до підтвердженого права власності. Дохід платформи формується з комісії за перший продаж і роялті з наступних перепродажів</a:t>
            </a:r>
            <a:endParaRPr lang="uk-UA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356A30-8ED7-460E-8568-463BDFA10B6B}"/>
              </a:ext>
            </a:extLst>
          </p:cNvPr>
          <p:cNvSpPr txBox="1"/>
          <p:nvPr/>
        </p:nvSpPr>
        <p:spPr>
          <a:xfrm>
            <a:off x="548640" y="5288664"/>
            <a:ext cx="11091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Роялті</a:t>
            </a:r>
            <a:r>
              <a:rPr lang="uk-UA" dirty="0">
                <a:effectLst/>
              </a:rPr>
              <a:t>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періодичний платіж власнику права (автору, розробнику, платформі) за кожне наступне використання чи продаж об’єкта, розрахований як відсоток від суми угоди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Порівняльна характеристика типів ринків</a:t>
            </a:r>
            <a:endParaRPr lang="en-US" sz="2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061225"/>
              </p:ext>
            </p:extLst>
          </p:nvPr>
        </p:nvGraphicFramePr>
        <p:xfrm>
          <a:off x="457200" y="1965960"/>
          <a:ext cx="11274552" cy="411480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Параметр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Інструменти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Платформи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Активи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Монетизація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покупка, підписка, Freemium, реклама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підписка, оплата за використання, ліцензія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комісії, реклама, підписка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первинний продаж, роялті, комісії маркетплейсу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Мережеві ефекти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слабкі або відсутні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помірні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сильні, визначальні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помірні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Характер конкуренції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багато гравців, конкуренція за увагу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конкуренція за ціну і зручність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тенденція до монополізації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конкуренція за впізнаваність і довіру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Ролі ринкових агентів за типами ринків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956130"/>
              </p:ext>
            </p:extLst>
          </p:nvPr>
        </p:nvGraphicFramePr>
        <p:xfrm>
          <a:off x="457200" y="1965960"/>
          <a:ext cx="11256264" cy="429768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Агент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Інструменти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Платформи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Активи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Виробник / розробник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створює 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розробляє SaaS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підтримує інфраструктуру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створює актив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Платформа / посередник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поширює 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надає доступ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з’єднує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 учасників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забезпечує обмін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Споживач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споживає 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використовує інструмент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джерело цінності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купує і володіє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Рекламодавець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фінансує безоплатний доступ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присутній обмежено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купує рекламний простір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відсутній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Дворівневе посередництво у B2B сегменті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822960" y="20116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Приклад хмарних обчислень (IaaS, PaaS)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822960" y="2574865"/>
            <a:ext cx="329184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33665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2757745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ІТ-необізнаний клієнт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306385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звертається до профільного ІТ-посередника, який контролює доступ і обирає постачальника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4480560" y="2574865"/>
            <a:ext cx="329184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3366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617720" y="2757745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ІТ-посередник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617720" y="3306385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визначає, з яким постачальником матиме справу клієнт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8138160" y="2574865"/>
            <a:ext cx="329184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33665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75320" y="2757745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ІТ-обізнаний клієнт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275320" y="3306385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обирає рішення самостійно за моделлю самообслуговування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18EAEA-150C-4565-8C8C-D817EBD0D205}"/>
              </a:ext>
            </a:extLst>
          </p:cNvPr>
          <p:cNvSpPr txBox="1"/>
          <p:nvPr/>
        </p:nvSpPr>
        <p:spPr>
          <a:xfrm>
            <a:off x="548640" y="5983069"/>
            <a:ext cx="110916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Terpoorten C., Klein J. F., Merfeld K. Understanding B2B Customer Journeys for Complex Digital Services: The Case of Cloud Computing. Industrial Marketing Management. 2024. Vol. 119. Pp. 178–192.</a:t>
            </a:r>
            <a:endParaRPr lang="uk-UA" sz="14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9CA490-1A51-426A-981B-E8F6AA7D5563}"/>
              </a:ext>
            </a:extLst>
          </p:cNvPr>
          <p:cNvSpPr txBox="1"/>
          <p:nvPr/>
        </p:nvSpPr>
        <p:spPr>
          <a:xfrm>
            <a:off x="709180" y="5065665"/>
            <a:ext cx="10720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(Infrastructure as a Service)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(Platform as a Service)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дві моделі хмарних обчислень, тобто оренди ІТ-ресурсів через інтернет замість купівлі власного обладнання чи ПЗ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9260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1.3. Особливості маркетингу цифрових продуктів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Виклики просування цифрових продуктів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640080" y="2194560"/>
            <a:ext cx="164592" cy="164592"/>
          </a:xfrm>
          <a:prstGeom prst="ellipse">
            <a:avLst/>
          </a:prstGeom>
          <a:solidFill>
            <a:srgbClr val="D98C3E"/>
          </a:solidFill>
          <a:ln/>
        </p:spPr>
      </p:sp>
      <p:sp>
        <p:nvSpPr>
          <p:cNvPr id="5" name="Text 2"/>
          <p:cNvSpPr/>
          <p:nvPr/>
        </p:nvSpPr>
        <p:spPr>
          <a:xfrm>
            <a:off x="1051560" y="214884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Перенасиченість пропозицією – наявність продукту не гарантує попиту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164592" cy="164592"/>
          </a:xfrm>
          <a:prstGeom prst="ellipse">
            <a:avLst/>
          </a:prstGeom>
          <a:solidFill>
            <a:srgbClr val="D98C3E"/>
          </a:solidFill>
          <a:ln/>
        </p:spPr>
      </p:sp>
      <p:sp>
        <p:nvSpPr>
          <p:cNvPr id="7" name="Text 4"/>
          <p:cNvSpPr/>
          <p:nvPr/>
        </p:nvSpPr>
        <p:spPr>
          <a:xfrm>
            <a:off x="1051560" y="292608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Глобальна конкуренція – географічна необмеженість онлайн-каналів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40080" y="3749040"/>
            <a:ext cx="164592" cy="164592"/>
          </a:xfrm>
          <a:prstGeom prst="ellipse">
            <a:avLst/>
          </a:prstGeom>
          <a:solidFill>
            <a:srgbClr val="D98C3E"/>
          </a:solidFill>
          <a:ln/>
        </p:spPr>
      </p:sp>
      <p:sp>
        <p:nvSpPr>
          <p:cNvPr id="9" name="Text 6"/>
          <p:cNvSpPr/>
          <p:nvPr/>
        </p:nvSpPr>
        <p:spPr>
          <a:xfrm>
            <a:off x="1051560" y="370332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Поширення моделей Free / Free Trial / Freemium знижує готовність платити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0080" y="4526280"/>
            <a:ext cx="164592" cy="164592"/>
          </a:xfrm>
          <a:prstGeom prst="ellipse">
            <a:avLst/>
          </a:prstGeom>
          <a:solidFill>
            <a:srgbClr val="D98C3E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448056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Втома споживачів від постійного контакту з подібними пропозиціями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40080" y="5303520"/>
            <a:ext cx="164592" cy="164592"/>
          </a:xfrm>
          <a:prstGeom prst="ellipse">
            <a:avLst/>
          </a:prstGeom>
          <a:solidFill>
            <a:srgbClr val="D98C3E"/>
          </a:solidFill>
          <a:ln/>
        </p:spPr>
      </p:sp>
      <p:sp>
        <p:nvSpPr>
          <p:cNvPr id="13" name="Text 10"/>
          <p:cNvSpPr/>
          <p:nvPr/>
        </p:nvSpPr>
        <p:spPr>
          <a:xfrm>
            <a:off x="1051560" y="5257800"/>
            <a:ext cx="104241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Відсутність фізичної точки продажу – залежність від цифрового інструментарію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9E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1737360"/>
            <a:ext cx="9966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Традиційні інструменти маркетингу залишаються ефективнішими для фізичних товарів, тоді як просування цифрового продукту вимагає спеціалізованого цифрового інструментарію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914400" y="4206240"/>
            <a:ext cx="237744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4400" y="420624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SEO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520440" y="4206240"/>
            <a:ext cx="237744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520440" y="420624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SMM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126480" y="4206240"/>
            <a:ext cx="237744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0" y="420624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Контент-маркетинг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8732520" y="4206240"/>
            <a:ext cx="237744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32520" y="420624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Email-маркетинг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традиційні моделі галузевого аналізу не підходять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386122"/>
              </p:ext>
            </p:extLst>
          </p:nvPr>
        </p:nvGraphicFramePr>
        <p:xfrm>
          <a:off x="548640" y="2194560"/>
          <a:ext cx="11091672" cy="1950720"/>
        </p:xfrm>
        <a:graphic>
          <a:graphicData uri="http://schemas.openxmlformats.org/drawingml/2006/table">
            <a:tbl>
              <a:tblPr/>
              <a:tblGrid>
                <a:gridCol w="438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2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Модель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3E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Що не враховує на цифрових ринках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3E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Модель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 SCP</a:t>
                      </a:r>
                      <a:endParaRPr lang="uk-UA" sz="2000" dirty="0">
                        <a:solidFill>
                          <a:srgbClr val="000000"/>
                        </a:solidFill>
                        <a:latin typeface="Times New Roman" pitchFamily="34" charset="0"/>
                        <a:ea typeface="Times New Roman" pitchFamily="34" charset="-122"/>
                        <a:cs typeface="Times New Roman" pitchFamily="34" charset="-12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(Structure-Conduct-Performance)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мережеві ефекти й асиметричні бар’єри входу</a:t>
                      </a:r>
                      <a:endParaRPr lang="uk-UA" sz="20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Модель п’яти конкурентних сил </a:t>
                      </a:r>
                    </a:p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М. Портера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тенденцію до концентрації, характерну для цифрових ринків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548640" y="416052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Обидві моделі розроблені для ринків із чіткими галузевими межами і фізичними товарами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Підходи до аналізу конкурентного середовища цифрових ринків</a:t>
            </a: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548640" y="2103120"/>
            <a:ext cx="3291840" cy="777240"/>
          </a:xfrm>
          <a:prstGeom prst="roundRect">
            <a:avLst>
              <a:gd name="adj" fmla="val 9412"/>
            </a:avLst>
          </a:prstGeom>
          <a:solidFill>
            <a:srgbClr val="E1FAFB"/>
          </a:solidFill>
          <a:ln w="9525">
            <a:solidFill>
              <a:srgbClr val="2E7D7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21488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Класифікація за доходами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023360" y="2121408"/>
            <a:ext cx="7589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31 секторальна категорія замість єдиної категорії «цифрова торгівля» (К. Ідальго та ін.)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063240"/>
            <a:ext cx="3291840" cy="777240"/>
          </a:xfrm>
          <a:prstGeom prst="roundRect">
            <a:avLst>
              <a:gd name="adj" fmla="val 9412"/>
            </a:avLst>
          </a:prstGeom>
          <a:solidFill>
            <a:srgbClr val="E1FAFB"/>
          </a:solidFill>
          <a:ln w="9525">
            <a:solidFill>
              <a:srgbClr val="2E7D7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310896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Аналіз моделей монетизації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023360" y="3081528"/>
            <a:ext cx="7589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як індикатор конкурентної позиції гравця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4023360"/>
            <a:ext cx="3291840" cy="777240"/>
          </a:xfrm>
          <a:prstGeom prst="roundRect">
            <a:avLst>
              <a:gd name="adj" fmla="val 9412"/>
            </a:avLst>
          </a:prstGeom>
          <a:solidFill>
            <a:srgbClr val="E1FAFB"/>
          </a:solidFill>
          <a:ln w="9525">
            <a:solidFill>
              <a:srgbClr val="2E7D7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406908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Мультихомінг і tipping-ефект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023360" y="4041648"/>
            <a:ext cx="7589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сигнали концентрації ринку (С. Банерджі та ін.)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4983480"/>
            <a:ext cx="3291840" cy="777240"/>
          </a:xfrm>
          <a:prstGeom prst="roundRect">
            <a:avLst>
              <a:gd name="adj" fmla="val 9412"/>
            </a:avLst>
          </a:prstGeom>
          <a:solidFill>
            <a:srgbClr val="E1FAFB"/>
          </a:solidFill>
          <a:ln w="9525">
            <a:solidFill>
              <a:srgbClr val="2E7D7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0080" y="502920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023360" y="5001768"/>
            <a:ext cx="7589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пріоритет платформи власним продуктам перед пропозиціями сторонніх учасників – детальніше далі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1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 · ПРИКЛАД 1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Google Shopping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26517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7D7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3464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Прецедент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29184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пошуковій видачі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Google систематично показував власний сервіс порівняння цін (Google Shopping) на найвищих позиціях, тоді як конкурентні сервіси порівняння цін алгоритм зсував нижче у видачі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080760" y="265176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7D7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3464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Наслідок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29184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Європейська Комісія визнала це зловживанням домінантним становищем і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наклала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штраф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2,42 млрд євро (2017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рік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uk-UA" dirty="0">
              <a:solidFill>
                <a:srgbClr val="000000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endParaRPr lang="uk-UA" dirty="0">
              <a:solidFill>
                <a:srgbClr val="000000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класичний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приклад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Рішення Європейської Комісії у справі Google Shopping, 2017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DE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4E7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 · ПРИКЛАД 2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Amazon Buy Box і Amazon Basics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26517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8A4E7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3464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8A4E7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Прецедент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29184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Amazon використовував непублічні дані про продажі сторонніх продавців на своєму маркетплейсі для розробки власних товарів під брендом Amazon Basics і надавав цим товарам пріоритет у Buy Box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080760" y="265176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8A4E7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3464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8A4E7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Наслідок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29184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Європейська Комісія відкрила розслідування; Amazon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погодився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зобов’язання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не використовувати дані продавців для власних товарів і забезпечити рівний доступ до Buy Box (2022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рік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Рішення Європейської Комісії у справі Amazon Marketplace, 2022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9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 · ПРИКЛАД 3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Apple App Store і Spotify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26517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6B4C9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3464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Прецедент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29184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Apple стягує комісію до 30% із конкурентів, які продають підписки через App Store (зокрема Spotify), тоді як власний сервіс Apple Music цієї комісії не сплачує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080760" y="265176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6B4C9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3464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C9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Наслідок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29184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Комісія створює цінову перевагу для Apple Music над конкурентами; скарга Spotify до Європейської Комісії (2019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рік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 стала частиною подальших розслідувань за Digital Markets Act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Скарга Spotify до Європейської Комісії, 2019; розслідування DMA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9EC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 · ПРИКЛАД 4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Google Android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26517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3464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Прецедент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291840"/>
            <a:ext cx="4892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Google вимагав від виробників пристроїв попередньо встановлювати власні застосунки (Chrome, Google Search) як умову ліцензування Android і Play Store, ускладнюючи доступ конкурентів до користувача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080760" y="2651760"/>
            <a:ext cx="5559552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3464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08D5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Наслідок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29184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Європейська Комісія визнала це зловживанням домінантним становищем і наклала </a:t>
            </a:r>
            <a:r>
              <a:rPr lang="en-US" dirty="0" err="1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штраф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endParaRPr lang="uk-UA" dirty="0">
              <a:solidFill>
                <a:srgbClr val="000000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4,34 млрд євро (2018 </a:t>
            </a:r>
            <a:r>
              <a:rPr lang="uk-UA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рік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). Цей кейс поєднує </a:t>
            </a: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</a:t>
            </a:r>
            <a:r>
              <a:rPr lang="en-US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із примусовим </a:t>
            </a: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бандлінгом</a:t>
            </a:r>
            <a:endParaRPr lang="en-US" b="1" dirty="0"/>
          </a:p>
        </p:txBody>
      </p:sp>
      <p:sp>
        <p:nvSpPr>
          <p:cNvPr id="11" name="Text 8"/>
          <p:cNvSpPr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Рішення Європейської Комісії у справі Google Android, 2018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5946B9-1507-435A-8CB8-3B326322B320}"/>
              </a:ext>
            </a:extLst>
          </p:cNvPr>
          <p:cNvSpPr txBox="1"/>
          <p:nvPr/>
        </p:nvSpPr>
        <p:spPr>
          <a:xfrm>
            <a:off x="548640" y="5186833"/>
            <a:ext cx="11091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Бандлінг (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bundling</a:t>
            </a:r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продажу чи постачання кількох продуктів разом, "пакетом", а не окремо, часто без можливості відмовитися від однієї з частин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1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9260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1.4. Роль маркетингових інструментів у виведенні цифрового продукту на ринок</a:t>
            </a:r>
            <a:endParaRPr lang="en-US" sz="2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Діагностика інновації цифрового продукту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48640" y="18745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Підхід Д. Нюлена та Ю. Гольмстрьома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2423160"/>
            <a:ext cx="2084832" cy="3108960"/>
          </a:xfrm>
          <a:prstGeom prst="roundRect">
            <a:avLst>
              <a:gd name="adj" fmla="val 4386"/>
            </a:avLst>
          </a:prstGeom>
          <a:solidFill>
            <a:srgbClr val="F2C57C"/>
          </a:solidFill>
          <a:ln/>
        </p:spPr>
      </p:sp>
      <p:sp>
        <p:nvSpPr>
          <p:cNvPr id="6" name="Text 3"/>
          <p:cNvSpPr/>
          <p:nvPr/>
        </p:nvSpPr>
        <p:spPr>
          <a:xfrm>
            <a:off x="548640" y="260604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58368" y="3246120"/>
            <a:ext cx="1865376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Аналіз </a:t>
            </a: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користувацького</a:t>
            </a: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досвіду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2779776" y="2423160"/>
            <a:ext cx="2084832" cy="3108960"/>
          </a:xfrm>
          <a:prstGeom prst="roundRect">
            <a:avLst>
              <a:gd name="adj" fmla="val 4386"/>
            </a:avLst>
          </a:prstGeom>
          <a:solidFill>
            <a:srgbClr val="8FB9A8"/>
          </a:solidFill>
          <a:ln/>
        </p:spPr>
      </p:sp>
      <p:sp>
        <p:nvSpPr>
          <p:cNvPr id="9" name="Text 6"/>
          <p:cNvSpPr/>
          <p:nvPr/>
        </p:nvSpPr>
        <p:spPr>
          <a:xfrm>
            <a:off x="2779776" y="260604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889504" y="3246120"/>
            <a:ext cx="1865376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Оцінка ціннісної пропозиції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5010912" y="2423160"/>
            <a:ext cx="2084832" cy="3108960"/>
          </a:xfrm>
          <a:prstGeom prst="roundRect">
            <a:avLst>
              <a:gd name="adj" fmla="val 4386"/>
            </a:avLst>
          </a:prstGeom>
          <a:solidFill>
            <a:srgbClr val="8CA9D6"/>
          </a:solidFill>
          <a:ln/>
        </p:spPr>
      </p:sp>
      <p:sp>
        <p:nvSpPr>
          <p:cNvPr id="12" name="Text 9"/>
          <p:cNvSpPr/>
          <p:nvPr/>
        </p:nvSpPr>
        <p:spPr>
          <a:xfrm>
            <a:off x="5010912" y="260604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120640" y="3246120"/>
            <a:ext cx="1865376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Сканування цифрового середовища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7242048" y="2423160"/>
            <a:ext cx="2084832" cy="3108960"/>
          </a:xfrm>
          <a:prstGeom prst="roundRect">
            <a:avLst>
              <a:gd name="adj" fmla="val 4386"/>
            </a:avLst>
          </a:prstGeom>
          <a:solidFill>
            <a:srgbClr val="C99CD6"/>
          </a:solidFill>
          <a:ln/>
        </p:spPr>
      </p:sp>
      <p:sp>
        <p:nvSpPr>
          <p:cNvPr id="15" name="Text 12"/>
          <p:cNvSpPr/>
          <p:nvPr/>
        </p:nvSpPr>
        <p:spPr>
          <a:xfrm>
            <a:off x="7242048" y="260604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351776" y="3246120"/>
            <a:ext cx="1865376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Оцінювання навичок персоналу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9473184" y="2423160"/>
            <a:ext cx="2084832" cy="3108960"/>
          </a:xfrm>
          <a:prstGeom prst="roundRect">
            <a:avLst>
              <a:gd name="adj" fmla="val 4386"/>
            </a:avLst>
          </a:prstGeom>
          <a:solidFill>
            <a:srgbClr val="E39A9A"/>
          </a:solidFill>
          <a:ln/>
        </p:spPr>
      </p:sp>
      <p:sp>
        <p:nvSpPr>
          <p:cNvPr id="18" name="Text 15"/>
          <p:cNvSpPr/>
          <p:nvPr/>
        </p:nvSpPr>
        <p:spPr>
          <a:xfrm>
            <a:off x="9473184" y="260604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9582912" y="3246120"/>
            <a:ext cx="1865376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Здатність до імпровізації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Маркетингові інструменти залежно від типу ринку</a:t>
            </a:r>
            <a:endParaRPr lang="en-US" sz="22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123144"/>
              </p:ext>
            </p:extLst>
          </p:nvPr>
        </p:nvGraphicFramePr>
        <p:xfrm>
          <a:off x="548640" y="2103120"/>
          <a:ext cx="11091672" cy="3840480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4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80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Тип ринку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5E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uk-UA" sz="2000" b="1" noProof="0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Інструментарій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 виведення на ринок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5E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Цифровий контент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SEO, контент-маркетинг, робота з інфлюенсерами, соціальне поширення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Цифрові інструменти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продуктова аналітика, freemium і free trial, product-led growth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Цифрові платформи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запуск мережевого ефекту, двосторонні стимули для перших учасників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Цифрові активи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побудова спільноти, робота з довірою і репутацією колекції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ld Start">
    <p:bg>
      <p:bgPr>
        <a:solidFill>
          <a:srgbClr val="E1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417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ЦИФРОВІ ПЛАТФОРМИ · ЗАПУСК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7830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Проблема холодного старту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2697480"/>
            <a:ext cx="5349240" cy="26060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7D7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2880360"/>
            <a:ext cx="4892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Суть проблеми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3337560"/>
            <a:ext cx="507492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Платформа без користувачів нікому не потрібна</a:t>
            </a: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</a:t>
            </a: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гостям немає з чого вибирати, якщо немає господарів, господарям невигідно розміщуватися, якщо немає гостей. Виникає замкнене коло, яке заважає платформі стартувати</a:t>
            </a:r>
            <a:endParaRPr lang="uk-UA" sz="2000" dirty="0"/>
          </a:p>
        </p:txBody>
      </p:sp>
      <p:sp>
        <p:nvSpPr>
          <p:cNvPr id="8" name="Shape 5"/>
          <p:cNvSpPr/>
          <p:nvPr/>
        </p:nvSpPr>
        <p:spPr>
          <a:xfrm>
            <a:off x="6080760" y="2697480"/>
            <a:ext cx="5559552" cy="26060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2E7D7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09360" y="2880360"/>
            <a:ext cx="5102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7D7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Як платформи її долають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510235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Двосторонні стимули одночасно для обох груп, фокус на вузькій географії для швидкого набору критичної маси, іноді штучне наповнення пропозиції на старті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7D2A16-8C83-49C0-A0BC-ACCF8E5C93F9}"/>
              </a:ext>
            </a:extLst>
          </p:cNvPr>
          <p:cNvSpPr txBox="1"/>
          <p:nvPr/>
        </p:nvSpPr>
        <p:spPr>
          <a:xfrm>
            <a:off x="548640" y="5303520"/>
            <a:ext cx="110916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Uber на старті в новому місті одночасно платив водіям бонуси за перші поїздки і давав пасажирам промокоди на знижку, щоб одразу заповнити і пропозицію, і попит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7E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Інструменти бізнес-аналітики як клас цифрових продуктів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640080" y="1965960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Business Intelligence інструменти збирають, агрегують і візуалізують дані для підтримки маркетингових рішень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48640" y="3017520"/>
            <a:ext cx="1207424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3017520"/>
            <a:ext cx="116170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Strategy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929800" y="3017520"/>
            <a:ext cx="1709512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884080" y="3017520"/>
            <a:ext cx="1709512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ThoughtSpot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3767328" y="3017520"/>
            <a:ext cx="148132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813048" y="3017520"/>
            <a:ext cx="138988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Qlik Sense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376672" y="3017520"/>
            <a:ext cx="148132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22392" y="3017520"/>
            <a:ext cx="138988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Looker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986016" y="3017520"/>
            <a:ext cx="148132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31736" y="3017520"/>
            <a:ext cx="138988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Domo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8595360" y="3017520"/>
            <a:ext cx="148132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41080" y="3017520"/>
            <a:ext cx="138988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Tableau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10204704" y="3017520"/>
            <a:ext cx="148132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4A5E8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250424" y="3017520"/>
            <a:ext cx="138988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Power BI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37160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Висновки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097280" y="2523744"/>
            <a:ext cx="146304" cy="146304"/>
          </a:xfrm>
          <a:prstGeom prst="ellipse">
            <a:avLst/>
          </a:prstGeom>
          <a:solidFill>
            <a:srgbClr val="3E7D4E"/>
          </a:solidFill>
          <a:ln/>
        </p:spPr>
      </p:sp>
      <p:sp>
        <p:nvSpPr>
          <p:cNvPr id="5" name="Text 2"/>
          <p:cNvSpPr/>
          <p:nvPr/>
        </p:nvSpPr>
        <p:spPr>
          <a:xfrm>
            <a:off x="1508760" y="246888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uk-UA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продукт охоплює чотири типи об’єктів – контент, інструменти, платформи, активи</a:t>
            </a:r>
            <a:endParaRPr lang="uk-UA" sz="2000" dirty="0"/>
          </a:p>
        </p:txBody>
      </p:sp>
      <p:sp>
        <p:nvSpPr>
          <p:cNvPr id="6" name="Shape 3"/>
          <p:cNvSpPr/>
          <p:nvPr/>
        </p:nvSpPr>
        <p:spPr>
          <a:xfrm>
            <a:off x="1097280" y="3392424"/>
            <a:ext cx="146304" cy="146304"/>
          </a:xfrm>
          <a:prstGeom prst="ellipse">
            <a:avLst/>
          </a:prstGeom>
          <a:solidFill>
            <a:srgbClr val="3E7D4E"/>
          </a:solidFill>
          <a:ln/>
        </p:spPr>
      </p:sp>
      <p:sp>
        <p:nvSpPr>
          <p:cNvPr id="7" name="Text 4"/>
          <p:cNvSpPr/>
          <p:nvPr/>
        </p:nvSpPr>
        <p:spPr>
          <a:xfrm>
            <a:off x="1508760" y="333756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Кожен тип ринку має власну логіку створення цінності, монетизації та конкуренції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097280" y="4261104"/>
            <a:ext cx="146304" cy="146304"/>
          </a:xfrm>
          <a:prstGeom prst="ellipse">
            <a:avLst/>
          </a:prstGeom>
          <a:solidFill>
            <a:srgbClr val="3E7D4E"/>
          </a:solidFill>
          <a:ln/>
        </p:spPr>
      </p:sp>
      <p:sp>
        <p:nvSpPr>
          <p:cNvPr id="9" name="Text 6"/>
          <p:cNvSpPr/>
          <p:nvPr/>
        </p:nvSpPr>
        <p:spPr>
          <a:xfrm>
            <a:off x="1508760" y="420624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Ринки цифрових продуктів вимагають спеціалізованого маркетингового інструментарію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097280" y="5129784"/>
            <a:ext cx="146304" cy="146304"/>
          </a:xfrm>
          <a:prstGeom prst="ellipse">
            <a:avLst/>
          </a:prstGeom>
          <a:solidFill>
            <a:srgbClr val="3E7D4E"/>
          </a:solidFill>
          <a:ln/>
        </p:spPr>
      </p:sp>
      <p:sp>
        <p:nvSpPr>
          <p:cNvPr id="11" name="Text 8"/>
          <p:cNvSpPr/>
          <p:nvPr/>
        </p:nvSpPr>
        <p:spPr>
          <a:xfrm>
            <a:off x="1508760" y="507492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Виведення цифрового продукту на ринок спирається на діагностику інновації та інструменти, дібрані під тип ринку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96843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Терміни до практичного заняття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731520" y="1901118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5" name="Text 2"/>
          <p:cNvSpPr/>
          <p:nvPr/>
        </p:nvSpPr>
        <p:spPr>
          <a:xfrm>
            <a:off x="1051560" y="179139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продукт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" y="2376606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7" name="Text 4"/>
          <p:cNvSpPr/>
          <p:nvPr/>
        </p:nvSpPr>
        <p:spPr>
          <a:xfrm>
            <a:off x="1051560" y="2266878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контент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2852094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9" name="Text 6"/>
          <p:cNvSpPr/>
          <p:nvPr/>
        </p:nvSpPr>
        <p:spPr>
          <a:xfrm>
            <a:off x="1051560" y="2742366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інструмент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1520" y="3327582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3217854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Цифрова платформа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31520" y="3803070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13" name="Text 10"/>
          <p:cNvSpPr/>
          <p:nvPr/>
        </p:nvSpPr>
        <p:spPr>
          <a:xfrm>
            <a:off x="1051560" y="369334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Цифровий актив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31520" y="4278558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15" name="Text 12"/>
          <p:cNvSpPr/>
          <p:nvPr/>
        </p:nvSpPr>
        <p:spPr>
          <a:xfrm>
            <a:off x="1051560" y="416883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Ринок цифрових продуктів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31520" y="4754046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17" name="Text 14"/>
          <p:cNvSpPr/>
          <p:nvPr/>
        </p:nvSpPr>
        <p:spPr>
          <a:xfrm>
            <a:off x="1051560" y="4644318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Ринковий агент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31520" y="5229534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19" name="Text 16"/>
          <p:cNvSpPr/>
          <p:nvPr/>
        </p:nvSpPr>
        <p:spPr>
          <a:xfrm>
            <a:off x="1051560" y="5119806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Неконкурентність споживання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31520" y="5705022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21" name="Text 18"/>
          <p:cNvSpPr/>
          <p:nvPr/>
        </p:nvSpPr>
        <p:spPr>
          <a:xfrm>
            <a:off x="1051560" y="5595294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Мережевий ефект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492240" y="1901118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23" name="Text 20"/>
          <p:cNvSpPr/>
          <p:nvPr/>
        </p:nvSpPr>
        <p:spPr>
          <a:xfrm>
            <a:off x="6812280" y="179139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Self-preferencing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492240" y="2376606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25" name="Text 22"/>
          <p:cNvSpPr/>
          <p:nvPr/>
        </p:nvSpPr>
        <p:spPr>
          <a:xfrm>
            <a:off x="6812280" y="2266878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Мультихомінг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492240" y="2852094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27" name="Text 24"/>
          <p:cNvSpPr/>
          <p:nvPr/>
        </p:nvSpPr>
        <p:spPr>
          <a:xfrm>
            <a:off x="6812280" y="2742366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Tipping-ефект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492240" y="3327582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29" name="Text 26"/>
          <p:cNvSpPr/>
          <p:nvPr/>
        </p:nvSpPr>
        <p:spPr>
          <a:xfrm>
            <a:off x="6812280" y="3217854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Модель SCP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492240" y="3803070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31" name="Text 28"/>
          <p:cNvSpPr/>
          <p:nvPr/>
        </p:nvSpPr>
        <p:spPr>
          <a:xfrm>
            <a:off x="6812280" y="369334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 сил Портера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492240" y="4278558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33" name="Text 30"/>
          <p:cNvSpPr/>
          <p:nvPr/>
        </p:nvSpPr>
        <p:spPr>
          <a:xfrm>
            <a:off x="6812280" y="416883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Freemium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492240" y="4754046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35" name="Text 32"/>
          <p:cNvSpPr/>
          <p:nvPr/>
        </p:nvSpPr>
        <p:spPr>
          <a:xfrm>
            <a:off x="6812280" y="4644318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Product-led growth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492240" y="5229534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37" name="Text 34"/>
          <p:cNvSpPr/>
          <p:nvPr/>
        </p:nvSpPr>
        <p:spPr>
          <a:xfrm>
            <a:off x="6812280" y="5119806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Діагностика інновації цифрового продукту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492240" y="5705022"/>
            <a:ext cx="128016" cy="128016"/>
          </a:xfrm>
          <a:prstGeom prst="ellipse">
            <a:avLst/>
          </a:prstGeom>
          <a:solidFill>
            <a:srgbClr val="3E7D7D"/>
          </a:solidFill>
          <a:ln/>
        </p:spPr>
      </p:sp>
      <p:sp>
        <p:nvSpPr>
          <p:cNvPr id="39" name="Text 36"/>
          <p:cNvSpPr/>
          <p:nvPr/>
        </p:nvSpPr>
        <p:spPr>
          <a:xfrm>
            <a:off x="6812280" y="5595294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Business Intelligence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926080"/>
            <a:ext cx="9418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Дякую за увагу!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5118</Words>
  <Application>Microsoft Office PowerPoint</Application>
  <PresentationFormat>Широкий екран</PresentationFormat>
  <Paragraphs>468</Paragraphs>
  <Slides>35</Slides>
  <Notes>34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39" baseType="lpstr">
      <vt:lpstr>Arial</vt:lpstr>
      <vt:lpstr>Calibri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26</cp:revision>
  <dcterms:created xsi:type="dcterms:W3CDTF">2026-08-22T13:31:18Z</dcterms:created>
  <dcterms:modified xsi:type="dcterms:W3CDTF">2026-08-24T16:46:57Z</dcterms:modified>
</cp:coreProperties>
</file>