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9" r:id="rId12"/>
    <p:sldId id="267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6"/>
    <p:restoredTop sz="94654"/>
  </p:normalViewPr>
  <p:slideViewPr>
    <p:cSldViewPr snapToGrid="0" snapToObjects="1">
      <p:cViewPr varScale="1">
        <p:scale>
          <a:sx n="136" d="100"/>
          <a:sy n="136" d="100"/>
        </p:scale>
        <p:origin x="70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modern_powerpoint_slide_design_layout_o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modern_lecture_slide_presentation_grap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0704" y="2615183"/>
            <a:ext cx="5035296" cy="326462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78992" y="3026664"/>
            <a:ext cx="4882896" cy="10972"/>
          </a:xfrm>
          <a:prstGeom prst="rect">
            <a:avLst/>
          </a:prstGeom>
          <a:solidFill>
            <a:srgbClr val="E1A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78992" y="3438144"/>
            <a:ext cx="4882896" cy="10972"/>
          </a:xfrm>
          <a:prstGeom prst="rect">
            <a:avLst/>
          </a:prstGeom>
          <a:solidFill>
            <a:srgbClr val="E1A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78992" y="3849624"/>
            <a:ext cx="4882896" cy="10972"/>
          </a:xfrm>
          <a:prstGeom prst="rect">
            <a:avLst/>
          </a:prstGeom>
          <a:solidFill>
            <a:srgbClr val="E1A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78992" y="4261104"/>
            <a:ext cx="4882896" cy="10972"/>
          </a:xfrm>
          <a:prstGeom prst="rect">
            <a:avLst/>
          </a:prstGeom>
          <a:solidFill>
            <a:srgbClr val="E1A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078992" y="4672584"/>
            <a:ext cx="4882896" cy="10972"/>
          </a:xfrm>
          <a:prstGeom prst="rect">
            <a:avLst/>
          </a:prstGeom>
          <a:solidFill>
            <a:srgbClr val="E1A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78992" y="5084064"/>
            <a:ext cx="4882896" cy="10972"/>
          </a:xfrm>
          <a:prstGeom prst="rect">
            <a:avLst/>
          </a:prstGeom>
          <a:solidFill>
            <a:srgbClr val="E1A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15568" y="2688336"/>
            <a:ext cx="48463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450" b="1">
                <a:solidFill>
                  <a:srgbClr val="062F5B"/>
                </a:solidFill>
                <a:latin typeface="Arial"/>
              </a:defRPr>
            </a:pPr>
            <a:r>
              <a:t>Поняття та значення гімнастичної термінології.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3099816"/>
            <a:ext cx="48463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450" b="1">
                <a:solidFill>
                  <a:srgbClr val="062F5B"/>
                </a:solidFill>
                <a:latin typeface="Arial"/>
              </a:defRPr>
            </a:pPr>
            <a:r>
              <a:rPr dirty="0"/>
              <a:t>Основні </a:t>
            </a:r>
            <a:r>
              <a:rPr dirty="0" err="1"/>
              <a:t>вимоги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гімнастичної</a:t>
            </a:r>
            <a:r>
              <a:rPr dirty="0"/>
              <a:t> </a:t>
            </a:r>
            <a:r>
              <a:rPr dirty="0" err="1"/>
              <a:t>термінології</a:t>
            </a:r>
            <a:r>
              <a:rPr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3511296"/>
            <a:ext cx="48463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450" b="1">
                <a:solidFill>
                  <a:srgbClr val="062F5B"/>
                </a:solidFill>
                <a:latin typeface="Arial"/>
              </a:defRPr>
            </a:pPr>
            <a:r>
              <a:rPr dirty="0"/>
              <a:t>Терміни </a:t>
            </a:r>
            <a:r>
              <a:rPr dirty="0" err="1"/>
              <a:t>основних</a:t>
            </a:r>
            <a:r>
              <a:rPr dirty="0"/>
              <a:t> </a:t>
            </a:r>
            <a:r>
              <a:rPr dirty="0" err="1"/>
              <a:t>положень</a:t>
            </a:r>
            <a:r>
              <a:rPr dirty="0"/>
              <a:t> </a:t>
            </a:r>
            <a:r>
              <a:rPr dirty="0" err="1"/>
              <a:t>і</a:t>
            </a:r>
            <a:r>
              <a:rPr dirty="0"/>
              <a:t> </a:t>
            </a:r>
            <a:r>
              <a:rPr dirty="0" err="1"/>
              <a:t>рухів</a:t>
            </a:r>
            <a:r>
              <a:rPr dirty="0"/>
              <a:t> </a:t>
            </a:r>
            <a:r>
              <a:rPr dirty="0" err="1"/>
              <a:t>тіла</a:t>
            </a:r>
            <a:r>
              <a:rPr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922776"/>
            <a:ext cx="48463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450" b="1">
                <a:solidFill>
                  <a:srgbClr val="062F5B"/>
                </a:solidFill>
                <a:latin typeface="Arial"/>
              </a:defRPr>
            </a:pPr>
            <a:r>
              <a:rPr dirty="0"/>
              <a:t>Терміни </a:t>
            </a:r>
            <a:r>
              <a:rPr dirty="0" err="1"/>
              <a:t>вправ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гімнастичних</a:t>
            </a:r>
            <a:r>
              <a:rPr dirty="0"/>
              <a:t> </a:t>
            </a:r>
            <a:r>
              <a:rPr dirty="0" err="1"/>
              <a:t>приладах</a:t>
            </a:r>
            <a:r>
              <a:rPr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4334256"/>
            <a:ext cx="48463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450" b="1">
                <a:solidFill>
                  <a:srgbClr val="062F5B"/>
                </a:solidFill>
                <a:latin typeface="Arial"/>
              </a:defRPr>
            </a:pPr>
            <a:r>
              <a:rPr dirty="0"/>
              <a:t>Правила </a:t>
            </a:r>
            <a:r>
              <a:rPr dirty="0" err="1"/>
              <a:t>утворення</a:t>
            </a:r>
            <a:r>
              <a:rPr dirty="0"/>
              <a:t> </a:t>
            </a:r>
            <a:r>
              <a:rPr dirty="0" err="1"/>
              <a:t>гімнастичних</a:t>
            </a:r>
            <a:r>
              <a:rPr dirty="0"/>
              <a:t> </a:t>
            </a:r>
            <a:r>
              <a:rPr dirty="0" err="1"/>
              <a:t>термінів</a:t>
            </a:r>
            <a:r>
              <a:rPr dirty="0"/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" y="4745736"/>
            <a:ext cx="484632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450" b="1">
                <a:solidFill>
                  <a:srgbClr val="062F5B"/>
                </a:solidFill>
                <a:latin typeface="Arial"/>
              </a:defRPr>
            </a:pPr>
            <a:r>
              <a:rPr dirty="0"/>
              <a:t>Правила </a:t>
            </a:r>
            <a:r>
              <a:rPr dirty="0" err="1"/>
              <a:t>запису</a:t>
            </a:r>
            <a:r>
              <a:rPr dirty="0"/>
              <a:t> </a:t>
            </a:r>
            <a:r>
              <a:rPr dirty="0" err="1"/>
              <a:t>гімнастичних</a:t>
            </a:r>
            <a:r>
              <a:rPr dirty="0"/>
              <a:t> </a:t>
            </a:r>
            <a:r>
              <a:rPr dirty="0" err="1"/>
              <a:t>вправ</a:t>
            </a:r>
            <a:r>
              <a:rPr dirty="0"/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" y="5155388"/>
            <a:ext cx="5532120" cy="8249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_right_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0" y="0"/>
            <a:ext cx="3822191" cy="6858000"/>
          </a:xfrm>
          <a:prstGeom prst="rect">
            <a:avLst/>
          </a:prstGeom>
        </p:spPr>
      </p:pic>
      <p:sp>
        <p:nvSpPr>
          <p:cNvPr id="3" name="Parallelogram 2"/>
          <p:cNvSpPr/>
          <p:nvPr/>
        </p:nvSpPr>
        <p:spPr>
          <a:xfrm>
            <a:off x="8183880" y="0"/>
            <a:ext cx="338328" cy="6841541"/>
          </a:xfrm>
          <a:prstGeom prst="parallelogram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Hexagon 3"/>
          <p:cNvSpPr/>
          <p:nvPr/>
        </p:nvSpPr>
        <p:spPr>
          <a:xfrm>
            <a:off x="0" y="502920"/>
            <a:ext cx="868680" cy="640080"/>
          </a:xfrm>
          <a:prstGeom prst="hexagon">
            <a:avLst/>
          </a:prstGeom>
          <a:solidFill>
            <a:srgbClr val="04284E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" y="411480"/>
            <a:ext cx="6720840" cy="3931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500" b="1">
                <a:solidFill>
                  <a:srgbClr val="04284E"/>
                </a:solidFill>
                <a:latin typeface="Arial"/>
              </a:defRPr>
            </a:pPr>
            <a:r>
              <a:t>ПОНЯТТЯ ТА ЗНАЧЕННЯ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0704" y="841248"/>
            <a:ext cx="68122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600" b="1">
                <a:solidFill>
                  <a:srgbClr val="E29D00"/>
                </a:solidFill>
                <a:latin typeface="Arial"/>
              </a:defRPr>
            </a:pPr>
            <a:r>
              <a:rPr dirty="0"/>
              <a:t>ГІМНАСТИЧНОЇ ТЕРМІНОЛОГІЇ</a:t>
            </a:r>
          </a:p>
        </p:txBody>
      </p:sp>
      <p:sp>
        <p:nvSpPr>
          <p:cNvPr id="7" name="Rectangle 6"/>
          <p:cNvSpPr/>
          <p:nvPr/>
        </p:nvSpPr>
        <p:spPr>
          <a:xfrm>
            <a:off x="1078992" y="1353312"/>
            <a:ext cx="5349240" cy="16459"/>
          </a:xfrm>
          <a:prstGeom prst="rect">
            <a:avLst/>
          </a:prstGeom>
          <a:solidFill>
            <a:srgbClr val="0428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800600" y="1335024"/>
            <a:ext cx="1024128" cy="4572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6928" y="1600200"/>
            <a:ext cx="7150608" cy="1847088"/>
          </a:xfrm>
          <a:prstGeom prst="roundRect">
            <a:avLst/>
          </a:prstGeom>
          <a:solidFill>
            <a:srgbClr val="F6F8FA"/>
          </a:solidFill>
          <a:ln w="15240">
            <a:solidFill>
              <a:srgbClr val="0428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86384" y="1920240"/>
            <a:ext cx="658368" cy="658368"/>
          </a:xfrm>
          <a:prstGeom prst="ellipse">
            <a:avLst/>
          </a:prstGeom>
          <a:solidFill>
            <a:srgbClr val="04284E"/>
          </a:solidFill>
          <a:ln w="1905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075688"/>
            <a:ext cx="402336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400" b="1">
                <a:solidFill>
                  <a:srgbClr val="E29D00"/>
                </a:solidFill>
                <a:latin typeface="Arial"/>
              </a:defRPr>
            </a:pPr>
            <a:r>
              <a:t>Aa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4208" y="1810512"/>
            <a:ext cx="5715000" cy="1417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r>
              <a:rPr sz="1600" b="1">
                <a:solidFill>
                  <a:srgbClr val="04284E"/>
                </a:solidFill>
                <a:latin typeface="Arial"/>
              </a:rPr>
              <a:t>Гімнастична термінологія</a:t>
            </a:r>
            <a:r>
              <a:rPr sz="1500">
                <a:solidFill>
                  <a:srgbClr val="191919"/>
                </a:solidFill>
                <a:latin typeface="Arial"/>
              </a:rPr>
              <a:t> — це система спеціальних термінів, які використовуються для стислої назви гімнастичних вправ, загальних понять, назв приладів, інвентарю та обладнання, а також правила утворення і використання термінів, умовних скорочень у формі запису вправ.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3593592"/>
            <a:ext cx="690372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20" b="0">
                <a:solidFill>
                  <a:srgbClr val="191919"/>
                </a:solidFill>
                <a:latin typeface="Arial"/>
              </a:defRPr>
            </a:pPr>
            <a:r>
              <a:t>Гімнастична термінологія використовується не лише в гімнастиці, а й під час викладання інших спортивно-педагогічних дисциплін.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7520" y="4160520"/>
            <a:ext cx="19659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000" b="1">
                <a:solidFill>
                  <a:srgbClr val="04284E"/>
                </a:solidFill>
                <a:latin typeface="Arial"/>
              </a:defRPr>
            </a:pPr>
            <a:r>
              <a:t>ЗНАЧЕННЯ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599432"/>
            <a:ext cx="224028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307592" y="4453128"/>
            <a:ext cx="621792" cy="621792"/>
          </a:xfrm>
          <a:prstGeom prst="ellipse">
            <a:avLst/>
          </a:prstGeom>
          <a:solidFill>
            <a:srgbClr val="04284E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99032" y="4626864"/>
            <a:ext cx="43891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E29D00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5102352"/>
            <a:ext cx="20025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50" b="1">
                <a:solidFill>
                  <a:srgbClr val="04284E"/>
                </a:solidFill>
                <a:latin typeface="Arial"/>
              </a:defRPr>
            </a:pPr>
            <a:r>
              <a:t>ШВИДШЕ ФОРМУВАННЯ</a:t>
            </a:r>
            <a:br/>
            <a:r>
              <a:t>РУХОВИХ УМІНЬ І НАВИЧОК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" y="5605272"/>
            <a:ext cx="1947672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50" b="0">
                <a:solidFill>
                  <a:srgbClr val="191919"/>
                </a:solidFill>
                <a:latin typeface="Arial"/>
              </a:defRPr>
            </a:pPr>
            <a:r>
              <a:t>Терміни сприяють більш ефективному й швидкому навчанню гімнастичних вправ.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971800" y="4599432"/>
            <a:ext cx="224028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3776472" y="4453128"/>
            <a:ext cx="621792" cy="621792"/>
          </a:xfrm>
          <a:prstGeom prst="ellipse">
            <a:avLst/>
          </a:prstGeom>
          <a:solidFill>
            <a:srgbClr val="04284E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867912" y="4626864"/>
            <a:ext cx="43891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E29D00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90672" y="5102352"/>
            <a:ext cx="20025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50" b="1">
                <a:solidFill>
                  <a:srgbClr val="04284E"/>
                </a:solidFill>
                <a:latin typeface="Arial"/>
              </a:defRPr>
            </a:pPr>
            <a:r>
              <a:t>КОМПАКТНІСТЬ</a:t>
            </a:r>
            <a:br/>
            <a:r>
              <a:t>НАВЧАННЯ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18104" y="5605272"/>
            <a:ext cx="1947672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50" b="0">
                <a:solidFill>
                  <a:srgbClr val="191919"/>
                </a:solidFill>
                <a:latin typeface="Arial"/>
              </a:defRPr>
            </a:pPr>
            <a:r>
              <a:t>Дозволяє стисло передавати зміст вправ і робить навчальний процес компактнішим.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40680" y="4599432"/>
            <a:ext cx="2240280" cy="16002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245352" y="4453128"/>
            <a:ext cx="621792" cy="621792"/>
          </a:xfrm>
          <a:prstGeom prst="ellipse">
            <a:avLst/>
          </a:prstGeom>
          <a:solidFill>
            <a:srgbClr val="04284E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336792" y="4626864"/>
            <a:ext cx="43891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E29D00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59552" y="5102352"/>
            <a:ext cx="2002536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50" b="1">
                <a:solidFill>
                  <a:srgbClr val="04284E"/>
                </a:solidFill>
                <a:latin typeface="Arial"/>
              </a:defRPr>
            </a:pPr>
            <a:r>
              <a:t>ЦІЛЕСПРЯМОВАНІСТЬ</a:t>
            </a:r>
            <a:br/>
            <a:r>
              <a:t>НАВЧАЛЬНОГО ПРОЦЕСУ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86984" y="5605272"/>
            <a:ext cx="1947672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50" b="0">
                <a:solidFill>
                  <a:srgbClr val="191919"/>
                </a:solidFill>
                <a:latin typeface="Arial"/>
              </a:defRPr>
            </a:pPr>
            <a:r>
              <a:t>Сприяє чіткому розумінню рухового завдання та організації процесу навчання.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502920"/>
            <a:ext cx="868680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4592" y="621792"/>
            <a:ext cx="53035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38912"/>
            <a:ext cx="7498079" cy="3931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500" b="1">
                <a:solidFill>
                  <a:srgbClr val="052B52"/>
                </a:solidFill>
                <a:latin typeface="Arial"/>
              </a:defRPr>
            </a:pPr>
            <a:r>
              <a:t>ВИМОГИ ДО ГІМНАСТИЧНОЇ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822960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E29D00"/>
                </a:solidFill>
                <a:latin typeface="Arial"/>
              </a:defRPr>
            </a:pPr>
            <a:r>
              <a:t>ТЕРМІНОЛОГІЇ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362456"/>
            <a:ext cx="640080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120640" y="1339596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1572768"/>
            <a:ext cx="978408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0">
                <a:solidFill>
                  <a:srgbClr val="1E232A"/>
                </a:solidFill>
                <a:latin typeface="Arial"/>
              </a:defRPr>
            </a:pPr>
            <a:r>
              <a:t>Щоб термінологія відповідала своєму призначенню, до неї висуваються три основні вимоги: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2331720"/>
            <a:ext cx="3246120" cy="324612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E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59536" y="2331720"/>
            <a:ext cx="2843784" cy="50292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59536" y="2606040"/>
            <a:ext cx="658368" cy="658368"/>
          </a:xfrm>
          <a:prstGeom prst="ellipse">
            <a:avLst/>
          </a:prstGeom>
          <a:solidFill>
            <a:srgbClr val="052B52"/>
          </a:solidFill>
          <a:ln w="1905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78407" y="2807208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2670048"/>
            <a:ext cx="19659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800" b="1">
                <a:solidFill>
                  <a:srgbClr val="052B52"/>
                </a:solidFill>
                <a:latin typeface="Arial"/>
              </a:defRPr>
            </a:pPr>
            <a:r>
              <a:t>ДОСТУПНІСТЬ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86968" y="3438144"/>
            <a:ext cx="2788920" cy="13716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86968" y="3611880"/>
            <a:ext cx="278892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1">
                <a:solidFill>
                  <a:srgbClr val="052B52"/>
                </a:solidFill>
                <a:latin typeface="Arial"/>
              </a:defRPr>
            </a:pPr>
            <a:r>
              <a:t>Забезпечується точним добором термінів та правильним їх використанням.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6968" y="4370832"/>
            <a:ext cx="2788920" cy="9326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Терміни мають ґрунтуватися на словниковому фонді української мови, а запозичені слова — відповідати її законам словотворення та граматики.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87952" y="2331720"/>
            <a:ext cx="3246120" cy="324612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E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389120" y="2331720"/>
            <a:ext cx="2843784" cy="50292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4389120" y="2606040"/>
            <a:ext cx="658368" cy="658368"/>
          </a:xfrm>
          <a:prstGeom prst="ellipse">
            <a:avLst/>
          </a:prstGeom>
          <a:solidFill>
            <a:srgbClr val="052B52"/>
          </a:solidFill>
          <a:ln w="1905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2807208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5504" y="2670048"/>
            <a:ext cx="19659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800" b="1">
                <a:solidFill>
                  <a:srgbClr val="052B52"/>
                </a:solidFill>
                <a:latin typeface="Arial"/>
              </a:defRPr>
            </a:pPr>
            <a:r>
              <a:t>ТОЧНІСТЬ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16552" y="3438144"/>
            <a:ext cx="2788920" cy="13716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416552" y="3611880"/>
            <a:ext cx="278892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1">
                <a:solidFill>
                  <a:srgbClr val="052B52"/>
                </a:solidFill>
                <a:latin typeface="Arial"/>
              </a:defRPr>
            </a:pPr>
            <a:r>
              <a:rPr dirty="0"/>
              <a:t>Термін </a:t>
            </a:r>
            <a:r>
              <a:rPr dirty="0" err="1"/>
              <a:t>повинен</a:t>
            </a:r>
            <a:r>
              <a:rPr dirty="0"/>
              <a:t> </a:t>
            </a:r>
            <a:r>
              <a:rPr dirty="0" err="1"/>
              <a:t>створювати</a:t>
            </a:r>
            <a:r>
              <a:rPr dirty="0"/>
              <a:t> </a:t>
            </a:r>
            <a:r>
              <a:rPr dirty="0" err="1"/>
              <a:t>єдине</a:t>
            </a:r>
            <a:r>
              <a:rPr dirty="0"/>
              <a:t>, </a:t>
            </a:r>
            <a:r>
              <a:rPr dirty="0" err="1"/>
              <a:t>чітке</a:t>
            </a:r>
            <a:r>
              <a:rPr dirty="0"/>
              <a:t> </a:t>
            </a:r>
            <a:r>
              <a:rPr dirty="0" err="1"/>
              <a:t>й</a:t>
            </a:r>
            <a:r>
              <a:rPr dirty="0"/>
              <a:t> </a:t>
            </a:r>
            <a:r>
              <a:rPr dirty="0" err="1"/>
              <a:t>виразне</a:t>
            </a:r>
            <a:r>
              <a:rPr dirty="0"/>
              <a:t> </a:t>
            </a:r>
            <a:r>
              <a:rPr dirty="0" err="1"/>
              <a:t>уявлення</a:t>
            </a:r>
            <a:r>
              <a:rPr dirty="0"/>
              <a:t> </a:t>
            </a:r>
            <a:r>
              <a:rPr dirty="0" err="1"/>
              <a:t>про</a:t>
            </a:r>
            <a:r>
              <a:rPr dirty="0"/>
              <a:t> </a:t>
            </a:r>
            <a:r>
              <a:rPr dirty="0" err="1"/>
              <a:t>вправу</a:t>
            </a:r>
            <a:r>
              <a:rPr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6552" y="4370832"/>
            <a:ext cx="2788920" cy="9326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Назва має відображати технічну основу, форму та спосіб виконання і не допускати різного тлумачення.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17536" y="2331720"/>
            <a:ext cx="3246120" cy="324612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EE2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918704" y="2331720"/>
            <a:ext cx="2843784" cy="50292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918704" y="2606040"/>
            <a:ext cx="658368" cy="658368"/>
          </a:xfrm>
          <a:prstGeom prst="ellipse">
            <a:avLst/>
          </a:prstGeom>
          <a:solidFill>
            <a:srgbClr val="052B52"/>
          </a:solidFill>
          <a:ln w="1905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37575" y="2807208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05088" y="2670048"/>
            <a:ext cx="19659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800" b="1">
                <a:solidFill>
                  <a:srgbClr val="052B52"/>
                </a:solidFill>
                <a:latin typeface="Arial"/>
              </a:defRPr>
            </a:pPr>
            <a:r>
              <a:t>СТИСЛІСТЬ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946136" y="3438144"/>
            <a:ext cx="2788920" cy="13716"/>
          </a:xfrm>
          <a:prstGeom prst="rect">
            <a:avLst/>
          </a:prstGeom>
          <a:solidFill>
            <a:srgbClr val="DEE2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946136" y="3611880"/>
            <a:ext cx="278892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1">
                <a:solidFill>
                  <a:srgbClr val="052B52"/>
                </a:solidFill>
                <a:latin typeface="Arial"/>
              </a:defRPr>
            </a:pPr>
            <a:r>
              <a:t>Забезпечується добором слів-термінів, які максимально скорочують опис вправи.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46136" y="4370832"/>
            <a:ext cx="2788920" cy="9326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Стисла термінологія робить назви вправ зручними для вимови та запису.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371600" y="5870448"/>
            <a:ext cx="9464040" cy="566928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502920"/>
            <a:ext cx="868680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4592" y="621792"/>
            <a:ext cx="530352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20624"/>
            <a:ext cx="6949440" cy="3931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500" b="1">
                <a:solidFill>
                  <a:srgbClr val="052B52"/>
                </a:solidFill>
                <a:latin typeface="Arial"/>
              </a:defRPr>
            </a:pPr>
            <a:r>
              <a:t>ПРАВИЛА КОРИСТУВАННЯ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813816"/>
            <a:ext cx="84124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600" b="1">
                <a:solidFill>
                  <a:srgbClr val="E29D00"/>
                </a:solidFill>
                <a:latin typeface="Arial"/>
              </a:defRPr>
            </a:pPr>
            <a:r>
              <a:t>ГІМНАСТИЧНОЮ ТЕРМІНОЛОГІЄЮ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362456"/>
            <a:ext cx="653796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0" y="1339596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97280" y="1572768"/>
            <a:ext cx="10012680" cy="80467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17320" y="1783080"/>
            <a:ext cx="937260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Термінологія використовується відповідно до рівня підготовленості осіб, що виконують гімнастичні вправи.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9080" y="2578608"/>
            <a:ext cx="402336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052B52"/>
                </a:solidFill>
                <a:latin typeface="Arial"/>
              </a:defRPr>
            </a:pPr>
            <a:r>
              <a:t>ГІМНАСТИЧНІ ТЕРМІНИ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0760" y="2898648"/>
            <a:ext cx="16459" cy="32004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090672" y="3200400"/>
            <a:ext cx="5989320" cy="16459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051560" y="3401568"/>
            <a:ext cx="4663440" cy="2286000"/>
          </a:xfrm>
          <a:prstGeom prst="roundRect">
            <a:avLst/>
          </a:prstGeom>
          <a:solidFill>
            <a:srgbClr val="F7F8FA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51560" y="3401568"/>
            <a:ext cx="4663440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80160" y="3639312"/>
            <a:ext cx="420624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700" b="1">
                <a:solidFill>
                  <a:srgbClr val="052B52"/>
                </a:solidFill>
                <a:latin typeface="Arial"/>
              </a:defRPr>
            </a:pPr>
            <a:r>
              <a:t>ЗАГАЛЬНІ ТЕРМІНИ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46520" y="3401568"/>
            <a:ext cx="4663440" cy="2286000"/>
          </a:xfrm>
          <a:prstGeom prst="roundRect">
            <a:avLst/>
          </a:prstGeom>
          <a:solidFill>
            <a:srgbClr val="F7F8FA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46520" y="3401568"/>
            <a:ext cx="4663440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75120" y="3639312"/>
            <a:ext cx="4206240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700" b="1">
                <a:solidFill>
                  <a:srgbClr val="052B52"/>
                </a:solidFill>
                <a:latin typeface="Arial"/>
              </a:defRPr>
            </a:pPr>
            <a:r>
              <a:t>КОНКРЕТНІ ТЕРМІНИ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133087"/>
            <a:ext cx="402336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20" b="0">
                <a:solidFill>
                  <a:srgbClr val="1D2228"/>
                </a:solidFill>
                <a:latin typeface="Arial"/>
              </a:defRPr>
            </a:pPr>
            <a:r>
              <a:rPr dirty="0" err="1"/>
              <a:t>Використовують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позначення</a:t>
            </a:r>
            <a:r>
              <a:rPr dirty="0"/>
              <a:t> </a:t>
            </a:r>
            <a:r>
              <a:rPr dirty="0" err="1"/>
              <a:t>окремих</a:t>
            </a:r>
            <a:r>
              <a:rPr dirty="0"/>
              <a:t> </a:t>
            </a:r>
            <a:r>
              <a:rPr dirty="0" err="1"/>
              <a:t>груп</a:t>
            </a:r>
            <a:r>
              <a:rPr dirty="0"/>
              <a:t> </a:t>
            </a:r>
            <a:r>
              <a:rPr dirty="0" err="1"/>
              <a:t>вправ</a:t>
            </a:r>
            <a:r>
              <a:rPr dirty="0"/>
              <a:t>, </a:t>
            </a:r>
            <a:r>
              <a:rPr dirty="0" err="1"/>
              <a:t>загальних</a:t>
            </a:r>
            <a:r>
              <a:rPr dirty="0"/>
              <a:t> </a:t>
            </a:r>
            <a:r>
              <a:rPr dirty="0" err="1"/>
              <a:t>понять</a:t>
            </a:r>
            <a:r>
              <a:rPr dirty="0"/>
              <a:t> </a:t>
            </a:r>
            <a:r>
              <a:rPr dirty="0" err="1"/>
              <a:t>тощо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681728"/>
            <a:ext cx="4023360" cy="7315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D2228"/>
                </a:solidFill>
                <a:latin typeface="Arial"/>
              </a:defRPr>
            </a:pPr>
            <a:r>
              <a:rPr dirty="0" err="1"/>
              <a:t>Наприклад</a:t>
            </a:r>
            <a:r>
              <a:rPr dirty="0"/>
              <a:t>: </a:t>
            </a:r>
            <a:r>
              <a:rPr dirty="0" err="1"/>
              <a:t>стройові</a:t>
            </a:r>
            <a:r>
              <a:rPr dirty="0"/>
              <a:t> </a:t>
            </a:r>
            <a:r>
              <a:rPr dirty="0" err="1"/>
              <a:t>вправи</a:t>
            </a:r>
            <a:r>
              <a:rPr dirty="0"/>
              <a:t>; </a:t>
            </a:r>
            <a:r>
              <a:rPr dirty="0" err="1"/>
              <a:t>загальнорозвивальні</a:t>
            </a:r>
            <a:r>
              <a:rPr dirty="0"/>
              <a:t> </a:t>
            </a:r>
            <a:r>
              <a:rPr dirty="0" err="1"/>
              <a:t>вправи</a:t>
            </a:r>
            <a:r>
              <a:rPr dirty="0"/>
              <a:t>; </a:t>
            </a:r>
            <a:r>
              <a:rPr dirty="0" err="1"/>
              <a:t>однойменні</a:t>
            </a:r>
            <a:r>
              <a:rPr dirty="0"/>
              <a:t>, </a:t>
            </a:r>
            <a:r>
              <a:rPr dirty="0" err="1"/>
              <a:t>різнойменні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послідовні</a:t>
            </a:r>
            <a:r>
              <a:rPr dirty="0"/>
              <a:t> </a:t>
            </a:r>
            <a:r>
              <a:rPr dirty="0" err="1"/>
              <a:t>рухи</a:t>
            </a:r>
            <a:r>
              <a:rPr dirty="0"/>
              <a:t>; </a:t>
            </a:r>
            <a:r>
              <a:rPr dirty="0" err="1"/>
              <a:t>рівноваги</a:t>
            </a:r>
            <a:r>
              <a:rPr dirty="0"/>
              <a:t>; </a:t>
            </a:r>
            <a:r>
              <a:rPr dirty="0" err="1"/>
              <a:t>шпагати</a:t>
            </a:r>
            <a:r>
              <a:rPr dirty="0"/>
              <a:t>; </a:t>
            </a:r>
            <a:r>
              <a:rPr dirty="0" err="1"/>
              <a:t>упори</a:t>
            </a:r>
            <a:r>
              <a:rPr dirty="0"/>
              <a:t>; </a:t>
            </a:r>
            <a:r>
              <a:rPr dirty="0" err="1"/>
              <a:t>виси</a:t>
            </a:r>
            <a:r>
              <a:rPr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4848" y="4096512"/>
            <a:ext cx="3977639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20" b="0">
                <a:solidFill>
                  <a:srgbClr val="1D2228"/>
                </a:solidFill>
                <a:latin typeface="Arial"/>
              </a:defRPr>
            </a:pPr>
            <a:r>
              <a:t>Більш точно позначають вправи, що застосовуються.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20840" y="4590288"/>
            <a:ext cx="192024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30568" y="4690872"/>
            <a:ext cx="1700784" cy="2103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052B52"/>
                </a:solidFill>
                <a:latin typeface="Arial"/>
              </a:defRPr>
            </a:pPr>
            <a:r>
              <a:t>ОСНОВНІ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30568" y="4919472"/>
            <a:ext cx="170078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D2228"/>
                </a:solidFill>
                <a:latin typeface="Arial"/>
              </a:defRPr>
            </a:pPr>
            <a:r>
              <a:t>Утворюють типові ознаки вправ:</a:t>
            </a:r>
            <a:br/>
            <a:r>
              <a:t>підйом, мах, оберт, нахил, стрибок тощо.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42832" y="4590288"/>
            <a:ext cx="192024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DC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052559" y="4690872"/>
            <a:ext cx="1700784" cy="2103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052B52"/>
                </a:solidFill>
                <a:latin typeface="Arial"/>
              </a:defRPr>
            </a:pPr>
            <a:r>
              <a:t>ДОПОМІЖНІ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52559" y="4919472"/>
            <a:ext cx="170078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D2228"/>
                </a:solidFill>
                <a:latin typeface="Arial"/>
              </a:defRPr>
            </a:pPr>
            <a:r>
              <a:t>Уточнюють спосіб, напрямок, умови опори чи утримання за прилад.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34440" y="5961888"/>
            <a:ext cx="973836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052B52"/>
                </a:solidFill>
                <a:latin typeface="Arial"/>
              </a:defRPr>
            </a:pPr>
            <a:r>
              <a:t>Назва гімнастичної вправи складається з основного терміну, що означає її суть, та допоміжного, що його уточнює.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/>
        </p:nvSpPr>
        <p:spPr>
          <a:xfrm>
            <a:off x="-109728" y="0"/>
            <a:ext cx="1024128" cy="841248"/>
          </a:xfrm>
          <a:prstGeom prst="chevron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01168" y="182880"/>
            <a:ext cx="402336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8448" y="182880"/>
            <a:ext cx="65836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800" b="1">
                <a:solidFill>
                  <a:srgbClr val="052B52"/>
                </a:solidFill>
                <a:latin typeface="Arial"/>
              </a:defRPr>
            </a:pPr>
            <a:r>
              <a:t>ПРАВИЛА СКОРОЧЕННЯ</a:t>
            </a:r>
          </a:p>
        </p:txBody>
      </p:sp>
      <p:sp>
        <p:nvSpPr>
          <p:cNvPr id="5" name="Rectangle 4"/>
          <p:cNvSpPr/>
          <p:nvPr/>
        </p:nvSpPr>
        <p:spPr>
          <a:xfrm>
            <a:off x="896112" y="713232"/>
            <a:ext cx="10287000" cy="16459"/>
          </a:xfrm>
          <a:prstGeom prst="rect">
            <a:avLst/>
          </a:prstGeom>
          <a:solidFill>
            <a:srgbClr val="CD91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lide6_gymnast_dec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27432"/>
            <a:ext cx="1417320" cy="71323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84048" y="877824"/>
            <a:ext cx="11109960" cy="786384"/>
          </a:xfrm>
          <a:prstGeom prst="roundRect">
            <a:avLst/>
          </a:prstGeom>
          <a:solidFill>
            <a:srgbClr val="F9FAFC"/>
          </a:solidFill>
          <a:ln w="12700">
            <a:solidFill>
              <a:srgbClr val="CD91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27632" y="1033271"/>
            <a:ext cx="9464040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400" b="1">
                <a:solidFill>
                  <a:srgbClr val="052B52"/>
                </a:solidFill>
                <a:latin typeface="Arial"/>
              </a:defRPr>
            </a:pPr>
            <a:r>
              <a:t>Для стислого описування рухів в окремих випадках без шкоди для точності можна не вимовляти і не записувати деякі слова і терміни, які є очевидними відповідно до умов виконання.</a:t>
            </a:r>
          </a:p>
        </p:txBody>
      </p:sp>
      <p:sp>
        <p:nvSpPr>
          <p:cNvPr id="9" name="Oval 8"/>
          <p:cNvSpPr/>
          <p:nvPr/>
        </p:nvSpPr>
        <p:spPr>
          <a:xfrm>
            <a:off x="749808" y="987552"/>
            <a:ext cx="530352" cy="530352"/>
          </a:xfrm>
          <a:prstGeom prst="ellipse">
            <a:avLst/>
          </a:prstGeom>
          <a:solidFill>
            <a:srgbClr val="FFFFFF"/>
          </a:solidFill>
          <a:ln>
            <a:solidFill>
              <a:srgbClr val="CD91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7824" y="1133856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600" b="1">
                <a:solidFill>
                  <a:srgbClr val="CD9112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600200" y="1874519"/>
            <a:ext cx="2971800" cy="34747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709928" y="1947672"/>
            <a:ext cx="2752344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НЕ ВКАЗУЮТЬ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33872" y="1874519"/>
            <a:ext cx="2971800" cy="347472"/>
          </a:xfrm>
          <a:prstGeom prst="roundRect">
            <a:avLst/>
          </a:prstGeom>
          <a:solidFill>
            <a:srgbClr val="CD91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943600" y="1947672"/>
            <a:ext cx="2752344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rial"/>
              </a:defRPr>
            </a:pPr>
            <a:r>
              <a:t>ЗАПИСУЮТЬ / ГОВОРЯТЬ</a:t>
            </a:r>
          </a:p>
        </p:txBody>
      </p:sp>
      <p:pic>
        <p:nvPicPr>
          <p:cNvPr id="15" name="Picture 14" descr="slide6_sil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2350008"/>
            <a:ext cx="841248" cy="64008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1600200" y="2395728"/>
            <a:ext cx="2971800" cy="585216"/>
          </a:xfrm>
          <a:prstGeom prst="roundRect">
            <a:avLst/>
          </a:prstGeom>
          <a:solidFill>
            <a:srgbClr val="F9FAFC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783080" y="2532888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кінцеве положення «в упор»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9472" y="2505456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CD9112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33872" y="2395728"/>
            <a:ext cx="2971800" cy="585216"/>
          </a:xfrm>
          <a:prstGeom prst="roundRect">
            <a:avLst/>
          </a:prstGeom>
          <a:solidFill>
            <a:srgbClr val="FFFAEF"/>
          </a:solidFill>
          <a:ln>
            <a:solidFill>
              <a:srgbClr val="CD91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016752" y="2532888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052B52"/>
                </a:solidFill>
                <a:latin typeface="Arial"/>
              </a:defRPr>
            </a:pPr>
            <a:r>
              <a:t>«підйом розгином»</a:t>
            </a:r>
          </a:p>
        </p:txBody>
      </p:sp>
      <p:pic>
        <p:nvPicPr>
          <p:cNvPr id="21" name="Picture 20" descr="slide6_sil_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136392"/>
            <a:ext cx="841248" cy="640080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600200" y="3182112"/>
            <a:ext cx="2971800" cy="585216"/>
          </a:xfrm>
          <a:prstGeom prst="roundRect">
            <a:avLst/>
          </a:prstGeom>
          <a:solidFill>
            <a:srgbClr val="F9FAFC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783080" y="3319272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слово «вперед»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19472" y="3291840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CD9112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833872" y="3182112"/>
            <a:ext cx="2971800" cy="585216"/>
          </a:xfrm>
          <a:prstGeom prst="roundRect">
            <a:avLst/>
          </a:prstGeom>
          <a:solidFill>
            <a:srgbClr val="FFFAEF"/>
          </a:solidFill>
          <a:ln>
            <a:solidFill>
              <a:srgbClr val="CD91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016752" y="3319272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052B52"/>
                </a:solidFill>
                <a:latin typeface="Arial"/>
              </a:defRPr>
            </a:pPr>
            <a:r>
              <a:t>«крок лівою»</a:t>
            </a:r>
          </a:p>
        </p:txBody>
      </p:sp>
      <p:pic>
        <p:nvPicPr>
          <p:cNvPr id="27" name="Picture 26" descr="slide6_sil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922776"/>
            <a:ext cx="841248" cy="64008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600200" y="3968496"/>
            <a:ext cx="2971800" cy="585216"/>
          </a:xfrm>
          <a:prstGeom prst="roundRect">
            <a:avLst/>
          </a:prstGeom>
          <a:solidFill>
            <a:srgbClr val="F9FAFC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783080" y="4105656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слово «вперед»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919472" y="4078224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CD9112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33872" y="3968496"/>
            <a:ext cx="2971800" cy="585216"/>
          </a:xfrm>
          <a:prstGeom prst="roundRect">
            <a:avLst/>
          </a:prstGeom>
          <a:solidFill>
            <a:srgbClr val="FFFAEF"/>
          </a:solidFill>
          <a:ln>
            <a:solidFill>
              <a:srgbClr val="CD91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016752" y="4105656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052B52"/>
                </a:solidFill>
                <a:latin typeface="Arial"/>
              </a:defRPr>
            </a:pPr>
            <a:r>
              <a:t>«мах лівою»</a:t>
            </a:r>
          </a:p>
        </p:txBody>
      </p:sp>
      <p:pic>
        <p:nvPicPr>
          <p:cNvPr id="33" name="Picture 32" descr="slide6_sil_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4709160"/>
            <a:ext cx="841248" cy="640080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1600200" y="4754880"/>
            <a:ext cx="2971800" cy="585216"/>
          </a:xfrm>
          <a:prstGeom prst="roundRect">
            <a:avLst/>
          </a:prstGeom>
          <a:solidFill>
            <a:srgbClr val="F9FAFC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783080" y="4892040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слово «вперед»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19472" y="4864608"/>
            <a:ext cx="50292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CD9112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833872" y="4754880"/>
            <a:ext cx="2971800" cy="585216"/>
          </a:xfrm>
          <a:prstGeom prst="roundRect">
            <a:avLst/>
          </a:prstGeom>
          <a:solidFill>
            <a:srgbClr val="FFFAEF"/>
          </a:solidFill>
          <a:ln>
            <a:solidFill>
              <a:srgbClr val="CD91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016752" y="4892040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052B52"/>
                </a:solidFill>
                <a:latin typeface="Arial"/>
              </a:defRPr>
            </a:pPr>
            <a:r>
              <a:t>«випад лівою»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62288" y="2450592"/>
            <a:ext cx="233172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30" b="0">
                <a:solidFill>
                  <a:srgbClr val="191F26"/>
                </a:solidFill>
                <a:latin typeface="Arial"/>
              </a:defRPr>
            </a:pPr>
            <a:r>
              <a:t>Якщо без вказівок опис буде зрозумілим.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62288" y="3502152"/>
            <a:ext cx="2331720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30" b="0">
                <a:solidFill>
                  <a:srgbClr val="191F26"/>
                </a:solidFill>
                <a:latin typeface="Arial"/>
              </a:defRPr>
            </a:pPr>
            <a:r>
              <a:t>Не називають слів, що визначають найбільш природний напрям рухів.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84048" y="5779008"/>
            <a:ext cx="11109960" cy="62179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32688" y="5952744"/>
            <a:ext cx="100584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t>Взагалі не вказують положення рук, ніг, носків, долонь, якщо вони відповідають встановленому стилю.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4592" y="621792"/>
            <a:ext cx="5303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57200"/>
            <a:ext cx="80467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052B52"/>
                </a:solidFill>
                <a:latin typeface="Arial"/>
              </a:defRPr>
            </a:pPr>
            <a:r>
              <a:t>ПРАВИЛА УТОЧНЕННЯ ВПРАВ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097280"/>
            <a:ext cx="672084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0" y="1074420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78992" y="1389888"/>
            <a:ext cx="10012680" cy="786384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1600200"/>
            <a:ext cx="93726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Усі рухи окремими частинами тіла дістають назву залежно від положення відносно тулуба, а не горизонту.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487168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700" b="1">
                <a:solidFill>
                  <a:srgbClr val="052B52"/>
                </a:solidFill>
                <a:latin typeface="Arial"/>
              </a:defRPr>
            </a:pPr>
            <a:r>
              <a:t>ПРИКЛАД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2834640"/>
            <a:ext cx="4846320" cy="2011680"/>
          </a:xfrm>
          <a:prstGeom prst="roundRect">
            <a:avLst/>
          </a:prstGeom>
          <a:solidFill>
            <a:srgbClr val="F7F8FA"/>
          </a:solidFill>
          <a:ln>
            <a:solidFill>
              <a:srgbClr val="DB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554480" y="3794760"/>
            <a:ext cx="1965960" cy="10972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280160" y="3675887"/>
            <a:ext cx="310896" cy="310896"/>
          </a:xfrm>
          <a:prstGeom prst="ellipse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rot="20700000">
            <a:off x="3310128" y="3063240"/>
            <a:ext cx="109728" cy="86868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53312" y="4187952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052B52"/>
                </a:solidFill>
                <a:latin typeface="Arial"/>
              </a:defRPr>
            </a:pPr>
            <a:r>
              <a:t>лежачи на спині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3127248"/>
            <a:ext cx="12801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400" b="1">
                <a:solidFill>
                  <a:srgbClr val="E29D00"/>
                </a:solidFill>
                <a:latin typeface="Arial"/>
              </a:defRPr>
            </a:pPr>
            <a:r>
              <a:t>«вперед»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3320" y="3520440"/>
            <a:ext cx="1691640" cy="9326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20" b="0">
                <a:solidFill>
                  <a:srgbClr val="1E232A"/>
                </a:solidFill>
                <a:latin typeface="Arial"/>
              </a:defRPr>
            </a:pPr>
            <a:r>
              <a:t>Ногу піднімають не «вгору», орієнтуючись відносно горизонту, а «вперед» — відносно тіла.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72200" y="2487168"/>
            <a:ext cx="45720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700" b="1">
                <a:solidFill>
                  <a:srgbClr val="052B52"/>
                </a:solidFill>
                <a:latin typeface="Arial"/>
              </a:defRPr>
            </a:pPr>
            <a:r>
              <a:t>КОЛОВІ РУХИ РУКАМИ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2834640"/>
            <a:ext cx="4709160" cy="2011680"/>
          </a:xfrm>
          <a:prstGeom prst="roundRect">
            <a:avLst/>
          </a:prstGeom>
          <a:solidFill>
            <a:srgbClr val="F7F8FA"/>
          </a:solidFill>
          <a:ln>
            <a:solidFill>
              <a:srgbClr val="DBE0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629400" y="3273552"/>
            <a:ext cx="749808" cy="749808"/>
          </a:xfrm>
          <a:prstGeom prst="ellipse">
            <a:avLst/>
          </a:prstGeom>
          <a:noFill/>
          <a:ln w="2540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10528" y="4142232"/>
            <a:ext cx="10058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КОЛО</a:t>
            </a:r>
          </a:p>
        </p:txBody>
      </p:sp>
      <p:sp>
        <p:nvSpPr>
          <p:cNvPr id="21" name="Arc 20"/>
          <p:cNvSpPr/>
          <p:nvPr/>
        </p:nvSpPr>
        <p:spPr>
          <a:xfrm>
            <a:off x="7955279" y="3273552"/>
            <a:ext cx="841248" cy="749808"/>
          </a:xfrm>
          <a:prstGeom prst="arc">
            <a:avLst/>
          </a:prstGeom>
          <a:noFill/>
          <a:ln w="2540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72983" y="4142232"/>
            <a:ext cx="100584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ДУГА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98280" y="3227832"/>
            <a:ext cx="1417320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30" b="1">
                <a:solidFill>
                  <a:srgbClr val="1E232A"/>
                </a:solidFill>
                <a:latin typeface="Arial"/>
              </a:defRPr>
            </a:pPr>
            <a:r>
              <a:t>Назву рухів рук визначають за початковим напрямком.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175504"/>
            <a:ext cx="101955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052B52"/>
                </a:solidFill>
                <a:latin typeface="Arial"/>
              </a:defRPr>
            </a:pPr>
            <a:r>
              <a:t>ПОРЯДОК СЛІВ У ЗАПИСІ І НАЗВАХ КОЛОВИХ РУХІВ РУКАМИ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97280" y="5596128"/>
            <a:ext cx="1874519" cy="53035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70432" y="5742432"/>
            <a:ext cx="1728216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20" b="1">
                <a:solidFill>
                  <a:srgbClr val="FFFFFF"/>
                </a:solidFill>
                <a:latin typeface="Arial"/>
              </a:defRPr>
            </a:pPr>
            <a:r>
              <a:t>СПОСІБ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44952" y="5715000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456432" y="5596128"/>
            <a:ext cx="1874519" cy="530352"/>
          </a:xfrm>
          <a:prstGeom prst="round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529584" y="5742432"/>
            <a:ext cx="1728216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20" b="1">
                <a:solidFill>
                  <a:srgbClr val="FFFFFF"/>
                </a:solidFill>
                <a:latin typeface="Arial"/>
              </a:defRPr>
            </a:pPr>
            <a:r>
              <a:t>НАПРЯМ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04104" y="5715000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15584" y="5596128"/>
            <a:ext cx="2057400" cy="53035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888736" y="5742432"/>
            <a:ext cx="1911095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20" b="1">
                <a:solidFill>
                  <a:srgbClr val="FFFFFF"/>
                </a:solidFill>
                <a:latin typeface="Arial"/>
              </a:defRPr>
            </a:pPr>
            <a:r>
              <a:t>НАЗВА КІНЦІВОК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46136" y="5715000"/>
            <a:ext cx="3200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75320" y="5596128"/>
            <a:ext cx="2423160" cy="530352"/>
          </a:xfrm>
          <a:prstGeom prst="round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348472" y="5742432"/>
            <a:ext cx="2276856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20" b="1">
                <a:solidFill>
                  <a:srgbClr val="FFFFFF"/>
                </a:solidFill>
                <a:latin typeface="Arial"/>
              </a:defRPr>
            </a:pPr>
            <a:r>
              <a:t>КІНЦЕВЕ ПОЛОЖЕННЯ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74519" y="6327648"/>
            <a:ext cx="84124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50" b="1">
                <a:solidFill>
                  <a:srgbClr val="052B52"/>
                </a:solidFill>
                <a:latin typeface="Arial"/>
              </a:defRPr>
            </a:pPr>
            <a:r>
              <a:t>Наприклад: «дугами донизу руки вгору»; «дугами всередину руки в сторони».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4592" y="621792"/>
            <a:ext cx="5303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11480"/>
            <a:ext cx="4572000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800" b="1">
                <a:solidFill>
                  <a:srgbClr val="052B52"/>
                </a:solidFill>
                <a:latin typeface="Arial"/>
              </a:defRPr>
            </a:pPr>
            <a:r>
              <a:t>ФОРМИ ЗАПИСУ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813816"/>
            <a:ext cx="62179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E29D00"/>
                </a:solidFill>
                <a:latin typeface="Arial"/>
              </a:defRPr>
            </a:pPr>
            <a:r>
              <a:t>ГІМНАСТИЧНИХ ВПРАВ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362456"/>
            <a:ext cx="653796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572768"/>
            <a:ext cx="978408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450" b="0">
                <a:solidFill>
                  <a:srgbClr val="1F242B"/>
                </a:solidFill>
                <a:latin typeface="Arial"/>
              </a:defRPr>
            </a:pPr>
            <a:r>
              <a:t>Ту чи іншу форму запису використовують залежно від змісту заняття і його завдань.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86000"/>
            <a:ext cx="3063240" cy="1572768"/>
          </a:xfrm>
          <a:prstGeom prst="roundRect">
            <a:avLst/>
          </a:prstGeom>
          <a:solidFill>
            <a:srgbClr val="F7F8FA"/>
          </a:solidFill>
          <a:ln w="1143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" y="2286000"/>
            <a:ext cx="306324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4671" y="2505456"/>
            <a:ext cx="512064" cy="512064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05256" y="2656332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514600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ЗАГАЛЬНИЙ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09067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F242B"/>
                </a:solidFill>
                <a:latin typeface="Arial"/>
              </a:defRPr>
            </a:pPr>
            <a:r>
              <a:t>при складанні програм, окремих розділів підручників і навчальних посібників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60520" y="2286000"/>
            <a:ext cx="3063240" cy="1572768"/>
          </a:xfrm>
          <a:prstGeom prst="roundRect">
            <a:avLst/>
          </a:prstGeom>
          <a:solidFill>
            <a:srgbClr val="F7F8FA"/>
          </a:solidFill>
          <a:ln w="1143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160520" y="2286000"/>
            <a:ext cx="306324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325112" y="2505456"/>
            <a:ext cx="512064" cy="512064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425696" y="2656332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2514600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КОНКРЕТНИЙ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1688" y="309067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F242B"/>
                </a:solidFill>
                <a:latin typeface="Arial"/>
              </a:defRPr>
            </a:pPr>
            <a:r>
              <a:t>там, де повинні бути єдині вимоги і неприпустимі різні тлумачення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80960" y="2286000"/>
            <a:ext cx="3063240" cy="1572768"/>
          </a:xfrm>
          <a:prstGeom prst="roundRect">
            <a:avLst/>
          </a:prstGeom>
          <a:solidFill>
            <a:srgbClr val="F7F8FA"/>
          </a:solidFill>
          <a:ln w="1143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680960" y="2286000"/>
            <a:ext cx="306324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845552" y="2505456"/>
            <a:ext cx="512064" cy="512064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946136" y="2656332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2514600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СКОРОЧЕНИЙ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82128" y="309067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F242B"/>
                </a:solidFill>
                <a:latin typeface="Arial"/>
              </a:defRPr>
            </a:pPr>
            <a:r>
              <a:t>терміни записуються скорочено — півсловами або умовними скороченнями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0080" y="4251960"/>
            <a:ext cx="3063240" cy="1572768"/>
          </a:xfrm>
          <a:prstGeom prst="roundRect">
            <a:avLst/>
          </a:prstGeom>
          <a:solidFill>
            <a:srgbClr val="F7F8FA"/>
          </a:solidFill>
          <a:ln w="1143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40080" y="4251960"/>
            <a:ext cx="306324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804671" y="4471416"/>
            <a:ext cx="512064" cy="512064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05256" y="4622292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4480560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КОМБІНОВАНИЙ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7" y="505663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F242B"/>
                </a:solidFill>
                <a:latin typeface="Arial"/>
              </a:defRPr>
            </a:pPr>
            <a:r>
              <a:t>поєднання текстового та графічного запису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60520" y="4251960"/>
            <a:ext cx="3063240" cy="1572768"/>
          </a:xfrm>
          <a:prstGeom prst="roundRect">
            <a:avLst/>
          </a:prstGeom>
          <a:solidFill>
            <a:srgbClr val="F7F8FA"/>
          </a:solidFill>
          <a:ln w="1143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4160520" y="4251960"/>
            <a:ext cx="306324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4325112" y="4471416"/>
            <a:ext cx="512064" cy="512064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425696" y="4622292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83480" y="4480560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ГРАФІЧНИЙ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1688" y="505663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F242B"/>
                </a:solidFill>
                <a:latin typeface="Arial"/>
              </a:defRPr>
            </a:pPr>
            <a:r>
              <a:t>графічне зображення вправ схемою-малюнком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80960" y="4251960"/>
            <a:ext cx="3063240" cy="1572768"/>
          </a:xfrm>
          <a:prstGeom prst="roundRect">
            <a:avLst/>
          </a:prstGeom>
          <a:solidFill>
            <a:srgbClr val="F7F8FA"/>
          </a:solidFill>
          <a:ln w="1143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680960" y="4251960"/>
            <a:ext cx="306324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7845552" y="4471416"/>
            <a:ext cx="512064" cy="512064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946136" y="4622292"/>
            <a:ext cx="310896" cy="1280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03920" y="4480560"/>
            <a:ext cx="19659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ВІДЕОЗАПИС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82128" y="5056632"/>
            <a:ext cx="2651760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1F242B"/>
                </a:solidFill>
                <a:latin typeface="Arial"/>
              </a:defRPr>
            </a:pPr>
            <a:r>
              <a:t>фіксування техніки виконання вправ за допомогою відеокамери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920240" y="6099048"/>
            <a:ext cx="8321040" cy="43891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148840" y="6208776"/>
            <a:ext cx="7863840" cy="2103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0">
                <a:solidFill>
                  <a:srgbClr val="FFFFFF"/>
                </a:solidFill>
                <a:latin typeface="Arial"/>
              </a:defRPr>
            </a:pPr>
            <a:r>
              <a:t>Скорочений запис: «ел.» — елемент; «поєд.» — поєднання; «в/ж» — верхня жердина; «в. п.» — вихідне положення; «о. с.» — основна стійка.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4592" y="621792"/>
            <a:ext cx="530352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365760"/>
            <a:ext cx="493776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052B52"/>
                </a:solidFill>
                <a:latin typeface="Arial"/>
              </a:defRPr>
            </a:pPr>
            <a:r>
              <a:t>ПРАВИЛА ЗАПИСУ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758952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600" b="1">
                <a:solidFill>
                  <a:srgbClr val="E29D00"/>
                </a:solidFill>
                <a:latin typeface="Arial"/>
              </a:defRPr>
            </a:pPr>
            <a:r>
              <a:t>ЗАГАЛЬНОРОЗВИВАЛЬНИХ ВПРАВ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1307592"/>
            <a:ext cx="667512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508760"/>
            <a:ext cx="484632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500" b="1">
                <a:solidFill>
                  <a:srgbClr val="052B52"/>
                </a:solidFill>
                <a:latin typeface="Arial"/>
              </a:defRPr>
            </a:pPr>
            <a:r>
              <a:t>Під час запису вправ слід вказати:</a:t>
            </a:r>
          </a:p>
        </p:txBody>
      </p:sp>
      <p:sp>
        <p:nvSpPr>
          <p:cNvPr id="8" name="Oval 7"/>
          <p:cNvSpPr/>
          <p:nvPr/>
        </p:nvSpPr>
        <p:spPr>
          <a:xfrm>
            <a:off x="658368" y="2011680"/>
            <a:ext cx="640080" cy="640080"/>
          </a:xfrm>
          <a:prstGeom prst="ellipse">
            <a:avLst/>
          </a:prstGeom>
          <a:solidFill>
            <a:srgbClr val="052B52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194560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98448" y="2322576"/>
            <a:ext cx="1243584" cy="2286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4320" y="278892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19" b="1">
                <a:solidFill>
                  <a:srgbClr val="052B52"/>
                </a:solidFill>
                <a:latin typeface="Arial"/>
              </a:defRPr>
            </a:pPr>
            <a:r>
              <a:t>ВИХІДНЕ ПОЛОЖЕННЯ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7743" y="3246120"/>
            <a:ext cx="1490472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E232A"/>
                </a:solidFill>
                <a:latin typeface="Arial"/>
              </a:defRPr>
            </a:pPr>
            <a:r>
              <a:t>з якого починається вправа</a:t>
            </a:r>
          </a:p>
        </p:txBody>
      </p:sp>
      <p:sp>
        <p:nvSpPr>
          <p:cNvPr id="13" name="Oval 12"/>
          <p:cNvSpPr/>
          <p:nvPr/>
        </p:nvSpPr>
        <p:spPr>
          <a:xfrm>
            <a:off x="2542032" y="2011680"/>
            <a:ext cx="640080" cy="640080"/>
          </a:xfrm>
          <a:prstGeom prst="ellipse">
            <a:avLst/>
          </a:prstGeom>
          <a:solidFill>
            <a:srgbClr val="052B52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724912" y="2194560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82111" y="2322576"/>
            <a:ext cx="1243584" cy="2286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157984" y="278892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19" b="1">
                <a:solidFill>
                  <a:srgbClr val="052B52"/>
                </a:solidFill>
                <a:latin typeface="Arial"/>
              </a:defRPr>
            </a:pPr>
            <a:r>
              <a:t>НАЗВА РУХУ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21408" y="3246120"/>
            <a:ext cx="1490472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E232A"/>
                </a:solidFill>
                <a:latin typeface="Arial"/>
              </a:defRPr>
            </a:pPr>
            <a:r>
              <a:t>основний термін</a:t>
            </a:r>
          </a:p>
        </p:txBody>
      </p:sp>
      <p:sp>
        <p:nvSpPr>
          <p:cNvPr id="18" name="Oval 17"/>
          <p:cNvSpPr/>
          <p:nvPr/>
        </p:nvSpPr>
        <p:spPr>
          <a:xfrm>
            <a:off x="4425696" y="2011680"/>
            <a:ext cx="640080" cy="640080"/>
          </a:xfrm>
          <a:prstGeom prst="ellipse">
            <a:avLst/>
          </a:prstGeom>
          <a:solidFill>
            <a:srgbClr val="052B52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08576" y="2194560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65776" y="2322576"/>
            <a:ext cx="1243584" cy="2286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041648" y="278892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19" b="1">
                <a:solidFill>
                  <a:srgbClr val="052B52"/>
                </a:solidFill>
                <a:latin typeface="Arial"/>
              </a:defRPr>
            </a:pPr>
            <a:r>
              <a:t>СПОСІБ ВИКОНАННЯ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05072" y="3246120"/>
            <a:ext cx="1490472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E232A"/>
                </a:solidFill>
                <a:latin typeface="Arial"/>
              </a:defRPr>
            </a:pPr>
            <a:r>
              <a:t>додатковий рух</a:t>
            </a:r>
          </a:p>
        </p:txBody>
      </p:sp>
      <p:sp>
        <p:nvSpPr>
          <p:cNvPr id="23" name="Oval 22"/>
          <p:cNvSpPr/>
          <p:nvPr/>
        </p:nvSpPr>
        <p:spPr>
          <a:xfrm>
            <a:off x="6309360" y="2011680"/>
            <a:ext cx="640080" cy="640080"/>
          </a:xfrm>
          <a:prstGeom prst="ellipse">
            <a:avLst/>
          </a:prstGeom>
          <a:solidFill>
            <a:srgbClr val="052B52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92240" y="2194560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49440" y="2322576"/>
            <a:ext cx="1243584" cy="2286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925312" y="278892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19" b="1">
                <a:solidFill>
                  <a:srgbClr val="052B52"/>
                </a:solidFill>
                <a:latin typeface="Arial"/>
              </a:defRPr>
            </a:pPr>
            <a:r>
              <a:t>НАПРЯМОК РУХУ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88736" y="3246120"/>
            <a:ext cx="1490472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E232A"/>
                </a:solidFill>
                <a:latin typeface="Arial"/>
              </a:defRPr>
            </a:pPr>
            <a:r>
              <a:t>додатковий напрям руху</a:t>
            </a:r>
          </a:p>
        </p:txBody>
      </p:sp>
      <p:sp>
        <p:nvSpPr>
          <p:cNvPr id="28" name="Oval 27"/>
          <p:cNvSpPr/>
          <p:nvPr/>
        </p:nvSpPr>
        <p:spPr>
          <a:xfrm>
            <a:off x="8193024" y="2011680"/>
            <a:ext cx="640080" cy="640080"/>
          </a:xfrm>
          <a:prstGeom prst="ellipse">
            <a:avLst/>
          </a:prstGeom>
          <a:solidFill>
            <a:srgbClr val="052B52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75904" y="2194560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33104" y="2322576"/>
            <a:ext cx="1243584" cy="22860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808976" y="278892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19" b="1">
                <a:solidFill>
                  <a:srgbClr val="052B52"/>
                </a:solidFill>
                <a:latin typeface="Arial"/>
              </a:defRPr>
            </a:pPr>
            <a:r>
              <a:t>КІНЦЕВЕ ПОЛОЖЕННЯ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772400" y="3246120"/>
            <a:ext cx="1490472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E232A"/>
                </a:solidFill>
                <a:latin typeface="Arial"/>
              </a:defRPr>
            </a:pPr>
            <a:r>
              <a:t>положення, яким закінчується вправа</a:t>
            </a:r>
          </a:p>
        </p:txBody>
      </p:sp>
      <p:sp>
        <p:nvSpPr>
          <p:cNvPr id="33" name="Oval 32"/>
          <p:cNvSpPr/>
          <p:nvPr/>
        </p:nvSpPr>
        <p:spPr>
          <a:xfrm>
            <a:off x="10076688" y="2011680"/>
            <a:ext cx="640080" cy="640080"/>
          </a:xfrm>
          <a:prstGeom prst="ellipse">
            <a:avLst/>
          </a:prstGeom>
          <a:solidFill>
            <a:srgbClr val="052B52"/>
          </a:solidFill>
          <a:ln w="1651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259567" y="2194560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E29D00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92640" y="2788920"/>
            <a:ext cx="141732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19" b="1">
                <a:solidFill>
                  <a:srgbClr val="052B52"/>
                </a:solidFill>
                <a:latin typeface="Arial"/>
              </a:defRPr>
            </a:pPr>
            <a:r>
              <a:t>ПОЄДНАННЯ ФАЗ ДИХАННЯ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56063" y="3246120"/>
            <a:ext cx="1490472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880" b="0">
                <a:solidFill>
                  <a:srgbClr val="1E232A"/>
                </a:solidFill>
                <a:latin typeface="Arial"/>
              </a:defRPr>
            </a:pPr>
            <a:r>
              <a:t>з частинами вправи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005840" y="3977639"/>
            <a:ext cx="10149840" cy="2212848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1261872" y="4224528"/>
            <a:ext cx="1417320" cy="43891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444752" y="4343400"/>
            <a:ext cx="10515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ПРИКЛАД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26080" y="4160520"/>
            <a:ext cx="722376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400" b="1">
                <a:solidFill>
                  <a:srgbClr val="052B52"/>
                </a:solidFill>
                <a:latin typeface="Arial"/>
              </a:defRPr>
            </a:pPr>
            <a:r>
              <a:t>В. п. – стійка ноги нарізно, руки до плечей.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26080" y="4590288"/>
            <a:ext cx="72237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250" b="0">
                <a:solidFill>
                  <a:srgbClr val="1E232A"/>
                </a:solidFill>
                <a:latin typeface="Arial"/>
              </a:defRPr>
            </a:pPr>
            <a:r>
              <a:t>1 – поворот тулуба ліворуч, руки в сторони;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926080" y="4910328"/>
            <a:ext cx="72237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250" b="0">
                <a:solidFill>
                  <a:srgbClr val="1E232A"/>
                </a:solidFill>
                <a:latin typeface="Arial"/>
              </a:defRPr>
            </a:pPr>
            <a:r>
              <a:t>2 – в. п.;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926080" y="5230368"/>
            <a:ext cx="72237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250" b="0">
                <a:solidFill>
                  <a:srgbClr val="1E232A"/>
                </a:solidFill>
                <a:latin typeface="Arial"/>
              </a:defRPr>
            </a:pPr>
            <a:r>
              <a:t>3 – поворот тулуба праворуч, руки в сторони;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26080" y="5550408"/>
            <a:ext cx="722376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250" b="0">
                <a:solidFill>
                  <a:srgbClr val="1E232A"/>
                </a:solidFill>
                <a:latin typeface="Arial"/>
              </a:defRPr>
            </a:pPr>
            <a:r>
              <a:t>4 – в. п.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57400" y="6400800"/>
            <a:ext cx="80467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1">
                <a:solidFill>
                  <a:srgbClr val="052B52"/>
                </a:solidFill>
                <a:latin typeface="Arial"/>
              </a:defRPr>
            </a:pPr>
            <a:r>
              <a:t>Термінологічний запис загальнорозвивальних вправ має свої правила.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" y="621792"/>
            <a:ext cx="6400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57200"/>
            <a:ext cx="85039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052B52"/>
                </a:solidFill>
                <a:latin typeface="Arial"/>
              </a:defRPr>
            </a:pPr>
            <a:r>
              <a:t>ПОСЛІДОВНІСТЬ ЗАПИСУ РУХІВ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078992"/>
            <a:ext cx="667512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0" y="1056132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05840" y="1353312"/>
            <a:ext cx="10149840" cy="80467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25880" y="1554480"/>
            <a:ext cx="950976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450" b="1">
                <a:solidFill>
                  <a:srgbClr val="FFFFFF"/>
                </a:solidFill>
                <a:latin typeface="Arial"/>
              </a:defRPr>
            </a:pPr>
            <a:r>
              <a:t>Якщо рухи виконуються різними частинами тіла одночасно, то опис здійснюється у такій послідовності (знизу вгору):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51560" y="2542032"/>
            <a:ext cx="1965960" cy="822960"/>
          </a:xfrm>
          <a:prstGeom prst="roundRect">
            <a:avLst/>
          </a:prstGeom>
          <a:solidFill>
            <a:srgbClr val="F7F8FA"/>
          </a:solidFill>
          <a:ln w="1524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161288" y="2706624"/>
            <a:ext cx="475488" cy="475488"/>
          </a:xfrm>
          <a:prstGeom prst="ellipse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89304" y="2852928"/>
            <a:ext cx="219456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9928" y="2724912"/>
            <a:ext cx="117043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РУХ НОГАМИ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79" y="2770632"/>
            <a:ext cx="4114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1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49039" y="2542032"/>
            <a:ext cx="1965960" cy="822960"/>
          </a:xfrm>
          <a:prstGeom prst="roundRect">
            <a:avLst/>
          </a:prstGeom>
          <a:solidFill>
            <a:srgbClr val="F7F8FA"/>
          </a:solidFill>
          <a:ln w="1524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858768" y="2706624"/>
            <a:ext cx="475488" cy="475488"/>
          </a:xfrm>
          <a:prstGeom prst="ellipse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986783" y="2852928"/>
            <a:ext cx="219456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07407" y="2724912"/>
            <a:ext cx="117043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ТУЛУБОМ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59" y="2770632"/>
            <a:ext cx="4114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1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46520" y="2542032"/>
            <a:ext cx="1965960" cy="822960"/>
          </a:xfrm>
          <a:prstGeom prst="roundRect">
            <a:avLst/>
          </a:prstGeom>
          <a:solidFill>
            <a:srgbClr val="F7F8FA"/>
          </a:solidFill>
          <a:ln w="1524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56248" y="2706624"/>
            <a:ext cx="475488" cy="475488"/>
          </a:xfrm>
          <a:prstGeom prst="ellipse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84264" y="2852928"/>
            <a:ext cx="219456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4888" y="2724912"/>
            <a:ext cx="117043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РУКАМИ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49640" y="2770632"/>
            <a:ext cx="4114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1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44000" y="2542032"/>
            <a:ext cx="1965960" cy="822960"/>
          </a:xfrm>
          <a:prstGeom prst="roundRect">
            <a:avLst/>
          </a:prstGeom>
          <a:solidFill>
            <a:srgbClr val="F7F8FA"/>
          </a:solidFill>
          <a:ln w="1524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253728" y="2706624"/>
            <a:ext cx="475488" cy="475488"/>
          </a:xfrm>
          <a:prstGeom prst="ellipse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381744" y="2852928"/>
            <a:ext cx="219456" cy="1188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900" b="1">
                <a:solidFill>
                  <a:srgbClr val="E29D00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02368" y="2724912"/>
            <a:ext cx="117043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ГОЛОВОЮ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77639" y="3584448"/>
            <a:ext cx="4251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052B52"/>
                </a:solidFill>
                <a:latin typeface="Arial"/>
              </a:defRPr>
            </a:pPr>
            <a:r>
              <a:t>При цьому між рухами ставиться кома.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840" y="4069080"/>
            <a:ext cx="10149840" cy="2148840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1261872" y="4315968"/>
            <a:ext cx="1417320" cy="420624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444752" y="4425696"/>
            <a:ext cx="10515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ПРИКЛАД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26080" y="4224528"/>
            <a:ext cx="740664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50" b="1">
                <a:solidFill>
                  <a:srgbClr val="052B52"/>
                </a:solidFill>
                <a:latin typeface="Arial"/>
              </a:defRPr>
            </a:pPr>
            <a:r>
              <a:t>В. п. – вузька стійка ноги нарізно, руки на поясі.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26080" y="4636008"/>
            <a:ext cx="75438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80" b="0">
                <a:solidFill>
                  <a:srgbClr val="1E232A"/>
                </a:solidFill>
                <a:latin typeface="Arial"/>
              </a:defRPr>
            </a:pPr>
            <a:r>
              <a:t>1 – ліву в сторону на носок, нахил вліво, руки вгору, нахил голови вперед;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926080" y="5029200"/>
            <a:ext cx="7315200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80" b="0">
                <a:solidFill>
                  <a:srgbClr val="1E232A"/>
                </a:solidFill>
                <a:latin typeface="Arial"/>
              </a:defRPr>
            </a:pPr>
            <a:r>
              <a:t>2 – в. п.;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26080" y="5340096"/>
            <a:ext cx="75438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80" b="0">
                <a:solidFill>
                  <a:srgbClr val="1E232A"/>
                </a:solidFill>
                <a:latin typeface="Arial"/>
              </a:defRPr>
            </a:pPr>
            <a:r>
              <a:t>3 – праву в сторону на носок, нахил вправо, руки вгору, нахил голови вперед;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26080" y="5733288"/>
            <a:ext cx="7315200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80" b="0">
                <a:solidFill>
                  <a:srgbClr val="1E232A"/>
                </a:solidFill>
                <a:latin typeface="Arial"/>
              </a:defRPr>
            </a:pPr>
            <a:r>
              <a:t>4 – в. п.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" y="621792"/>
            <a:ext cx="6400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57200"/>
            <a:ext cx="84124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052B52"/>
                </a:solidFill>
                <a:latin typeface="Arial"/>
              </a:defRPr>
            </a:pPr>
            <a:r>
              <a:t>ЗАПИС ВПРАВ ЗА РАХУНКАМИ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078992"/>
            <a:ext cx="667512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0" y="1056132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66928" y="1508760"/>
            <a:ext cx="3127248" cy="443484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66928" y="1508760"/>
            <a:ext cx="3127248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755648" y="1773936"/>
            <a:ext cx="749808" cy="749808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865376" y="1993392"/>
            <a:ext cx="53035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E29D00"/>
                </a:solidFill>
                <a:latin typeface="Arial"/>
              </a:defRPr>
            </a:pPr>
            <a:r>
              <a:t>1–3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724912"/>
            <a:ext cx="2670048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30" b="1">
                <a:solidFill>
                  <a:srgbClr val="052B52"/>
                </a:solidFill>
                <a:latin typeface="Arial"/>
              </a:defRPr>
            </a:pPr>
            <a:r>
              <a:t>Якщо рух виконується повільно (на декілька рахунків), то між цифрами, що позначають рахунок потрібно ставити дефіс: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6968" y="3749039"/>
            <a:ext cx="2487168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5528" y="3904487"/>
            <a:ext cx="26700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1">
                <a:solidFill>
                  <a:srgbClr val="E29D00"/>
                </a:solidFill>
                <a:latin typeface="Arial"/>
              </a:defRPr>
            </a:pPr>
            <a:r>
              <a:t>ПРИКЛАД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169663"/>
            <a:ext cx="2615184" cy="14813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00" b="0">
                <a:solidFill>
                  <a:srgbClr val="1E232A"/>
                </a:solidFill>
                <a:latin typeface="Arial"/>
              </a:defRPr>
            </a:pPr>
            <a:r>
              <a:t>В. п. – о. с.</a:t>
            </a:r>
            <a:br/>
            <a:r>
              <a:t>1-3 – піднятись на носки, дугами назовні руки вгору;</a:t>
            </a:r>
            <a:br/>
            <a:r>
              <a:t>4 – в. п.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96512" y="1508760"/>
            <a:ext cx="3127248" cy="443484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096512" y="1508760"/>
            <a:ext cx="3127248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5285232" y="1773936"/>
            <a:ext cx="749808" cy="749808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94960" y="1993392"/>
            <a:ext cx="53035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E29D00"/>
                </a:solidFill>
                <a:latin typeface="Arial"/>
              </a:defRPr>
            </a:pPr>
            <a:r>
              <a:t>3×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25112" y="2724912"/>
            <a:ext cx="2670048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30" b="1">
                <a:solidFill>
                  <a:srgbClr val="052B52"/>
                </a:solidFill>
                <a:latin typeface="Arial"/>
              </a:defRPr>
            </a:pPr>
            <a:r>
              <a:t>Якщо рух необхідно виконувати пружно, то вказується кількість пружних рухів: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16552" y="3749039"/>
            <a:ext cx="2487168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25112" y="3904487"/>
            <a:ext cx="26700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1">
                <a:solidFill>
                  <a:srgbClr val="E29D00"/>
                </a:solidFill>
                <a:latin typeface="Arial"/>
              </a:defRPr>
            </a:pPr>
            <a:r>
              <a:t>ПРИКЛАД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52544" y="4169663"/>
            <a:ext cx="2615184" cy="14813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00" b="0">
                <a:solidFill>
                  <a:srgbClr val="1E232A"/>
                </a:solidFill>
                <a:latin typeface="Arial"/>
              </a:defRPr>
            </a:pPr>
            <a:r>
              <a:t>В. п. – стійка ноги нарізно, руки на поясі.</a:t>
            </a:r>
            <a:br/>
            <a:r>
              <a:t>1-3 – три пружні нахили вліво, руки в сторони;</a:t>
            </a:r>
            <a:br/>
            <a:r>
              <a:t>4 – в. п.;</a:t>
            </a:r>
            <a:br/>
            <a:r>
              <a:t>5-7 – три пружні нахили вправо, руки в сторони;</a:t>
            </a:r>
            <a:br/>
            <a:r>
              <a:t>8 – в. п.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6096" y="1508760"/>
            <a:ext cx="3127248" cy="4434840"/>
          </a:xfrm>
          <a:prstGeom prst="roundRect">
            <a:avLst/>
          </a:prstGeom>
          <a:solidFill>
            <a:srgbClr val="F7F8FA"/>
          </a:solidFill>
          <a:ln w="12700"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626096" y="1508760"/>
            <a:ext cx="3127248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814816" y="1773936"/>
            <a:ext cx="749808" cy="749808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924544" y="1993392"/>
            <a:ext cx="530352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300" b="1">
                <a:solidFill>
                  <a:srgbClr val="E29D00"/>
                </a:solidFill>
                <a:latin typeface="Arial"/>
              </a:defRPr>
            </a:pPr>
            <a:r>
              <a:t>4○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54696" y="2724912"/>
            <a:ext cx="2670048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30" b="1">
                <a:solidFill>
                  <a:srgbClr val="052B52"/>
                </a:solidFill>
                <a:latin typeface="Arial"/>
              </a:defRPr>
            </a:pPr>
            <a:r>
              <a:t>При виконанні руху по колу вказується кількість колових рухів.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46136" y="3749039"/>
            <a:ext cx="2487168" cy="13716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854696" y="3904487"/>
            <a:ext cx="2670048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50" b="1">
                <a:solidFill>
                  <a:srgbClr val="E29D00"/>
                </a:solidFill>
                <a:latin typeface="Arial"/>
              </a:defRPr>
            </a:pPr>
            <a:r>
              <a:t>ПРИКЛАД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2127" y="4169663"/>
            <a:ext cx="2615184" cy="14813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00" b="0">
                <a:solidFill>
                  <a:srgbClr val="1E232A"/>
                </a:solidFill>
                <a:latin typeface="Arial"/>
              </a:defRPr>
            </a:pPr>
            <a:r>
              <a:t>В. п. – вузька стійка ноги нарізно, руки вгорі.</a:t>
            </a:r>
            <a:br/>
            <a:r>
              <a:t>1-4 – чотири кола руками вперед;</a:t>
            </a:r>
            <a:br/>
            <a:r>
              <a:t>5-8 – чотири кола руками назад.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920240" y="6144768"/>
            <a:ext cx="8366760" cy="420624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176272" y="6254496"/>
            <a:ext cx="78638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50" b="1">
                <a:solidFill>
                  <a:srgbClr val="FFFFFF"/>
                </a:solidFill>
                <a:latin typeface="Arial"/>
              </a:defRPr>
            </a:pPr>
            <a:r>
              <a:t>1-3  •  три пружні нахили  •  1-4 – чотири кола руками вперед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" y="621792"/>
            <a:ext cx="6400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57200"/>
            <a:ext cx="777240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052B52"/>
                </a:solidFill>
                <a:latin typeface="Arial"/>
              </a:defRPr>
            </a:pPr>
            <a:r>
              <a:t>ЗАПИС ПОЄДНАНИХ РУХІВ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078992"/>
            <a:ext cx="667512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0" y="1056132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1444752"/>
            <a:ext cx="5257800" cy="4526280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245352" y="1444752"/>
            <a:ext cx="5257800" cy="4526280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60120" y="1737360"/>
            <a:ext cx="804672" cy="804672"/>
          </a:xfrm>
          <a:prstGeom prst="ellipse">
            <a:avLst/>
          </a:prstGeom>
          <a:solidFill>
            <a:srgbClr val="052B52"/>
          </a:solidFill>
          <a:ln w="1778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61288" y="1956816"/>
            <a:ext cx="402336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E29D00"/>
                </a:solidFill>
                <a:latin typeface="Arial"/>
              </a:defRPr>
            </a:pPr>
            <a:r>
              <a:t>З</a:t>
            </a:r>
          </a:p>
        </p:txBody>
      </p:sp>
      <p:sp>
        <p:nvSpPr>
          <p:cNvPr id="11" name="Oval 10"/>
          <p:cNvSpPr/>
          <p:nvPr/>
        </p:nvSpPr>
        <p:spPr>
          <a:xfrm>
            <a:off x="6519672" y="1737360"/>
            <a:ext cx="804672" cy="804672"/>
          </a:xfrm>
          <a:prstGeom prst="ellipse">
            <a:avLst/>
          </a:prstGeom>
          <a:solidFill>
            <a:srgbClr val="052B52"/>
          </a:solidFill>
          <a:ln w="17780"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20840" y="1956816"/>
            <a:ext cx="402336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E29D00"/>
                </a:solidFill>
                <a:latin typeface="Arial"/>
              </a:defRPr>
            </a:pPr>
            <a:r>
              <a:t>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1737360"/>
            <a:ext cx="3611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1">
                <a:solidFill>
                  <a:srgbClr val="052B52"/>
                </a:solidFill>
                <a:latin typeface="Arial"/>
              </a:defRPr>
            </a:pPr>
            <a:r>
              <a:t>Якщо два рухи на один рахунок поєднуються й виконуються одночасно, використовується прийменник «з».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25512" y="1737360"/>
            <a:ext cx="3611880" cy="8046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1">
                <a:solidFill>
                  <a:srgbClr val="052B52"/>
                </a:solidFill>
                <a:latin typeface="Arial"/>
              </a:defRPr>
            </a:pPr>
            <a:r>
              <a:t>Якщо два рухи на один рахунок виконуються послідовно, використовується прийменник «і».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2770632"/>
            <a:ext cx="4434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600" b="1">
                <a:solidFill>
                  <a:srgbClr val="E29D00"/>
                </a:solidFill>
                <a:latin typeface="Arial"/>
              </a:defRPr>
            </a:pPr>
            <a:r>
              <a:t>ОДНОЧАСНО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56832" y="2770632"/>
            <a:ext cx="443484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600" b="1">
                <a:solidFill>
                  <a:srgbClr val="E29D00"/>
                </a:solidFill>
                <a:latin typeface="Arial"/>
              </a:defRPr>
            </a:pPr>
            <a:r>
              <a:t>ПОСЛІДОВНО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3246120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20" b="0">
                <a:solidFill>
                  <a:srgbClr val="1E232A"/>
                </a:solidFill>
                <a:latin typeface="Arial"/>
              </a:defRPr>
            </a:pPr>
            <a:r>
              <a:t>В. п. – широка стійка ноги нарізно, руки в сторони.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703320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1 – нахил з поворотом тулуба ліворуч, руки вперед;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4133087"/>
            <a:ext cx="45262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20" b="0">
                <a:solidFill>
                  <a:srgbClr val="1E232A"/>
                </a:solidFill>
                <a:latin typeface="Arial"/>
              </a:defRPr>
            </a:pPr>
            <a:r>
              <a:t>2 – в. п.;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4462272"/>
            <a:ext cx="452628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3 – нахил з поворотом тулуба праворуч, руки вперед;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892040"/>
            <a:ext cx="45262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20" b="0">
                <a:solidFill>
                  <a:srgbClr val="1E232A"/>
                </a:solidFill>
                <a:latin typeface="Arial"/>
              </a:defRPr>
            </a:pPr>
            <a:r>
              <a:t>4 – в. п.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11112" y="3246120"/>
            <a:ext cx="4526280" cy="329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20" b="0">
                <a:solidFill>
                  <a:srgbClr val="1E232A"/>
                </a:solidFill>
                <a:latin typeface="Arial"/>
              </a:defRPr>
            </a:pPr>
            <a:r>
              <a:t>В. п. – о. с.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11112" y="3703320"/>
            <a:ext cx="452628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1 – руки вперед і в сторони;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11112" y="4133087"/>
            <a:ext cx="45262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20" b="0">
                <a:solidFill>
                  <a:srgbClr val="1E232A"/>
                </a:solidFill>
                <a:latin typeface="Arial"/>
              </a:defRPr>
            </a:pPr>
            <a:r>
              <a:t>2 – в. п.;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1112" y="4462272"/>
            <a:ext cx="452628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3 – руки в сторони і вперед;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1112" y="4892040"/>
            <a:ext cx="45262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20" b="0">
                <a:solidFill>
                  <a:srgbClr val="1E232A"/>
                </a:solidFill>
                <a:latin typeface="Arial"/>
              </a:defRPr>
            </a:pPr>
            <a:r>
              <a:t>4 – в. п.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011680" y="6144768"/>
            <a:ext cx="8183879" cy="420624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331720" y="6254496"/>
            <a:ext cx="754380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50" b="1">
                <a:solidFill>
                  <a:srgbClr val="FFFFFF"/>
                </a:solidFill>
                <a:latin typeface="Arial"/>
              </a:defRPr>
            </a:pPr>
            <a:r>
              <a:t>одночасно — «з»     •     послідовно — «і»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" y="621792"/>
            <a:ext cx="6400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57200"/>
            <a:ext cx="75895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700" b="1">
                <a:solidFill>
                  <a:srgbClr val="052B52"/>
                </a:solidFill>
                <a:latin typeface="Arial"/>
              </a:defRPr>
            </a:pPr>
            <a:r>
              <a:t>ЗАПИС СТРИБКОВИХ ВПРАВ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078992"/>
            <a:ext cx="667512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0" y="1056132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05840" y="1389888"/>
            <a:ext cx="10149840" cy="786384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71600" y="1600200"/>
            <a:ext cx="941832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Під час запису стрибкових вправ потрібно вказувати кількість стрибків і те, що рух виконується стрибком.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" y="2542032"/>
            <a:ext cx="5010912" cy="3246120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60120" y="2542032"/>
            <a:ext cx="5010912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34440" y="2761488"/>
            <a:ext cx="446227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052B52"/>
                </a:solidFill>
                <a:latin typeface="Arial"/>
              </a:defRPr>
            </a:pPr>
            <a:r>
              <a:t>ПРИКЛАД 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542032"/>
            <a:ext cx="5010912" cy="3246120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17920" y="2542032"/>
            <a:ext cx="5010912" cy="64008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92240" y="2761488"/>
            <a:ext cx="4462272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052B52"/>
                </a:solidFill>
                <a:latin typeface="Arial"/>
              </a:defRPr>
            </a:pPr>
            <a:r>
              <a:t>ПРИКЛАД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291840"/>
            <a:ext cx="420624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1">
                <a:solidFill>
                  <a:srgbClr val="052B52"/>
                </a:solidFill>
                <a:latin typeface="Arial"/>
              </a:defRPr>
            </a:pPr>
            <a:r>
              <a:t>В. п. – руки на поясі.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3822191"/>
            <a:ext cx="4206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0">
                <a:solidFill>
                  <a:srgbClr val="1E232A"/>
                </a:solidFill>
                <a:latin typeface="Arial"/>
              </a:defRPr>
            </a:pPr>
            <a:r>
              <a:t>1-3 – три стрибки на двох;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4297680"/>
            <a:ext cx="4206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300" b="0">
                <a:solidFill>
                  <a:srgbClr val="1E232A"/>
                </a:solidFill>
                <a:latin typeface="Arial"/>
              </a:defRPr>
            </a:pPr>
            <a:r>
              <a:t>4 – стрибком поворот кругом.</a:t>
            </a:r>
          </a:p>
        </p:txBody>
      </p:sp>
      <p:sp>
        <p:nvSpPr>
          <p:cNvPr id="18" name="Oval 17"/>
          <p:cNvSpPr/>
          <p:nvPr/>
        </p:nvSpPr>
        <p:spPr>
          <a:xfrm>
            <a:off x="1481328" y="4956048"/>
            <a:ext cx="347472" cy="347472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572768" y="5056632"/>
            <a:ext cx="1645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700" b="1">
                <a:solidFill>
                  <a:srgbClr val="E29D00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2011680" y="4956048"/>
            <a:ext cx="347472" cy="347472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103120" y="5056632"/>
            <a:ext cx="1645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700" b="1">
                <a:solidFill>
                  <a:srgbClr val="E29D00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2542032" y="4956048"/>
            <a:ext cx="347472" cy="347472"/>
          </a:xfrm>
          <a:prstGeom prst="ellipse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633472" y="5056632"/>
            <a:ext cx="164592" cy="91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700" b="1">
                <a:solidFill>
                  <a:srgbClr val="E29D00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18688" y="5010912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800" b="1">
                <a:solidFill>
                  <a:srgbClr val="E29D00"/>
                </a:solidFill>
                <a:latin typeface="Arial"/>
              </a:defRPr>
            </a:pPr>
            <a: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12463" y="5020056"/>
            <a:ext cx="2743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1112" y="3218688"/>
            <a:ext cx="4160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250" b="1">
                <a:solidFill>
                  <a:srgbClr val="052B52"/>
                </a:solidFill>
                <a:latin typeface="Arial"/>
              </a:defRPr>
            </a:pPr>
            <a:r>
              <a:t>В. п. – руки на поясі.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11112" y="3611880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1 – стрибком стійка ноги нарізно, руки в сторони;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1112" y="4105656"/>
            <a:ext cx="4160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2 – стрибком в. п.;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11112" y="4462272"/>
            <a:ext cx="41605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3 – стрибком стійка ноги нарізно, руки вгору;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11112" y="4956048"/>
            <a:ext cx="41605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150" b="0">
                <a:solidFill>
                  <a:srgbClr val="1E232A"/>
                </a:solidFill>
                <a:latin typeface="Arial"/>
              </a:defRPr>
            </a:pPr>
            <a:r>
              <a:t>4 – стрибком в. п.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31720" y="6126480"/>
            <a:ext cx="7498079" cy="438912"/>
          </a:xfrm>
          <a:prstGeom prst="roundRect">
            <a:avLst/>
          </a:prstGeom>
          <a:solidFill>
            <a:srgbClr val="F7F8FA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606040" y="6236208"/>
            <a:ext cx="6949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50" b="1">
                <a:solidFill>
                  <a:srgbClr val="052B52"/>
                </a:solidFill>
                <a:latin typeface="Arial"/>
              </a:defRPr>
            </a:pPr>
            <a:r>
              <a:t>«три стрибки»     •     «стрибком»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0" y="493776"/>
            <a:ext cx="877824" cy="658368"/>
          </a:xfrm>
          <a:prstGeom prst="hexagon">
            <a:avLst/>
          </a:prstGeom>
          <a:solidFill>
            <a:srgbClr val="052B52"/>
          </a:solidFill>
          <a:ln>
            <a:solidFill>
              <a:srgbClr val="E29D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" y="621792"/>
            <a:ext cx="6400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457200"/>
            <a:ext cx="969264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2600" b="1">
                <a:solidFill>
                  <a:srgbClr val="052B52"/>
                </a:solidFill>
                <a:latin typeface="Arial"/>
              </a:defRPr>
            </a:pPr>
            <a:r>
              <a:t>ПРАВИЛА ЗАПИСУ ВПРАВ НА ПРИЛАДАХ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078992"/>
            <a:ext cx="6675120" cy="16459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0" y="1056132"/>
            <a:ext cx="1097280" cy="54864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0120" y="1353312"/>
            <a:ext cx="10287000" cy="859536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25880" y="1536192"/>
            <a:ext cx="95554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rial"/>
              </a:defRPr>
            </a:pPr>
            <a:r>
              <a:t>Записуючи і називаючи будь-яку гімнастичну вправу, важливо дати про неї повне й точне уявлення.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856231"/>
            <a:ext cx="955548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150" b="0">
                <a:solidFill>
                  <a:srgbClr val="FFFFFF"/>
                </a:solidFill>
                <a:latin typeface="Arial"/>
              </a:defRPr>
            </a:pPr>
            <a:r>
              <a:t>Наприклад: «із упору присівши, перекид вперед, в сід».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542032"/>
            <a:ext cx="77724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600" b="1">
                <a:solidFill>
                  <a:srgbClr val="052B52"/>
                </a:solidFill>
                <a:latin typeface="Arial"/>
              </a:defRPr>
            </a:pPr>
            <a:r>
              <a:t>СПЕЦІАЛЬНІ ГІМНАСТИЧНІ ТЕРМІНИ УТВОРЮЮТЬСЯ: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944368"/>
            <a:ext cx="3017520" cy="1298448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00" y="2944368"/>
            <a:ext cx="301752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" y="3182112"/>
            <a:ext cx="268833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НОВЕ ТЕРМІНОЛОГІЧНЕ</a:t>
            </a:r>
            <a:br/>
            <a:r>
              <a:t>ЗНАЧЕННЯ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3657600"/>
            <a:ext cx="268833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80" b="0">
                <a:solidFill>
                  <a:srgbClr val="1E232A"/>
                </a:solidFill>
                <a:latin typeface="Arial"/>
              </a:defRPr>
            </a:pPr>
            <a:r>
              <a:t>кут, міст, підйом,</a:t>
            </a:r>
            <a:br/>
            <a:r>
              <a:t>оберт, переворот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0" y="2944368"/>
            <a:ext cx="3017520" cy="1298448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114800" y="2944368"/>
            <a:ext cx="301752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279392" y="3182112"/>
            <a:ext cx="268833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ПОЄДНАННЯ СЛІВ І</a:t>
            </a:r>
            <a:br/>
            <a:r>
              <a:t>СЛОВОСПОЛУЧЕНЬ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79392" y="3657600"/>
            <a:ext cx="268833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80" b="0">
                <a:solidFill>
                  <a:srgbClr val="1E232A"/>
                </a:solidFill>
                <a:latin typeface="Arial"/>
              </a:defRPr>
            </a:pPr>
            <a:r>
              <a:t>упор присівши, вис стоячи,</a:t>
            </a:r>
            <a:br/>
            <a:r>
              <a:t>упор кутом, зіскок махом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543800" y="2944368"/>
            <a:ext cx="3017520" cy="1298448"/>
          </a:xfrm>
          <a:prstGeom prst="roundRect">
            <a:avLst/>
          </a:prstGeom>
          <a:solidFill>
            <a:srgbClr val="F7F8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543800" y="2944368"/>
            <a:ext cx="3017520" cy="59436"/>
          </a:xfrm>
          <a:prstGeom prst="rect">
            <a:avLst/>
          </a:prstGeom>
          <a:solidFill>
            <a:srgbClr val="E29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08392" y="3182112"/>
            <a:ext cx="268833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200" b="1">
                <a:solidFill>
                  <a:srgbClr val="052B52"/>
                </a:solidFill>
                <a:latin typeface="Arial"/>
              </a:defRPr>
            </a:pPr>
            <a:r>
              <a:t>ЗАПОЗИЧЕННЯ</a:t>
            </a:r>
            <a:br/>
            <a:r>
              <a:t>ІНШОМОВНИХ СЛІВ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08392" y="3657600"/>
            <a:ext cx="2688336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defRPr sz="1080" b="0">
                <a:solidFill>
                  <a:srgbClr val="1E232A"/>
                </a:solidFill>
                <a:latin typeface="Arial"/>
              </a:defRPr>
            </a:pPr>
            <a:r>
              <a:t>рондат, курбет,</a:t>
            </a:r>
            <a:br/>
            <a:r>
              <a:t>сальто, фляк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4553712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600" b="1">
                <a:solidFill>
                  <a:srgbClr val="052B52"/>
                </a:solidFill>
                <a:latin typeface="Arial"/>
              </a:defRPr>
            </a:pPr>
            <a:r>
              <a:t>ПРИ УТВОРЕННІ ТЕРМІНІВ ВРАХОВУЮТЬ: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4919472"/>
            <a:ext cx="224028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30" b="1">
                <a:solidFill>
                  <a:srgbClr val="E29D00"/>
                </a:solidFill>
                <a:latin typeface="Arial"/>
              </a:defRPr>
            </a:pPr>
            <a:r>
              <a:t>УМОВИ ОПОРИ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91839" y="4892040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19" b="0">
                <a:solidFill>
                  <a:srgbClr val="1E232A"/>
                </a:solidFill>
                <a:latin typeface="Arial"/>
              </a:defRPr>
            </a:pPr>
            <a:r>
              <a:t>упор, упор на передпліччях, упор на руках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72200" y="4919472"/>
            <a:ext cx="224028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30" b="1">
                <a:solidFill>
                  <a:srgbClr val="E29D00"/>
                </a:solidFill>
                <a:latin typeface="Arial"/>
              </a:defRPr>
            </a:pPr>
            <a:r>
              <a:t>ПОЛОЖЕННЯ ТІЛА У ПРОСТОРІ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4892040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19" b="0">
                <a:solidFill>
                  <a:srgbClr val="1E232A"/>
                </a:solidFill>
                <a:latin typeface="Arial"/>
              </a:defRPr>
            </a:pPr>
            <a:r>
              <a:t>вис, вис кутом, вис прогнувшись, горизонтальний вис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669280"/>
            <a:ext cx="224028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30" b="1">
                <a:solidFill>
                  <a:srgbClr val="E29D00"/>
                </a:solidFill>
                <a:latin typeface="Arial"/>
              </a:defRPr>
            </a:pPr>
            <a:r>
              <a:t>ХАРАКТЕРНІ ОСОБЛИВОСТІ РУХОВОЇ ДІЇ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291839" y="564184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19" b="0">
                <a:solidFill>
                  <a:srgbClr val="1E232A"/>
                </a:solidFill>
                <a:latin typeface="Arial"/>
              </a:defRPr>
            </a:pPr>
            <a:r>
              <a:t>підйом розгином, підйом махом назад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72200" y="5669280"/>
            <a:ext cx="2240280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30" b="1">
                <a:solidFill>
                  <a:srgbClr val="E29D00"/>
                </a:solidFill>
                <a:latin typeface="Arial"/>
              </a:defRPr>
            </a:pPr>
            <a:r>
              <a:t>ПОЛОЖЕННЯ ТІЛА В ФАЗІ ПОЛЬОТУ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03920" y="5641848"/>
            <a:ext cx="2743200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l">
              <a:defRPr sz="1019" b="0">
                <a:solidFill>
                  <a:srgbClr val="1E232A"/>
                </a:solidFill>
                <a:latin typeface="Arial"/>
              </a:defRPr>
            </a:pPr>
            <a:r>
              <a:t>стрибок ноги нарізно, зіскок махом назад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1447</Words>
  <Application>Microsoft Macintosh PowerPoint</Application>
  <PresentationFormat>Широкоэкранный</PresentationFormat>
  <Paragraphs>240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Microsoft Office User</cp:lastModifiedBy>
  <cp:revision>7</cp:revision>
  <dcterms:created xsi:type="dcterms:W3CDTF">2013-01-27T09:14:16Z</dcterms:created>
  <dcterms:modified xsi:type="dcterms:W3CDTF">2026-09-07T07:35:16Z</dcterms:modified>
  <cp:category/>
</cp:coreProperties>
</file>