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61E59-6BD4-4C3E-90ED-B7ECBCC44247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70AFA8-98C2-4872-8520-A91296025B1D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85171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8838275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2FFF48F9-0922-4F53-B294-0B2496E66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6C71EE4B-C5AE-4B67-A973-D25F20CDC51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1DE52D91-981C-405A-BBCF-F3A677F025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4CE8BC5D-1901-4D2D-AF76-8D0134A8B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029FE727-6B0E-4A37-91AF-46591F2D45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F5AAF9A2-83AA-4773-B643-8B34002CD3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74EAE43F-2658-41BA-9A19-371833E02D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E1BDA44C-9325-411B-BBE8-D4D67A7CD379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5B0492C-DB64-4185-8DB7-A05EF24B2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681B29D2-E2D1-4E0A-B2C0-18857D6995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30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Якісні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та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порівняльні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методи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30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наукового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979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15DFAB8-B5CA-477E-A8D7-5C1F07DE20D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EE4749E-324B-4225-AF7E-B0B3D8152A13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9543D52-221C-49C7-8257-6F5EE69D387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87E1B89-F4F6-46DC-9F76-91281032DB60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25AD002-8D92-4A5F-AB13-D805FE60322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FC50A1E-418F-456E-9D87-9103931B956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E811CD9-8A6D-449C-AE5B-CA8B0AF04570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46F9BB4-9751-44EF-89ED-A6E096DCD734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4128863-73CF-4846-A28F-7F4C1B95507D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Дослідження випадків і документів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4EBAA5A-2711-4D91-B054-B65E5B9A222E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Визначення меж випадку та критичний аналіз документальних і експертних матеріалів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C90C0958-90DF-4CD7-A4BF-07E61D24CFA2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00417D8-EBE3-4947-8BCA-607BAC7FE943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0AEF57A-BF06-4981-9FDC-36103C81CB69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Порівняльний дизайн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F5B45D2-1C69-461B-9505-19F420A9F926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Обґрунтований вибір випадків і спільних критеріїв порівняння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31984B19-1B5E-4AB3-90D1-E8B36FE121CE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36819A05-F29A-45EA-81A0-71C36F571589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18DE2AC-7EE6-450C-AB39-D3401C8B2DD0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Систематизація якісних даних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6BC045E-39A0-4709-B75C-E48B3ED31D06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Кодування матеріалу та формування пояснювальних категорій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758A7D00-EB75-4699-8309-A863CEED1258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A7A3577A-9702-4CA3-9DB0-134942EB6BE5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3BFB7DF-F929-4120-B1E0-6BC496CFB782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Інтеграція доказів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7CBD091-24D5-4200-AF58-B4C021F8F5AC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Поєднання якісних і кількісних результатів із визначенням меж узагальнення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FF601DAC-3AA9-40DE-9910-035FF8F54177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спроєктувати якісний або порівняльний аналіз, забезпечити прозорість інтерпретації та обґрунтувати межі висновку.</a:t>
            </a:r>
          </a:p>
        </p:txBody>
      </p:sp>
    </p:spTree>
    <p:extLst>
      <p:ext uri="{BB962C8B-B14F-4D97-AF65-F5344CB8AC3E}">
        <p14:creationId xmlns:p14="http://schemas.microsoft.com/office/powerpoint/2010/main" val="7389362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7D6AF2C0-9CDE-4BDB-8AC4-D92A64D1474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81C4291-70E2-4BE2-AE18-5E5EDA9FCEF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якісного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C777D00-B794-4FEC-B4A0-9C10CF10FACF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E5282D5-D2E3-42F4-8B6E-4F660270C8C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33F40A7-714F-4EEC-8C76-B0995DCCB495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310B3A4-CE08-421D-AC8F-7097EBAB236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85E55AD4-BA3C-4017-82A8-68490DD7CFF9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751333C2-A608-402D-B516-FAD7CBB1FB97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15EFC14-4E24-4895-B4CC-9605B7D7CCE7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138C9F1-99D1-46AE-884B-430851004505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як, чому і за яких умов відбувається явище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4304DEA-A75D-42CF-90F3-4CFAB0D29FE2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B765F3F3-ABB1-43E3-967A-6B10AD3060C1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589C095-5905-45EF-8AFF-363117E9373B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ВИПАДОК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8B87849-AE8F-419D-9E94-2CAF8A5D4738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об’єкт, контекст, період і межі аналізу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5B7B41A5-B885-499E-97FC-4CDC96279455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9DAD2A0E-F2AD-4366-B832-479C906C5030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31B7E17-BC96-4354-96D9-ECE0112C67D2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ДОКАЗИ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A0FF622-0AB7-4633-B791-BC80FB47780E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документи, інтерв’ю, спостереження та матеріали процесу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CA739E4-151C-4080-AE06-42B5A6E093A4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20B69A99-71A2-4832-A49E-4429B12FDF73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2B33AEFB-B182-4DE1-9299-C72C9290F016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АНАЛІЗ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063A867C-7526-4E84-8B59-729C1F288E6F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коди, категорії, порівняння й перевірка пояснень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44B74E7D-5536-4CF9-9071-9765DA4B10E4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667B490-9770-457C-B764-7F652CCF8AA9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1E481EA-2054-4790-8FB0-FFED1C78FE7F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механізм, умови дії та межі перенесення результату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12F7C787-E2FE-4063-9233-1EA9BFDE9D33}"/>
              </a:ext>
            </a:extLst>
          </p:cNvPr>
          <p:cNvSpPr>
            <a:spLocks noGrp="1"/>
          </p:cNvSpPr>
          <p:nvPr/>
        </p:nvSpPr>
        <p:spPr>
          <a:xfrm>
            <a:off x="1476375" y="4686300"/>
            <a:ext cx="923925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Якісний метод забезпечує систематичне пояснення значень, рішень і механізмів. Прозора процедура відрізняє дослідження від довільного опису.</a:t>
            </a:r>
          </a:p>
        </p:txBody>
      </p:sp>
    </p:spTree>
    <p:extLst>
      <p:ext uri="{BB962C8B-B14F-4D97-AF65-F5344CB8AC3E}">
        <p14:creationId xmlns:p14="http://schemas.microsoft.com/office/powerpoint/2010/main" val="11004523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8D212737-6FA1-4C35-A463-5241F01F62D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ДОСЛІДНИЦЬКИЙ ДИЗАЙН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EBDEE890-57FF-4507-921D-C3B6E0D9D3D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типу питання до якісного методу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D500C4D-DB2B-40CA-9E10-300323634A9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7D5DF71-E7C3-4876-93B0-8AAFF66857BA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8621A9E-462C-4ABF-9010-1298614C5913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EDED99A-E808-4174-8AFA-EE0BA7923B7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97F8A65F-B626-4631-9A9C-18C93FBFC38D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FB7721F-AACE-42C2-B0E6-ADF77872F03E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 ВІДБУВАЄТЬСЯ ПРОЦЕС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9E1B592-AFA1-4334-B6F0-7ED0795B8832}"/>
              </a:ext>
            </a:extLst>
          </p:cNvPr>
          <p:cNvSpPr>
            <a:spLocks noGrp="1"/>
          </p:cNvSpPr>
          <p:nvPr/>
        </p:nvSpPr>
        <p:spPr>
          <a:xfrm>
            <a:off x="5095875" y="1504950"/>
            <a:ext cx="6048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дослідження випадку та простеження процесу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DBA0EA74-83BD-456F-9C14-A162D603B02B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8DE1687A-0FA2-4876-AD97-763C4CC8B3D2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3C91345-EB67-46D3-B874-3A8E9F8DDDA7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 ФОРМУЮТЬСЯ РІШЕННЯ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917B3A1-6856-4F8A-9371-4D15C5DE6A31}"/>
              </a:ext>
            </a:extLst>
          </p:cNvPr>
          <p:cNvSpPr>
            <a:spLocks noGrp="1"/>
          </p:cNvSpPr>
          <p:nvPr/>
        </p:nvSpPr>
        <p:spPr>
          <a:xfrm>
            <a:off x="5095875" y="2305050"/>
            <a:ext cx="6048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аналіз документів і експертних матеріалів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56FBD20C-DC3E-4CF8-AFF1-0B9C132566A7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C979B8F0-BA28-411D-B9EA-D9B62C509CE5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0BBA5476-F285-47E4-B893-178BCD89639E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ЧОМУ ВИПАДКИ ВІДРІЗНЯЮТЬСЯ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2C7BBC0-1C71-4AB9-A206-303BC97D237F}"/>
              </a:ext>
            </a:extLst>
          </p:cNvPr>
          <p:cNvSpPr>
            <a:spLocks noGrp="1"/>
          </p:cNvSpPr>
          <p:nvPr/>
        </p:nvSpPr>
        <p:spPr>
          <a:xfrm>
            <a:off x="5095875" y="3105150"/>
            <a:ext cx="6048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структуроване порівняння за спільними критеріями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6BBB003B-6D79-425E-B385-4D253BA3FC83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F73633E-AFD3-4E3E-8390-ED2DC9889B52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1698B23-A3F6-4D95-BDF8-83FDBF7C8CA8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ЯК УЧАСНИКИ ТЛУМАЧАТЬ ЯВИЩЕ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C062111-73B4-4666-B1AA-0CF2D365AECA}"/>
              </a:ext>
            </a:extLst>
          </p:cNvPr>
          <p:cNvSpPr>
            <a:spLocks noGrp="1"/>
          </p:cNvSpPr>
          <p:nvPr/>
        </p:nvSpPr>
        <p:spPr>
          <a:xfrm>
            <a:off x="5095875" y="3905250"/>
            <a:ext cx="6048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напівструктуровані інтерв’ю та тематичний аналіз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7A7A44B5-425E-42BA-8E75-E62430C49AAD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0345B3D4-F7A0-4BB1-8112-A930657F6645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FBB82FC-FC78-4DD7-9C98-797E71DC666F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3476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ЗА ЯКИХ УМОВ ДІЄ МЕХАНІЗМ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A36587FE-859F-4002-889C-F98049768E7A}"/>
              </a:ext>
            </a:extLst>
          </p:cNvPr>
          <p:cNvSpPr>
            <a:spLocks noGrp="1"/>
          </p:cNvSpPr>
          <p:nvPr/>
        </p:nvSpPr>
        <p:spPr>
          <a:xfrm>
            <a:off x="5095875" y="4705350"/>
            <a:ext cx="604837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порівняння випадків і перевірка альтернативних пояснень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FB0F9796-B4A9-480E-93F6-399BBAFDBD3C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96A1FC6A-DA07-4F4F-9A4C-BE3D10936303}"/>
              </a:ext>
            </a:extLst>
          </p:cNvPr>
          <p:cNvSpPr>
            <a:spLocks noGrp="1"/>
          </p:cNvSpPr>
          <p:nvPr/>
        </p:nvSpPr>
        <p:spPr>
          <a:xfrm>
            <a:off x="1809750" y="5572125"/>
            <a:ext cx="857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Метод обирають відповідно до того, який тип пояснення потрібен і які докази можуть його підтримати або спростувати.</a:t>
            </a:r>
          </a:p>
        </p:txBody>
      </p:sp>
    </p:spTree>
    <p:extLst>
      <p:ext uri="{BB962C8B-B14F-4D97-AF65-F5344CB8AC3E}">
        <p14:creationId xmlns:p14="http://schemas.microsoft.com/office/powerpoint/2010/main" val="68176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D5B36BD-5FA2-40CF-B6E9-1D2BD757F21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ДОСЛІДЖЕННЯ ВИПАДКУ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D268738-2A50-4FF6-AFEE-3E388B0BD9A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Випадок як обмежена система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6FBCECE-9366-4585-8358-D0AB59D3873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98BD4B9-950E-401C-AF24-2DFA6B43BD84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D9FF8C0-C24E-4600-AB59-4E709D9E289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CEAE15D-26BE-46D4-907B-672509B3427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68A8A80-7668-45F4-B1BF-B2B56B8CEAB4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884BEB2D-831C-4D68-9996-41DEEB704E7C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4A9BA4F-06E9-4A2D-8182-CDBD67EDBEE9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МЕЖІ ВИПАДКУ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A5787CA-BD84-443B-BF48-18AD7414549C}"/>
              </a:ext>
            </a:extLst>
          </p:cNvPr>
          <p:cNvSpPr>
            <a:spLocks noGrp="1"/>
          </p:cNvSpPr>
          <p:nvPr/>
        </p:nvSpPr>
        <p:spPr>
          <a:xfrm>
            <a:off x="1409700" y="2352675"/>
            <a:ext cx="241935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Територія, організація, програма, рішення або процес. Дослідник визначає початок, завершення та зовнішнє середовище.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04638FBE-D4C9-44F3-BF5A-D6E50FABE918}"/>
              </a:ext>
            </a:extLst>
          </p:cNvPr>
          <p:cNvSpPr>
            <a:spLocks noGrp="1"/>
          </p:cNvSpPr>
          <p:nvPr/>
        </p:nvSpPr>
        <p:spPr>
          <a:xfrm>
            <a:off x="4429125" y="1666875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F76FE453-447A-40D5-A130-28C5C88D2FA1}"/>
              </a:ext>
            </a:extLst>
          </p:cNvPr>
          <p:cNvSpPr>
            <a:spLocks noGrp="1"/>
          </p:cNvSpPr>
          <p:nvPr/>
        </p:nvSpPr>
        <p:spPr>
          <a:xfrm>
            <a:off x="4600575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27F14EB-AB8F-4522-9BBE-C25CC8E04219}"/>
              </a:ext>
            </a:extLst>
          </p:cNvPr>
          <p:cNvSpPr>
            <a:spLocks noGrp="1"/>
          </p:cNvSpPr>
          <p:nvPr/>
        </p:nvSpPr>
        <p:spPr>
          <a:xfrm>
            <a:off x="5172075" y="1800225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ОДИНИЦЯ АНАЛІЗУ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A3FEF79-6F35-4A07-8392-76579A39FCBA}"/>
              </a:ext>
            </a:extLst>
          </p:cNvPr>
          <p:cNvSpPr>
            <a:spLocks noGrp="1"/>
          </p:cNvSpPr>
          <p:nvPr/>
        </p:nvSpPr>
        <p:spPr>
          <a:xfrm>
            <a:off x="5172075" y="2352675"/>
            <a:ext cx="241935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Об’єкт, щодо якого формулюють висновок. Вона може відрізнятися від джерела даних або респондента.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7726CFF5-3EA8-4464-AD8D-020EC581E450}"/>
              </a:ext>
            </a:extLst>
          </p:cNvPr>
          <p:cNvSpPr>
            <a:spLocks noGrp="1"/>
          </p:cNvSpPr>
          <p:nvPr/>
        </p:nvSpPr>
        <p:spPr>
          <a:xfrm>
            <a:off x="8191500" y="1666875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0029919-0728-4A5A-9E06-D7EC4E7157E2}"/>
              </a:ext>
            </a:extLst>
          </p:cNvPr>
          <p:cNvSpPr>
            <a:spLocks noGrp="1"/>
          </p:cNvSpPr>
          <p:nvPr/>
        </p:nvSpPr>
        <p:spPr>
          <a:xfrm>
            <a:off x="8362950" y="18192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10B4DA8-EF8F-4765-817D-D3CE152D5BD2}"/>
              </a:ext>
            </a:extLst>
          </p:cNvPr>
          <p:cNvSpPr>
            <a:spLocks noGrp="1"/>
          </p:cNvSpPr>
          <p:nvPr/>
        </p:nvSpPr>
        <p:spPr>
          <a:xfrm>
            <a:off x="8934450" y="1800225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ВБУДОВАНІ ОДИНИЦІ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0B388EF-2B68-4C48-A8C6-08056D134290}"/>
              </a:ext>
            </a:extLst>
          </p:cNvPr>
          <p:cNvSpPr>
            <a:spLocks noGrp="1"/>
          </p:cNvSpPr>
          <p:nvPr/>
        </p:nvSpPr>
        <p:spPr>
          <a:xfrm>
            <a:off x="8934450" y="2352675"/>
            <a:ext cx="2419350" cy="1752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Підрозділи, групи, етапи або рішення всередині випадку, які дозволяють перевірити внутрішню неоднорідність.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5C0D33E9-83D9-4764-9D1F-092F875023A5}"/>
              </a:ext>
            </a:extLst>
          </p:cNvPr>
          <p:cNvSpPr>
            <a:spLocks noGrp="1"/>
          </p:cNvSpPr>
          <p:nvPr/>
        </p:nvSpPr>
        <p:spPr>
          <a:xfrm>
            <a:off x="1476375" y="4810125"/>
            <a:ext cx="9239250" cy="723900"/>
          </a:xfrm>
          <a:prstGeom prst="roundRect">
            <a:avLst>
              <a:gd name="adj" fmla="val 1052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Дослідження випадку потребує теоретичного фокусу. Великий обсяг матеріалів без визначеної одиниці аналізу не створює цілісного доказу.</a:t>
            </a:r>
          </a:p>
        </p:txBody>
      </p:sp>
    </p:spTree>
    <p:extLst>
      <p:ext uri="{BB962C8B-B14F-4D97-AF65-F5344CB8AC3E}">
        <p14:creationId xmlns:p14="http://schemas.microsoft.com/office/powerpoint/2010/main" val="5549344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2E5701F-D9EF-4220-84E9-14CEED8D15A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ВИБІР ВИПАДКІВ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44A2906-FC6B-4D29-A821-7DA9AFBDFD5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Стратегії цілеспрямованого добору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73204954-7B84-4E2F-9F1D-D54E1A5CA5E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A758C45-63C1-4EF6-882A-43347091595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EC2408A-8F59-40AF-9D9A-94F2B5141CC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A605E4F-51D6-4D63-B4FC-993E7082761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DE1F5ECC-D0D8-4416-A1C0-0098E78CFA7D}"/>
              </a:ext>
            </a:extLst>
          </p:cNvPr>
          <p:cNvGraphicFramePr/>
          <p:nvPr/>
        </p:nvGraphicFramePr>
        <p:xfrm>
          <a:off x="476250" y="1571625"/>
          <a:ext cx="11239500" cy="3905250"/>
        </p:xfrm>
        <a:graphic>
          <a:graphicData uri="http://schemas.openxmlformats.org/drawingml/2006/table">
            <a:tbl>
              <a:tblPr/>
              <a:tblGrid>
                <a:gridCol w="23336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813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524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Стратегія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Логіка вибору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Аналітична мета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Типовий випадок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відображає звичайне поєднання умов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пояснити поширений механізм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Критичний випадок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створює сильну перевірку теоретичного очікування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уточнити або поставити під сумнів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Відхильний випадок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не відповідає очікуваній закономірності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виявити пропущену умову або новий механізм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Різноманітні випадки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охоплюють контрастні значення ключових ознак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перевірити межі дії пояснення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Найімовірніший або найменш імовірний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умови максимально сприяють або перешкоджають очікуваному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оцінити силу теоретичного аргументу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721631B-022F-493B-B3AE-D3E813922753}"/>
              </a:ext>
            </a:extLst>
          </p:cNvPr>
          <p:cNvSpPr>
            <a:spLocks noGrp="1"/>
          </p:cNvSpPr>
          <p:nvPr/>
        </p:nvSpPr>
        <p:spPr>
          <a:xfrm>
            <a:off x="1905000" y="5619750"/>
            <a:ext cx="8382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Добір випадків має випливати з теоретичної логіки. Зручність доступу сама по собі не обґрунтовує склад вибірки.</a:t>
            </a:r>
          </a:p>
        </p:txBody>
      </p:sp>
    </p:spTree>
    <p:extLst>
      <p:ext uri="{BB962C8B-B14F-4D97-AF65-F5344CB8AC3E}">
        <p14:creationId xmlns:p14="http://schemas.microsoft.com/office/powerpoint/2010/main" val="4397937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184DFE0A-3CD6-4108-95FB-5838820973A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АНАЛІЗ ДОКУМЕНТІВ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0055BC2-117F-49DD-B996-CC7246117075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Критичне опрацювання документального джерела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5CEBF9E-7ED4-4AF3-A905-DE972687C8E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8518025A-563F-4DA4-ADD8-E061275FA72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55A248E-30C2-4D32-9D94-BC32904DE50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58EA9D8-A73B-4950-9220-E4098CCADBEF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F85365D8-92A3-49C5-816D-D58A2077AF78}"/>
              </a:ext>
            </a:extLst>
          </p:cNvPr>
          <p:cNvGraphicFramePr/>
          <p:nvPr/>
        </p:nvGraphicFramePr>
        <p:xfrm>
          <a:off x="476250" y="1571625"/>
          <a:ext cx="11239500" cy="39052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14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33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50875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фіксує дослідник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хто, коли і за яких умов створив документ?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авторство, статус, редакцію, канал оприлюднення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для кого і з якою функцією створено текст?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очікувану аудиторію та інституційний інтерес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поняття, аргументи й рішення містить документ?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ключові фрагменти та контекст їх появи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Репрезентативність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яку частину процесу документ відображає або замовчує?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охоплення й відсутні позиції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50875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Підтвердження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узгоджується твердження з іншими незалежними матеріалами?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збіги, суперечності й питання для перевірки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0CC50AE-3E03-4837-9E7E-C9E4FEC82061}"/>
              </a:ext>
            </a:extLst>
          </p:cNvPr>
          <p:cNvSpPr>
            <a:spLocks noGrp="1"/>
          </p:cNvSpPr>
          <p:nvPr/>
        </p:nvSpPr>
        <p:spPr>
          <a:xfrm>
            <a:off x="1714500" y="5619750"/>
            <a:ext cx="87630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Документ відображає не лише подію, а й позицію автора та правила інституції. Аналіз охоплює зміст, походження і функцію джерела.</a:t>
            </a:r>
          </a:p>
        </p:txBody>
      </p:sp>
    </p:spTree>
    <p:extLst>
      <p:ext uri="{BB962C8B-B14F-4D97-AF65-F5344CB8AC3E}">
        <p14:creationId xmlns:p14="http://schemas.microsoft.com/office/powerpoint/2010/main" val="13518686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34E41AE2-9178-4949-9BB4-48EAB06809C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ЕКСПЕРТНІ МАТЕРІАЛИ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1B31263-E8B4-46CE-A1C7-9A0C6A57D5A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Експертне знання як дослідницьке джерело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5020F85B-B961-4715-8992-710F14C875F9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2768E81-F67D-465D-895E-8863B8D5001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49F668A-9BEE-4FA9-8191-79B4305BEB5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F51BA8C-257A-4C7D-8484-5C7A2112F26D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ADE4C4FF-94DA-427E-8ACF-7CA36A6146D4}"/>
              </a:ext>
            </a:extLst>
          </p:cNvPr>
          <p:cNvSpPr>
            <a:spLocks noGrp="1"/>
          </p:cNvSpPr>
          <p:nvPr/>
        </p:nvSpPr>
        <p:spPr>
          <a:xfrm>
            <a:off x="781050" y="15430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F0C54ED-B27D-4ED8-A25C-EB33E7C08A2C}"/>
              </a:ext>
            </a:extLst>
          </p:cNvPr>
          <p:cNvSpPr>
            <a:spLocks noGrp="1"/>
          </p:cNvSpPr>
          <p:nvPr/>
        </p:nvSpPr>
        <p:spPr>
          <a:xfrm>
            <a:off x="1476375" y="15049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КРИТЕРІЙ ЕКСПЕРТНОСТІ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8BF4F7E-A7B4-46AB-9E45-31D983BA7154}"/>
              </a:ext>
            </a:extLst>
          </p:cNvPr>
          <p:cNvSpPr>
            <a:spLocks noGrp="1"/>
          </p:cNvSpPr>
          <p:nvPr/>
        </p:nvSpPr>
        <p:spPr>
          <a:xfrm>
            <a:off x="4619625" y="15049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роль у процесі, спеціалізоване знання та доступ до релевантної інформації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2C517050-ACF8-42DF-99CF-98D8F014B34F}"/>
              </a:ext>
            </a:extLst>
          </p:cNvPr>
          <p:cNvSpPr>
            <a:spLocks noGrp="1"/>
          </p:cNvSpPr>
          <p:nvPr/>
        </p:nvSpPr>
        <p:spPr>
          <a:xfrm>
            <a:off x="1476375" y="20383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FA5103C-9C48-4083-8027-38E2F94B6253}"/>
              </a:ext>
            </a:extLst>
          </p:cNvPr>
          <p:cNvSpPr>
            <a:spLocks noGrp="1"/>
          </p:cNvSpPr>
          <p:nvPr/>
        </p:nvSpPr>
        <p:spPr>
          <a:xfrm>
            <a:off x="781050" y="23431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FA630AB8-595A-4907-A4E7-F1EDB004654B}"/>
              </a:ext>
            </a:extLst>
          </p:cNvPr>
          <p:cNvSpPr>
            <a:spLocks noGrp="1"/>
          </p:cNvSpPr>
          <p:nvPr/>
        </p:nvSpPr>
        <p:spPr>
          <a:xfrm>
            <a:off x="1476375" y="23050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ДОБОРУ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BCA1298-3A33-4E07-A6EC-1DBA5A295937}"/>
              </a:ext>
            </a:extLst>
          </p:cNvPr>
          <p:cNvSpPr>
            <a:spLocks noGrp="1"/>
          </p:cNvSpPr>
          <p:nvPr/>
        </p:nvSpPr>
        <p:spPr>
          <a:xfrm>
            <a:off x="4619625" y="23050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різні інституційні позиції, досвід і потенційно відмінні інтерпретації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D2D1D16B-B163-4971-BD4E-36599863036E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0B45A601-2879-4DD0-B6BA-3A2E1395629D}"/>
              </a:ext>
            </a:extLst>
          </p:cNvPr>
          <p:cNvSpPr>
            <a:spLocks noGrp="1"/>
          </p:cNvSpPr>
          <p:nvPr/>
        </p:nvSpPr>
        <p:spPr>
          <a:xfrm>
            <a:off x="781050" y="31432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D6CE840-6DE8-4AAA-BB4E-1A542F10ED26}"/>
              </a:ext>
            </a:extLst>
          </p:cNvPr>
          <p:cNvSpPr>
            <a:spLocks noGrp="1"/>
          </p:cNvSpPr>
          <p:nvPr/>
        </p:nvSpPr>
        <p:spPr>
          <a:xfrm>
            <a:off x="1476375" y="31051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ПРОТОКОЛ ЗБОРУ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4B2AA0A-CD63-44D9-B3FA-FC879C305789}"/>
              </a:ext>
            </a:extLst>
          </p:cNvPr>
          <p:cNvSpPr>
            <a:spLocks noGrp="1"/>
          </p:cNvSpPr>
          <p:nvPr/>
        </p:nvSpPr>
        <p:spPr>
          <a:xfrm>
            <a:off x="4619625" y="31051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спільне ядро питань, уточнення відповідей та фіксація контексту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5C929E93-3161-4E71-B319-366617A5D27B}"/>
              </a:ext>
            </a:extLst>
          </p:cNvPr>
          <p:cNvSpPr>
            <a:spLocks noGrp="1"/>
          </p:cNvSpPr>
          <p:nvPr/>
        </p:nvSpPr>
        <p:spPr>
          <a:xfrm>
            <a:off x="1476375" y="36385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8AD8AE45-BF6F-4414-A953-038FD5A9AE18}"/>
              </a:ext>
            </a:extLst>
          </p:cNvPr>
          <p:cNvSpPr>
            <a:spLocks noGrp="1"/>
          </p:cNvSpPr>
          <p:nvPr/>
        </p:nvSpPr>
        <p:spPr>
          <a:xfrm>
            <a:off x="781050" y="3943350"/>
            <a:ext cx="419100" cy="4191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C1B0716-7E32-483A-A5A1-6CFC71C9B977}"/>
              </a:ext>
            </a:extLst>
          </p:cNvPr>
          <p:cNvSpPr>
            <a:spLocks noGrp="1"/>
          </p:cNvSpPr>
          <p:nvPr/>
        </p:nvSpPr>
        <p:spPr>
          <a:xfrm>
            <a:off x="1476375" y="39052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КРИТИЧНА ПЕРЕВІРКА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D8848BA-0C58-46E4-914B-A7CBF12C3692}"/>
              </a:ext>
            </a:extLst>
          </p:cNvPr>
          <p:cNvSpPr>
            <a:spLocks noGrp="1"/>
          </p:cNvSpPr>
          <p:nvPr/>
        </p:nvSpPr>
        <p:spPr>
          <a:xfrm>
            <a:off x="4619625" y="39052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зіставлення тверджень з документами, даними й позиціями інших учасників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967DF4B7-EDBC-40AC-A15A-FD05E5CC2714}"/>
              </a:ext>
            </a:extLst>
          </p:cNvPr>
          <p:cNvSpPr>
            <a:spLocks noGrp="1"/>
          </p:cNvSpPr>
          <p:nvPr/>
        </p:nvSpPr>
        <p:spPr>
          <a:xfrm>
            <a:off x="1476375" y="44386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F200BE75-BABD-4116-A8D1-F30199BF7FAE}"/>
              </a:ext>
            </a:extLst>
          </p:cNvPr>
          <p:cNvSpPr>
            <a:spLocks noGrp="1"/>
          </p:cNvSpPr>
          <p:nvPr/>
        </p:nvSpPr>
        <p:spPr>
          <a:xfrm>
            <a:off x="781050" y="4743450"/>
            <a:ext cx="419100" cy="4191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2088C86-9EDB-4223-B420-441596520CA1}"/>
              </a:ext>
            </a:extLst>
          </p:cNvPr>
          <p:cNvSpPr>
            <a:spLocks noGrp="1"/>
          </p:cNvSpPr>
          <p:nvPr/>
        </p:nvSpPr>
        <p:spPr>
          <a:xfrm>
            <a:off x="1476375" y="4705350"/>
            <a:ext cx="30003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ЕТИЧНІ УМОВИ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23C39289-E32B-47CB-9782-D26374BED708}"/>
              </a:ext>
            </a:extLst>
          </p:cNvPr>
          <p:cNvSpPr>
            <a:spLocks noGrp="1"/>
          </p:cNvSpPr>
          <p:nvPr/>
        </p:nvSpPr>
        <p:spPr>
          <a:xfrm>
            <a:off x="4619625" y="4705350"/>
            <a:ext cx="6524625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інформована згода, конфіденційність, зберігання записів і точне цитування</a:t>
            </a:r>
          </a:p>
        </p:txBody>
      </p:sp>
      <p:sp>
        <p:nvSpPr>
          <p:cNvPr id="26" name="Пряма сполучна лінія 25">
            <a:extLst>
              <a:ext uri="{FF2B5EF4-FFF2-40B4-BE49-F238E27FC236}">
                <a16:creationId xmlns:a16="http://schemas.microsoft.com/office/drawing/2014/main" id="{886212F9-2C68-4BCC-BAD2-39C3A4D95799}"/>
              </a:ext>
            </a:extLst>
          </p:cNvPr>
          <p:cNvSpPr>
            <a:spLocks noGrp="1"/>
          </p:cNvSpPr>
          <p:nvPr/>
        </p:nvSpPr>
        <p:spPr>
          <a:xfrm>
            <a:off x="1476375" y="5238750"/>
            <a:ext cx="9667875" cy="0"/>
          </a:xfrm>
          <a:prstGeom prst="line">
            <a:avLst/>
          </a:prstGeom>
          <a:noFill/>
          <a:ln w="12383">
            <a:solidFill>
              <a:srgbClr val="EAF2F8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C45975AA-C222-4943-8964-BBE6B57CFD52}"/>
              </a:ext>
            </a:extLst>
          </p:cNvPr>
          <p:cNvSpPr>
            <a:spLocks noGrp="1"/>
          </p:cNvSpPr>
          <p:nvPr/>
        </p:nvSpPr>
        <p:spPr>
          <a:xfrm>
            <a:off x="1809750" y="5572125"/>
            <a:ext cx="8572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Експертне судження пояснює процес із конкретної позиції. Воно не замінює незалежної перевірки фактичних тверджень.</a:t>
            </a:r>
          </a:p>
        </p:txBody>
      </p:sp>
    </p:spTree>
    <p:extLst>
      <p:ext uri="{BB962C8B-B14F-4D97-AF65-F5344CB8AC3E}">
        <p14:creationId xmlns:p14="http://schemas.microsoft.com/office/powerpoint/2010/main" val="13309209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4463069-D691-4D5B-B866-BD38E22F6AF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СИСТЕМАТИЗАЦІЯ ДАНИХ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0ECB9EB-D3AB-41F4-8B72-276DE3B542DC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Кодування якісного матеріалу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5CBE996-1AB9-4C60-8D17-6DA4F89427C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04171C1-D0B7-4FFF-A960-67B62F76D8E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8791FE5-D0A0-4023-AC21-E871B85DEF5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991538D-D4CB-4B2B-8A06-578F2DC0FF3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10381BC6-7F51-4954-8E06-93F8D5484A0E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000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32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Зміст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Приклад аналітичного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 якості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Одиниця кодування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фрагмент із завершеним значенням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речення, абзац, епізод або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однакове правило для всього масиву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Код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коротка назва значущої ознаки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бар’єр доступу, зміна правила, конфлікт інтересів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визначення та критерії включення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Категорія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група змістовно пов’язаних кодів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інституційні обмеження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відмінність від сусідніх категорій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Тема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узагальнена відповідь на дослідницьке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умови адаптації до зовнішньої зміни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зв’язок із доказами й альтернативами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Негативний випадок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фрагмент, що суперечить домінантному поясненню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успішний результат за несприятливих умов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перегляд категорії або меж висновку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832D762-7134-4775-93BD-80C88C9CD308}"/>
              </a:ext>
            </a:extLst>
          </p:cNvPr>
          <p:cNvSpPr>
            <a:spLocks noGrp="1"/>
          </p:cNvSpPr>
          <p:nvPr/>
        </p:nvSpPr>
        <p:spPr>
          <a:xfrm>
            <a:off x="1809750" y="577215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Кодова книга містить назву коду, визначення, правила включення й виключення та приклад. Її уточнюють у процесі аналізу.</a:t>
            </a:r>
          </a:p>
        </p:txBody>
      </p:sp>
    </p:spTree>
    <p:extLst>
      <p:ext uri="{BB962C8B-B14F-4D97-AF65-F5344CB8AC3E}">
        <p14:creationId xmlns:p14="http://schemas.microsoft.com/office/powerpoint/2010/main" val="20021073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4493CF6-DE6F-46DA-A2D2-BAFCC47EBFA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ІНТЕРПРЕТАЦІЯ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39B439C-6590-4EDB-BCB0-FA8A14F9AD4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фрагмента тексту до пояснювальної моделі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1942FBA-51A4-487B-8C19-C0F25887465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3545F02A-6784-4F4A-A63B-43B145121C9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DF03E3C-89D3-4368-B28E-6DF1D3B5C22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2F4E1950-5666-4B45-B1F3-0E9DDDF0E68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15CFA5D3-71A0-4F75-A09E-7BD6F5D11F7C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842851FC-D331-45EC-8960-93F528D95F67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3E1D948-B819-4826-88F3-100B5B9C8883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ФРАГМЕНТИ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FC63E35-ED86-4FC5-A10D-53E8F5DB5480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ідентифіковані висловлювання, події та рішення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659E40CE-CC9D-497D-8896-DDA709925585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7D93142F-8B0B-48B6-B3F9-D1633E8BF3AE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1427EE6-9C51-4FBA-81E2-7A16EE13C531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КОДИ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ADC8A32-AC1E-465D-9E33-6FA4E04D89DE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аналітичні позначення значущих ознак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F358AB45-67A9-4053-9001-48F8A70DFEF8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61C7C1B1-2A6C-45C9-9249-DEE16E76E53C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688A17F-4C1E-48FB-9B1B-561F0FD966C4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КАТЕГОРІЇ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243DF08-AA07-4855-8839-4FED69BD06A9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стійкі поєднання кодів у різних матеріалах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7A98D17-03DC-4BF9-B9EE-A4A522FFCF20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D4F243EF-D129-4C1D-9906-5C0CFABC7B70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B86A606-123B-4862-A437-778F670CE4BA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ЗВ’ЯЗКИ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00CEFD7-8ED5-4AF6-9289-CC0FC8F1F2FD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послідовність, умови та взаємодія категорій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B35D3A42-DF7C-4440-A89E-07919AD03F45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1E04310D-7448-47C4-9D8E-5CD10D85FEED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ПОЯСНЕННЯ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26E8B1C-B47A-40B0-9E9D-42000BA68393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механізм, який відповідає на дослідницьке питання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03245EA2-1693-4CA5-8939-8745D5BDB066}"/>
              </a:ext>
            </a:extLst>
          </p:cNvPr>
          <p:cNvSpPr>
            <a:spLocks noGrp="1"/>
          </p:cNvSpPr>
          <p:nvPr/>
        </p:nvSpPr>
        <p:spPr>
          <a:xfrm>
            <a:off x="1524000" y="4686300"/>
            <a:ext cx="9144000" cy="781050"/>
          </a:xfrm>
          <a:prstGeom prst="roundRect">
            <a:avLst>
              <a:gd name="adj" fmla="val 975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Повторюваність підсилює аргумент, але не визначає його автоматично. Дослідник перевіряє контекст, винятки й альтернативні пояснення.</a:t>
            </a:r>
          </a:p>
        </p:txBody>
      </p:sp>
    </p:spTree>
    <p:extLst>
      <p:ext uri="{BB962C8B-B14F-4D97-AF65-F5344CB8AC3E}">
        <p14:creationId xmlns:p14="http://schemas.microsoft.com/office/powerpoint/2010/main" val="301151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AD65F3C6-1A1A-4F37-B1B1-54223A8A454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ПОЯСНЮВАЛЬНІ ЗВ’ЯЗКИ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5C8CB0A-74FE-45D0-9C13-3A0CEFBAE41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Простеження процесу та перевірка механізму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DE85865-EC2D-4A39-B005-47AF0010203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0B5C721-7A8B-430E-855A-41902FBFA3D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A09183F-611C-4EDE-B7A1-CCD4F121C85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9F02FBF-EE33-46F3-BA59-290961FF920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B73B527D-B685-4BE1-94A4-801C74D98337}"/>
              </a:ext>
            </a:extLst>
          </p:cNvPr>
          <p:cNvSpPr>
            <a:spLocks noGrp="1"/>
          </p:cNvSpPr>
          <p:nvPr/>
        </p:nvSpPr>
        <p:spPr>
          <a:xfrm>
            <a:off x="523875" y="171450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УМОВА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8D83BEF7-6904-4948-BADE-3CAFA804D06C}"/>
              </a:ext>
            </a:extLst>
          </p:cNvPr>
          <p:cNvSpPr>
            <a:spLocks noGrp="1"/>
          </p:cNvSpPr>
          <p:nvPr/>
        </p:nvSpPr>
        <p:spPr>
          <a:xfrm>
            <a:off x="3000375" y="2009775"/>
            <a:ext cx="4000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F27D095-1676-401A-BB9A-423164E80586}"/>
              </a:ext>
            </a:extLst>
          </p:cNvPr>
          <p:cNvSpPr>
            <a:spLocks noGrp="1"/>
          </p:cNvSpPr>
          <p:nvPr/>
        </p:nvSpPr>
        <p:spPr>
          <a:xfrm>
            <a:off x="666750" y="2619375"/>
            <a:ext cx="2190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вихідна ситуація</a:t>
            </a:r>
          </a:p>
        </p:txBody>
      </p:sp>
      <p:sp>
        <p:nvSpPr>
          <p:cNvPr id="10" name="Округлений прямокутник 9">
            <a:extLst>
              <a:ext uri="{FF2B5EF4-FFF2-40B4-BE49-F238E27FC236}">
                <a16:creationId xmlns:a16="http://schemas.microsoft.com/office/drawing/2014/main" id="{CF3C410A-42F9-4CB9-95A8-2A9C87392366}"/>
              </a:ext>
            </a:extLst>
          </p:cNvPr>
          <p:cNvSpPr>
            <a:spLocks noGrp="1"/>
          </p:cNvSpPr>
          <p:nvPr/>
        </p:nvSpPr>
        <p:spPr>
          <a:xfrm>
            <a:off x="3400425" y="171450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ДІЯ</a:t>
            </a:r>
          </a:p>
        </p:txBody>
      </p:sp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ABA43AA1-55E0-4322-BE12-BCA451D7B9EE}"/>
              </a:ext>
            </a:extLst>
          </p:cNvPr>
          <p:cNvSpPr>
            <a:spLocks noGrp="1"/>
          </p:cNvSpPr>
          <p:nvPr/>
        </p:nvSpPr>
        <p:spPr>
          <a:xfrm>
            <a:off x="5876925" y="2009775"/>
            <a:ext cx="4000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85167C5-273A-4ADB-9334-342BFC28F844}"/>
              </a:ext>
            </a:extLst>
          </p:cNvPr>
          <p:cNvSpPr>
            <a:spLocks noGrp="1"/>
          </p:cNvSpPr>
          <p:nvPr/>
        </p:nvSpPr>
        <p:spPr>
          <a:xfrm>
            <a:off x="3543300" y="2619375"/>
            <a:ext cx="2190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рішення або реакція учасника</a:t>
            </a:r>
          </a:p>
        </p:txBody>
      </p:sp>
      <p:sp>
        <p:nvSpPr>
          <p:cNvPr id="13" name="Округлений прямокутник 12">
            <a:extLst>
              <a:ext uri="{FF2B5EF4-FFF2-40B4-BE49-F238E27FC236}">
                <a16:creationId xmlns:a16="http://schemas.microsoft.com/office/drawing/2014/main" id="{A449E4D6-13C6-4DBA-B27B-FBB486EEF141}"/>
              </a:ext>
            </a:extLst>
          </p:cNvPr>
          <p:cNvSpPr>
            <a:spLocks noGrp="1"/>
          </p:cNvSpPr>
          <p:nvPr/>
        </p:nvSpPr>
        <p:spPr>
          <a:xfrm>
            <a:off x="6276975" y="171450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EAF2F8"/>
          </a:solidFill>
          <a:ln w="14288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ПРОМІЖНИЙ СТАН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D49ECAB6-D4E8-48A5-AD64-3E7364CE2561}"/>
              </a:ext>
            </a:extLst>
          </p:cNvPr>
          <p:cNvSpPr>
            <a:spLocks noGrp="1"/>
          </p:cNvSpPr>
          <p:nvPr/>
        </p:nvSpPr>
        <p:spPr>
          <a:xfrm>
            <a:off x="8753475" y="2009775"/>
            <a:ext cx="4000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9260878-A3FE-4C6B-BF1C-2D3089F03798}"/>
              </a:ext>
            </a:extLst>
          </p:cNvPr>
          <p:cNvSpPr>
            <a:spLocks noGrp="1"/>
          </p:cNvSpPr>
          <p:nvPr/>
        </p:nvSpPr>
        <p:spPr>
          <a:xfrm>
            <a:off x="6419850" y="2619375"/>
            <a:ext cx="2190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спостережувана зміна процесу</a:t>
            </a:r>
          </a:p>
        </p:txBody>
      </p:sp>
      <p:sp>
        <p:nvSpPr>
          <p:cNvPr id="16" name="Округлений прямокутник 15">
            <a:extLst>
              <a:ext uri="{FF2B5EF4-FFF2-40B4-BE49-F238E27FC236}">
                <a16:creationId xmlns:a16="http://schemas.microsoft.com/office/drawing/2014/main" id="{AF7CD90D-48F3-4330-BC53-482F5E03398D}"/>
              </a:ext>
            </a:extLst>
          </p:cNvPr>
          <p:cNvSpPr>
            <a:spLocks noGrp="1"/>
          </p:cNvSpPr>
          <p:nvPr/>
        </p:nvSpPr>
        <p:spPr>
          <a:xfrm>
            <a:off x="9153525" y="1714500"/>
            <a:ext cx="2476500" cy="590550"/>
          </a:xfrm>
          <a:prstGeom prst="roundRect">
            <a:avLst>
              <a:gd name="adj" fmla="val 12903"/>
            </a:avLst>
          </a:prstGeom>
          <a:solidFill>
            <a:srgbClr val="102A43"/>
          </a:solidFill>
          <a:ln w="14288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5D73A29-9F53-4A9F-93BE-9E097D080C82}"/>
              </a:ext>
            </a:extLst>
          </p:cNvPr>
          <p:cNvSpPr>
            <a:spLocks noGrp="1"/>
          </p:cNvSpPr>
          <p:nvPr/>
        </p:nvSpPr>
        <p:spPr>
          <a:xfrm>
            <a:off x="9296400" y="2619375"/>
            <a:ext cx="219075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наслідок, який потребує пояснення</a:t>
            </a:r>
          </a:p>
        </p:txBody>
      </p:sp>
      <p:sp>
        <p:nvSpPr>
          <p:cNvPr id="18" name="Округлений прямокутник 17">
            <a:extLst>
              <a:ext uri="{FF2B5EF4-FFF2-40B4-BE49-F238E27FC236}">
                <a16:creationId xmlns:a16="http://schemas.microsoft.com/office/drawing/2014/main" id="{22CFCDF5-F3C7-4DFF-A9B6-6BF7FDD85549}"/>
              </a:ext>
            </a:extLst>
          </p:cNvPr>
          <p:cNvSpPr>
            <a:spLocks noGrp="1"/>
          </p:cNvSpPr>
          <p:nvPr/>
        </p:nvSpPr>
        <p:spPr>
          <a:xfrm>
            <a:off x="809625" y="3667125"/>
            <a:ext cx="3143250" cy="1352550"/>
          </a:xfrm>
          <a:prstGeom prst="roundRect">
            <a:avLst>
              <a:gd name="adj" fmla="val 563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379090A3-B66E-4E72-9617-FEF7B1F94C25}"/>
              </a:ext>
            </a:extLst>
          </p:cNvPr>
          <p:cNvSpPr>
            <a:spLocks noGrp="1"/>
          </p:cNvSpPr>
          <p:nvPr/>
        </p:nvSpPr>
        <p:spPr>
          <a:xfrm>
            <a:off x="981075" y="38195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E921A8AF-8E7D-4302-937A-12B52BC98563}"/>
              </a:ext>
            </a:extLst>
          </p:cNvPr>
          <p:cNvSpPr>
            <a:spLocks noGrp="1"/>
          </p:cNvSpPr>
          <p:nvPr/>
        </p:nvSpPr>
        <p:spPr>
          <a:xfrm>
            <a:off x="1552575" y="3800475"/>
            <a:ext cx="2228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НЕОБХІДНА ОЗНАКА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88F7D16-0DA5-422B-841C-2F0120A31062}"/>
              </a:ext>
            </a:extLst>
          </p:cNvPr>
          <p:cNvSpPr>
            <a:spLocks noGrp="1"/>
          </p:cNvSpPr>
          <p:nvPr/>
        </p:nvSpPr>
        <p:spPr>
          <a:xfrm>
            <a:off x="1552575" y="4238625"/>
            <a:ext cx="22288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Її відсутність послаблює або відкидає пояснення, але наявність ще не підтверджує механізм.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3326D744-D09B-4BF6-8D2A-E27C9F3D5838}"/>
              </a:ext>
            </a:extLst>
          </p:cNvPr>
          <p:cNvSpPr>
            <a:spLocks noGrp="1"/>
          </p:cNvSpPr>
          <p:nvPr/>
        </p:nvSpPr>
        <p:spPr>
          <a:xfrm>
            <a:off x="4524375" y="3667125"/>
            <a:ext cx="3143250" cy="1352550"/>
          </a:xfrm>
          <a:prstGeom prst="roundRect">
            <a:avLst>
              <a:gd name="adj" fmla="val 5634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643658EB-7B58-42D8-8A69-4774CB227247}"/>
              </a:ext>
            </a:extLst>
          </p:cNvPr>
          <p:cNvSpPr>
            <a:spLocks noGrp="1"/>
          </p:cNvSpPr>
          <p:nvPr/>
        </p:nvSpPr>
        <p:spPr>
          <a:xfrm>
            <a:off x="4695825" y="381952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A23A366-E541-42B6-8FE8-DEEA2E23EB5B}"/>
              </a:ext>
            </a:extLst>
          </p:cNvPr>
          <p:cNvSpPr>
            <a:spLocks noGrp="1"/>
          </p:cNvSpPr>
          <p:nvPr/>
        </p:nvSpPr>
        <p:spPr>
          <a:xfrm>
            <a:off x="5267325" y="3800475"/>
            <a:ext cx="2228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СИЛЬНЕ ПІДТВЕРДЖЕННЯ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B629554D-596F-4EDC-B943-593D111B9F2E}"/>
              </a:ext>
            </a:extLst>
          </p:cNvPr>
          <p:cNvSpPr>
            <a:spLocks noGrp="1"/>
          </p:cNvSpPr>
          <p:nvPr/>
        </p:nvSpPr>
        <p:spPr>
          <a:xfrm>
            <a:off x="5267325" y="4238625"/>
            <a:ext cx="22288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Матеріал малоймовірний за альтернативного пояснення й очікуваний за досліджуваного механізму.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A01D03D9-B542-4B48-BE35-F8BFA994A98E}"/>
              </a:ext>
            </a:extLst>
          </p:cNvPr>
          <p:cNvSpPr>
            <a:spLocks noGrp="1"/>
          </p:cNvSpPr>
          <p:nvPr/>
        </p:nvSpPr>
        <p:spPr>
          <a:xfrm>
            <a:off x="8239125" y="3667125"/>
            <a:ext cx="3143250" cy="1352550"/>
          </a:xfrm>
          <a:prstGeom prst="roundRect">
            <a:avLst>
              <a:gd name="adj" fmla="val 5634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7" name="Овал 26">
            <a:extLst>
              <a:ext uri="{FF2B5EF4-FFF2-40B4-BE49-F238E27FC236}">
                <a16:creationId xmlns:a16="http://schemas.microsoft.com/office/drawing/2014/main" id="{B43640D8-ADDF-42D5-950E-2E391FE53816}"/>
              </a:ext>
            </a:extLst>
          </p:cNvPr>
          <p:cNvSpPr>
            <a:spLocks noGrp="1"/>
          </p:cNvSpPr>
          <p:nvPr/>
        </p:nvSpPr>
        <p:spPr>
          <a:xfrm>
            <a:off x="8410575" y="381952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A49A00B4-70AF-4A72-9611-7E3BD9B84EF5}"/>
              </a:ext>
            </a:extLst>
          </p:cNvPr>
          <p:cNvSpPr>
            <a:spLocks noGrp="1"/>
          </p:cNvSpPr>
          <p:nvPr/>
        </p:nvSpPr>
        <p:spPr>
          <a:xfrm>
            <a:off x="8982075" y="3800475"/>
            <a:ext cx="2228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АЛЬТЕРНАТИВА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59CF23DF-AF04-4306-9ABD-4078E685C793}"/>
              </a:ext>
            </a:extLst>
          </p:cNvPr>
          <p:cNvSpPr>
            <a:spLocks noGrp="1"/>
          </p:cNvSpPr>
          <p:nvPr/>
        </p:nvSpPr>
        <p:spPr>
          <a:xfrm>
            <a:off x="8982075" y="4238625"/>
            <a:ext cx="2228850" cy="647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Дослідник формулює конкуруюче пояснення і визначає, які спостереження мали б його підтримати.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FF3130B4-8003-4A1C-B584-4EF10B100BA8}"/>
              </a:ext>
            </a:extLst>
          </p:cNvPr>
          <p:cNvSpPr>
            <a:spLocks noGrp="1"/>
          </p:cNvSpPr>
          <p:nvPr/>
        </p:nvSpPr>
        <p:spPr>
          <a:xfrm>
            <a:off x="1809750" y="54292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Механізм підтверджують послідовністю незалежних доказів, пов’язаних із теоретично очікуваними етапами процесу.</a:t>
            </a:r>
          </a:p>
        </p:txBody>
      </p:sp>
    </p:spTree>
    <p:extLst>
      <p:ext uri="{BB962C8B-B14F-4D97-AF65-F5344CB8AC3E}">
        <p14:creationId xmlns:p14="http://schemas.microsoft.com/office/powerpoint/2010/main" val="1643776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22A8E22-439E-4740-A8A2-6F7DB175A93E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ПОРІВНЯЛЬНИЙ ДИЗАЙН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6E03B4F-2F59-4947-BCA3-CED53F610780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Єдина рамка міжкраїнового та міжорганізаційного порівняння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B823B2B-27B4-4B80-AFF3-E6641AA57038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F44442D6-FBC5-4616-9F2A-E4EB8D68BD1E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B3CFC34-A353-4D52-A15D-E6A408B7FF72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4825BD2-87DE-4067-A684-476562A4B50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B162BADB-16EC-4ABA-8C28-FB5707218703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52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003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Випадок 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Випадок Б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Умова зіставності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однаково визначений показник або подія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те саме визначення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еквівалентність змісту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Інституційний контекст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правила, повноваження, учасники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відповідні елементи іншої системи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функціональна, а не формальна подібність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Часові межі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період формування й реалізації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зіставний етап розвитку процесу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відсутність зміщення фаз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Пояснювальні умови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наявність і послідовність ключових чинників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перевірка тих самих чинників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спільна операціоналізація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Джерела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документи, дані та позиції учасників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аналогічні типи доказів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порівнювана повнота доказової бази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DFD03AA-D457-491D-8CCA-BA3057C219B8}"/>
              </a:ext>
            </a:extLst>
          </p:cNvPr>
          <p:cNvSpPr>
            <a:spLocks noGrp="1"/>
          </p:cNvSpPr>
          <p:nvPr/>
        </p:nvSpPr>
        <p:spPr>
          <a:xfrm>
            <a:off x="1809750" y="577215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Порівняння потребує концептуальної еквівалентності. Однакова назва інституції або показника не гарантує однакового змісту.</a:t>
            </a:r>
          </a:p>
        </p:txBody>
      </p:sp>
    </p:spTree>
    <p:extLst>
      <p:ext uri="{BB962C8B-B14F-4D97-AF65-F5344CB8AC3E}">
        <p14:creationId xmlns:p14="http://schemas.microsoft.com/office/powerpoint/2010/main" val="1135652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CC12BDF-8B59-4FA0-BFD3-6E4DB3B72EB2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ПОРІВНЯЛЬНИЙ ДИЗАЙН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D816045-7FB2-4BAD-AD6D-0839EFD87839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подібних і відмінних систем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A69C6D2-BE93-42A9-9543-F4C78F197E2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8FDBEBE-FDC9-47DC-A9CD-2B26442F93A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776BBBD-1A92-47C7-9BDA-5EF0FD1AB3E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BE7D008-BE12-4DC0-A077-B56966CEF456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7D23EE3-84C1-4C34-A8C5-8E533D6EE925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5143500" cy="2952750"/>
          </a:xfrm>
          <a:prstGeom prst="roundRect">
            <a:avLst>
              <a:gd name="adj" fmla="val 2581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3210CABF-0F54-491C-96D1-6563FAC42020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8AAEDA4-1AA9-4D66-9DB3-14AD99C79BC9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НАЙБІЛЬШ ПОДІБНІ СИСТЕМИ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08A87B3-2438-42D4-A0CE-4E747D6C1189}"/>
              </a:ext>
            </a:extLst>
          </p:cNvPr>
          <p:cNvSpPr>
            <a:spLocks noGrp="1"/>
          </p:cNvSpPr>
          <p:nvPr/>
        </p:nvSpPr>
        <p:spPr>
          <a:xfrm>
            <a:off x="1409700" y="2390775"/>
            <a:ext cx="42291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Випадки подібні за більшістю контекстних умов, але відрізняються результатом або ключовою пояснювальною умовою.</a:t>
            </a:r>
          </a:p>
          <a:p>
            <a:endParaRPr sz="12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Аналітичне завдання: виявити відмінність, яка може пояснити розбіжність результатів.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2625318D-4E48-47B5-B9DA-293AC552438D}"/>
              </a:ext>
            </a:extLst>
          </p:cNvPr>
          <p:cNvSpPr>
            <a:spLocks noGrp="1"/>
          </p:cNvSpPr>
          <p:nvPr/>
        </p:nvSpPr>
        <p:spPr>
          <a:xfrm>
            <a:off x="6381750" y="1666875"/>
            <a:ext cx="5143500" cy="2952750"/>
          </a:xfrm>
          <a:prstGeom prst="roundRect">
            <a:avLst>
              <a:gd name="adj" fmla="val 2581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228C123A-E5D6-4730-A71C-0916D06D5765}"/>
              </a:ext>
            </a:extLst>
          </p:cNvPr>
          <p:cNvSpPr>
            <a:spLocks noGrp="1"/>
          </p:cNvSpPr>
          <p:nvPr/>
        </p:nvSpPr>
        <p:spPr>
          <a:xfrm>
            <a:off x="6553200" y="18192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F309AD5-D2DC-409B-851D-D8878299C059}"/>
              </a:ext>
            </a:extLst>
          </p:cNvPr>
          <p:cNvSpPr>
            <a:spLocks noGrp="1"/>
          </p:cNvSpPr>
          <p:nvPr/>
        </p:nvSpPr>
        <p:spPr>
          <a:xfrm>
            <a:off x="7124700" y="18002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НАЙБІЛЬШ ВІДМІННІ СИСТЕМИ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B157C695-5146-463F-BDCB-DC8AD63F2F16}"/>
              </a:ext>
            </a:extLst>
          </p:cNvPr>
          <p:cNvSpPr>
            <a:spLocks noGrp="1"/>
          </p:cNvSpPr>
          <p:nvPr/>
        </p:nvSpPr>
        <p:spPr>
          <a:xfrm>
            <a:off x="7124700" y="2390775"/>
            <a:ext cx="4229100" cy="2095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Випадки істотно різняться за контекстом, але мають спільний результат або механізм.</a:t>
            </a:r>
          </a:p>
          <a:p>
            <a:endParaRPr sz="12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Аналітичне завдання: встановити умову, яка зберігає пояснювальне значення в різних середовищах.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E0603B76-D202-4C2E-8318-00618395B9E7}"/>
              </a:ext>
            </a:extLst>
          </p:cNvPr>
          <p:cNvSpPr>
            <a:spLocks noGrp="1"/>
          </p:cNvSpPr>
          <p:nvPr/>
        </p:nvSpPr>
        <p:spPr>
          <a:xfrm>
            <a:off x="1524000" y="5000625"/>
            <a:ext cx="9144000" cy="609600"/>
          </a:xfrm>
          <a:prstGeom prst="roundRect">
            <a:avLst>
              <a:gd name="adj" fmla="val 12500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Дизайн зменшує кількість правдоподібних пояснень, але не усуває потребу аналізувати процес усередині кожного випадку.</a:t>
            </a:r>
          </a:p>
        </p:txBody>
      </p:sp>
    </p:spTree>
    <p:extLst>
      <p:ext uri="{BB962C8B-B14F-4D97-AF65-F5344CB8AC3E}">
        <p14:creationId xmlns:p14="http://schemas.microsoft.com/office/powerpoint/2010/main" val="46036056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F62D1511-A698-4907-A051-473A86E8CE05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ІНТЕГРАЦІЯ ДОКАЗІВ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A402016-8B0F-4639-A5B5-426CC6A262F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Поєднання методів і межі узагальнення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0E2F25DE-12A6-4A23-B605-7AC811386B2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EE614DB-EB89-4F20-AB6B-30E106F0443D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4DFD406-011B-4763-ACC3-8282303F71A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4C92372C-EBBB-4BFC-B024-490BE62D9CB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3158CFF4-3D4D-4FA8-9CCF-23945CA6C6C5}"/>
              </a:ext>
            </a:extLst>
          </p:cNvPr>
          <p:cNvSpPr>
            <a:spLocks noGrp="1"/>
          </p:cNvSpPr>
          <p:nvPr/>
        </p:nvSpPr>
        <p:spPr>
          <a:xfrm>
            <a:off x="666750" y="1638300"/>
            <a:ext cx="323850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B95EAD57-D89C-4ADE-8EDE-043F33BD07AB}"/>
              </a:ext>
            </a:extLst>
          </p:cNvPr>
          <p:cNvSpPr>
            <a:spLocks noGrp="1"/>
          </p:cNvSpPr>
          <p:nvPr/>
        </p:nvSpPr>
        <p:spPr>
          <a:xfrm>
            <a:off x="838200" y="17907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CADC8D8-B742-4815-B5E6-E8D96D7385A0}"/>
              </a:ext>
            </a:extLst>
          </p:cNvPr>
          <p:cNvSpPr>
            <a:spLocks noGrp="1"/>
          </p:cNvSpPr>
          <p:nvPr/>
        </p:nvSpPr>
        <p:spPr>
          <a:xfrm>
            <a:off x="1409700" y="177165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КОНВЕРГЕНТНИЙ ДИЗАЙН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7FF6F536-4FC6-4800-80A7-9712D6125F98}"/>
              </a:ext>
            </a:extLst>
          </p:cNvPr>
          <p:cNvSpPr>
            <a:spLocks noGrp="1"/>
          </p:cNvSpPr>
          <p:nvPr/>
        </p:nvSpPr>
        <p:spPr>
          <a:xfrm>
            <a:off x="1409700" y="2266950"/>
            <a:ext cx="23241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якісні й кількісні дані аналізують паралельно, а результати зіставляють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3A9F9FC9-0C4B-429B-BB37-21323EF0FC0A}"/>
              </a:ext>
            </a:extLst>
          </p:cNvPr>
          <p:cNvSpPr>
            <a:spLocks noGrp="1"/>
          </p:cNvSpPr>
          <p:nvPr/>
        </p:nvSpPr>
        <p:spPr>
          <a:xfrm>
            <a:off x="4286250" y="1638300"/>
            <a:ext cx="3238500" cy="1714500"/>
          </a:xfrm>
          <a:prstGeom prst="roundRect">
            <a:avLst>
              <a:gd name="adj" fmla="val 4444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58E0EF40-7135-411C-BF7E-12F463E266CB}"/>
              </a:ext>
            </a:extLst>
          </p:cNvPr>
          <p:cNvSpPr>
            <a:spLocks noGrp="1"/>
          </p:cNvSpPr>
          <p:nvPr/>
        </p:nvSpPr>
        <p:spPr>
          <a:xfrm>
            <a:off x="4457700" y="1790700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0A603C4-B792-4EA9-8301-7C8197D0E3F5}"/>
              </a:ext>
            </a:extLst>
          </p:cNvPr>
          <p:cNvSpPr>
            <a:spLocks noGrp="1"/>
          </p:cNvSpPr>
          <p:nvPr/>
        </p:nvSpPr>
        <p:spPr>
          <a:xfrm>
            <a:off x="5029200" y="177165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ПОЯСНЮВАЛЬНА ПОСЛІДОВНІСТЬ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ED0F910-D89D-428B-99D5-36A28779BAF3}"/>
              </a:ext>
            </a:extLst>
          </p:cNvPr>
          <p:cNvSpPr>
            <a:spLocks noGrp="1"/>
          </p:cNvSpPr>
          <p:nvPr/>
        </p:nvSpPr>
        <p:spPr>
          <a:xfrm>
            <a:off x="5029200" y="2266950"/>
            <a:ext cx="23241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якісний етап пояснює неочікуваний кількісний результат або механізм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EA956F70-5976-49A1-95C4-B75FA891E06E}"/>
              </a:ext>
            </a:extLst>
          </p:cNvPr>
          <p:cNvSpPr>
            <a:spLocks noGrp="1"/>
          </p:cNvSpPr>
          <p:nvPr/>
        </p:nvSpPr>
        <p:spPr>
          <a:xfrm>
            <a:off x="7905750" y="1638300"/>
            <a:ext cx="3238500" cy="1714500"/>
          </a:xfrm>
          <a:prstGeom prst="roundRect">
            <a:avLst>
              <a:gd name="adj" fmla="val 4444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623B6838-8B69-4481-BEE7-EED45C40A89D}"/>
              </a:ext>
            </a:extLst>
          </p:cNvPr>
          <p:cNvSpPr>
            <a:spLocks noGrp="1"/>
          </p:cNvSpPr>
          <p:nvPr/>
        </p:nvSpPr>
        <p:spPr>
          <a:xfrm>
            <a:off x="8077200" y="179070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296BDF1-3133-4EDA-81D9-5029AD381362}"/>
              </a:ext>
            </a:extLst>
          </p:cNvPr>
          <p:cNvSpPr>
            <a:spLocks noGrp="1"/>
          </p:cNvSpPr>
          <p:nvPr/>
        </p:nvSpPr>
        <p:spPr>
          <a:xfrm>
            <a:off x="8648700" y="1771650"/>
            <a:ext cx="232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РОЗВІДУВАЛЬНА ПОСЛІДОВНІСТЬ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C86798F-0A8D-4966-A668-543E305868A2}"/>
              </a:ext>
            </a:extLst>
          </p:cNvPr>
          <p:cNvSpPr>
            <a:spLocks noGrp="1"/>
          </p:cNvSpPr>
          <p:nvPr/>
        </p:nvSpPr>
        <p:spPr>
          <a:xfrm>
            <a:off x="8648700" y="2266950"/>
            <a:ext cx="2324100" cy="952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якісний етап формує категорії, гіпотези або інструмент подальшого вимірювання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41A3D96-4BBA-4B31-B86B-0570F3EE02A2}"/>
              </a:ext>
            </a:extLst>
          </p:cNvPr>
          <p:cNvSpPr>
            <a:spLocks noGrp="1"/>
          </p:cNvSpPr>
          <p:nvPr/>
        </p:nvSpPr>
        <p:spPr>
          <a:xfrm>
            <a:off x="857250" y="381000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СТАТИСТИЧНЕ УЗАГАЛЬНЕННЯ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931D44A-8233-4DE1-AE34-76D254E82A5E}"/>
              </a:ext>
            </a:extLst>
          </p:cNvPr>
          <p:cNvSpPr>
            <a:spLocks noGrp="1"/>
          </p:cNvSpPr>
          <p:nvPr/>
        </p:nvSpPr>
        <p:spPr>
          <a:xfrm>
            <a:off x="857250" y="4305300"/>
            <a:ext cx="3333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поширення оцінки з вибірки на сукупність за визначеного дизайну відбору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BCC6604-65F8-4604-AE59-E94B4A9619EE}"/>
              </a:ext>
            </a:extLst>
          </p:cNvPr>
          <p:cNvSpPr>
            <a:spLocks noGrp="1"/>
          </p:cNvSpPr>
          <p:nvPr/>
        </p:nvSpPr>
        <p:spPr>
          <a:xfrm>
            <a:off x="4429125" y="381000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АНАЛІТИЧНЕ УЗАГАЛЬНЕННЯ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28B26948-7A55-40B8-845C-120F4EE9FAA3}"/>
              </a:ext>
            </a:extLst>
          </p:cNvPr>
          <p:cNvSpPr>
            <a:spLocks noGrp="1"/>
          </p:cNvSpPr>
          <p:nvPr/>
        </p:nvSpPr>
        <p:spPr>
          <a:xfrm>
            <a:off x="4429125" y="4305300"/>
            <a:ext cx="3333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поширення механізму або теоретичного пояснення на випадки зі схожими умовами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CBC6A37-4B25-40EC-8BC1-BBFC9E5ADED2}"/>
              </a:ext>
            </a:extLst>
          </p:cNvPr>
          <p:cNvSpPr>
            <a:spLocks noGrp="1"/>
          </p:cNvSpPr>
          <p:nvPr/>
        </p:nvSpPr>
        <p:spPr>
          <a:xfrm>
            <a:off x="8001000" y="3810000"/>
            <a:ext cx="333375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ПЕРЕНОСНІСТЬ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EB70A196-739A-49C1-B8E5-CFA91E99C8CD}"/>
              </a:ext>
            </a:extLst>
          </p:cNvPr>
          <p:cNvSpPr>
            <a:spLocks noGrp="1"/>
          </p:cNvSpPr>
          <p:nvPr/>
        </p:nvSpPr>
        <p:spPr>
          <a:xfrm>
            <a:off x="8001000" y="4305300"/>
            <a:ext cx="3333750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достатній опис контексту, щоб читач міг оцінити застосовність висновку до іншого середовища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D3BDFCE-8235-41EC-BFD5-03AC6D063C21}"/>
              </a:ext>
            </a:extLst>
          </p:cNvPr>
          <p:cNvSpPr>
            <a:spLocks noGrp="1"/>
          </p:cNvSpPr>
          <p:nvPr/>
        </p:nvSpPr>
        <p:spPr>
          <a:xfrm>
            <a:off x="2095500" y="5429250"/>
            <a:ext cx="8001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Інтеграція має показати, як один тип доказів уточнює, перевіряє або обмежує інший.</a:t>
            </a:r>
          </a:p>
        </p:txBody>
      </p:sp>
    </p:spTree>
    <p:extLst>
      <p:ext uri="{BB962C8B-B14F-4D97-AF65-F5344CB8AC3E}">
        <p14:creationId xmlns:p14="http://schemas.microsoft.com/office/powerpoint/2010/main" val="697528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0F27A09F-B5FD-4F29-ADC5-74E2C144B23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590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F75E5C9-8ACA-4BE6-BC6A-E900AF00F36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обґрунтованого якісного дослідження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F1A1213C-32AF-4682-92A3-2CA60F258FC4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A739D1CA-B34D-4B24-84EE-CE28DF602FB6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06FD1A8-2A6E-4549-B1CC-E23D5E28E254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3F99EEB-DC70-487A-B1CF-9D3F1AB9F78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3B7C7694-022D-4E41-B8E8-41EA6DBB4728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1FBA584-57A3-4E32-AB37-A310508D9FB2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ОБМЕЖИТИ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F982966-ED86-4612-AFE0-FB779CF074C8}"/>
              </a:ext>
            </a:extLst>
          </p:cNvPr>
          <p:cNvSpPr>
            <a:spLocks noGrp="1"/>
          </p:cNvSpPr>
          <p:nvPr/>
        </p:nvSpPr>
        <p:spPr>
          <a:xfrm>
            <a:off x="3524250" y="15430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випадок, період і одиницю аналізу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B0777801-5350-4CB4-9023-64E6F6D99A4E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9954772-48DA-4692-B2E2-BC30EC6890C0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ОБҐРУНТУВАТИ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7B2C2DC-A7CC-4855-A965-701091FB2874}"/>
              </a:ext>
            </a:extLst>
          </p:cNvPr>
          <p:cNvSpPr>
            <a:spLocks noGrp="1"/>
          </p:cNvSpPr>
          <p:nvPr/>
        </p:nvSpPr>
        <p:spPr>
          <a:xfrm>
            <a:off x="3524250" y="228600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добір випадків і джерел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21FDFE42-3F36-489D-96C4-716C837C387E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B3C263F-E1BD-49C7-9F61-1B55CA7D5F8E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СИСТЕМАТИЗУВАТИ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4041357-614E-48C9-A496-7778606A36F8}"/>
              </a:ext>
            </a:extLst>
          </p:cNvPr>
          <p:cNvSpPr>
            <a:spLocks noGrp="1"/>
          </p:cNvSpPr>
          <p:nvPr/>
        </p:nvSpPr>
        <p:spPr>
          <a:xfrm>
            <a:off x="3524250" y="30289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коди, категорії та негативні випадки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ABBFE585-B4D6-45BE-BE0E-D058698E879E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BD90F47-81B8-48A9-B125-DCF1179B54DB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ПОРІВНЯТИ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D034634-091F-41EA-BE9F-186F61BC9187}"/>
              </a:ext>
            </a:extLst>
          </p:cNvPr>
          <p:cNvSpPr>
            <a:spLocks noGrp="1"/>
          </p:cNvSpPr>
          <p:nvPr/>
        </p:nvSpPr>
        <p:spPr>
          <a:xfrm>
            <a:off x="3524250" y="377190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випадки за спільною аналітичною рамкою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7445D2A0-BD44-4E0B-8226-6660CA16221C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A38C0EFF-CBAD-484A-B21A-E58C434DB095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ВИЗНАЧИТИ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CF388898-4D90-46C7-B11E-0107755418F8}"/>
              </a:ext>
            </a:extLst>
          </p:cNvPr>
          <p:cNvSpPr>
            <a:spLocks noGrp="1"/>
          </p:cNvSpPr>
          <p:nvPr/>
        </p:nvSpPr>
        <p:spPr>
          <a:xfrm>
            <a:off x="3524250" y="45148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умови дії пояснення й межі перенесення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83E37B1F-7426-4960-8AE1-A0AEEF7F32C8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E76919E-D4A0-4E24-8625-FEC62295B9D8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E85D913-2670-4E0B-AA35-DD3396666D0C}"/>
              </a:ext>
            </a:extLst>
          </p:cNvPr>
          <p:cNvSpPr>
            <a:spLocks noGrp="1"/>
          </p:cNvSpPr>
          <p:nvPr/>
        </p:nvSpPr>
        <p:spPr>
          <a:xfrm>
            <a:off x="8667750" y="2266950"/>
            <a:ext cx="2571750" cy="2667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Yin R. K.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Case Study Research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and Applications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Miles M. B., Huberman A. M.,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Saldaña J.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Qualitative Data Analysis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Saldaña J.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The Coding Manual for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Qualitative Researchers</a:t>
            </a:r>
          </a:p>
          <a:p>
            <a:endParaRPr sz="975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Beach D., Pedersen R. B.</a:t>
            </a:r>
          </a:p>
          <a:p>
            <a:pPr algn="ctr">
              <a:def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Process-Tracing Methods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9DC5B92-EA27-45A8-BF9E-62CC7D44D306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Якість висновку визначають прозорість добору, послідовність аналізу, перевірка альтернатив і чіткі межі узагальнення.</a:t>
            </a:r>
          </a:p>
        </p:txBody>
      </p:sp>
    </p:spTree>
    <p:extLst>
      <p:ext uri="{BB962C8B-B14F-4D97-AF65-F5344CB8AC3E}">
        <p14:creationId xmlns:p14="http://schemas.microsoft.com/office/powerpoint/2010/main" val="211747317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1373</Words>
  <Application>Microsoft Office PowerPoint</Application>
  <DocSecurity>0</DocSecurity>
  <PresentationFormat>Широкий екран</PresentationFormat>
  <Paragraphs>314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2026-10-15T11:28:19Z</dcterms:modified>
</cp:coreProperties>
</file>