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58" y="16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ysa Sergiienko" userId="e6ee1ebd2127b032" providerId="LiveId" clId="{D2B85352-53C2-414E-8243-3EC5499C5168}"/>
    <pc:docChg chg="custSel modSld">
      <pc:chgData name="Larysa Sergiienko" userId="e6ee1ebd2127b032" providerId="LiveId" clId="{D2B85352-53C2-414E-8243-3EC5499C5168}" dt="2023-09-06T08:46:06.535" v="150" actId="1076"/>
      <pc:docMkLst>
        <pc:docMk/>
      </pc:docMkLst>
      <pc:sldChg chg="modSp mod">
        <pc:chgData name="Larysa Sergiienko" userId="e6ee1ebd2127b032" providerId="LiveId" clId="{D2B85352-53C2-414E-8243-3EC5499C5168}" dt="2023-09-06T08:46:06.535" v="150" actId="1076"/>
        <pc:sldMkLst>
          <pc:docMk/>
          <pc:sldMk cId="3888783591" sldId="256"/>
        </pc:sldMkLst>
        <pc:spChg chg="mod">
          <ac:chgData name="Larysa Sergiienko" userId="e6ee1ebd2127b032" providerId="LiveId" clId="{D2B85352-53C2-414E-8243-3EC5499C5168}" dt="2023-09-06T08:46:06.535" v="150" actId="1076"/>
          <ac:spMkLst>
            <pc:docMk/>
            <pc:sldMk cId="3888783591" sldId="256"/>
            <ac:spMk id="2" creationId="{6922891A-BDD8-3996-E15C-F0A021C7113F}"/>
          </ac:spMkLst>
        </pc:spChg>
        <pc:spChg chg="mod">
          <ac:chgData name="Larysa Sergiienko" userId="e6ee1ebd2127b032" providerId="LiveId" clId="{D2B85352-53C2-414E-8243-3EC5499C5168}" dt="2023-09-06T08:44:47.163" v="36" actId="20577"/>
          <ac:spMkLst>
            <pc:docMk/>
            <pc:sldMk cId="3888783591" sldId="256"/>
            <ac:spMk id="3" creationId="{39F26C30-9404-6602-8E95-9BB8AEDFA0B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602722-FACD-431B-915F-B531A04DF4F0}" type="datetimeFigureOut">
              <a:rPr lang="uk-UA" smtClean="0"/>
              <a:t>09.09.2026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8B79A-AF36-4DFD-AC52-62E4DC6212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758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B79A-AF36-4DFD-AC52-62E4DC6212B1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75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22891A-BDD8-3996-E15C-F0A021C71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53067"/>
            <a:ext cx="12279086" cy="4986866"/>
          </a:xfrm>
        </p:spPr>
        <p:txBody>
          <a:bodyPr>
            <a:normAutofit/>
          </a:bodyPr>
          <a:lstStyle/>
          <a:p>
            <a:pPr fontAlgn="auto"/>
            <a:r>
              <a:rPr lang="ru-RU" sz="3600" b="1" i="1" u="sng" dirty="0" err="1"/>
              <a:t>Практичне</a:t>
            </a:r>
            <a:r>
              <a:rPr lang="ru-RU" sz="3600" b="1" i="1" u="sng" dirty="0"/>
              <a:t> </a:t>
            </a:r>
            <a:r>
              <a:rPr lang="ru-RU" sz="3600" b="1" i="1" u="sng" dirty="0" err="1"/>
              <a:t>заняття</a:t>
            </a:r>
            <a:r>
              <a:rPr lang="ru-RU" sz="3600" b="1" i="1" u="sng" dirty="0"/>
              <a:t> </a:t>
            </a:r>
            <a:r>
              <a:rPr lang="ru-RU" sz="3600" b="1" i="1" u="sng" dirty="0" smtClean="0"/>
              <a:t>№1.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«</a:t>
            </a:r>
            <a:r>
              <a:rPr lang="ru-RU" sz="3600" dirty="0" err="1" smtClean="0"/>
              <a:t>Теоретичні</a:t>
            </a:r>
            <a:r>
              <a:rPr lang="ru-RU" sz="3600" dirty="0" smtClean="0"/>
              <a:t> </a:t>
            </a:r>
            <a:r>
              <a:rPr lang="ru-RU" sz="3600" dirty="0"/>
              <a:t>засади </a:t>
            </a:r>
            <a:r>
              <a:rPr lang="ru-RU" sz="3600" dirty="0" err="1"/>
              <a:t>молодіжної</a:t>
            </a:r>
            <a:r>
              <a:rPr lang="ru-RU" sz="3600" dirty="0"/>
              <a:t> </a:t>
            </a:r>
            <a:r>
              <a:rPr lang="ru-RU" sz="3600" dirty="0" err="1"/>
              <a:t>політики</a:t>
            </a:r>
            <a:r>
              <a:rPr lang="ru-RU" sz="3600" dirty="0"/>
              <a:t>»</a:t>
            </a:r>
            <a:endParaRPr lang="uk-UA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39F26C30-9404-6602-8E95-9BB8AEDFA0B4}"/>
              </a:ext>
            </a:extLst>
          </p:cNvPr>
          <p:cNvSpPr txBox="1">
            <a:spLocks/>
          </p:cNvSpPr>
          <p:nvPr/>
        </p:nvSpPr>
        <p:spPr>
          <a:xfrm>
            <a:off x="1839686" y="3657987"/>
            <a:ext cx="10178143" cy="1893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887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457200" y="228600"/>
            <a:ext cx="11468418" cy="5000943"/>
          </a:xfrm>
        </p:spPr>
        <p:txBody>
          <a:bodyPr/>
          <a:lstStyle/>
          <a:p>
            <a:pPr marL="0" indent="0">
              <a:buNone/>
            </a:pPr>
            <a:r>
              <a:rPr lang="uk-UA" sz="18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Теми </a:t>
            </a:r>
            <a:r>
              <a:rPr lang="uk-UA" sz="1800" i="1" u="sng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доповідей:</a:t>
            </a:r>
            <a:endParaRPr lang="uk-UA" sz="1800" i="1" u="sng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8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Еволюція 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моделей молодіжної політики: від патерналістської до </a:t>
            </a:r>
            <a:r>
              <a:rPr lang="uk-UA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партисипативної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18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Європейська 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стратегія молоді (</a:t>
            </a:r>
            <a:r>
              <a:rPr lang="en-US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EU Youth Strategy 2019–2027) 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 її імплементація в Україні.</a:t>
            </a:r>
          </a:p>
          <a:p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Молодіжна зайнятість і підприємництво як пріоритет державної політики.</a:t>
            </a:r>
          </a:p>
          <a:p>
            <a:r>
              <a:rPr lang="uk-UA" sz="18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Цифрові 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платформи взаємодії держави з молоддю (е-петиції, </a:t>
            </a:r>
            <a:r>
              <a:rPr lang="uk-UA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Дія.Молодь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мобільні </a:t>
            </a:r>
            <a:r>
              <a:rPr lang="uk-UA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застосунки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Соціальні мережі як інструмент формування молодіжного порядку денного.</a:t>
            </a:r>
          </a:p>
          <a:p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Ризики </a:t>
            </a:r>
            <a:r>
              <a:rPr lang="uk-UA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цифровізації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дезінформація, </a:t>
            </a:r>
            <a:r>
              <a:rPr lang="uk-UA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кібербулінг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цифрова нерівність серед молоді.</a:t>
            </a:r>
          </a:p>
          <a:p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Штучний інтелект </a:t>
            </a:r>
            <a:r>
              <a:rPr lang="uk-UA" sz="18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молодіжних дослідженнях і прогнозуванні потреб молоді.</a:t>
            </a:r>
          </a:p>
          <a:p>
            <a:r>
              <a:rPr lang="uk-UA" sz="18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Онлайн-освіта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і цифрові навички як складова молодіжної політики.</a:t>
            </a:r>
          </a:p>
          <a:p>
            <a:r>
              <a:rPr lang="uk-UA" sz="1800" b="0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Демографічні </a:t>
            </a:r>
            <a:r>
              <a:rPr lang="uk-UA" sz="18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виклики та молодіжна політика: протидія трудовій міграції молоді.</a:t>
            </a:r>
          </a:p>
        </p:txBody>
      </p:sp>
    </p:spTree>
    <p:extLst>
      <p:ext uri="{BB962C8B-B14F-4D97-AF65-F5344CB8AC3E}">
        <p14:creationId xmlns:p14="http://schemas.microsoft.com/office/powerpoint/2010/main" val="1996547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182881" y="121920"/>
            <a:ext cx="11674158" cy="5648643"/>
          </a:xfrm>
        </p:spPr>
        <p:txBody>
          <a:bodyPr/>
          <a:lstStyle/>
          <a:p>
            <a:r>
              <a:rPr lang="uk-UA" sz="19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Кейс 1. «Цифрова молодіжна рада»</a:t>
            </a: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Групі пропонується розробити концепцію </a:t>
            </a:r>
            <a:r>
              <a:rPr lang="uk-UA" sz="19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онлайн-платформи</a:t>
            </a: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залучення молоді 14–35 років невеликого міста до участі в місцевому самоврядуванні. Потрібно визначити: функціонал платформи, механізми верифікації користувачів, способи запобігання маніпуляціям та </a:t>
            </a:r>
            <a:r>
              <a:rPr lang="uk-UA" sz="19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фейковій</a:t>
            </a: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активності, показники ефективності.</a:t>
            </a:r>
          </a:p>
          <a:p>
            <a:r>
              <a:rPr lang="uk-UA" sz="19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Кейс 2. «Пріоритети в умовах обмежених ресурсів»</a:t>
            </a: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Обласна молодіжна рада має бюджет, якого вистачить лише на реалізацію 2 з 5 запропонованих напрямів: (1) молодіжне підприємництво, (2) психологічна підтримка, (3) цифрова грамотність, (4) екологічні ініціативи, (5) міжнародний обмін. Групі потрібно обґрунтувати вибір, спираючись на принципи сталого розвитку та актуальні виклики (демографія, війна, міграція).</a:t>
            </a:r>
          </a:p>
          <a:p>
            <a:r>
              <a:rPr lang="uk-UA" sz="19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Кейс 3. «Цифровий розрив»</a:t>
            </a: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сільській громаді 40% молоді не мають стабільного доступу до </a:t>
            </a:r>
            <a:r>
              <a:rPr lang="uk-UA" sz="1900" b="0" dirty="0" err="1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інтернету</a:t>
            </a: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тоді як обласна молодіжна політика повністю переходить на цифрові формати взаємодії (реєстрація на програми, гранти, консультації). Завдання групи — запропонувати гібридну модель, яка не залишить цю молодь поза увагою.</a:t>
            </a:r>
          </a:p>
          <a:p>
            <a:r>
              <a:rPr lang="uk-UA" sz="1900" i="1" u="sng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Кейс 4. «Молодь і Цілі сталого розвитку»</a:t>
            </a: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900" b="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Групі надається одна з ЦСР (наприклад, ціль 8 «Гідна праця», ціль 13 «Боротьба зі зміною клімату», ціль 4 «Якісна освіта»). Потрібно розробити три конкретні заходи молодіжної політики на місцевому рівні, які працюють на досягнення цієї цілі, і пояснити, як оцінити їх ефективність.</a:t>
            </a:r>
          </a:p>
          <a:p>
            <a:pPr marL="0" indent="0">
              <a:buNone/>
            </a:pPr>
            <a:endParaRPr lang="uk-UA" sz="1900" b="0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9786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116</Words>
  <Application>Microsoft Office PowerPoint</Application>
  <PresentationFormat>Довільний</PresentationFormat>
  <Paragraphs>16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4" baseType="lpstr">
      <vt:lpstr>Тема Office</vt:lpstr>
      <vt:lpstr>Практичне заняття №1. «Теоретичні засади молодіжної політики»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User</cp:lastModifiedBy>
  <cp:revision>121</cp:revision>
  <dcterms:created xsi:type="dcterms:W3CDTF">2023-01-12T09:20:21Z</dcterms:created>
  <dcterms:modified xsi:type="dcterms:W3CDTF">2026-09-09T06:58:31Z</dcterms:modified>
</cp:coreProperties>
</file>