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35B4-7EF6-4EC1-934D-E8D07F953616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BE8B-E3B9-45AD-B30C-2E39FA63995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0018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35B4-7EF6-4EC1-934D-E8D07F953616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BE8B-E3B9-45AD-B30C-2E39FA63995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5215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35B4-7EF6-4EC1-934D-E8D07F953616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BE8B-E3B9-45AD-B30C-2E39FA63995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83333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35B4-7EF6-4EC1-934D-E8D07F953616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BE8B-E3B9-45AD-B30C-2E39FA63995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3289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35B4-7EF6-4EC1-934D-E8D07F953616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BE8B-E3B9-45AD-B30C-2E39FA63995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0447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35B4-7EF6-4EC1-934D-E8D07F953616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BE8B-E3B9-45AD-B30C-2E39FA63995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52211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35B4-7EF6-4EC1-934D-E8D07F953616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BE8B-E3B9-45AD-B30C-2E39FA63995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5233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35B4-7EF6-4EC1-934D-E8D07F953616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BE8B-E3B9-45AD-B30C-2E39FA63995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2330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35B4-7EF6-4EC1-934D-E8D07F953616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BE8B-E3B9-45AD-B30C-2E39FA63995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5735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35B4-7EF6-4EC1-934D-E8D07F953616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BE8B-E3B9-45AD-B30C-2E39FA63995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1254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35B4-7EF6-4EC1-934D-E8D07F953616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BE8B-E3B9-45AD-B30C-2E39FA63995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8796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635B4-7EF6-4EC1-934D-E8D07F953616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1BE8B-E3B9-45AD-B30C-2E39FA63995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518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До практичної роботи 3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0509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i="1" dirty="0" smtClean="0">
                <a:solidFill>
                  <a:srgbClr val="0070C0"/>
                </a:solidFill>
              </a:rPr>
              <a:t>Основна мета стратегії </a:t>
            </a:r>
            <a:r>
              <a:rPr lang="uk-UA" dirty="0" smtClean="0">
                <a:solidFill>
                  <a:srgbClr val="0070C0"/>
                </a:solidFill>
              </a:rPr>
              <a:t>— сформувати і надалі зберегти позитивне ставлення споживачів до товару фірми</a:t>
            </a:r>
            <a:r>
              <a:rPr lang="uk-UA" dirty="0" smtClean="0"/>
              <a:t>. </a:t>
            </a:r>
          </a:p>
          <a:p>
            <a:pPr marL="0" indent="0">
              <a:buNone/>
            </a:pPr>
            <a:r>
              <a:rPr lang="uk-UA" dirty="0" smtClean="0"/>
              <a:t>Існують такі стратегії позиціювання:</a:t>
            </a:r>
          </a:p>
          <a:p>
            <a:pPr marL="0" indent="0">
              <a:buNone/>
            </a:pPr>
            <a:r>
              <a:rPr lang="uk-UA" dirty="0" smtClean="0"/>
              <a:t> 1) позиціювання за характеристиками товару; </a:t>
            </a:r>
          </a:p>
          <a:p>
            <a:pPr marL="0" indent="0">
              <a:buNone/>
            </a:pPr>
            <a:r>
              <a:rPr lang="uk-UA" dirty="0" smtClean="0"/>
              <a:t>2) позиціювання за низькою ціною; </a:t>
            </a:r>
          </a:p>
          <a:p>
            <a:pPr marL="0" indent="0">
              <a:buNone/>
            </a:pPr>
            <a:r>
              <a:rPr lang="uk-UA" dirty="0" smtClean="0"/>
              <a:t>3) позиціювання за співвідношенням "ціна — якість" ("якість за розумну ціну" у рекламі</a:t>
            </a:r>
            <a:r>
              <a:rPr lang="en-US" dirty="0" smtClean="0"/>
              <a:t>);</a:t>
            </a: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 4) </a:t>
            </a:r>
            <a:r>
              <a:rPr lang="uk-UA" dirty="0" smtClean="0"/>
              <a:t>позиціювання на сервісі ("три роки гарантії на всі товари фірми"); </a:t>
            </a:r>
          </a:p>
          <a:p>
            <a:pPr marL="0" indent="0">
              <a:buNone/>
            </a:pPr>
            <a:r>
              <a:rPr lang="uk-UA" dirty="0" smtClean="0"/>
              <a:t>5) позиціювання на вигодах, які надають товари або на вирішенні проблеми споживачів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62656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33670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 smtClean="0"/>
              <a:t>6) позиціювання по відношенню до певних груп споживачів (курси вивчення іноземної мови для літніх людей, "Якщо ви молодий..." або "Якщо вам більше сорока"; "У тих, хто ..."); </a:t>
            </a:r>
          </a:p>
          <a:p>
            <a:pPr marL="0" indent="0">
              <a:buNone/>
            </a:pPr>
            <a:r>
              <a:rPr lang="uk-UA" dirty="0" smtClean="0"/>
              <a:t>7) позиціювання відповідно до ситуації, в якій використовується товар ("Якщо у вас заклало ніс..."); </a:t>
            </a:r>
          </a:p>
          <a:p>
            <a:pPr marL="0" indent="0">
              <a:buNone/>
            </a:pPr>
            <a:r>
              <a:rPr lang="uk-UA" dirty="0" smtClean="0"/>
              <a:t>8) позиціювання за походженням (зв'язок товару з місцем його виготовлення "німецька надійність", "японська якість"); </a:t>
            </a:r>
          </a:p>
          <a:p>
            <a:pPr marL="0" indent="0">
              <a:buNone/>
            </a:pPr>
            <a:r>
              <a:rPr lang="uk-UA" dirty="0" smtClean="0"/>
              <a:t>9) позиціювання за категорією товару (мило </a:t>
            </a:r>
            <a:r>
              <a:rPr lang="en-US" dirty="0" smtClean="0"/>
              <a:t>Dove </a:t>
            </a:r>
            <a:r>
              <a:rPr lang="uk-UA" dirty="0" err="1" smtClean="0"/>
              <a:t>позиціюється</a:t>
            </a:r>
            <a:r>
              <a:rPr lang="uk-UA" dirty="0" smtClean="0"/>
              <a:t> в більшій мірі як крем, аніж мило); </a:t>
            </a:r>
          </a:p>
          <a:p>
            <a:pPr marL="0" indent="0">
              <a:buNone/>
            </a:pPr>
            <a:r>
              <a:rPr lang="uk-UA" dirty="0" smtClean="0"/>
              <a:t>10) позиціювання товару або фірми як "номер 1" (номер один — за певними характеристиками товару, обсягом продажу, хронологією появи товару на ринку);</a:t>
            </a:r>
          </a:p>
          <a:p>
            <a:pPr marL="0" indent="0">
              <a:buNone/>
            </a:pPr>
            <a:r>
              <a:rPr lang="uk-UA" dirty="0" smtClean="0"/>
              <a:t> 11) позиціювання на основі порівняння товару фірми з товарами конкурентів (безпосереднє співставлення з товарами конкурентів або протиставлення товарам конкурентів); </a:t>
            </a:r>
          </a:p>
          <a:p>
            <a:pPr marL="0" indent="0">
              <a:buNone/>
            </a:pPr>
            <a:r>
              <a:rPr lang="uk-UA" dirty="0" smtClean="0"/>
              <a:t>12) позиціювання за умовами застосування товару, який пропонується на продаж (засіб для миття посуду в холодній воді)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6923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13) позиціювання за різновидом товару, який пропонується на продаж (праски з вертикальною подачею пари, </a:t>
            </a:r>
            <a:r>
              <a:rPr lang="uk-UA" dirty="0" err="1" smtClean="0"/>
              <a:t>електрочайник</a:t>
            </a:r>
            <a:r>
              <a:rPr lang="uk-UA" dirty="0" smtClean="0"/>
              <a:t> з позолоченим фільтром); </a:t>
            </a:r>
          </a:p>
          <a:p>
            <a:pPr marL="0" indent="0">
              <a:buNone/>
            </a:pPr>
            <a:r>
              <a:rPr lang="uk-UA" dirty="0" smtClean="0"/>
              <a:t>14) позиціювання на позитивних особливостях технології (технологія приготування пива, вишуканих страв тощо);</a:t>
            </a:r>
          </a:p>
          <a:p>
            <a:pPr marL="0" indent="0">
              <a:buNone/>
            </a:pPr>
            <a:r>
              <a:rPr lang="uk-UA" dirty="0" smtClean="0"/>
              <a:t> 15) позиціювання на іміджі (товар асоціюється із особистістю — "звичайною" людиною, із знаменитістю, або з певним видом діяльності).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22787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dirty="0" smtClean="0"/>
              <a:t>Помилки позиціонування: </a:t>
            </a:r>
          </a:p>
          <a:p>
            <a:pPr marL="514350" indent="-514350">
              <a:buAutoNum type="arabicPeriod"/>
            </a:pPr>
            <a:r>
              <a:rPr lang="uk-UA" dirty="0" err="1" smtClean="0">
                <a:solidFill>
                  <a:srgbClr val="0070C0"/>
                </a:solidFill>
              </a:rPr>
              <a:t>Недопозиціонування</a:t>
            </a:r>
            <a:r>
              <a:rPr lang="uk-UA" dirty="0" smtClean="0">
                <a:solidFill>
                  <a:srgbClr val="0070C0"/>
                </a:solidFill>
              </a:rPr>
              <a:t> – в якості атрибута товару, який закладено у позицію, використовується характеристика неважлива для цільової аудиторії</a:t>
            </a:r>
            <a:r>
              <a:rPr lang="uk-UA" dirty="0" smtClean="0"/>
              <a:t>. </a:t>
            </a:r>
          </a:p>
          <a:p>
            <a:pPr marL="514350" indent="-514350">
              <a:buAutoNum type="arabicPeriod"/>
            </a:pPr>
            <a:r>
              <a:rPr lang="uk-UA" dirty="0" smtClean="0"/>
              <a:t> </a:t>
            </a:r>
            <a:r>
              <a:rPr lang="uk-UA" dirty="0" err="1" smtClean="0"/>
              <a:t>Понадпозиціонування</a:t>
            </a:r>
            <a:r>
              <a:rPr lang="uk-UA" dirty="0" smtClean="0"/>
              <a:t> – акцентування уваги на дуже рідкісних якостях товару, що може обмежувати сферу застосування товару. </a:t>
            </a:r>
          </a:p>
          <a:p>
            <a:pPr marL="514350" indent="-514350">
              <a:buAutoNum type="arabicPeriod"/>
            </a:pPr>
            <a:r>
              <a:rPr lang="uk-UA" dirty="0" smtClean="0"/>
              <a:t> Розмите позиціонування – увага споживачів </a:t>
            </a:r>
            <a:r>
              <a:rPr lang="uk-UA" dirty="0" err="1" smtClean="0"/>
              <a:t>посиленно</a:t>
            </a:r>
            <a:r>
              <a:rPr lang="uk-UA" dirty="0" smtClean="0"/>
              <a:t> концентрується на параметрі, який не дозволяє чітко відрізнитися від конкурентів. </a:t>
            </a:r>
          </a:p>
          <a:p>
            <a:pPr marL="514350" indent="-514350">
              <a:buAutoNum type="arabicPeriod"/>
            </a:pPr>
            <a:r>
              <a:rPr lang="uk-UA" dirty="0" smtClean="0"/>
              <a:t> Сумнівне позиціонування – коли аргумент, який наводиться у рекламі, не є беззаперечним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61927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0070C0"/>
                </a:solidFill>
              </a:rPr>
              <a:t>Стратегії </a:t>
            </a:r>
            <a:r>
              <a:rPr lang="uk-UA" b="1" dirty="0" err="1" smtClean="0">
                <a:solidFill>
                  <a:srgbClr val="0070C0"/>
                </a:solidFill>
              </a:rPr>
              <a:t>репозиціонування</a:t>
            </a:r>
            <a:r>
              <a:rPr lang="uk-UA" dirty="0" smtClean="0"/>
              <a:t>, які дають змогу змінити негативне сприйняття товару споживачами:</a:t>
            </a:r>
          </a:p>
          <a:p>
            <a:pPr marL="0" indent="0">
              <a:buNone/>
            </a:pPr>
            <a:r>
              <a:rPr lang="uk-UA" dirty="0" smtClean="0"/>
              <a:t> • модифікувати товар — поліпшити певну характеристику товару, яка наразі не відповідає очікуванням ринку;</a:t>
            </a:r>
          </a:p>
          <a:p>
            <a:pPr marL="0" indent="0">
              <a:buNone/>
            </a:pPr>
            <a:r>
              <a:rPr lang="uk-UA" dirty="0" smtClean="0"/>
              <a:t> • модифікувати важливість атрибутів — переконати ринок у тому, що слід приділяти більше уваги певній характеристиці, яка є сильною стороною марки; </a:t>
            </a:r>
          </a:p>
          <a:p>
            <a:pPr marL="0" indent="0">
              <a:buNone/>
            </a:pPr>
            <a:r>
              <a:rPr lang="uk-UA" dirty="0" smtClean="0"/>
              <a:t>• модифікувати сприйняття марки, адже ринок може бути погано поінформований і недооцінювати реальні якості марки, що відрізняють її від інших товарів;</a:t>
            </a:r>
          </a:p>
          <a:p>
            <a:pPr marL="0" indent="0">
              <a:buNone/>
            </a:pPr>
            <a:r>
              <a:rPr lang="uk-UA" dirty="0" smtClean="0"/>
              <a:t> • модифікувати сприйняття марок фірм-конкурентів (передбачає порівняльну рекламу, якщо ринок переоцінює деякі характеристики товару); </a:t>
            </a:r>
          </a:p>
          <a:p>
            <a:pPr marL="0" indent="0">
              <a:buNone/>
            </a:pPr>
            <a:r>
              <a:rPr lang="uk-UA" dirty="0" smtClean="0"/>
              <a:t>• привернути увагу до тих атрибутів, які ринок ігнорує (передбачає створення нової вигоди, яка ще не розглядалася цільовим сегментом);</a:t>
            </a:r>
          </a:p>
          <a:p>
            <a:pPr marL="0" indent="0">
              <a:buNone/>
            </a:pPr>
            <a:r>
              <a:rPr lang="uk-UA" dirty="0" smtClean="0"/>
              <a:t> • модифікувати необхідний рівень атрибута, якщо ринок очікує рівня якості, який не завжди потрібний. Фірма може робити спробу переконати сегмент у тому, що рівень якості є адекватним його вимогам. 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334804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546</Words>
  <Application>Microsoft Office PowerPoint</Application>
  <PresentationFormat>Экран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До практичної роботи 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 практичної роботи 3</dc:title>
  <dc:creator>Igor Mosiyuk</dc:creator>
  <cp:lastModifiedBy>Igor Mosiyuk</cp:lastModifiedBy>
  <cp:revision>1</cp:revision>
  <dcterms:created xsi:type="dcterms:W3CDTF">2023-09-22T13:00:03Z</dcterms:created>
  <dcterms:modified xsi:type="dcterms:W3CDTF">2023-09-22T13:03:44Z</dcterms:modified>
</cp:coreProperties>
</file>