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726E6-C256-4BE8-B396-7F1A1C128151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4FD54-FAF8-4CE6-ACFA-61A9F2258BB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990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4326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69E22EA-872F-4464-B9A7-CD9D9DF71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09AD459C-214B-48ED-AE0A-911CD4666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1F5C7834-24FE-4330-8239-7E4C3BC17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EF485C9-AFEB-4DC0-B425-DF2EF4C7E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48D1D65D-04F7-40F0-BD0D-B665B02A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D6C651EE-AE83-4583-A942-DF302A222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A7E7E43-0145-4652-880F-E7B254DE1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3BE0CBFA-B33F-49E9-AB07-F5DFDA7BC94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A8B0A92-F3ED-4EDA-93C4-1199405D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A9C54F5-075E-4A98-8BC7-BD19046D9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02651" y="2208536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Методологічні засади</a:t>
            </a:r>
          </a:p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uk-UA"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наукового дослідження</a:t>
            </a:r>
            <a:endParaRPr lang="uk-UA" sz="3600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96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5C2D3E5-586F-402E-A592-535FD5CF076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3CAC313-7474-411C-B781-B11386CD06E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B36FFFD-C69F-4F29-8EE8-015253CBC14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11AF6C5-3978-472D-8956-1C0DEE432C4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F0D4659-943D-4E80-A4BF-81AA8B46E44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9D38181-D5E8-4775-864E-A9196904BC7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BF242BBB-3499-4ED4-8F6A-23A3BF219A98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115C22C-5E7B-4C48-8172-FD3D59DEF9C1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05265CB-BADD-4FDD-B0D1-102F40BD41E7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Методологічний підхід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B5542D3-7755-4EA5-A36A-4A75920B32F2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Зв’язок між проблемою, дослідницькою стратегією та доказами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6692B4F5-AA0A-489E-99B8-6749394F12D2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5B482EC-12EB-489A-930A-DCB06327E979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6840B4A-DE36-4781-A285-3879E97A0EDA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Системний та інституційний підходи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9AF2288-9DB5-4C1C-8851-7E8F33C27370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Дві логіки пояснення міжнародних економічних процесів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728F102E-9FC6-48B4-9D57-7BBF1A931EFB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51A8F93-F49B-4CEF-9F07-9AC7A434CE5D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177B367-1E40-4042-8A9C-F596D58CE16D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Порівняльний і міждисциплінарний підходи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78F9E25-045F-45B6-BF47-7F5B77DDF816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Добір випадків та інтеграція дисциплінарних перспектив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BDB37141-6650-452A-9D42-650CC78D6425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A5F6F56-F42B-4B1E-A9F5-3B6FE8A20D43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EE54908-DA51-4745-A721-A057745C2665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Обґрунтування методологічних рішень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DD4A8A8-143F-4C3A-9ACF-BEBC305201DE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Прозорість вибору, обмежень і наслідків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C6A9D993-DD86-42D5-8F35-0E1B1FE26DB2}"/>
              </a:ext>
            </a:extLst>
          </p:cNvPr>
          <p:cNvSpPr>
            <a:spLocks noGrp="1"/>
          </p:cNvSpPr>
          <p:nvPr/>
        </p:nvSpPr>
        <p:spPr>
          <a:xfrm>
            <a:off x="857250" y="4667250"/>
            <a:ext cx="1047750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сформувати послідовну дослідницьку стратегію та пояснити, чому обрані підходи відповідають проблемі, даним і очікуваним висновкам.</a:t>
            </a:r>
          </a:p>
        </p:txBody>
      </p:sp>
    </p:spTree>
    <p:extLst>
      <p:ext uri="{BB962C8B-B14F-4D97-AF65-F5344CB8AC3E}">
        <p14:creationId xmlns:p14="http://schemas.microsoft.com/office/powerpoint/2010/main" val="884693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5DA6AEC-6D4C-4683-B012-A6668DB15BF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МЕТОДОЛОГІЧНИЙ ПІДХІД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1B27FAF-573F-4503-96FB-59F625A8AD8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Методологічна логіка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A8C5222-F4ED-44A1-93F7-92A65ED5D7D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547AD68-0491-49D6-9D86-86CD559DB53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D632E6A-9624-4C23-8412-20C5DB19A5A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5540952-4318-4337-B307-82DB2F001A1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FECCFED-56CC-4829-BF34-4F5C83858DDB}"/>
              </a:ext>
            </a:extLst>
          </p:cNvPr>
          <p:cNvSpPr>
            <a:spLocks noGrp="1"/>
          </p:cNvSpPr>
          <p:nvPr/>
        </p:nvSpPr>
        <p:spPr>
          <a:xfrm>
            <a:off x="495300" y="2238375"/>
            <a:ext cx="2000250" cy="876300"/>
          </a:xfrm>
          <a:prstGeom prst="roundRect">
            <a:avLst>
              <a:gd name="adj" fmla="val 869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НАУКОВА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cxnSp>
        <p:nvCxnSpPr>
          <p:cNvPr id="8" name="Пряма зі стрілкою 7">
            <a:extLst>
              <a:ext uri="{FF2B5EF4-FFF2-40B4-BE49-F238E27FC236}">
                <a16:creationId xmlns:a16="http://schemas.microsoft.com/office/drawing/2014/main" id="{14558794-AF85-4B39-ACBB-E7073853E8C6}"/>
              </a:ext>
            </a:extLst>
          </p:cNvPr>
          <p:cNvCxnSpPr/>
          <p:nvPr/>
        </p:nvCxnSpPr>
        <p:spPr>
          <a:xfrm>
            <a:off x="2495550" y="2676525"/>
            <a:ext cx="26670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E97F0380-3FD6-4FBA-9352-24FA5117D4AC}"/>
              </a:ext>
            </a:extLst>
          </p:cNvPr>
          <p:cNvSpPr>
            <a:spLocks noGrp="1"/>
          </p:cNvSpPr>
          <p:nvPr/>
        </p:nvSpPr>
        <p:spPr>
          <a:xfrm>
            <a:off x="2838450" y="2238375"/>
            <a:ext cx="2000250" cy="876300"/>
          </a:xfrm>
          <a:prstGeom prst="roundRect">
            <a:avLst>
              <a:gd name="adj" fmla="val 869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ВИХІДНІ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ПРИПУЩЕННЯ</a:t>
            </a:r>
          </a:p>
        </p:txBody>
      </p:sp>
      <p:cxnSp>
        <p:nvCxnSpPr>
          <p:cNvPr id="10" name="Пряма зі стрілкою 9">
            <a:extLst>
              <a:ext uri="{FF2B5EF4-FFF2-40B4-BE49-F238E27FC236}">
                <a16:creationId xmlns:a16="http://schemas.microsoft.com/office/drawing/2014/main" id="{7E440666-BE41-4556-8091-0C22CA00CC41}"/>
              </a:ext>
            </a:extLst>
          </p:cNvPr>
          <p:cNvCxnSpPr/>
          <p:nvPr/>
        </p:nvCxnSpPr>
        <p:spPr>
          <a:xfrm>
            <a:off x="4838700" y="2676525"/>
            <a:ext cx="26670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C9844168-88C9-4FB3-8FDD-0DA4309A620C}"/>
              </a:ext>
            </a:extLst>
          </p:cNvPr>
          <p:cNvSpPr>
            <a:spLocks noGrp="1"/>
          </p:cNvSpPr>
          <p:nvPr/>
        </p:nvSpPr>
        <p:spPr>
          <a:xfrm>
            <a:off x="5181600" y="2238375"/>
            <a:ext cx="2000250" cy="876300"/>
          </a:xfrm>
          <a:prstGeom prst="roundRect">
            <a:avLst>
              <a:gd name="adj" fmla="val 869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МЕТОДОЛОГІЧНИЙ</a:t>
            </a:r>
          </a:p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ПІДХІД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25E53E70-BAEF-4FB8-BE6D-64323D9CF849}"/>
              </a:ext>
            </a:extLst>
          </p:cNvPr>
          <p:cNvCxnSpPr/>
          <p:nvPr/>
        </p:nvCxnSpPr>
        <p:spPr>
          <a:xfrm>
            <a:off x="7181850" y="2676525"/>
            <a:ext cx="26670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CAFBD0C2-4FB7-4805-8264-EF5E5806465A}"/>
              </a:ext>
            </a:extLst>
          </p:cNvPr>
          <p:cNvSpPr>
            <a:spLocks noGrp="1"/>
          </p:cNvSpPr>
          <p:nvPr/>
        </p:nvSpPr>
        <p:spPr>
          <a:xfrm>
            <a:off x="7524750" y="2238375"/>
            <a:ext cx="2000250" cy="876300"/>
          </a:xfrm>
          <a:prstGeom prst="roundRect">
            <a:avLst>
              <a:gd name="adj" fmla="val 869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ДОСЛІДНИЦЬКА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СТРАТЕГІЯ</a:t>
            </a:r>
          </a:p>
        </p:txBody>
      </p:sp>
      <p:cxnSp>
        <p:nvCxnSpPr>
          <p:cNvPr id="14" name="Пряма зі стрілкою 13">
            <a:extLst>
              <a:ext uri="{FF2B5EF4-FFF2-40B4-BE49-F238E27FC236}">
                <a16:creationId xmlns:a16="http://schemas.microsoft.com/office/drawing/2014/main" id="{C1ECDF8C-E9DB-41F0-B0EC-44471497B52F}"/>
              </a:ext>
            </a:extLst>
          </p:cNvPr>
          <p:cNvCxnSpPr/>
          <p:nvPr/>
        </p:nvCxnSpPr>
        <p:spPr>
          <a:xfrm>
            <a:off x="9525000" y="2676525"/>
            <a:ext cx="26670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408DAB21-70AC-4565-96F7-C7FE8EDEC617}"/>
              </a:ext>
            </a:extLst>
          </p:cNvPr>
          <p:cNvSpPr>
            <a:spLocks noGrp="1"/>
          </p:cNvSpPr>
          <p:nvPr/>
        </p:nvSpPr>
        <p:spPr>
          <a:xfrm>
            <a:off x="9867900" y="2238375"/>
            <a:ext cx="2000250" cy="876300"/>
          </a:xfrm>
          <a:prstGeom prst="roundRect">
            <a:avLst>
              <a:gd name="adj" fmla="val 869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ДОКАЗИ ТА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ВИСНОВКИ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EAEA2E9B-A3F6-419B-A3F8-F18BC275601A}"/>
              </a:ext>
            </a:extLst>
          </p:cNvPr>
          <p:cNvSpPr>
            <a:spLocks noGrp="1"/>
          </p:cNvSpPr>
          <p:nvPr/>
        </p:nvSpPr>
        <p:spPr>
          <a:xfrm>
            <a:off x="1619250" y="3905250"/>
            <a:ext cx="8953500" cy="895350"/>
          </a:xfrm>
          <a:prstGeom prst="roundRect">
            <a:avLst>
              <a:gd name="adj" fmla="val 8511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Методологічний підхід визначає, які властивості об’єкта вважаються значущими, які зв’язки потребують пояснення та які докази можуть підтримати висновок.</a:t>
            </a:r>
          </a:p>
        </p:txBody>
      </p:sp>
    </p:spTree>
    <p:extLst>
      <p:ext uri="{BB962C8B-B14F-4D97-AF65-F5344CB8AC3E}">
        <p14:creationId xmlns:p14="http://schemas.microsoft.com/office/powerpoint/2010/main" val="549775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89FCE09-D73E-4345-A451-78C61C3B92E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МЕТОДОЛОГІЧНИЙ ПІДХІД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5A620A3-FC94-4408-8462-208FA304090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Рівні методологічного вибору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58AF81B-687F-4992-8A16-447072630FA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06134EE-DCA6-4713-B988-1833A597384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2EF5716-764A-40B3-86E6-D489D034A7F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9F0FE39-802B-44CA-BC9A-F1C64309D3B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F07A2851-A8A4-492F-984E-1380B7597E53}"/>
              </a:ext>
            </a:extLst>
          </p:cNvPr>
          <p:cNvGraphicFramePr/>
          <p:nvPr/>
        </p:nvGraphicFramePr>
        <p:xfrm>
          <a:off x="666750" y="1638300"/>
          <a:ext cx="10858500" cy="4000500"/>
        </p:xfrm>
        <a:graphic>
          <a:graphicData uri="http://schemas.openxmlformats.org/drawingml/2006/table">
            <a:tbl>
              <a:tblPr/>
              <a:tblGrid>
                <a:gridCol w="214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Рівень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Основне питання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рішення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Методологія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 яких засадах формується наукове пояснення?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Система принципів побудови та оцінювання дослідження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Методологічний підхід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 якої аналітичної перспективи розглядається об’єкт?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Логіка виділення чинників, зв’язків і меж аналізу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Дослідницька стратегія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організувати послідовність отримання доказів?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План роботи з випадками, даними та методами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зібрати й опрацювати інформацію?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Конкретні процедури аналізу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639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DE75BA6F-25A0-4D68-9ACB-9EB091B6123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МЕТОДОЛОГІЧНИЙ ПІДХІД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C6905DC-7D4B-4CFB-9532-137E76AA624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Послідовність методологічних рішень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BE2D973-3194-4EDB-B1B7-2D2A5F9E05D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5DE7398-17F1-47AA-9BE0-2EA4D815322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C70A1B5-39C7-410E-8C59-005B739D7CE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B791D26-1772-4322-B243-BCB70675E50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E8D5F7B-A3B5-4A2D-8FBB-7AC77DD987BF}"/>
              </a:ext>
            </a:extLst>
          </p:cNvPr>
          <p:cNvSpPr>
            <a:spLocks noGrp="1"/>
          </p:cNvSpPr>
          <p:nvPr/>
        </p:nvSpPr>
        <p:spPr>
          <a:xfrm>
            <a:off x="762000" y="1695450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2A158C9-9B0A-45BB-A289-9995FDC178C4}"/>
              </a:ext>
            </a:extLst>
          </p:cNvPr>
          <p:cNvSpPr>
            <a:spLocks noGrp="1"/>
          </p:cNvSpPr>
          <p:nvPr/>
        </p:nvSpPr>
        <p:spPr>
          <a:xfrm>
            <a:off x="1524000" y="16383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УЯВЛЕННЯ ПРО ОБ’ЄКТ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57C202C-F4A7-419B-962A-5182BC36F4E0}"/>
              </a:ext>
            </a:extLst>
          </p:cNvPr>
          <p:cNvSpPr>
            <a:spLocks noGrp="1"/>
          </p:cNvSpPr>
          <p:nvPr/>
        </p:nvSpPr>
        <p:spPr>
          <a:xfrm>
            <a:off x="5143500" y="1638300"/>
            <a:ext cx="595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становить досліджуване явище та де проходять його межі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1E6B620A-F196-417C-B3B2-03B1E0393625}"/>
              </a:ext>
            </a:extLst>
          </p:cNvPr>
          <p:cNvSpPr>
            <a:spLocks noGrp="1"/>
          </p:cNvSpPr>
          <p:nvPr/>
        </p:nvSpPr>
        <p:spPr>
          <a:xfrm>
            <a:off x="1524000" y="2324100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87F97C1-EC8D-42CD-84DB-60D8EC2219EB}"/>
              </a:ext>
            </a:extLst>
          </p:cNvPr>
          <p:cNvSpPr>
            <a:spLocks noGrp="1"/>
          </p:cNvSpPr>
          <p:nvPr/>
        </p:nvSpPr>
        <p:spPr>
          <a:xfrm>
            <a:off x="762000" y="2686050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D076CCA-9815-4249-9252-A77F0AB31C3D}"/>
              </a:ext>
            </a:extLst>
          </p:cNvPr>
          <p:cNvSpPr>
            <a:spLocks noGrp="1"/>
          </p:cNvSpPr>
          <p:nvPr/>
        </p:nvSpPr>
        <p:spPr>
          <a:xfrm>
            <a:off x="1524000" y="26289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ДОКАЗОВОСТІ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C163344-4CFE-4B47-8BDA-0070A96683D6}"/>
              </a:ext>
            </a:extLst>
          </p:cNvPr>
          <p:cNvSpPr>
            <a:spLocks noGrp="1"/>
          </p:cNvSpPr>
          <p:nvPr/>
        </p:nvSpPr>
        <p:spPr>
          <a:xfrm>
            <a:off x="5143500" y="2628900"/>
            <a:ext cx="595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Яку інформацію можна вважати достатньою для обґрунтованого висновку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2EBD1026-D1AD-48C7-9D76-A9D872D87C7D}"/>
              </a:ext>
            </a:extLst>
          </p:cNvPr>
          <p:cNvSpPr>
            <a:spLocks noGrp="1"/>
          </p:cNvSpPr>
          <p:nvPr/>
        </p:nvSpPr>
        <p:spPr>
          <a:xfrm>
            <a:off x="1524000" y="3314700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3029DCC-5EF6-493D-A8C7-3157D56CF288}"/>
              </a:ext>
            </a:extLst>
          </p:cNvPr>
          <p:cNvSpPr>
            <a:spLocks noGrp="1"/>
          </p:cNvSpPr>
          <p:nvPr/>
        </p:nvSpPr>
        <p:spPr>
          <a:xfrm>
            <a:off x="762000" y="3676650"/>
            <a:ext cx="495300" cy="495300"/>
          </a:xfrm>
          <a:prstGeom prst="ellipse">
            <a:avLst/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7A40916C-702C-4D91-8E8B-85E1BB993D36}"/>
              </a:ext>
            </a:extLst>
          </p:cNvPr>
          <p:cNvSpPr>
            <a:spLocks noGrp="1"/>
          </p:cNvSpPr>
          <p:nvPr/>
        </p:nvSpPr>
        <p:spPr>
          <a:xfrm>
            <a:off x="1524000" y="36195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ПОЯСНЕННЯ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B85558F-DEA7-484C-A72F-B677038B42FF}"/>
              </a:ext>
            </a:extLst>
          </p:cNvPr>
          <p:cNvSpPr>
            <a:spLocks noGrp="1"/>
          </p:cNvSpPr>
          <p:nvPr/>
        </p:nvSpPr>
        <p:spPr>
          <a:xfrm>
            <a:off x="5143500" y="3619500"/>
            <a:ext cx="595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механізми, взаємодії або умови пов’язують чинники з результатом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844C0A82-C5E1-4EED-8016-98305088FE1A}"/>
              </a:ext>
            </a:extLst>
          </p:cNvPr>
          <p:cNvSpPr>
            <a:spLocks noGrp="1"/>
          </p:cNvSpPr>
          <p:nvPr/>
        </p:nvSpPr>
        <p:spPr>
          <a:xfrm>
            <a:off x="1524000" y="4305300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560C8B4-71E6-4093-821E-75B4B12CBEFE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A6C30C0-79C8-44CD-9524-91DC1E261A5A}"/>
              </a:ext>
            </a:extLst>
          </p:cNvPr>
          <p:cNvSpPr>
            <a:spLocks noGrp="1"/>
          </p:cNvSpPr>
          <p:nvPr/>
        </p:nvSpPr>
        <p:spPr>
          <a:xfrm>
            <a:off x="1524000" y="4610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ОРГАНІЗАЦІЯ ДОСЛІДЖЕННЯ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330E915-75A9-43D3-94C4-81AED6624296}"/>
              </a:ext>
            </a:extLst>
          </p:cNvPr>
          <p:cNvSpPr>
            <a:spLocks noGrp="1"/>
          </p:cNvSpPr>
          <p:nvPr/>
        </p:nvSpPr>
        <p:spPr>
          <a:xfrm>
            <a:off x="5143500" y="4610100"/>
            <a:ext cx="595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випадки, дані та методи потрібні для перевірки пояснення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E559C8F9-50CA-41D5-9951-76D38281BF63}"/>
              </a:ext>
            </a:extLst>
          </p:cNvPr>
          <p:cNvSpPr>
            <a:spLocks noGrp="1"/>
          </p:cNvSpPr>
          <p:nvPr/>
        </p:nvSpPr>
        <p:spPr>
          <a:xfrm>
            <a:off x="1524000" y="5295900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6497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4604DC9-EF11-49EE-B796-A696A276105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МЕТОДОЛОГІЧНИЙ ПІДХІД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6B240A5-C6A5-4B08-8AE6-17DEEC86F06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Відповідність підходу дослідницькій проблемі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9C579B5-410A-4484-AFE0-151980D433A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A97D982-1EE0-4BD1-A070-FD12B8D8247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1F9D601-BA7C-452D-B063-42203A1DFE5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0EC0BC0-DBCD-421F-9F21-D3CAC2BB4D6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C7B0A6D7-DF1E-4836-A838-AF0E831FA597}"/>
              </a:ext>
            </a:extLst>
          </p:cNvPr>
          <p:cNvSpPr>
            <a:spLocks noGrp="1"/>
          </p:cNvSpPr>
          <p:nvPr/>
        </p:nvSpPr>
        <p:spPr>
          <a:xfrm>
            <a:off x="666750" y="1638300"/>
            <a:ext cx="10858500" cy="819150"/>
          </a:xfrm>
          <a:prstGeom prst="roundRect">
            <a:avLst>
              <a:gd name="adj" fmla="val 9302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5D39149-E270-4AA9-AA09-DCAEF008E3BD}"/>
              </a:ext>
            </a:extLst>
          </p:cNvPr>
          <p:cNvSpPr>
            <a:spLocks noGrp="1"/>
          </p:cNvSpPr>
          <p:nvPr/>
        </p:nvSpPr>
        <p:spPr>
          <a:xfrm>
            <a:off x="838200" y="17907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49FB18D-A1FC-414B-8205-D88609786B64}"/>
              </a:ext>
            </a:extLst>
          </p:cNvPr>
          <p:cNvSpPr>
            <a:spLocks noGrp="1"/>
          </p:cNvSpPr>
          <p:nvPr/>
        </p:nvSpPr>
        <p:spPr>
          <a:xfrm>
            <a:off x="1409700" y="1771650"/>
            <a:ext cx="9944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Дослідницьке питання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05594E0-1ADB-4C36-BB9D-BC69250A88C3}"/>
              </a:ext>
            </a:extLst>
          </p:cNvPr>
          <p:cNvSpPr>
            <a:spLocks noGrp="1"/>
          </p:cNvSpPr>
          <p:nvPr/>
        </p:nvSpPr>
        <p:spPr>
          <a:xfrm>
            <a:off x="1409700" y="2019300"/>
            <a:ext cx="994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Підхід має пояснювати саме той тип зв’язку, механізму або зміни, який сформульовано в питанні.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29151810-05C2-4C5E-935C-593E52992B77}"/>
              </a:ext>
            </a:extLst>
          </p:cNvPr>
          <p:cNvSpPr>
            <a:spLocks noGrp="1"/>
          </p:cNvSpPr>
          <p:nvPr/>
        </p:nvSpPr>
        <p:spPr>
          <a:xfrm>
            <a:off x="666750" y="2628900"/>
            <a:ext cx="10858500" cy="819150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0095C2C-B549-45B5-8C0E-FD3CE198168C}"/>
              </a:ext>
            </a:extLst>
          </p:cNvPr>
          <p:cNvSpPr>
            <a:spLocks noGrp="1"/>
          </p:cNvSpPr>
          <p:nvPr/>
        </p:nvSpPr>
        <p:spPr>
          <a:xfrm>
            <a:off x="838200" y="27813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1343D25-22A3-4CB6-A654-703B2980D8E5}"/>
              </a:ext>
            </a:extLst>
          </p:cNvPr>
          <p:cNvSpPr>
            <a:spLocks noGrp="1"/>
          </p:cNvSpPr>
          <p:nvPr/>
        </p:nvSpPr>
        <p:spPr>
          <a:xfrm>
            <a:off x="1409700" y="2762250"/>
            <a:ext cx="9944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Одиниця аналізу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69F923B-5376-434B-8D9F-A19701C918E1}"/>
              </a:ext>
            </a:extLst>
          </p:cNvPr>
          <p:cNvSpPr>
            <a:spLocks noGrp="1"/>
          </p:cNvSpPr>
          <p:nvPr/>
        </p:nvSpPr>
        <p:spPr>
          <a:xfrm>
            <a:off x="1409700" y="3009900"/>
            <a:ext cx="994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Рівень аналізу охоплює країну, інституцію, ринок, підприємство або їх взаємодію.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42E68736-756A-4A4D-9DA6-989C00364D97}"/>
              </a:ext>
            </a:extLst>
          </p:cNvPr>
          <p:cNvSpPr>
            <a:spLocks noGrp="1"/>
          </p:cNvSpPr>
          <p:nvPr/>
        </p:nvSpPr>
        <p:spPr>
          <a:xfrm>
            <a:off x="666750" y="3619500"/>
            <a:ext cx="10858500" cy="819150"/>
          </a:xfrm>
          <a:prstGeom prst="roundRect">
            <a:avLst>
              <a:gd name="adj" fmla="val 9302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11460AA3-2624-4DC3-8362-1C8BF80B6BD4}"/>
              </a:ext>
            </a:extLst>
          </p:cNvPr>
          <p:cNvSpPr>
            <a:spLocks noGrp="1"/>
          </p:cNvSpPr>
          <p:nvPr/>
        </p:nvSpPr>
        <p:spPr>
          <a:xfrm>
            <a:off x="838200" y="37719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2DE7398-5A88-42AF-AC44-424786139242}"/>
              </a:ext>
            </a:extLst>
          </p:cNvPr>
          <p:cNvSpPr>
            <a:spLocks noGrp="1"/>
          </p:cNvSpPr>
          <p:nvPr/>
        </p:nvSpPr>
        <p:spPr>
          <a:xfrm>
            <a:off x="1409700" y="3752850"/>
            <a:ext cx="9944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Доступні докази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54F3F653-8D71-4AFE-834A-2901063E6CFE}"/>
              </a:ext>
            </a:extLst>
          </p:cNvPr>
          <p:cNvSpPr>
            <a:spLocks noGrp="1"/>
          </p:cNvSpPr>
          <p:nvPr/>
        </p:nvSpPr>
        <p:spPr>
          <a:xfrm>
            <a:off x="1409700" y="4000500"/>
            <a:ext cx="994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Теоретичні припущення допускають перевірку наявними даними та документами.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07314709-32CE-4950-ABF2-FCE435344CF3}"/>
              </a:ext>
            </a:extLst>
          </p:cNvPr>
          <p:cNvSpPr>
            <a:spLocks noGrp="1"/>
          </p:cNvSpPr>
          <p:nvPr/>
        </p:nvSpPr>
        <p:spPr>
          <a:xfrm>
            <a:off x="666750" y="4610100"/>
            <a:ext cx="10858500" cy="819150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7156698-F7A6-4391-9657-C327A09F043A}"/>
              </a:ext>
            </a:extLst>
          </p:cNvPr>
          <p:cNvSpPr>
            <a:spLocks noGrp="1"/>
          </p:cNvSpPr>
          <p:nvPr/>
        </p:nvSpPr>
        <p:spPr>
          <a:xfrm>
            <a:off x="838200" y="47625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077E338-2369-4965-A443-EE25899980BC}"/>
              </a:ext>
            </a:extLst>
          </p:cNvPr>
          <p:cNvSpPr>
            <a:spLocks noGrp="1"/>
          </p:cNvSpPr>
          <p:nvPr/>
        </p:nvSpPr>
        <p:spPr>
          <a:xfrm>
            <a:off x="1409700" y="4743450"/>
            <a:ext cx="9944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Межі висновку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85F48DA-D095-420C-979C-60E09B512BDF}"/>
              </a:ext>
            </a:extLst>
          </p:cNvPr>
          <p:cNvSpPr>
            <a:spLocks noGrp="1"/>
          </p:cNvSpPr>
          <p:nvPr/>
        </p:nvSpPr>
        <p:spPr>
          <a:xfrm>
            <a:off x="1409700" y="4991100"/>
            <a:ext cx="994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Обраний підхід дає змогу визначити умови, у межах яких висновок залишається обґрунтованим.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6136E6A-F2AC-4246-9E5D-6DC446DD0876}"/>
              </a:ext>
            </a:extLst>
          </p:cNvPr>
          <p:cNvSpPr>
            <a:spLocks noGrp="1"/>
          </p:cNvSpPr>
          <p:nvPr/>
        </p:nvSpPr>
        <p:spPr>
          <a:xfrm>
            <a:off x="1666875" y="5715000"/>
            <a:ext cx="885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Методологічна послідовність означає узгодженість питання, рівня аналізу, доказів і допустимого масштабу узагальнення.</a:t>
            </a:r>
          </a:p>
        </p:txBody>
      </p:sp>
    </p:spTree>
    <p:extLst>
      <p:ext uri="{BB962C8B-B14F-4D97-AF65-F5344CB8AC3E}">
        <p14:creationId xmlns:p14="http://schemas.microsoft.com/office/powerpoint/2010/main" val="992551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B4CB7FF-EBBC-4C76-86CF-010FFD6832B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СИСТЕМНИЙ ТА ІНСТИТУЦІЙНИЙ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3D77920-9127-442B-B187-01884BDEF2C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Системний підхід до міжнародних економічних процесів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D1FE23D-C555-40A2-A568-E6D22E2FCCD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51AE7FF-E14F-4C67-A37D-0C8F5AF4F1D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72E2B57-1672-4255-AAB5-7F4C1C31DAB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58D29A6-00A5-4901-BB77-1823FE0A9FF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2D415343-6A14-45C4-A526-E4F10170B4D5}"/>
              </a:ext>
            </a:extLst>
          </p:cNvPr>
          <p:cNvSpPr>
            <a:spLocks noGrp="1"/>
          </p:cNvSpPr>
          <p:nvPr/>
        </p:nvSpPr>
        <p:spPr>
          <a:xfrm>
            <a:off x="781050" y="1619250"/>
            <a:ext cx="2238375" cy="552450"/>
          </a:xfrm>
          <a:prstGeom prst="roundRect">
            <a:avLst>
              <a:gd name="adj" fmla="val 1379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ЦІЛІСНІСТЬ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5B33457-4FCF-40E5-8DFB-B4828DB1FD4B}"/>
              </a:ext>
            </a:extLst>
          </p:cNvPr>
          <p:cNvSpPr>
            <a:spLocks noGrp="1"/>
          </p:cNvSpPr>
          <p:nvPr/>
        </p:nvSpPr>
        <p:spPr>
          <a:xfrm>
            <a:off x="3333750" y="1619250"/>
            <a:ext cx="781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Об’єкт розглядається як упорядкована сукупність взаємопов’язаних елементів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50BF6362-C1FA-415B-8005-C2FB0D3C08E3}"/>
              </a:ext>
            </a:extLst>
          </p:cNvPr>
          <p:cNvSpPr>
            <a:spLocks noGrp="1"/>
          </p:cNvSpPr>
          <p:nvPr/>
        </p:nvSpPr>
        <p:spPr>
          <a:xfrm>
            <a:off x="781050" y="2457450"/>
            <a:ext cx="2238375" cy="552450"/>
          </a:xfrm>
          <a:prstGeom prst="roundRect">
            <a:avLst>
              <a:gd name="adj" fmla="val 1379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СТРУКТУРА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939FF17-3E91-4892-9B23-C5C228CABCE0}"/>
              </a:ext>
            </a:extLst>
          </p:cNvPr>
          <p:cNvSpPr>
            <a:spLocks noGrp="1"/>
          </p:cNvSpPr>
          <p:nvPr/>
        </p:nvSpPr>
        <p:spPr>
          <a:xfrm>
            <a:off x="3333750" y="2457450"/>
            <a:ext cx="781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Визначаються складові системи, їх функції та характер взаємодії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3CA8B4DE-5BE4-4BD4-9601-147F56845CE5}"/>
              </a:ext>
            </a:extLst>
          </p:cNvPr>
          <p:cNvSpPr>
            <a:spLocks noGrp="1"/>
          </p:cNvSpPr>
          <p:nvPr/>
        </p:nvSpPr>
        <p:spPr>
          <a:xfrm>
            <a:off x="781050" y="3295650"/>
            <a:ext cx="2238375" cy="552450"/>
          </a:xfrm>
          <a:prstGeom prst="roundRect">
            <a:avLst>
              <a:gd name="adj" fmla="val 13793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РІВНІ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2B07D0E-60D5-45FE-8757-73FEFE819BE2}"/>
              </a:ext>
            </a:extLst>
          </p:cNvPr>
          <p:cNvSpPr>
            <a:spLocks noGrp="1"/>
          </p:cNvSpPr>
          <p:nvPr/>
        </p:nvSpPr>
        <p:spPr>
          <a:xfrm>
            <a:off x="3333750" y="3295650"/>
            <a:ext cx="781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Аналіз охоплює зв’язки між глобальним, національним, галузевим і мікрорівнем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D44308B2-9502-418D-80B3-05E414F7C82D}"/>
              </a:ext>
            </a:extLst>
          </p:cNvPr>
          <p:cNvSpPr>
            <a:spLocks noGrp="1"/>
          </p:cNvSpPr>
          <p:nvPr/>
        </p:nvSpPr>
        <p:spPr>
          <a:xfrm>
            <a:off x="781050" y="4133850"/>
            <a:ext cx="2238375" cy="552450"/>
          </a:xfrm>
          <a:prstGeom prst="roundRect">
            <a:avLst>
              <a:gd name="adj" fmla="val 1379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СЕРЕДОВИЩЕ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CD1C24C-A422-492C-9833-ABE0C23D0031}"/>
              </a:ext>
            </a:extLst>
          </p:cNvPr>
          <p:cNvSpPr>
            <a:spLocks noGrp="1"/>
          </p:cNvSpPr>
          <p:nvPr/>
        </p:nvSpPr>
        <p:spPr>
          <a:xfrm>
            <a:off x="3333750" y="4133850"/>
            <a:ext cx="781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Зовнішні умови впливають на поведінку системи та її здатність до адаптації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2247A3F8-9EB5-4F0D-9E94-71B87D15A63C}"/>
              </a:ext>
            </a:extLst>
          </p:cNvPr>
          <p:cNvSpPr>
            <a:spLocks noGrp="1"/>
          </p:cNvSpPr>
          <p:nvPr/>
        </p:nvSpPr>
        <p:spPr>
          <a:xfrm>
            <a:off x="781050" y="4972050"/>
            <a:ext cx="2238375" cy="552450"/>
          </a:xfrm>
          <a:prstGeom prst="roundRect">
            <a:avLst>
              <a:gd name="adj" fmla="val 1379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ДИНАМІКА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95FDB6A-7F4B-43F1-9438-35C2B2DDEAE6}"/>
              </a:ext>
            </a:extLst>
          </p:cNvPr>
          <p:cNvSpPr>
            <a:spLocks noGrp="1"/>
          </p:cNvSpPr>
          <p:nvPr/>
        </p:nvSpPr>
        <p:spPr>
          <a:xfrm>
            <a:off x="3333750" y="4972050"/>
            <a:ext cx="781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Зміни пояснюються через зворотні зв’язки, накопичення ефектів і структурні зрушення</a:t>
            </a:r>
          </a:p>
        </p:txBody>
      </p:sp>
    </p:spTree>
    <p:extLst>
      <p:ext uri="{BB962C8B-B14F-4D97-AF65-F5344CB8AC3E}">
        <p14:creationId xmlns:p14="http://schemas.microsoft.com/office/powerpoint/2010/main" val="1664225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4283F97-D4DC-4BBD-9528-7E0EDC23306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СИСТЕМНИЙ ТА ІНСТИТУЦІЙНИЙ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F20ABE6-467B-4051-9888-B8F67E99765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Системна модель стійкості міжнародного ланцюга постачання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D95DBBC-C808-4F98-BD1B-0D5E5635FBD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0501244-C5FC-43AD-B7E3-90E4C02D81E1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193E330-709C-4247-AA2F-FC0DCC68C15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E01421E-B778-48B3-B494-D3548A36B12D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A4284BF-72D4-448F-AAB1-2A110F33B7A2}"/>
              </a:ext>
            </a:extLst>
          </p:cNvPr>
          <p:cNvSpPr>
            <a:spLocks noGrp="1"/>
          </p:cNvSpPr>
          <p:nvPr/>
        </p:nvSpPr>
        <p:spPr>
          <a:xfrm>
            <a:off x="4238625" y="1581150"/>
            <a:ext cx="3714750" cy="457200"/>
          </a:xfrm>
          <a:prstGeom prst="roundRect">
            <a:avLst>
              <a:gd name="adj" fmla="val 16667"/>
            </a:avLst>
          </a:prstGeom>
          <a:solidFill>
            <a:srgbClr val="FBF3E5"/>
          </a:solidFill>
          <a:ln w="14288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ЗОВНІШНЄ СЕРЕДОВИЩЕ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446BD5F9-A215-4CF3-9AFB-617070ED2E46}"/>
              </a:ext>
            </a:extLst>
          </p:cNvPr>
          <p:cNvSpPr>
            <a:spLocks noGrp="1"/>
          </p:cNvSpPr>
          <p:nvPr/>
        </p:nvSpPr>
        <p:spPr>
          <a:xfrm>
            <a:off x="523875" y="2619375"/>
            <a:ext cx="2381250" cy="628650"/>
          </a:xfrm>
          <a:prstGeom prst="roundRect">
            <a:avLst>
              <a:gd name="adj" fmla="val 1212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ВХОДИ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294EBE1-5CB4-47E1-AAD2-26C16415B283}"/>
              </a:ext>
            </a:extLst>
          </p:cNvPr>
          <p:cNvSpPr>
            <a:spLocks noGrp="1"/>
          </p:cNvSpPr>
          <p:nvPr/>
        </p:nvSpPr>
        <p:spPr>
          <a:xfrm>
            <a:off x="523875" y="3381375"/>
            <a:ext cx="2381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ресурси, інформація, постачальники</a:t>
            </a:r>
          </a:p>
        </p:txBody>
      </p:sp>
      <p:cxnSp>
        <p:nvCxnSpPr>
          <p:cNvPr id="10" name="Пряма зі стрілкою 9">
            <a:extLst>
              <a:ext uri="{FF2B5EF4-FFF2-40B4-BE49-F238E27FC236}">
                <a16:creationId xmlns:a16="http://schemas.microsoft.com/office/drawing/2014/main" id="{21680DCD-5432-497B-A185-265C08FA77DC}"/>
              </a:ext>
            </a:extLst>
          </p:cNvPr>
          <p:cNvCxnSpPr/>
          <p:nvPr/>
        </p:nvCxnSpPr>
        <p:spPr>
          <a:xfrm>
            <a:off x="2905125" y="2933700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4BEB0B23-E3DD-44D0-AC50-47C2084950A5}"/>
              </a:ext>
            </a:extLst>
          </p:cNvPr>
          <p:cNvSpPr>
            <a:spLocks noGrp="1"/>
          </p:cNvSpPr>
          <p:nvPr/>
        </p:nvSpPr>
        <p:spPr>
          <a:xfrm>
            <a:off x="3429000" y="2619375"/>
            <a:ext cx="2381250" cy="628650"/>
          </a:xfrm>
          <a:prstGeom prst="roundRect">
            <a:avLst>
              <a:gd name="adj" fmla="val 12121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СТРУКТУРА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80EF620-28FE-4073-9C22-DD4CBA64E82A}"/>
              </a:ext>
            </a:extLst>
          </p:cNvPr>
          <p:cNvSpPr>
            <a:spLocks noGrp="1"/>
          </p:cNvSpPr>
          <p:nvPr/>
        </p:nvSpPr>
        <p:spPr>
          <a:xfrm>
            <a:off x="3429000" y="3381375"/>
            <a:ext cx="2381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учасники, зв’язки, критичні вузли</a:t>
            </a:r>
          </a:p>
        </p:txBody>
      </p:sp>
      <p:cxnSp>
        <p:nvCxnSpPr>
          <p:cNvPr id="13" name="Пряма зі стрілкою 12">
            <a:extLst>
              <a:ext uri="{FF2B5EF4-FFF2-40B4-BE49-F238E27FC236}">
                <a16:creationId xmlns:a16="http://schemas.microsoft.com/office/drawing/2014/main" id="{0524D5C0-B226-4003-94E8-79F2BA6F6914}"/>
              </a:ext>
            </a:extLst>
          </p:cNvPr>
          <p:cNvCxnSpPr/>
          <p:nvPr/>
        </p:nvCxnSpPr>
        <p:spPr>
          <a:xfrm>
            <a:off x="5810250" y="2933700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4" name="Округлений прямокутник 13">
            <a:extLst>
              <a:ext uri="{FF2B5EF4-FFF2-40B4-BE49-F238E27FC236}">
                <a16:creationId xmlns:a16="http://schemas.microsoft.com/office/drawing/2014/main" id="{DA2E269A-0526-4EA8-85D4-902BF9463F88}"/>
              </a:ext>
            </a:extLst>
          </p:cNvPr>
          <p:cNvSpPr>
            <a:spLocks noGrp="1"/>
          </p:cNvSpPr>
          <p:nvPr/>
        </p:nvSpPr>
        <p:spPr>
          <a:xfrm>
            <a:off x="6334125" y="2619375"/>
            <a:ext cx="2381250" cy="628650"/>
          </a:xfrm>
          <a:prstGeom prst="roundRect">
            <a:avLst>
              <a:gd name="adj" fmla="val 1212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ПРОЦЕСИ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72B8662-3230-42CD-A01D-88B661E96734}"/>
              </a:ext>
            </a:extLst>
          </p:cNvPr>
          <p:cNvSpPr>
            <a:spLocks noGrp="1"/>
          </p:cNvSpPr>
          <p:nvPr/>
        </p:nvSpPr>
        <p:spPr>
          <a:xfrm>
            <a:off x="6334125" y="3381375"/>
            <a:ext cx="2381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координація, переміщення, адаптація</a:t>
            </a:r>
          </a:p>
        </p:txBody>
      </p:sp>
      <p:cxnSp>
        <p:nvCxnSpPr>
          <p:cNvPr id="16" name="Пряма зі стрілкою 15">
            <a:extLst>
              <a:ext uri="{FF2B5EF4-FFF2-40B4-BE49-F238E27FC236}">
                <a16:creationId xmlns:a16="http://schemas.microsoft.com/office/drawing/2014/main" id="{9F80A88C-1B58-4DE0-BAC5-5A8453DAA854}"/>
              </a:ext>
            </a:extLst>
          </p:cNvPr>
          <p:cNvCxnSpPr/>
          <p:nvPr/>
        </p:nvCxnSpPr>
        <p:spPr>
          <a:xfrm>
            <a:off x="8715375" y="2933700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8D1CC1AE-ADDC-4271-AA5D-891419DC4BC4}"/>
              </a:ext>
            </a:extLst>
          </p:cNvPr>
          <p:cNvSpPr>
            <a:spLocks noGrp="1"/>
          </p:cNvSpPr>
          <p:nvPr/>
        </p:nvSpPr>
        <p:spPr>
          <a:xfrm>
            <a:off x="9239250" y="2619375"/>
            <a:ext cx="2381250" cy="628650"/>
          </a:xfrm>
          <a:prstGeom prst="roundRect">
            <a:avLst>
              <a:gd name="adj" fmla="val 1212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6B11EA7-98EF-4C07-8DE2-49F8256A75B1}"/>
              </a:ext>
            </a:extLst>
          </p:cNvPr>
          <p:cNvSpPr>
            <a:spLocks noGrp="1"/>
          </p:cNvSpPr>
          <p:nvPr/>
        </p:nvSpPr>
        <p:spPr>
          <a:xfrm>
            <a:off x="9239250" y="3381375"/>
            <a:ext cx="2381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безперервність і відновлення</a:t>
            </a:r>
          </a:p>
        </p:txBody>
      </p:sp>
      <p:cxnSp>
        <p:nvCxnSpPr>
          <p:cNvPr id="19" name="Пряма зі стрілкою 18">
            <a:extLst>
              <a:ext uri="{FF2B5EF4-FFF2-40B4-BE49-F238E27FC236}">
                <a16:creationId xmlns:a16="http://schemas.microsoft.com/office/drawing/2014/main" id="{09766011-9CCE-423E-BFD2-7A01590881BB}"/>
              </a:ext>
            </a:extLst>
          </p:cNvPr>
          <p:cNvCxnSpPr/>
          <p:nvPr/>
        </p:nvCxnSpPr>
        <p:spPr>
          <a:xfrm>
            <a:off x="5805488" y="2328863"/>
            <a:ext cx="581025" cy="0"/>
          </a:xfrm>
          <a:prstGeom prst="straightConnector1">
            <a:avLst/>
          </a:prstGeom>
          <a:ln w="21908">
            <a:solidFill>
              <a:srgbClr val="A66A18"/>
            </a:solidFill>
            <a:prstDash val="solid"/>
          </a:ln>
        </p:spPr>
      </p:cxnSp>
      <p:sp>
        <p:nvSpPr>
          <p:cNvPr id="20" name="Округлений прямокутник 19">
            <a:extLst>
              <a:ext uri="{FF2B5EF4-FFF2-40B4-BE49-F238E27FC236}">
                <a16:creationId xmlns:a16="http://schemas.microsoft.com/office/drawing/2014/main" id="{6A6C8CEB-4AF7-4728-A376-3B155B60E19B}"/>
              </a:ext>
            </a:extLst>
          </p:cNvPr>
          <p:cNvSpPr>
            <a:spLocks noGrp="1"/>
          </p:cNvSpPr>
          <p:nvPr/>
        </p:nvSpPr>
        <p:spPr>
          <a:xfrm>
            <a:off x="4429125" y="4619625"/>
            <a:ext cx="3333750" cy="476250"/>
          </a:xfrm>
          <a:prstGeom prst="roundRect">
            <a:avLst>
              <a:gd name="adj" fmla="val 16000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ЗВОРОТНИЙ ЗВ’ЯЗОК</a:t>
            </a:r>
          </a:p>
        </p:txBody>
      </p:sp>
      <p:cxnSp>
        <p:nvCxnSpPr>
          <p:cNvPr id="21" name="Пряма зі стрілкою 20">
            <a:extLst>
              <a:ext uri="{FF2B5EF4-FFF2-40B4-BE49-F238E27FC236}">
                <a16:creationId xmlns:a16="http://schemas.microsoft.com/office/drawing/2014/main" id="{7E1FD7A1-6126-4289-A058-1A3244D117ED}"/>
              </a:ext>
            </a:extLst>
          </p:cNvPr>
          <p:cNvCxnSpPr/>
          <p:nvPr/>
        </p:nvCxnSpPr>
        <p:spPr>
          <a:xfrm>
            <a:off x="7701047" y="4476750"/>
            <a:ext cx="2409656" cy="0"/>
          </a:xfrm>
          <a:prstGeom prst="straightConnector1">
            <a:avLst/>
          </a:prstGeom>
          <a:ln w="20955">
            <a:solidFill>
              <a:srgbClr val="2E7D6B"/>
            </a:solidFill>
            <a:prstDash val="solid"/>
          </a:ln>
        </p:spPr>
      </p:cxnSp>
      <p:cxnSp>
        <p:nvCxnSpPr>
          <p:cNvPr id="22" name="Пряма зі стрілкою 21">
            <a:extLst>
              <a:ext uri="{FF2B5EF4-FFF2-40B4-BE49-F238E27FC236}">
                <a16:creationId xmlns:a16="http://schemas.microsoft.com/office/drawing/2014/main" id="{F9E3B68F-0710-42F9-BD5D-7C49129C357F}"/>
              </a:ext>
            </a:extLst>
          </p:cNvPr>
          <p:cNvCxnSpPr/>
          <p:nvPr/>
        </p:nvCxnSpPr>
        <p:spPr>
          <a:xfrm>
            <a:off x="1662040" y="4476750"/>
            <a:ext cx="2819545" cy="0"/>
          </a:xfrm>
          <a:prstGeom prst="straightConnector1">
            <a:avLst/>
          </a:prstGeom>
          <a:ln w="20955">
            <a:solidFill>
              <a:srgbClr val="2E7D6B"/>
            </a:solidFill>
            <a:prstDash val="solid"/>
          </a:ln>
        </p:spPr>
      </p:cxn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2BCD7176-C3D9-45F3-8FA3-D808493AFDE5}"/>
              </a:ext>
            </a:extLst>
          </p:cNvPr>
          <p:cNvSpPr>
            <a:spLocks noGrp="1"/>
          </p:cNvSpPr>
          <p:nvPr/>
        </p:nvSpPr>
        <p:spPr>
          <a:xfrm>
            <a:off x="2428875" y="5429250"/>
            <a:ext cx="7334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Системний аналіз пояснює результат через конфігурацію елементів і характер їх взаємодії.</a:t>
            </a:r>
          </a:p>
        </p:txBody>
      </p:sp>
    </p:spTree>
    <p:extLst>
      <p:ext uri="{BB962C8B-B14F-4D97-AF65-F5344CB8AC3E}">
        <p14:creationId xmlns:p14="http://schemas.microsoft.com/office/powerpoint/2010/main" val="1957082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BBB3E14-BE12-4905-A55A-5D5801858B4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СИСТЕМНИЙ ТА ІНСТИТУЦІЙНИЙ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175C7F8-252A-4926-8ECB-C6362BDBC86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Інституційний підхід до економічної поведінки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DF9EB62-5A81-40AF-819E-36E8CCD0F0C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5CB99E1-FC53-4119-818F-4922954F739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D92DC6E-816C-4BF1-A038-3418AEB9305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C1DC069-D2E1-4A78-9B37-FB32305449C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8C2F51A3-5C67-4A14-9377-FE09F7B39DBF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3333750" cy="2667000"/>
          </a:xfrm>
          <a:prstGeom prst="roundRect">
            <a:avLst>
              <a:gd name="adj" fmla="val 2857"/>
            </a:avLst>
          </a:prstGeom>
          <a:solidFill>
            <a:srgbClr val="EAF2F8"/>
          </a:solidFill>
          <a:ln w="14288">
            <a:solidFill>
              <a:srgbClr val="3976A8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DD0C47E-3422-4516-A8A0-485A5A5AA888}"/>
              </a:ext>
            </a:extLst>
          </p:cNvPr>
          <p:cNvSpPr>
            <a:spLocks noGrp="1"/>
          </p:cNvSpPr>
          <p:nvPr/>
        </p:nvSpPr>
        <p:spPr>
          <a:xfrm>
            <a:off x="895350" y="2047875"/>
            <a:ext cx="28765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ФОРМАЛЬНІ ПРАВИЛА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26AC8ECD-718E-4882-9EA3-605064D7A0C9}"/>
              </a:ext>
            </a:extLst>
          </p:cNvPr>
          <p:cNvSpPr>
            <a:spLocks noGrp="1"/>
          </p:cNvSpPr>
          <p:nvPr/>
        </p:nvSpPr>
        <p:spPr>
          <a:xfrm>
            <a:off x="1190625" y="2762250"/>
            <a:ext cx="2286000" cy="0"/>
          </a:xfrm>
          <a:prstGeom prst="line">
            <a:avLst/>
          </a:prstGeom>
          <a:noFill/>
          <a:ln w="14288">
            <a:solidFill>
              <a:srgbClr val="3976A8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17EC352-71AB-41F0-BF19-015B1066FA51}"/>
              </a:ext>
            </a:extLst>
          </p:cNvPr>
          <p:cNvSpPr>
            <a:spLocks noGrp="1"/>
          </p:cNvSpPr>
          <p:nvPr/>
        </p:nvSpPr>
        <p:spPr>
          <a:xfrm>
            <a:off x="1009650" y="3095625"/>
            <a:ext cx="26479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закони, договори, процедури, стандарти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92573AFD-04E7-4021-8E4E-ED5A26158553}"/>
              </a:ext>
            </a:extLst>
          </p:cNvPr>
          <p:cNvSpPr>
            <a:spLocks noGrp="1"/>
          </p:cNvSpPr>
          <p:nvPr/>
        </p:nvSpPr>
        <p:spPr>
          <a:xfrm>
            <a:off x="4286250" y="1809750"/>
            <a:ext cx="3333750" cy="2667000"/>
          </a:xfrm>
          <a:prstGeom prst="roundRect">
            <a:avLst>
              <a:gd name="adj" fmla="val 2857"/>
            </a:avLst>
          </a:prstGeom>
          <a:solidFill>
            <a:srgbClr val="FBF3E5"/>
          </a:solidFill>
          <a:ln w="14288">
            <a:solidFill>
              <a:srgbClr val="A66A18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1046D7E-A6B8-4164-8C02-0AE7725C6B47}"/>
              </a:ext>
            </a:extLst>
          </p:cNvPr>
          <p:cNvSpPr>
            <a:spLocks noGrp="1"/>
          </p:cNvSpPr>
          <p:nvPr/>
        </p:nvSpPr>
        <p:spPr>
          <a:xfrm>
            <a:off x="4514850" y="2047875"/>
            <a:ext cx="28765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НЕФОРМАЛЬНІ НОРМИ</a:t>
            </a:r>
          </a:p>
        </p:txBody>
      </p:sp>
      <p:sp>
        <p:nvSpPr>
          <p:cNvPr id="13" name="Пряма сполучна лінія 12">
            <a:extLst>
              <a:ext uri="{FF2B5EF4-FFF2-40B4-BE49-F238E27FC236}">
                <a16:creationId xmlns:a16="http://schemas.microsoft.com/office/drawing/2014/main" id="{C7E2C7EA-1B16-469A-B0B3-F5CA37534903}"/>
              </a:ext>
            </a:extLst>
          </p:cNvPr>
          <p:cNvSpPr>
            <a:spLocks noGrp="1"/>
          </p:cNvSpPr>
          <p:nvPr/>
        </p:nvSpPr>
        <p:spPr>
          <a:xfrm>
            <a:off x="4810125" y="2762250"/>
            <a:ext cx="2286000" cy="0"/>
          </a:xfrm>
          <a:prstGeom prst="line">
            <a:avLst/>
          </a:prstGeom>
          <a:noFill/>
          <a:ln w="14288">
            <a:solidFill>
              <a:srgbClr val="A66A18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70CFE2B-8209-402B-88AA-18F8ADBBAC5C}"/>
              </a:ext>
            </a:extLst>
          </p:cNvPr>
          <p:cNvSpPr>
            <a:spLocks noGrp="1"/>
          </p:cNvSpPr>
          <p:nvPr/>
        </p:nvSpPr>
        <p:spPr>
          <a:xfrm>
            <a:off x="4629150" y="3095625"/>
            <a:ext cx="26479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усталені практики, довіра, очікування учасників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761BC1C0-6C95-49A0-A5B6-9D4A065744AD}"/>
              </a:ext>
            </a:extLst>
          </p:cNvPr>
          <p:cNvSpPr>
            <a:spLocks noGrp="1"/>
          </p:cNvSpPr>
          <p:nvPr/>
        </p:nvSpPr>
        <p:spPr>
          <a:xfrm>
            <a:off x="7905750" y="1809750"/>
            <a:ext cx="3333750" cy="2667000"/>
          </a:xfrm>
          <a:prstGeom prst="roundRect">
            <a:avLst>
              <a:gd name="adj" fmla="val 2857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6BD37040-3E17-41C6-B604-2A26BFBCC372}"/>
              </a:ext>
            </a:extLst>
          </p:cNvPr>
          <p:cNvSpPr>
            <a:spLocks noGrp="1"/>
          </p:cNvSpPr>
          <p:nvPr/>
        </p:nvSpPr>
        <p:spPr>
          <a:xfrm>
            <a:off x="8134350" y="2047875"/>
            <a:ext cx="28765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МЕХАНІЗМИ ВИКОНАННЯ</a:t>
            </a:r>
          </a:p>
        </p:txBody>
      </p:sp>
      <p:sp>
        <p:nvSpPr>
          <p:cNvPr id="17" name="Пряма сполучна лінія 16">
            <a:extLst>
              <a:ext uri="{FF2B5EF4-FFF2-40B4-BE49-F238E27FC236}">
                <a16:creationId xmlns:a16="http://schemas.microsoft.com/office/drawing/2014/main" id="{DBC6B208-FB82-48FC-AEA7-5C9D8D6939EB}"/>
              </a:ext>
            </a:extLst>
          </p:cNvPr>
          <p:cNvSpPr>
            <a:spLocks noGrp="1"/>
          </p:cNvSpPr>
          <p:nvPr/>
        </p:nvSpPr>
        <p:spPr>
          <a:xfrm>
            <a:off x="8429625" y="2762250"/>
            <a:ext cx="2286000" cy="0"/>
          </a:xfrm>
          <a:prstGeom prst="line">
            <a:avLst/>
          </a:prstGeom>
          <a:noFill/>
          <a:ln w="14288">
            <a:solidFill>
              <a:srgbClr val="2E7D6B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5114E2C1-7347-4B6C-8A83-7A364FB248CE}"/>
              </a:ext>
            </a:extLst>
          </p:cNvPr>
          <p:cNvSpPr>
            <a:spLocks noGrp="1"/>
          </p:cNvSpPr>
          <p:nvPr/>
        </p:nvSpPr>
        <p:spPr>
          <a:xfrm>
            <a:off x="8248650" y="3095625"/>
            <a:ext cx="26479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контроль, санкції, стимули та способи вирішення спорів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47F70450-FC49-4C07-B9ED-8CAE2627F943}"/>
              </a:ext>
            </a:extLst>
          </p:cNvPr>
          <p:cNvSpPr>
            <a:spLocks noGrp="1"/>
          </p:cNvSpPr>
          <p:nvPr/>
        </p:nvSpPr>
        <p:spPr>
          <a:xfrm>
            <a:off x="1666875" y="4905375"/>
            <a:ext cx="885825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Інституції структурують вибір учасників, змінюють витрати взаємодії та впливають на розподіл економічних результатів.</a:t>
            </a:r>
          </a:p>
        </p:txBody>
      </p:sp>
    </p:spTree>
    <p:extLst>
      <p:ext uri="{BB962C8B-B14F-4D97-AF65-F5344CB8AC3E}">
        <p14:creationId xmlns:p14="http://schemas.microsoft.com/office/powerpoint/2010/main" val="25173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2D78014-53D4-43CC-BEBC-2EF8FDE21F9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СИСТЕМНИЙ ТА ІНСТИТУЦІЙНИЙ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73D3212-225D-4DCA-8F36-DA811B78C31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інституційного пояснення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5B2C5AF-3C0B-4F8D-AEE0-1AA2245D98F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B53BE64-7811-4679-B6CC-7B664849DFD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DB81024-CB18-416F-A67A-DCB2DA2B3FA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78029F8-594F-49B7-A346-CE018C76B89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1BADDCA-79B5-4B0F-A685-28B8E79098DA}"/>
              </a:ext>
            </a:extLst>
          </p:cNvPr>
          <p:cNvSpPr>
            <a:spLocks noGrp="1"/>
          </p:cNvSpPr>
          <p:nvPr/>
        </p:nvSpPr>
        <p:spPr>
          <a:xfrm>
            <a:off x="523875" y="2190750"/>
            <a:ext cx="2381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ПРАВИЛА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F97C758-AABD-40E2-B763-D1A1184D4A31}"/>
              </a:ext>
            </a:extLst>
          </p:cNvPr>
          <p:cNvSpPr>
            <a:spLocks noGrp="1"/>
          </p:cNvSpPr>
          <p:nvPr/>
        </p:nvSpPr>
        <p:spPr>
          <a:xfrm>
            <a:off x="523875" y="3143250"/>
            <a:ext cx="2381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формальні та неформальні обмеження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3377F6D5-5253-4943-982B-4EB1F0570EEA}"/>
              </a:ext>
            </a:extLst>
          </p:cNvPr>
          <p:cNvCxnSpPr/>
          <p:nvPr/>
        </p:nvCxnSpPr>
        <p:spPr>
          <a:xfrm>
            <a:off x="2905125" y="2524125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546BC9A8-A516-4F64-9383-923081AC426C}"/>
              </a:ext>
            </a:extLst>
          </p:cNvPr>
          <p:cNvSpPr>
            <a:spLocks noGrp="1"/>
          </p:cNvSpPr>
          <p:nvPr/>
        </p:nvSpPr>
        <p:spPr>
          <a:xfrm>
            <a:off x="3429000" y="2190750"/>
            <a:ext cx="2381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СТИМУЛИ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2131CCF-B7EC-4F7B-8FF8-98593749C84B}"/>
              </a:ext>
            </a:extLst>
          </p:cNvPr>
          <p:cNvSpPr>
            <a:spLocks noGrp="1"/>
          </p:cNvSpPr>
          <p:nvPr/>
        </p:nvSpPr>
        <p:spPr>
          <a:xfrm>
            <a:off x="3429000" y="3143250"/>
            <a:ext cx="2381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вигоди, витрати та ризики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84C8FCF4-CA37-476C-A872-505A08F5B681}"/>
              </a:ext>
            </a:extLst>
          </p:cNvPr>
          <p:cNvCxnSpPr/>
          <p:nvPr/>
        </p:nvCxnSpPr>
        <p:spPr>
          <a:xfrm>
            <a:off x="5810250" y="2524125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2DD82E31-DCA9-4278-A00A-5E14F507945B}"/>
              </a:ext>
            </a:extLst>
          </p:cNvPr>
          <p:cNvSpPr>
            <a:spLocks noGrp="1"/>
          </p:cNvSpPr>
          <p:nvPr/>
        </p:nvSpPr>
        <p:spPr>
          <a:xfrm>
            <a:off x="6334125" y="2190750"/>
            <a:ext cx="2381250" cy="666750"/>
          </a:xfrm>
          <a:prstGeom prst="roundRect">
            <a:avLst>
              <a:gd name="adj" fmla="val 11429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ПОВЕДІНКА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3161B46-626D-4A9D-8413-D1F6282FE13F}"/>
              </a:ext>
            </a:extLst>
          </p:cNvPr>
          <p:cNvSpPr>
            <a:spLocks noGrp="1"/>
          </p:cNvSpPr>
          <p:nvPr/>
        </p:nvSpPr>
        <p:spPr>
          <a:xfrm>
            <a:off x="6334125" y="3143250"/>
            <a:ext cx="2381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вибір і взаємодія учасників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ECC10D82-D075-4A73-950C-F7CA84EBFE15}"/>
              </a:ext>
            </a:extLst>
          </p:cNvPr>
          <p:cNvCxnSpPr/>
          <p:nvPr/>
        </p:nvCxnSpPr>
        <p:spPr>
          <a:xfrm>
            <a:off x="8715375" y="2524125"/>
            <a:ext cx="438150" cy="0"/>
          </a:xfrm>
          <a:prstGeom prst="straightConnector1">
            <a:avLst/>
          </a:prstGeom>
          <a:ln w="23813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41B86ED1-1D7A-44F6-9FA6-96BE4926F6E7}"/>
              </a:ext>
            </a:extLst>
          </p:cNvPr>
          <p:cNvSpPr>
            <a:spLocks noGrp="1"/>
          </p:cNvSpPr>
          <p:nvPr/>
        </p:nvSpPr>
        <p:spPr>
          <a:xfrm>
            <a:off x="9239250" y="2190750"/>
            <a:ext cx="2381250" cy="666750"/>
          </a:xfrm>
          <a:prstGeom prst="roundRect">
            <a:avLst>
              <a:gd name="adj" fmla="val 11429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ЕКОНОМІЧНИЙ РЕЗУЛЬТАТ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0FBC191-189B-4C48-87F5-927FD56E933C}"/>
              </a:ext>
            </a:extLst>
          </p:cNvPr>
          <p:cNvSpPr>
            <a:spLocks noGrp="1"/>
          </p:cNvSpPr>
          <p:nvPr/>
        </p:nvSpPr>
        <p:spPr>
          <a:xfrm>
            <a:off x="9239250" y="3143250"/>
            <a:ext cx="2381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обсяги, структура та розподіл ефектів</a:t>
            </a:r>
          </a:p>
        </p:txBody>
      </p:sp>
      <p:sp>
        <p:nvSpPr>
          <p:cNvPr id="18" name="Округлений прямокутник 17">
            <a:extLst>
              <a:ext uri="{FF2B5EF4-FFF2-40B4-BE49-F238E27FC236}">
                <a16:creationId xmlns:a16="http://schemas.microsoft.com/office/drawing/2014/main" id="{BFB81579-67D2-464B-A46C-05C0322561C8}"/>
              </a:ext>
            </a:extLst>
          </p:cNvPr>
          <p:cNvSpPr>
            <a:spLocks noGrp="1"/>
          </p:cNvSpPr>
          <p:nvPr/>
        </p:nvSpPr>
        <p:spPr>
          <a:xfrm>
            <a:off x="4286250" y="4572000"/>
            <a:ext cx="3619500" cy="495300"/>
          </a:xfrm>
          <a:prstGeom prst="roundRect">
            <a:avLst>
              <a:gd name="adj" fmla="val 15385"/>
            </a:avLst>
          </a:prstGeom>
          <a:solidFill>
            <a:srgbClr val="FBF3E5"/>
          </a:solidFill>
          <a:ln w="14288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ЗМІНА ІНСТИТУЦІЙ</a:t>
            </a:r>
          </a:p>
        </p:txBody>
      </p:sp>
      <p:cxnSp>
        <p:nvCxnSpPr>
          <p:cNvPr id="19" name="Пряма зі стрілкою 18">
            <a:extLst>
              <a:ext uri="{FF2B5EF4-FFF2-40B4-BE49-F238E27FC236}">
                <a16:creationId xmlns:a16="http://schemas.microsoft.com/office/drawing/2014/main" id="{EED60A1F-7CF7-4FA9-B41F-3036963CFDE2}"/>
              </a:ext>
            </a:extLst>
          </p:cNvPr>
          <p:cNvCxnSpPr/>
          <p:nvPr/>
        </p:nvCxnSpPr>
        <p:spPr>
          <a:xfrm>
            <a:off x="7837272" y="4410075"/>
            <a:ext cx="2518205" cy="0"/>
          </a:xfrm>
          <a:prstGeom prst="straightConnector1">
            <a:avLst/>
          </a:prstGeom>
          <a:ln w="20955">
            <a:solidFill>
              <a:srgbClr val="A66A18"/>
            </a:solidFill>
            <a:prstDash val="solid"/>
          </a:ln>
        </p:spPr>
      </p:cxnSp>
      <p:cxnSp>
        <p:nvCxnSpPr>
          <p:cNvPr id="20" name="Пряма зі стрілкою 19">
            <a:extLst>
              <a:ext uri="{FF2B5EF4-FFF2-40B4-BE49-F238E27FC236}">
                <a16:creationId xmlns:a16="http://schemas.microsoft.com/office/drawing/2014/main" id="{F2E392CB-56E9-4D43-A65D-C1A2FFCB4504}"/>
              </a:ext>
            </a:extLst>
          </p:cNvPr>
          <p:cNvCxnSpPr/>
          <p:nvPr/>
        </p:nvCxnSpPr>
        <p:spPr>
          <a:xfrm>
            <a:off x="1557768" y="4410075"/>
            <a:ext cx="2789963" cy="0"/>
          </a:xfrm>
          <a:prstGeom prst="straightConnector1">
            <a:avLst/>
          </a:prstGeom>
          <a:ln w="20955">
            <a:solidFill>
              <a:srgbClr val="A66A18"/>
            </a:solidFill>
            <a:prstDash val="solid"/>
          </a:ln>
        </p:spPr>
      </p:cxn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7ED7B9E-7E68-46AE-8815-00D6AB0EDDC1}"/>
              </a:ext>
            </a:extLst>
          </p:cNvPr>
          <p:cNvSpPr>
            <a:spLocks noGrp="1"/>
          </p:cNvSpPr>
          <p:nvPr/>
        </p:nvSpPr>
        <p:spPr>
          <a:xfrm>
            <a:off x="2143125" y="5429250"/>
            <a:ext cx="7905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Зворотний зв’язок показує, як результати створюють попит на перегляд правил або закріплюють чинні інституції.</a:t>
            </a:r>
          </a:p>
        </p:txBody>
      </p:sp>
    </p:spTree>
    <p:extLst>
      <p:ext uri="{BB962C8B-B14F-4D97-AF65-F5344CB8AC3E}">
        <p14:creationId xmlns:p14="http://schemas.microsoft.com/office/powerpoint/2010/main" val="1532486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AA514DF-6617-4927-B236-B891CDCDD03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СИСТЕМНИЙ ТА ІНСТИТУЦІЙНИЙ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CC00863-2E13-42D9-B022-DB6D95E5B95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Порівняння системного та інституційного підходів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EA586D5-E032-402A-976B-867BAB2BA12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573807F-C2BB-4CD3-95B6-0AC909D0D82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750AE49-38A2-4805-AC11-7C88D464E98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FC7DD46-D54F-4EBE-82A7-8C8ABEE8D7D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DB54C17F-8147-42C0-95EE-26B0F3351F30}"/>
              </a:ext>
            </a:extLst>
          </p:cNvPr>
          <p:cNvGraphicFramePr/>
          <p:nvPr/>
        </p:nvGraphicFramePr>
        <p:xfrm>
          <a:off x="666750" y="1638300"/>
          <a:ext cx="10858500" cy="3905250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Системний підхід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Інституційний підхід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Центр аналізу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Елементи, структура, потоки та взаємозалежності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Правила, норми, стимули та механізми виконання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Основне питання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конфігурація системи формує її поведінку й результат?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інституції спрямовують вибір учасників і розподіл результатів?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 пояснення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Функціональні зв’язки, рівні, середовище та зворотний зв’язок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Вплив правил на стимули, поведінку й інституційні зміни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Типові обмеження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Ризик надмірно широких меж системи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Складність відокремлення інституційного впливу від інших чинників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3032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0C012E7-1EA9-4F37-8CF2-5D46ED4B6E9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ПОРІВНЯЛЬНИЙ І МІЖДИСЦИПЛІНАРНИЙ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0796A6D-81B7-46CF-9A53-C5E4DB095A0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Дизайни порівняльного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4DC6841-4B86-4023-B4DA-AB62D0BC534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18B06DC-9C00-4714-A31D-490BCE7F5E7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33880AE-F71C-4AFE-9CCE-83036A49ABA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8B36FBC-3620-4CBA-A0F3-CDE564CB911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BD3EE7CB-3D2E-4602-809F-9BF571733A8A}"/>
              </a:ext>
            </a:extLst>
          </p:cNvPr>
          <p:cNvSpPr>
            <a:spLocks noGrp="1"/>
          </p:cNvSpPr>
          <p:nvPr/>
        </p:nvSpPr>
        <p:spPr>
          <a:xfrm>
            <a:off x="666750" y="1790700"/>
            <a:ext cx="333375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20DC662-8951-4FDD-9BEF-375BE4AFB631}"/>
              </a:ext>
            </a:extLst>
          </p:cNvPr>
          <p:cNvSpPr>
            <a:spLocks noGrp="1"/>
          </p:cNvSpPr>
          <p:nvPr/>
        </p:nvSpPr>
        <p:spPr>
          <a:xfrm>
            <a:off x="914400" y="2047875"/>
            <a:ext cx="2838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ПОДІБНІ ВИПАДКИ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6C8A1AD5-22FD-46F8-82D8-70AEAF8ABC0A}"/>
              </a:ext>
            </a:extLst>
          </p:cNvPr>
          <p:cNvSpPr>
            <a:spLocks noGrp="1"/>
          </p:cNvSpPr>
          <p:nvPr/>
        </p:nvSpPr>
        <p:spPr>
          <a:xfrm>
            <a:off x="1190625" y="2781300"/>
            <a:ext cx="2286000" cy="0"/>
          </a:xfrm>
          <a:prstGeom prst="line">
            <a:avLst/>
          </a:prstGeom>
          <a:noFill/>
          <a:ln w="14288">
            <a:solidFill>
              <a:srgbClr val="5C9BC6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D99B13A-19AD-4A85-9B63-24730065FEF8}"/>
              </a:ext>
            </a:extLst>
          </p:cNvPr>
          <p:cNvSpPr>
            <a:spLocks noGrp="1"/>
          </p:cNvSpPr>
          <p:nvPr/>
        </p:nvSpPr>
        <p:spPr>
          <a:xfrm>
            <a:off x="990600" y="3095625"/>
            <a:ext cx="268605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Випадки мають близькі умови, але відмінний результат. Аналіз зосереджується на чиннику, який їх розрізняє.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DA27996F-1A6F-4396-AB9E-98E5974F2D4D}"/>
              </a:ext>
            </a:extLst>
          </p:cNvPr>
          <p:cNvSpPr>
            <a:spLocks noGrp="1"/>
          </p:cNvSpPr>
          <p:nvPr/>
        </p:nvSpPr>
        <p:spPr>
          <a:xfrm>
            <a:off x="4286250" y="1790700"/>
            <a:ext cx="3333750" cy="2857500"/>
          </a:xfrm>
          <a:prstGeom prst="roundRect">
            <a:avLst>
              <a:gd name="adj" fmla="val 2667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6348EF9-F8E1-4DDE-A6F2-E4B89CF84BCE}"/>
              </a:ext>
            </a:extLst>
          </p:cNvPr>
          <p:cNvSpPr>
            <a:spLocks noGrp="1"/>
          </p:cNvSpPr>
          <p:nvPr/>
        </p:nvSpPr>
        <p:spPr>
          <a:xfrm>
            <a:off x="4533900" y="2047875"/>
            <a:ext cx="2838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ВІДМІННІ ВИПАДКИ</a:t>
            </a:r>
          </a:p>
        </p:txBody>
      </p:sp>
      <p:sp>
        <p:nvSpPr>
          <p:cNvPr id="13" name="Пряма сполучна лінія 12">
            <a:extLst>
              <a:ext uri="{FF2B5EF4-FFF2-40B4-BE49-F238E27FC236}">
                <a16:creationId xmlns:a16="http://schemas.microsoft.com/office/drawing/2014/main" id="{CE200C80-5709-4F5A-9FA2-65BE2C0A6945}"/>
              </a:ext>
            </a:extLst>
          </p:cNvPr>
          <p:cNvSpPr>
            <a:spLocks noGrp="1"/>
          </p:cNvSpPr>
          <p:nvPr/>
        </p:nvSpPr>
        <p:spPr>
          <a:xfrm>
            <a:off x="4810125" y="2781300"/>
            <a:ext cx="2286000" cy="0"/>
          </a:xfrm>
          <a:prstGeom prst="line">
            <a:avLst/>
          </a:prstGeom>
          <a:noFill/>
          <a:ln w="14288">
            <a:solidFill>
              <a:srgbClr val="5C9BC6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45638DF-0CDD-4BE9-9406-B301D90F983B}"/>
              </a:ext>
            </a:extLst>
          </p:cNvPr>
          <p:cNvSpPr>
            <a:spLocks noGrp="1"/>
          </p:cNvSpPr>
          <p:nvPr/>
        </p:nvSpPr>
        <p:spPr>
          <a:xfrm>
            <a:off x="4610100" y="3095625"/>
            <a:ext cx="268605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Випадки істотно різняться, але демонструють подібний результат. Аналіз виявляє спільну умову або механізм.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657DB8D8-E1AC-4145-9CB9-4CBA7D2DE5F0}"/>
              </a:ext>
            </a:extLst>
          </p:cNvPr>
          <p:cNvSpPr>
            <a:spLocks noGrp="1"/>
          </p:cNvSpPr>
          <p:nvPr/>
        </p:nvSpPr>
        <p:spPr>
          <a:xfrm>
            <a:off x="7905750" y="1790700"/>
            <a:ext cx="333375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A740345-D1AA-4529-A57F-1E556FAFDAA0}"/>
              </a:ext>
            </a:extLst>
          </p:cNvPr>
          <p:cNvSpPr>
            <a:spLocks noGrp="1"/>
          </p:cNvSpPr>
          <p:nvPr/>
        </p:nvSpPr>
        <p:spPr>
          <a:xfrm>
            <a:off x="8153400" y="2047875"/>
            <a:ext cx="2838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ПОРІВНЯННЯ В ЧАСІ</a:t>
            </a:r>
          </a:p>
        </p:txBody>
      </p:sp>
      <p:sp>
        <p:nvSpPr>
          <p:cNvPr id="17" name="Пряма сполучна лінія 16">
            <a:extLst>
              <a:ext uri="{FF2B5EF4-FFF2-40B4-BE49-F238E27FC236}">
                <a16:creationId xmlns:a16="http://schemas.microsoft.com/office/drawing/2014/main" id="{449B936D-7D2C-4A85-A300-FF7DE1596097}"/>
              </a:ext>
            </a:extLst>
          </p:cNvPr>
          <p:cNvSpPr>
            <a:spLocks noGrp="1"/>
          </p:cNvSpPr>
          <p:nvPr/>
        </p:nvSpPr>
        <p:spPr>
          <a:xfrm>
            <a:off x="8429625" y="2781300"/>
            <a:ext cx="2286000" cy="0"/>
          </a:xfrm>
          <a:prstGeom prst="line">
            <a:avLst/>
          </a:prstGeom>
          <a:noFill/>
          <a:ln w="14288">
            <a:solidFill>
              <a:srgbClr val="5C9BC6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DA17B78-4357-4D63-A118-F57860040C5A}"/>
              </a:ext>
            </a:extLst>
          </p:cNvPr>
          <p:cNvSpPr>
            <a:spLocks noGrp="1"/>
          </p:cNvSpPr>
          <p:nvPr/>
        </p:nvSpPr>
        <p:spPr>
          <a:xfrm>
            <a:off x="8229600" y="3095625"/>
            <a:ext cx="268605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Той самий об’єкт досліджується до і після зміни правил, шоку або політики.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09862D1F-E92E-4AB9-8B3A-2C63CCE92D23}"/>
              </a:ext>
            </a:extLst>
          </p:cNvPr>
          <p:cNvSpPr>
            <a:spLocks noGrp="1"/>
          </p:cNvSpPr>
          <p:nvPr/>
        </p:nvSpPr>
        <p:spPr>
          <a:xfrm>
            <a:off x="2095500" y="5095875"/>
            <a:ext cx="800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Порівняння потребує спільної аналітичної рамки та однакових правил вимірювання для всіх випадків.</a:t>
            </a:r>
          </a:p>
        </p:txBody>
      </p:sp>
    </p:spTree>
    <p:extLst>
      <p:ext uri="{BB962C8B-B14F-4D97-AF65-F5344CB8AC3E}">
        <p14:creationId xmlns:p14="http://schemas.microsoft.com/office/powerpoint/2010/main" val="319195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1D99DD4-6425-4842-9080-2546949189C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ПОРІВНЯЛЬНИЙ І МІЖДИСЦИПЛІНАРНИЙ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E422303-F63C-4956-A561-B8EDA47802F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добору та зіставності випадків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18E3365-8E0B-4037-8DE1-BB2759DD1FD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0AD40EC-E212-4FC7-9165-CBE932977CE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C8889A8-3342-4021-9C82-F043A8B7690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E76CE2E-0E48-422D-8EAB-B4DE6BF9C6C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CDB8B6E7-5113-45F7-84F5-FD52C8910487}"/>
              </a:ext>
            </a:extLst>
          </p:cNvPr>
          <p:cNvGraphicFramePr/>
          <p:nvPr/>
        </p:nvGraphicFramePr>
        <p:xfrm>
          <a:off x="666750" y="1638300"/>
          <a:ext cx="10858500" cy="390525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Питання до добору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Ризик у разі недотримання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Теоретична релевантність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дають випадки змогу перевірити очікуваний механізм?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Добір не пов’язаний із дослідницьким питанням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Порівнянність понять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мають показники однаковий зміст у кожному випадку?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Формально однакові дані відображають різні явища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 контексту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умови потрібно утримувати подібними або врахувати в аналізі?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пояснюється неврахованими відмінностями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Якість даних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співмірні джерела, періоди та методики обчислення?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Порівняння створює штучну різницю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774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858918B-A3CF-427E-AC3A-A68FCB19774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ПОРІВНЯЛЬНИЙ І МІЖДИСЦИПЛІНАРНИЙ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32DBBC2-9D4D-4085-949B-E5A0A642CCA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Ілюстративна логіка порівняння країн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13B2E19-283F-45CF-BF48-C207007EC82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9A1D51A-741C-43E2-942C-29DDCAFCD33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6719675-5851-4244-94D3-953C59B8698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66C0403-BCEA-48C3-A2DB-81CBC7D7CA5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3FC7F2A-C61D-4BC7-9C2C-DFCFB1180E0F}"/>
              </a:ext>
            </a:extLst>
          </p:cNvPr>
          <p:cNvSpPr>
            <a:spLocks noGrp="1"/>
          </p:cNvSpPr>
          <p:nvPr/>
        </p:nvSpPr>
        <p:spPr>
          <a:xfrm>
            <a:off x="4000500" y="1600200"/>
            <a:ext cx="419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ДОСЛІДНИЦЬКЕ ПИТАННЯ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A78373B-FDCE-4944-B042-62A872DEA652}"/>
              </a:ext>
            </a:extLst>
          </p:cNvPr>
          <p:cNvSpPr>
            <a:spLocks noGrp="1"/>
          </p:cNvSpPr>
          <p:nvPr/>
        </p:nvSpPr>
        <p:spPr>
          <a:xfrm>
            <a:off x="1619250" y="2000250"/>
            <a:ext cx="8953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 якість митного адміністрування впливає на швидкість відновлення експорту після зовнішнього шоку?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D1EEDDC2-CB9A-468A-8B25-9E1BC5E5D3AC}"/>
              </a:ext>
            </a:extLst>
          </p:cNvPr>
          <p:cNvSpPr>
            <a:spLocks noGrp="1"/>
          </p:cNvSpPr>
          <p:nvPr/>
        </p:nvSpPr>
        <p:spPr>
          <a:xfrm>
            <a:off x="1476375" y="3190875"/>
            <a:ext cx="3905250" cy="1762125"/>
          </a:xfrm>
          <a:prstGeom prst="roundRect">
            <a:avLst>
              <a:gd name="adj" fmla="val 4324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F105F0F-A6DD-4D9D-B037-3C1CF7BDAB78}"/>
              </a:ext>
            </a:extLst>
          </p:cNvPr>
          <p:cNvSpPr>
            <a:spLocks noGrp="1"/>
          </p:cNvSpPr>
          <p:nvPr/>
        </p:nvSpPr>
        <p:spPr>
          <a:xfrm>
            <a:off x="1762125" y="3381375"/>
            <a:ext cx="3333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КРАЇНА A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D6E8D5A-4A3D-4AA2-B27E-C1D863ACF5A4}"/>
              </a:ext>
            </a:extLst>
          </p:cNvPr>
          <p:cNvSpPr>
            <a:spLocks noGrp="1"/>
          </p:cNvSpPr>
          <p:nvPr/>
        </p:nvSpPr>
        <p:spPr>
          <a:xfrm>
            <a:off x="1857375" y="3886200"/>
            <a:ext cx="3143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подібна структура експорту</a:t>
            </a:r>
          </a:p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вища якість адміністрування</a:t>
            </a:r>
          </a:p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швидше відновлення</a:t>
            </a:r>
          </a:p>
        </p:txBody>
      </p:sp>
      <p:sp>
        <p:nvSpPr>
          <p:cNvPr id="12" name="Округлений прямокутник 11">
            <a:extLst>
              <a:ext uri="{FF2B5EF4-FFF2-40B4-BE49-F238E27FC236}">
                <a16:creationId xmlns:a16="http://schemas.microsoft.com/office/drawing/2014/main" id="{70313B63-99D6-4625-ADD5-1407E0E306C7}"/>
              </a:ext>
            </a:extLst>
          </p:cNvPr>
          <p:cNvSpPr>
            <a:spLocks noGrp="1"/>
          </p:cNvSpPr>
          <p:nvPr/>
        </p:nvSpPr>
        <p:spPr>
          <a:xfrm>
            <a:off x="6810375" y="3190875"/>
            <a:ext cx="3905250" cy="1762125"/>
          </a:xfrm>
          <a:prstGeom prst="roundRect">
            <a:avLst>
              <a:gd name="adj" fmla="val 4324"/>
            </a:avLst>
          </a:prstGeom>
          <a:solidFill>
            <a:srgbClr val="EAF2F8"/>
          </a:solidFill>
          <a:ln w="14288">
            <a:solidFill>
              <a:srgbClr val="3976A8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0B538E32-A1D6-4015-BC51-3B15D418EE74}"/>
              </a:ext>
            </a:extLst>
          </p:cNvPr>
          <p:cNvSpPr>
            <a:spLocks noGrp="1"/>
          </p:cNvSpPr>
          <p:nvPr/>
        </p:nvSpPr>
        <p:spPr>
          <a:xfrm>
            <a:off x="7096125" y="3381375"/>
            <a:ext cx="3333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КРАЇНА B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7520DA4-1398-4106-BAF2-7078CD9C5FF0}"/>
              </a:ext>
            </a:extLst>
          </p:cNvPr>
          <p:cNvSpPr>
            <a:spLocks noGrp="1"/>
          </p:cNvSpPr>
          <p:nvPr/>
        </p:nvSpPr>
        <p:spPr>
          <a:xfrm>
            <a:off x="7191375" y="3886200"/>
            <a:ext cx="3143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подібна структура експорту</a:t>
            </a:r>
          </a:p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нижча якість адміністрування</a:t>
            </a:r>
          </a:p>
          <a:p>
            <a:pPr algn="ctr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повільніше відновлення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613C0E1A-65CA-4650-B362-A4EA8287FD9F}"/>
              </a:ext>
            </a:extLst>
          </p:cNvPr>
          <p:cNvCxnSpPr/>
          <p:nvPr/>
        </p:nvCxnSpPr>
        <p:spPr>
          <a:xfrm>
            <a:off x="5381625" y="4067175"/>
            <a:ext cx="1428750" cy="0"/>
          </a:xfrm>
          <a:prstGeom prst="straightConnector1">
            <a:avLst/>
          </a:prstGeom>
          <a:ln w="28575">
            <a:solidFill>
              <a:srgbClr val="5C9BC6"/>
            </a:solidFill>
            <a:prstDash val="solid"/>
          </a:ln>
        </p:spPr>
      </p:cxn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97BABA9-676F-4098-A9D0-4599FCAD8ECD}"/>
              </a:ext>
            </a:extLst>
          </p:cNvPr>
          <p:cNvSpPr>
            <a:spLocks noGrp="1"/>
          </p:cNvSpPr>
          <p:nvPr/>
        </p:nvSpPr>
        <p:spPr>
          <a:xfrm>
            <a:off x="1809750" y="5314950"/>
            <a:ext cx="857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Ілюстрація формує перевірюване припущення. Висновок потребує контролю альтернативних пояснень і зіставних даних.</a:t>
            </a:r>
          </a:p>
        </p:txBody>
      </p:sp>
    </p:spTree>
    <p:extLst>
      <p:ext uri="{BB962C8B-B14F-4D97-AF65-F5344CB8AC3E}">
        <p14:creationId xmlns:p14="http://schemas.microsoft.com/office/powerpoint/2010/main" val="1884067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C3587C0-A619-492D-90CA-C74E53F8BB1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ПОРІВНЯЛЬНИЙ І МІЖДИСЦИПЛІНАРНИЙ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E30A545-5AFE-4371-A2FC-106A4367A3F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Міждисциплінарний аналіз цифрової торгівлі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643E542-B8E3-4863-92CD-381670DCEAF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5E8715C-604B-40CA-92D6-74C5057C92F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B25B646-C25C-45A4-A020-868B89DC9FF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D9A77C9-4676-4E25-8036-63CC483962E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5375FA0-7E40-44CF-BBF2-8C9BEBADC6AB}"/>
              </a:ext>
            </a:extLst>
          </p:cNvPr>
          <p:cNvSpPr>
            <a:spLocks noGrp="1"/>
          </p:cNvSpPr>
          <p:nvPr/>
        </p:nvSpPr>
        <p:spPr>
          <a:xfrm>
            <a:off x="4333875" y="2619375"/>
            <a:ext cx="3524250" cy="9525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РЕГУЛЮВАННЯ</a:t>
            </a:r>
          </a:p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ЦИФРОВОЇ ТОРГІВЛІ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CA323152-C763-48F7-8A45-B9C84E612C90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3429000" cy="1066800"/>
          </a:xfrm>
          <a:prstGeom prst="roundRect">
            <a:avLst>
              <a:gd name="adj" fmla="val 7143"/>
            </a:avLst>
          </a:prstGeom>
          <a:solidFill>
            <a:srgbClr val="F4F8FB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822D238-D6FC-4374-A33F-608D59606279}"/>
              </a:ext>
            </a:extLst>
          </p:cNvPr>
          <p:cNvSpPr>
            <a:spLocks noGrp="1"/>
          </p:cNvSpPr>
          <p:nvPr/>
        </p:nvSpPr>
        <p:spPr>
          <a:xfrm>
            <a:off x="923925" y="1943100"/>
            <a:ext cx="30099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ЕКОНОМІКА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69A902D-0ED2-4782-8660-6F5EACDF679B}"/>
              </a:ext>
            </a:extLst>
          </p:cNvPr>
          <p:cNvSpPr>
            <a:spLocks noGrp="1"/>
          </p:cNvSpPr>
          <p:nvPr/>
        </p:nvSpPr>
        <p:spPr>
          <a:xfrm>
            <a:off x="981075" y="2343150"/>
            <a:ext cx="2895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стимули, витрати та ефекти для торгівлі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46B4A34D-6817-49EE-AB80-39D7E1363F41}"/>
              </a:ext>
            </a:extLst>
          </p:cNvPr>
          <p:cNvSpPr>
            <a:spLocks noGrp="1"/>
          </p:cNvSpPr>
          <p:nvPr/>
        </p:nvSpPr>
        <p:spPr>
          <a:xfrm>
            <a:off x="7858125" y="1809750"/>
            <a:ext cx="3429000" cy="10668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49E09D6-3460-4AB5-9E75-0A4482026BDE}"/>
              </a:ext>
            </a:extLst>
          </p:cNvPr>
          <p:cNvSpPr>
            <a:spLocks noGrp="1"/>
          </p:cNvSpPr>
          <p:nvPr/>
        </p:nvSpPr>
        <p:spPr>
          <a:xfrm>
            <a:off x="8067675" y="1943100"/>
            <a:ext cx="30099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ПОЛІТИЧНА НАУКА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169999C-2922-43F8-AFA1-8F911F747DAD}"/>
              </a:ext>
            </a:extLst>
          </p:cNvPr>
          <p:cNvSpPr>
            <a:spLocks noGrp="1"/>
          </p:cNvSpPr>
          <p:nvPr/>
        </p:nvSpPr>
        <p:spPr>
          <a:xfrm>
            <a:off x="8124825" y="2343150"/>
            <a:ext cx="2895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інтереси держав і переговорна взаємодія</a:t>
            </a:r>
          </a:p>
        </p:txBody>
      </p:sp>
      <p:sp>
        <p:nvSpPr>
          <p:cNvPr id="14" name="Округлений прямокутник 13">
            <a:extLst>
              <a:ext uri="{FF2B5EF4-FFF2-40B4-BE49-F238E27FC236}">
                <a16:creationId xmlns:a16="http://schemas.microsoft.com/office/drawing/2014/main" id="{7D52E373-EFA3-408D-8E72-8A717E002D15}"/>
              </a:ext>
            </a:extLst>
          </p:cNvPr>
          <p:cNvSpPr>
            <a:spLocks noGrp="1"/>
          </p:cNvSpPr>
          <p:nvPr/>
        </p:nvSpPr>
        <p:spPr>
          <a:xfrm>
            <a:off x="714375" y="4238625"/>
            <a:ext cx="3429000" cy="1066800"/>
          </a:xfrm>
          <a:prstGeom prst="roundRect">
            <a:avLst>
              <a:gd name="adj" fmla="val 7143"/>
            </a:avLst>
          </a:prstGeom>
          <a:solidFill>
            <a:srgbClr val="F4F8FB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EF8E6B9-ABC4-4698-AB62-30812CAE4411}"/>
              </a:ext>
            </a:extLst>
          </p:cNvPr>
          <p:cNvSpPr>
            <a:spLocks noGrp="1"/>
          </p:cNvSpPr>
          <p:nvPr/>
        </p:nvSpPr>
        <p:spPr>
          <a:xfrm>
            <a:off x="923925" y="4371975"/>
            <a:ext cx="30099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ПРАВО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13A7CF18-CE62-4A65-AE8C-E4356BA16E86}"/>
              </a:ext>
            </a:extLst>
          </p:cNvPr>
          <p:cNvSpPr>
            <a:spLocks noGrp="1"/>
          </p:cNvSpPr>
          <p:nvPr/>
        </p:nvSpPr>
        <p:spPr>
          <a:xfrm>
            <a:off x="981075" y="4772025"/>
            <a:ext cx="2895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норми, юрисдикції та механізми виконання</a:t>
            </a:r>
          </a:p>
        </p:txBody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188F1233-9497-4124-A2DC-59081FE089A7}"/>
              </a:ext>
            </a:extLst>
          </p:cNvPr>
          <p:cNvSpPr>
            <a:spLocks noGrp="1"/>
          </p:cNvSpPr>
          <p:nvPr/>
        </p:nvSpPr>
        <p:spPr>
          <a:xfrm>
            <a:off x="7858125" y="4238625"/>
            <a:ext cx="3429000" cy="10668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4288">
            <a:solidFill>
              <a:srgbClr val="5C9BC6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406BF5D-9D21-4A9B-AE91-E4562E5CBB92}"/>
              </a:ext>
            </a:extLst>
          </p:cNvPr>
          <p:cNvSpPr>
            <a:spLocks noGrp="1"/>
          </p:cNvSpPr>
          <p:nvPr/>
        </p:nvSpPr>
        <p:spPr>
          <a:xfrm>
            <a:off x="8067675" y="4371975"/>
            <a:ext cx="30099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МЕНЕДЖМЕНТ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DA673D27-4076-4A43-AAD2-86EF9A00472F}"/>
              </a:ext>
            </a:extLst>
          </p:cNvPr>
          <p:cNvSpPr>
            <a:spLocks noGrp="1"/>
          </p:cNvSpPr>
          <p:nvPr/>
        </p:nvSpPr>
        <p:spPr>
          <a:xfrm>
            <a:off x="8124825" y="4772025"/>
            <a:ext cx="2895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рішення підприємств і адаптація бізнес-моделей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1BD6B800-ED08-4D34-B4F7-FA3932DC2327}"/>
              </a:ext>
            </a:extLst>
          </p:cNvPr>
          <p:cNvSpPr>
            <a:spLocks noGrp="1"/>
          </p:cNvSpPr>
          <p:nvPr/>
        </p:nvSpPr>
        <p:spPr>
          <a:xfrm>
            <a:off x="4074775" y="2552700"/>
            <a:ext cx="708701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</p:sp>
      <p:sp>
        <p:nvSpPr>
          <p:cNvPr id="21" name="Пряма сполучна лінія 20">
            <a:extLst>
              <a:ext uri="{FF2B5EF4-FFF2-40B4-BE49-F238E27FC236}">
                <a16:creationId xmlns:a16="http://schemas.microsoft.com/office/drawing/2014/main" id="{013E331F-3C53-4EC5-A114-E8377ABABE7E}"/>
              </a:ext>
            </a:extLst>
          </p:cNvPr>
          <p:cNvSpPr>
            <a:spLocks noGrp="1"/>
          </p:cNvSpPr>
          <p:nvPr/>
        </p:nvSpPr>
        <p:spPr>
          <a:xfrm>
            <a:off x="7384426" y="2552700"/>
            <a:ext cx="566397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377F32D2-376C-4FD4-96FC-FB94B10C9E2A}"/>
              </a:ext>
            </a:extLst>
          </p:cNvPr>
          <p:cNvSpPr>
            <a:spLocks noGrp="1"/>
          </p:cNvSpPr>
          <p:nvPr/>
        </p:nvSpPr>
        <p:spPr>
          <a:xfrm>
            <a:off x="3699343" y="4100513"/>
            <a:ext cx="1459564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</p:sp>
      <p:sp>
        <p:nvSpPr>
          <p:cNvPr id="23" name="Пряма сполучна лінія 22">
            <a:extLst>
              <a:ext uri="{FF2B5EF4-FFF2-40B4-BE49-F238E27FC236}">
                <a16:creationId xmlns:a16="http://schemas.microsoft.com/office/drawing/2014/main" id="{2EA43886-9902-44F1-B472-733EA5448E74}"/>
              </a:ext>
            </a:extLst>
          </p:cNvPr>
          <p:cNvSpPr>
            <a:spLocks noGrp="1"/>
          </p:cNvSpPr>
          <p:nvPr/>
        </p:nvSpPr>
        <p:spPr>
          <a:xfrm>
            <a:off x="6969614" y="4100513"/>
            <a:ext cx="1396022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60955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C7B81D7-FD5A-448C-B678-0784DCF7407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ПОРІВНЯЛЬНИЙ І МІЖДИСЦИПЛІНАРНИЙ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5DAF074-8B3F-445C-A725-EEA3A0E26C7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Інтеграція дисциплінарних перспектив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CF2E986-911B-4651-984C-92C30876CD9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898C058-0C5C-47D3-8C92-8D8CF792E6F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72B4C76-BCA1-487D-B883-E3AE237A02D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0A1AD36-9FF4-45B5-984D-D7A51C272F7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3CE7260-8456-4D0A-BBCA-8E37DCCA335F}"/>
              </a:ext>
            </a:extLst>
          </p:cNvPr>
          <p:cNvSpPr>
            <a:spLocks noGrp="1"/>
          </p:cNvSpPr>
          <p:nvPr/>
        </p:nvSpPr>
        <p:spPr>
          <a:xfrm>
            <a:off x="762000" y="1685925"/>
            <a:ext cx="514350" cy="5143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6DD9B61-BCFB-4CE2-A7C1-C51E3C30841F}"/>
              </a:ext>
            </a:extLst>
          </p:cNvPr>
          <p:cNvSpPr>
            <a:spLocks noGrp="1"/>
          </p:cNvSpPr>
          <p:nvPr/>
        </p:nvSpPr>
        <p:spPr>
          <a:xfrm>
            <a:off x="1571625" y="1638300"/>
            <a:ext cx="323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СПІЛЬНА ПРОБЛЕМА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7F88CE1-C298-4644-9A27-6D9CBEC7E833}"/>
              </a:ext>
            </a:extLst>
          </p:cNvPr>
          <p:cNvSpPr>
            <a:spLocks noGrp="1"/>
          </p:cNvSpPr>
          <p:nvPr/>
        </p:nvSpPr>
        <p:spPr>
          <a:xfrm>
            <a:off x="4953000" y="1638300"/>
            <a:ext cx="6191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Одне дослідницьке питання визначає межі внеску кожної дисципліни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C7FA9CC5-0AD3-489A-B6C8-327B7B1756E6}"/>
              </a:ext>
            </a:extLst>
          </p:cNvPr>
          <p:cNvSpPr>
            <a:spLocks noGrp="1"/>
          </p:cNvSpPr>
          <p:nvPr/>
        </p:nvSpPr>
        <p:spPr>
          <a:xfrm>
            <a:off x="1571625" y="2333625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AC190D3-9490-4AF2-82B6-639B11BCEF16}"/>
              </a:ext>
            </a:extLst>
          </p:cNvPr>
          <p:cNvSpPr>
            <a:spLocks noGrp="1"/>
          </p:cNvSpPr>
          <p:nvPr/>
        </p:nvSpPr>
        <p:spPr>
          <a:xfrm>
            <a:off x="762000" y="2686050"/>
            <a:ext cx="514350" cy="5143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9054561-B230-452D-BA81-1E93879A6B64}"/>
              </a:ext>
            </a:extLst>
          </p:cNvPr>
          <p:cNvSpPr>
            <a:spLocks noGrp="1"/>
          </p:cNvSpPr>
          <p:nvPr/>
        </p:nvSpPr>
        <p:spPr>
          <a:xfrm>
            <a:off x="1571625" y="2638425"/>
            <a:ext cx="323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ЗІСТАВЛЕННЯ ПОНЯТЬ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072EF99-ABFB-4E09-870D-A8764905B8D7}"/>
              </a:ext>
            </a:extLst>
          </p:cNvPr>
          <p:cNvSpPr>
            <a:spLocks noGrp="1"/>
          </p:cNvSpPr>
          <p:nvPr/>
        </p:nvSpPr>
        <p:spPr>
          <a:xfrm>
            <a:off x="4953000" y="2638425"/>
            <a:ext cx="6191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Терміни та рівні аналізу узгоджуються до початку емпіричної роботи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D03D7D2B-0860-44FB-B327-DC1C2AB6CA20}"/>
              </a:ext>
            </a:extLst>
          </p:cNvPr>
          <p:cNvSpPr>
            <a:spLocks noGrp="1"/>
          </p:cNvSpPr>
          <p:nvPr/>
        </p:nvSpPr>
        <p:spPr>
          <a:xfrm>
            <a:off x="1571625" y="3333750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9ABD39E8-4ADA-4885-80E5-69416CD5024A}"/>
              </a:ext>
            </a:extLst>
          </p:cNvPr>
          <p:cNvSpPr>
            <a:spLocks noGrp="1"/>
          </p:cNvSpPr>
          <p:nvPr/>
        </p:nvSpPr>
        <p:spPr>
          <a:xfrm>
            <a:off x="762000" y="3686175"/>
            <a:ext cx="514350" cy="5143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7C3ACF6-98B2-49F9-B532-D923B5CBEF26}"/>
              </a:ext>
            </a:extLst>
          </p:cNvPr>
          <p:cNvSpPr>
            <a:spLocks noGrp="1"/>
          </p:cNvSpPr>
          <p:nvPr/>
        </p:nvSpPr>
        <p:spPr>
          <a:xfrm>
            <a:off x="1571625" y="3638550"/>
            <a:ext cx="323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ПОЄДНАННЯ ДОКАЗІВ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817118A-5342-4DA3-BD25-AD34CAC1D749}"/>
              </a:ext>
            </a:extLst>
          </p:cNvPr>
          <p:cNvSpPr>
            <a:spLocks noGrp="1"/>
          </p:cNvSpPr>
          <p:nvPr/>
        </p:nvSpPr>
        <p:spPr>
          <a:xfrm>
            <a:off x="4953000" y="3638550"/>
            <a:ext cx="6191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Дані та аргументи оцінюються за спільною логікою пояснення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03047769-F161-429C-A41C-FC7FF4403ED2}"/>
              </a:ext>
            </a:extLst>
          </p:cNvPr>
          <p:cNvSpPr>
            <a:spLocks noGrp="1"/>
          </p:cNvSpPr>
          <p:nvPr/>
        </p:nvSpPr>
        <p:spPr>
          <a:xfrm>
            <a:off x="1571625" y="4333875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6FEC0E6-D548-4875-810D-E043F0476BD3}"/>
              </a:ext>
            </a:extLst>
          </p:cNvPr>
          <p:cNvSpPr>
            <a:spLocks noGrp="1"/>
          </p:cNvSpPr>
          <p:nvPr/>
        </p:nvSpPr>
        <p:spPr>
          <a:xfrm>
            <a:off x="762000" y="4686300"/>
            <a:ext cx="514350" cy="514350"/>
          </a:xfrm>
          <a:prstGeom prst="ellipse">
            <a:avLst/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07DCE18-E1B6-4CB3-8343-D460F6BA04D0}"/>
              </a:ext>
            </a:extLst>
          </p:cNvPr>
          <p:cNvSpPr>
            <a:spLocks noGrp="1"/>
          </p:cNvSpPr>
          <p:nvPr/>
        </p:nvSpPr>
        <p:spPr>
          <a:xfrm>
            <a:off x="1571625" y="4638675"/>
            <a:ext cx="323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ІНТЕГРОВАНИЙ ВИСНОВОК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01BBB14-1E84-4636-BC05-9F4B57178B47}"/>
              </a:ext>
            </a:extLst>
          </p:cNvPr>
          <p:cNvSpPr>
            <a:spLocks noGrp="1"/>
          </p:cNvSpPr>
          <p:nvPr/>
        </p:nvSpPr>
        <p:spPr>
          <a:xfrm>
            <a:off x="4953000" y="4638675"/>
            <a:ext cx="6191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Результат пояснює зв’язки між економічними, політичними, правовими й управлінськими чинниками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638B9CAE-2822-43CE-BF37-039650A88381}"/>
              </a:ext>
            </a:extLst>
          </p:cNvPr>
          <p:cNvSpPr>
            <a:spLocks noGrp="1"/>
          </p:cNvSpPr>
          <p:nvPr/>
        </p:nvSpPr>
        <p:spPr>
          <a:xfrm>
            <a:off x="1571625" y="5334000"/>
            <a:ext cx="9572625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98533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0C8ADB9A-4029-432E-A7E6-C7E07545109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ПОРІВНЯЛЬНИЙ І МІЖДИСЦИПЛІНАРНИЙ ПІДХОДИ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7E8C189-6B55-424F-AF14-8E6A571BC20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Поєднання підходів у дослідницькій стратегії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430A8CF-82F7-4E58-A4ED-25A73A44AF9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5DD7FC0-DABA-4544-A867-58CB332E857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98F0745-8360-4B71-94F6-EBA2D62A6A6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8920E2E-0DFD-45E5-919A-4DA93CCCF80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D84234A-F090-4DCC-84F7-6867FC032F29}"/>
              </a:ext>
            </a:extLst>
          </p:cNvPr>
          <p:cNvSpPr>
            <a:spLocks noGrp="1"/>
          </p:cNvSpPr>
          <p:nvPr/>
        </p:nvSpPr>
        <p:spPr>
          <a:xfrm>
            <a:off x="4095750" y="1571625"/>
            <a:ext cx="400050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СТІЙКІСТЬ ТРАНСКОРДОННИХ</a:t>
            </a:r>
          </a:p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ЛАНЦЮГІВ ПОСТАЧАННЯ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305E15B7-3FEC-425D-9C47-EB79EBA13984}"/>
              </a:ext>
            </a:extLst>
          </p:cNvPr>
          <p:cNvSpPr>
            <a:spLocks noGrp="1"/>
          </p:cNvSpPr>
          <p:nvPr/>
        </p:nvSpPr>
        <p:spPr>
          <a:xfrm>
            <a:off x="666750" y="3000375"/>
            <a:ext cx="2428875" cy="1524000"/>
          </a:xfrm>
          <a:prstGeom prst="roundRect">
            <a:avLst>
              <a:gd name="adj" fmla="val 5000"/>
            </a:avLst>
          </a:prstGeom>
          <a:solidFill>
            <a:srgbClr val="EAF2F8"/>
          </a:solidFill>
          <a:ln w="14288">
            <a:solidFill>
              <a:srgbClr val="3976A8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2EAB12D-C08D-4999-AA4E-A2763F6B826C}"/>
              </a:ext>
            </a:extLst>
          </p:cNvPr>
          <p:cNvSpPr>
            <a:spLocks noGrp="1"/>
          </p:cNvSpPr>
          <p:nvPr/>
        </p:nvSpPr>
        <p:spPr>
          <a:xfrm>
            <a:off x="838200" y="3171825"/>
            <a:ext cx="20859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СИСТЕМНИЙ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E9C145E-0AE6-44AA-ABD4-9BF732CB36FC}"/>
              </a:ext>
            </a:extLst>
          </p:cNvPr>
          <p:cNvSpPr>
            <a:spLocks noGrp="1"/>
          </p:cNvSpPr>
          <p:nvPr/>
        </p:nvSpPr>
        <p:spPr>
          <a:xfrm>
            <a:off x="895350" y="3648075"/>
            <a:ext cx="19716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структура, взаємозалежності та зворотні зв’язки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B64F0D03-03D6-4CCE-A7F6-45F9B42B7746}"/>
              </a:ext>
            </a:extLst>
          </p:cNvPr>
          <p:cNvSpPr>
            <a:spLocks noGrp="1"/>
          </p:cNvSpPr>
          <p:nvPr/>
        </p:nvSpPr>
        <p:spPr>
          <a:xfrm>
            <a:off x="1543050" y="2657475"/>
            <a:ext cx="685800" cy="0"/>
          </a:xfrm>
          <a:prstGeom prst="line">
            <a:avLst/>
          </a:prstGeom>
          <a:noFill/>
          <a:ln w="16193">
            <a:solidFill>
              <a:srgbClr val="C9D7E3"/>
            </a:solidFill>
            <a:prstDash val="solid"/>
          </a:ln>
        </p:spPr>
      </p:sp>
      <p:sp>
        <p:nvSpPr>
          <p:cNvPr id="12" name="Округлений прямокутник 11">
            <a:extLst>
              <a:ext uri="{FF2B5EF4-FFF2-40B4-BE49-F238E27FC236}">
                <a16:creationId xmlns:a16="http://schemas.microsoft.com/office/drawing/2014/main" id="{F6D06D8D-8F5E-4EFB-8888-421226903473}"/>
              </a:ext>
            </a:extLst>
          </p:cNvPr>
          <p:cNvSpPr>
            <a:spLocks noGrp="1"/>
          </p:cNvSpPr>
          <p:nvPr/>
        </p:nvSpPr>
        <p:spPr>
          <a:xfrm>
            <a:off x="3476625" y="3000375"/>
            <a:ext cx="2428875" cy="1524000"/>
          </a:xfrm>
          <a:prstGeom prst="roundRect">
            <a:avLst>
              <a:gd name="adj" fmla="val 5000"/>
            </a:avLst>
          </a:prstGeom>
          <a:solidFill>
            <a:srgbClr val="FBF3E5"/>
          </a:solidFill>
          <a:ln w="14288">
            <a:solidFill>
              <a:srgbClr val="A66A18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B0C5663-60A3-4DDF-8A5C-B4F89ADCA50B}"/>
              </a:ext>
            </a:extLst>
          </p:cNvPr>
          <p:cNvSpPr>
            <a:spLocks noGrp="1"/>
          </p:cNvSpPr>
          <p:nvPr/>
        </p:nvSpPr>
        <p:spPr>
          <a:xfrm>
            <a:off x="3648075" y="3171825"/>
            <a:ext cx="20859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ІНСТИТУЦІЙНИЙ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4F381DD-58A3-4E3A-87C4-A07205627594}"/>
              </a:ext>
            </a:extLst>
          </p:cNvPr>
          <p:cNvSpPr>
            <a:spLocks noGrp="1"/>
          </p:cNvSpPr>
          <p:nvPr/>
        </p:nvSpPr>
        <p:spPr>
          <a:xfrm>
            <a:off x="3705225" y="3648075"/>
            <a:ext cx="19716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правила, стимули й механізми координації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EF9530D8-41E0-4E8B-B150-B5A561E6066D}"/>
              </a:ext>
            </a:extLst>
          </p:cNvPr>
          <p:cNvSpPr>
            <a:spLocks noGrp="1"/>
          </p:cNvSpPr>
          <p:nvPr/>
        </p:nvSpPr>
        <p:spPr>
          <a:xfrm>
            <a:off x="4352925" y="2657475"/>
            <a:ext cx="685800" cy="0"/>
          </a:xfrm>
          <a:prstGeom prst="line">
            <a:avLst/>
          </a:prstGeom>
          <a:noFill/>
          <a:ln w="16193">
            <a:solidFill>
              <a:srgbClr val="C9D7E3"/>
            </a:solidFill>
            <a:prstDash val="solid"/>
          </a:ln>
        </p:spPr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88EBCD49-9F05-4046-8BFA-751611840A2F}"/>
              </a:ext>
            </a:extLst>
          </p:cNvPr>
          <p:cNvSpPr>
            <a:spLocks noGrp="1"/>
          </p:cNvSpPr>
          <p:nvPr/>
        </p:nvSpPr>
        <p:spPr>
          <a:xfrm>
            <a:off x="6286500" y="3000375"/>
            <a:ext cx="2428875" cy="1524000"/>
          </a:xfrm>
          <a:prstGeom prst="roundRect">
            <a:avLst>
              <a:gd name="adj" fmla="val 5000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3F7CE02-C98C-421E-8B97-ECB1A992B027}"/>
              </a:ext>
            </a:extLst>
          </p:cNvPr>
          <p:cNvSpPr>
            <a:spLocks noGrp="1"/>
          </p:cNvSpPr>
          <p:nvPr/>
        </p:nvSpPr>
        <p:spPr>
          <a:xfrm>
            <a:off x="6457950" y="3171825"/>
            <a:ext cx="20859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ПОРІВНЯЛЬНИЙ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8AED136-53C2-46AF-A39E-A6ABC28AB3B3}"/>
              </a:ext>
            </a:extLst>
          </p:cNvPr>
          <p:cNvSpPr>
            <a:spLocks noGrp="1"/>
          </p:cNvSpPr>
          <p:nvPr/>
        </p:nvSpPr>
        <p:spPr>
          <a:xfrm>
            <a:off x="6515100" y="3648075"/>
            <a:ext cx="19716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зіставлення країн, галузей або періодів</a:t>
            </a:r>
          </a:p>
        </p:txBody>
      </p:sp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6BDF3A5F-1F29-4E27-AEDA-41CB8E66AD58}"/>
              </a:ext>
            </a:extLst>
          </p:cNvPr>
          <p:cNvSpPr>
            <a:spLocks noGrp="1"/>
          </p:cNvSpPr>
          <p:nvPr/>
        </p:nvSpPr>
        <p:spPr>
          <a:xfrm>
            <a:off x="7162800" y="2657475"/>
            <a:ext cx="685800" cy="0"/>
          </a:xfrm>
          <a:prstGeom prst="line">
            <a:avLst/>
          </a:prstGeom>
          <a:noFill/>
          <a:ln w="16193">
            <a:solidFill>
              <a:srgbClr val="C9D7E3"/>
            </a:solidFill>
            <a:prstDash val="solid"/>
          </a:ln>
        </p:spPr>
      </p:sp>
      <p:sp>
        <p:nvSpPr>
          <p:cNvPr id="20" name="Округлений прямокутник 19">
            <a:extLst>
              <a:ext uri="{FF2B5EF4-FFF2-40B4-BE49-F238E27FC236}">
                <a16:creationId xmlns:a16="http://schemas.microsoft.com/office/drawing/2014/main" id="{8EE1F525-DDD8-47C1-A9C6-987457932700}"/>
              </a:ext>
            </a:extLst>
          </p:cNvPr>
          <p:cNvSpPr>
            <a:spLocks noGrp="1"/>
          </p:cNvSpPr>
          <p:nvPr/>
        </p:nvSpPr>
        <p:spPr>
          <a:xfrm>
            <a:off x="9096375" y="3000375"/>
            <a:ext cx="2428875" cy="1524000"/>
          </a:xfrm>
          <a:prstGeom prst="roundRect">
            <a:avLst>
              <a:gd name="adj" fmla="val 5000"/>
            </a:avLst>
          </a:prstGeom>
          <a:solidFill>
            <a:srgbClr val="F4F8FB"/>
          </a:solidFill>
          <a:ln w="14288">
            <a:solidFill>
              <a:srgbClr val="1F4E79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3C51887-41ED-4F8F-95DD-31049CD28F38}"/>
              </a:ext>
            </a:extLst>
          </p:cNvPr>
          <p:cNvSpPr>
            <a:spLocks noGrp="1"/>
          </p:cNvSpPr>
          <p:nvPr/>
        </p:nvSpPr>
        <p:spPr>
          <a:xfrm>
            <a:off x="9267825" y="3171825"/>
            <a:ext cx="20859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МІЖДИСЦИПЛІНАРНИЙ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1E4977A-70C8-46E9-AF5E-2D1A4EFEC7DA}"/>
              </a:ext>
            </a:extLst>
          </p:cNvPr>
          <p:cNvSpPr>
            <a:spLocks noGrp="1"/>
          </p:cNvSpPr>
          <p:nvPr/>
        </p:nvSpPr>
        <p:spPr>
          <a:xfrm>
            <a:off x="9324975" y="3648075"/>
            <a:ext cx="19716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інтеграція економічних, правових та управлінських пояснень</a:t>
            </a:r>
          </a:p>
        </p:txBody>
      </p:sp>
      <p:sp>
        <p:nvSpPr>
          <p:cNvPr id="23" name="Пряма сполучна лінія 22">
            <a:extLst>
              <a:ext uri="{FF2B5EF4-FFF2-40B4-BE49-F238E27FC236}">
                <a16:creationId xmlns:a16="http://schemas.microsoft.com/office/drawing/2014/main" id="{B5B1F4C5-BDE9-417C-80D3-6F4334597F65}"/>
              </a:ext>
            </a:extLst>
          </p:cNvPr>
          <p:cNvSpPr>
            <a:spLocks noGrp="1"/>
          </p:cNvSpPr>
          <p:nvPr/>
        </p:nvSpPr>
        <p:spPr>
          <a:xfrm>
            <a:off x="9972675" y="2657475"/>
            <a:ext cx="685800" cy="0"/>
          </a:xfrm>
          <a:prstGeom prst="line">
            <a:avLst/>
          </a:prstGeom>
          <a:noFill/>
          <a:ln w="16193">
            <a:solidFill>
              <a:srgbClr val="C9D7E3"/>
            </a:solidFill>
            <a:prstDash val="solid"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1118DD5-5D93-45DA-9025-63E6707E86B0}"/>
              </a:ext>
            </a:extLst>
          </p:cNvPr>
          <p:cNvSpPr>
            <a:spLocks noGrp="1"/>
          </p:cNvSpPr>
          <p:nvPr/>
        </p:nvSpPr>
        <p:spPr>
          <a:xfrm>
            <a:off x="1952625" y="5095875"/>
            <a:ext cx="8286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Кожен підхід має окрему пояснювальну функцію та спільно працює на відповідь на одне дослідницьке питання.</a:t>
            </a:r>
          </a:p>
        </p:txBody>
      </p:sp>
    </p:spTree>
    <p:extLst>
      <p:ext uri="{BB962C8B-B14F-4D97-AF65-F5344CB8AC3E}">
        <p14:creationId xmlns:p14="http://schemas.microsoft.com/office/powerpoint/2010/main" val="2024753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596FD68-7AFF-4856-8ECC-5E1C1071336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ОБҐРУНТУВАННЯ МЕТОДОЛОГІЧНИХ РІШЕНЬ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35B8E4F-4ABB-409F-95F9-6E7B9588715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Паспорт методологічного рішення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F0B0600-B44E-4E5B-84CF-B6BCE793A87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268F53E-839B-4892-9215-AB623096B2E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5ADC09E-EF35-47C7-BFA0-7C160AF9B36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B1689FB-D165-4CD7-8FC8-4D350BCF3EE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4E292B13-9D5F-42F6-BF7E-F8AE67EE93CF}"/>
              </a:ext>
            </a:extLst>
          </p:cNvPr>
          <p:cNvGraphicFramePr/>
          <p:nvPr/>
        </p:nvGraphicFramePr>
        <p:xfrm>
          <a:off x="666750" y="1619250"/>
          <a:ext cx="10858500" cy="4000500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Рішення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Обґрунтування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Наслідок для дослідження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об’єкта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елементи та зв’язки включено до аналізу і чому?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Визначає допустимий масштаб висновків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Методологічний підхід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Який механізм або тип взаємодії він дає змогу пояснити?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Спрямовує добір понять, випадків і доказів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Дослідницька стратегія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послідовність етапів забезпечує відповідь на питання?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Пов’язує теоретичні припущення з емпіричною перевіркою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рішення можуть впливати на надійність та узагальнення результатів?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Окреслює межі інтерпретації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981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B8D643BD-7664-43F8-A421-39F770BB86C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ОБҐРУНТУВАННЯ МЕТОДОЛОГІЧНИХ РІШЕНЬ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0A2A2FE-F43C-4E40-826D-BD5870B6708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Прозорість і відтворюваність дослідницької логіки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DEBA506-22AF-4EE5-9C50-F0D0EAC33DC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C38584C-278C-41A6-BAB9-B84A54F20990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A603B19-3405-4BC4-ADB7-28A01CC424B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8FD7EF4-AC54-432C-A557-5034640E8CA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BF49214-1ED5-4989-BDD7-EE9CC5643384}"/>
              </a:ext>
            </a:extLst>
          </p:cNvPr>
          <p:cNvSpPr>
            <a:spLocks noGrp="1"/>
          </p:cNvSpPr>
          <p:nvPr/>
        </p:nvSpPr>
        <p:spPr>
          <a:xfrm>
            <a:off x="809625" y="1571625"/>
            <a:ext cx="438150" cy="4381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D7B6329-ED90-4F8C-97F4-B91A468621AD}"/>
              </a:ext>
            </a:extLst>
          </p:cNvPr>
          <p:cNvSpPr>
            <a:spLocks noGrp="1"/>
          </p:cNvSpPr>
          <p:nvPr/>
        </p:nvSpPr>
        <p:spPr>
          <a:xfrm>
            <a:off x="1524000" y="1552575"/>
            <a:ext cx="952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Підхід прямо пов’язаний із дослідницьким питанням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3AB8112D-9C8D-4B08-B65A-BF4EB73DB731}"/>
              </a:ext>
            </a:extLst>
          </p:cNvPr>
          <p:cNvSpPr>
            <a:spLocks noGrp="1"/>
          </p:cNvSpPr>
          <p:nvPr/>
        </p:nvSpPr>
        <p:spPr>
          <a:xfrm>
            <a:off x="1524000" y="2095500"/>
            <a:ext cx="952500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A148850-3013-4E21-9A7A-77DB7C256E9D}"/>
              </a:ext>
            </a:extLst>
          </p:cNvPr>
          <p:cNvSpPr>
            <a:spLocks noGrp="1"/>
          </p:cNvSpPr>
          <p:nvPr/>
        </p:nvSpPr>
        <p:spPr>
          <a:xfrm>
            <a:off x="809625" y="2238375"/>
            <a:ext cx="438150" cy="4381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48E43BA-FA65-4362-B5B1-8AA96EDAA3B9}"/>
              </a:ext>
            </a:extLst>
          </p:cNvPr>
          <p:cNvSpPr>
            <a:spLocks noGrp="1"/>
          </p:cNvSpPr>
          <p:nvPr/>
        </p:nvSpPr>
        <p:spPr>
          <a:xfrm>
            <a:off x="1524000" y="2219325"/>
            <a:ext cx="952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Критерії добору випадків, джерел і даних сформульовані наперед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45AF1E6D-97BE-4917-BAE8-076B6533FC83}"/>
              </a:ext>
            </a:extLst>
          </p:cNvPr>
          <p:cNvSpPr>
            <a:spLocks noGrp="1"/>
          </p:cNvSpPr>
          <p:nvPr/>
        </p:nvSpPr>
        <p:spPr>
          <a:xfrm>
            <a:off x="1524000" y="2762250"/>
            <a:ext cx="952500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6DEF105-BA1C-40EA-940B-A3E191207943}"/>
              </a:ext>
            </a:extLst>
          </p:cNvPr>
          <p:cNvSpPr>
            <a:spLocks noGrp="1"/>
          </p:cNvSpPr>
          <p:nvPr/>
        </p:nvSpPr>
        <p:spPr>
          <a:xfrm>
            <a:off x="809625" y="2905125"/>
            <a:ext cx="438150" cy="4381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9B471D7-0B0D-4C5F-958A-BCA7525C3037}"/>
              </a:ext>
            </a:extLst>
          </p:cNvPr>
          <p:cNvSpPr>
            <a:spLocks noGrp="1"/>
          </p:cNvSpPr>
          <p:nvPr/>
        </p:nvSpPr>
        <p:spPr>
          <a:xfrm>
            <a:off x="1524000" y="2886075"/>
            <a:ext cx="952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Ключові поняття мають визначення та емпіричні ознаки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51E65C37-3326-4DD8-B32A-D2048E8B8AFC}"/>
              </a:ext>
            </a:extLst>
          </p:cNvPr>
          <p:cNvSpPr>
            <a:spLocks noGrp="1"/>
          </p:cNvSpPr>
          <p:nvPr/>
        </p:nvSpPr>
        <p:spPr>
          <a:xfrm>
            <a:off x="1524000" y="3429000"/>
            <a:ext cx="952500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D652C3C1-E2F0-4953-BBA2-48AC826CAF6A}"/>
              </a:ext>
            </a:extLst>
          </p:cNvPr>
          <p:cNvSpPr>
            <a:spLocks noGrp="1"/>
          </p:cNvSpPr>
          <p:nvPr/>
        </p:nvSpPr>
        <p:spPr>
          <a:xfrm>
            <a:off x="809625" y="3571875"/>
            <a:ext cx="438150" cy="4381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B7B676F-A41C-4BF0-9EF1-5AAF1EB6A2E5}"/>
              </a:ext>
            </a:extLst>
          </p:cNvPr>
          <p:cNvSpPr>
            <a:spLocks noGrp="1"/>
          </p:cNvSpPr>
          <p:nvPr/>
        </p:nvSpPr>
        <p:spPr>
          <a:xfrm>
            <a:off x="1524000" y="3552825"/>
            <a:ext cx="952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Процедури аналізу описані достатньо для перевірки логіки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CB4765F2-7010-4650-9914-C2A23A402D45}"/>
              </a:ext>
            </a:extLst>
          </p:cNvPr>
          <p:cNvSpPr>
            <a:spLocks noGrp="1"/>
          </p:cNvSpPr>
          <p:nvPr/>
        </p:nvSpPr>
        <p:spPr>
          <a:xfrm>
            <a:off x="1524000" y="4095750"/>
            <a:ext cx="952500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65E7D06-020E-4DB9-9278-D54B8A4405BE}"/>
              </a:ext>
            </a:extLst>
          </p:cNvPr>
          <p:cNvSpPr>
            <a:spLocks noGrp="1"/>
          </p:cNvSpPr>
          <p:nvPr/>
        </p:nvSpPr>
        <p:spPr>
          <a:xfrm>
            <a:off x="809625" y="4238625"/>
            <a:ext cx="438150" cy="4381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372B5A8D-5501-42D7-AEA3-DA5FB6C1D44B}"/>
              </a:ext>
            </a:extLst>
          </p:cNvPr>
          <p:cNvSpPr>
            <a:spLocks noGrp="1"/>
          </p:cNvSpPr>
          <p:nvPr/>
        </p:nvSpPr>
        <p:spPr>
          <a:xfrm>
            <a:off x="1524000" y="4219575"/>
            <a:ext cx="952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Альтернативні пояснення та методологічні обмеження розглянуті</a:t>
            </a:r>
          </a:p>
        </p:txBody>
      </p:sp>
      <p:sp>
        <p:nvSpPr>
          <p:cNvPr id="21" name="Пряма сполучна лінія 20">
            <a:extLst>
              <a:ext uri="{FF2B5EF4-FFF2-40B4-BE49-F238E27FC236}">
                <a16:creationId xmlns:a16="http://schemas.microsoft.com/office/drawing/2014/main" id="{81359385-F5BC-40C4-ABF9-E946CD2ABF3C}"/>
              </a:ext>
            </a:extLst>
          </p:cNvPr>
          <p:cNvSpPr>
            <a:spLocks noGrp="1"/>
          </p:cNvSpPr>
          <p:nvPr/>
        </p:nvSpPr>
        <p:spPr>
          <a:xfrm>
            <a:off x="1524000" y="4762500"/>
            <a:ext cx="952500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AB9DE997-0689-471E-812A-BF889E703F58}"/>
              </a:ext>
            </a:extLst>
          </p:cNvPr>
          <p:cNvSpPr>
            <a:spLocks noGrp="1"/>
          </p:cNvSpPr>
          <p:nvPr/>
        </p:nvSpPr>
        <p:spPr>
          <a:xfrm>
            <a:off x="809625" y="4905375"/>
            <a:ext cx="438150" cy="438150"/>
          </a:xfrm>
          <a:prstGeom prst="ellipse">
            <a:avLst/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B70B43B-7137-469F-BB9D-B9E4A1B5895C}"/>
              </a:ext>
            </a:extLst>
          </p:cNvPr>
          <p:cNvSpPr>
            <a:spLocks noGrp="1"/>
          </p:cNvSpPr>
          <p:nvPr/>
        </p:nvSpPr>
        <p:spPr>
          <a:xfrm>
            <a:off x="1524000" y="4886325"/>
            <a:ext cx="952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Висновки не виходять за межі наявних доказів</a:t>
            </a:r>
          </a:p>
        </p:txBody>
      </p:sp>
      <p:sp>
        <p:nvSpPr>
          <p:cNvPr id="24" name="Пряма сполучна лінія 23">
            <a:extLst>
              <a:ext uri="{FF2B5EF4-FFF2-40B4-BE49-F238E27FC236}">
                <a16:creationId xmlns:a16="http://schemas.microsoft.com/office/drawing/2014/main" id="{7A16AF15-2068-4EC3-BB89-6A433946D7F4}"/>
              </a:ext>
            </a:extLst>
          </p:cNvPr>
          <p:cNvSpPr>
            <a:spLocks noGrp="1"/>
          </p:cNvSpPr>
          <p:nvPr/>
        </p:nvSpPr>
        <p:spPr>
          <a:xfrm>
            <a:off x="1524000" y="5429250"/>
            <a:ext cx="952500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7BE4A077-0BDB-4C0C-9C46-038AD1AE4C7F}"/>
              </a:ext>
            </a:extLst>
          </p:cNvPr>
          <p:cNvSpPr>
            <a:spLocks noGrp="1"/>
          </p:cNvSpPr>
          <p:nvPr/>
        </p:nvSpPr>
        <p:spPr>
          <a:xfrm>
            <a:off x="1666875" y="5619750"/>
            <a:ext cx="8858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Прозорість дає змогу оцінити обґрунтованість рішення навіть тоді, коли інший дослідник обрав би іншу методологічну стратегію.</a:t>
            </a:r>
          </a:p>
        </p:txBody>
      </p:sp>
    </p:spTree>
    <p:extLst>
      <p:ext uri="{BB962C8B-B14F-4D97-AF65-F5344CB8AC3E}">
        <p14:creationId xmlns:p14="http://schemas.microsoft.com/office/powerpoint/2010/main" val="150765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38839CD-F6EF-4DB4-BF8C-FD2307A08C7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F24B493-C169-4C27-AA00-CAF163E414A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Рекомендована література до лекції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86670BD-3D99-477B-BE56-119B15856AE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4228A87-5E0E-4919-8DB4-879E15AE70D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BC91931-B47A-4E5F-89D2-4B8987258AD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3354AFF-95D6-4310-8BBC-B16A7A9B9E6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C0D5FC7D-8B69-4376-AE41-DD75F147CEAD}"/>
              </a:ext>
            </a:extLst>
          </p:cNvPr>
          <p:cNvSpPr>
            <a:spLocks noGrp="1"/>
          </p:cNvSpPr>
          <p:nvPr/>
        </p:nvSpPr>
        <p:spPr>
          <a:xfrm>
            <a:off x="66675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99596A74-0978-4A98-B84B-8C7580B45675}"/>
              </a:ext>
            </a:extLst>
          </p:cNvPr>
          <p:cNvSpPr>
            <a:spLocks noGrp="1"/>
          </p:cNvSpPr>
          <p:nvPr/>
        </p:nvSpPr>
        <p:spPr>
          <a:xfrm>
            <a:off x="628650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DC5B894-40F2-49B9-9B0B-BE4EDACC0E98}"/>
              </a:ext>
            </a:extLst>
          </p:cNvPr>
          <p:cNvSpPr>
            <a:spLocks noGrp="1"/>
          </p:cNvSpPr>
          <p:nvPr/>
        </p:nvSpPr>
        <p:spPr>
          <a:xfrm>
            <a:off x="89535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1. Creswell J. W., Creswell J. D. Research Design: Qualitative, Quantitative, and Mixed Methods Approaches. 6th ed. SAGE, 2023.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2. Saunders M. N. K., Lewis P., Thornhill A. Research Methods for Business Students. 9th ed. Pearson, 2024.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3. von Bertalanffy L. General System Theory: Foundations, Development, Applications. George Braziller, 1968.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4. North D. C. Institutions, Institutional Change and Economic Performance. Cambridge University Press, 1990.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D6CE495-017F-46FB-AAEA-D64E9A818F33}"/>
              </a:ext>
            </a:extLst>
          </p:cNvPr>
          <p:cNvSpPr>
            <a:spLocks noGrp="1"/>
          </p:cNvSpPr>
          <p:nvPr/>
        </p:nvSpPr>
        <p:spPr>
          <a:xfrm>
            <a:off x="651510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5. Hall P. A., Taylor R. C. R. Political Science and the Three New Institutionalisms. Political Studies. 1996. Vol. 44, No. 5. P. 936–957. DOI: 10.1111/j.1467-9248.1996.tb00343.x.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6. Ragin C. C. The Comparative Method: Moving Beyond Qualitative and Quantitative Strategies. University of California Press, 1987.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7. Repko A. F., Szostak R. Interdisciplinary Research: Process and Theory. 5th ed. SAGE, 2025.</a:t>
            </a:r>
          </a:p>
        </p:txBody>
      </p:sp>
    </p:spTree>
    <p:extLst>
      <p:ext uri="{BB962C8B-B14F-4D97-AF65-F5344CB8AC3E}">
        <p14:creationId xmlns:p14="http://schemas.microsoft.com/office/powerpoint/2010/main" val="4627599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1498</Words>
  <Application>Microsoft Office PowerPoint</Application>
  <DocSecurity>0</DocSecurity>
  <PresentationFormat>Широкий екран</PresentationFormat>
  <Paragraphs>306</Paragraphs>
  <Slides>20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6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2026-10-15T11:18:33Z</dcterms:modified>
</cp:coreProperties>
</file>