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385" r:id="rId2"/>
    <p:sldId id="256" r:id="rId3"/>
    <p:sldId id="257" r:id="rId4"/>
    <p:sldId id="307" r:id="rId5"/>
    <p:sldId id="308" r:id="rId6"/>
    <p:sldId id="327" r:id="rId7"/>
    <p:sldId id="329" r:id="rId8"/>
    <p:sldId id="330" r:id="rId9"/>
    <p:sldId id="331" r:id="rId10"/>
    <p:sldId id="332" r:id="rId11"/>
    <p:sldId id="333" r:id="rId12"/>
    <p:sldId id="334" r:id="rId13"/>
    <p:sldId id="335" r:id="rId14"/>
    <p:sldId id="336" r:id="rId15"/>
    <p:sldId id="337" r:id="rId16"/>
    <p:sldId id="338" r:id="rId17"/>
    <p:sldId id="339" r:id="rId18"/>
    <p:sldId id="340" r:id="rId19"/>
    <p:sldId id="341" r:id="rId20"/>
    <p:sldId id="342" r:id="rId21"/>
    <p:sldId id="343" r:id="rId22"/>
    <p:sldId id="344" r:id="rId23"/>
    <p:sldId id="345" r:id="rId24"/>
    <p:sldId id="347" r:id="rId25"/>
    <p:sldId id="348" r:id="rId26"/>
    <p:sldId id="349" r:id="rId27"/>
    <p:sldId id="350" r:id="rId28"/>
    <p:sldId id="351" r:id="rId29"/>
    <p:sldId id="352" r:id="rId30"/>
    <p:sldId id="358" r:id="rId31"/>
    <p:sldId id="359" r:id="rId32"/>
    <p:sldId id="360" r:id="rId33"/>
    <p:sldId id="382" r:id="rId34"/>
    <p:sldId id="353" r:id="rId35"/>
    <p:sldId id="354" r:id="rId36"/>
    <p:sldId id="361" r:id="rId37"/>
    <p:sldId id="362" r:id="rId38"/>
    <p:sldId id="355" r:id="rId39"/>
    <p:sldId id="364" r:id="rId40"/>
    <p:sldId id="365" r:id="rId41"/>
    <p:sldId id="366" r:id="rId42"/>
    <p:sldId id="383" r:id="rId4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46" autoAdjust="0"/>
  </p:normalViewPr>
  <p:slideViewPr>
    <p:cSldViewPr snapToGrid="0">
      <p:cViewPr varScale="1">
        <p:scale>
          <a:sx n="106" d="100"/>
          <a:sy n="106" d="100"/>
        </p:scale>
        <p:origin x="7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CF1EA0-2147-410D-83F0-6E3555B641D8}" type="datetimeFigureOut">
              <a:rPr lang="uk-UA" smtClean="0"/>
              <a:t>01.09.2026</a:t>
            </a:fld>
            <a:endParaRPr lang="uk-U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DC0BCD-4AEF-4EB8-A058-DE40B34F2939}" type="slidenum">
              <a:rPr lang="uk-UA" smtClean="0"/>
              <a:t>‹№›</a:t>
            </a:fld>
            <a:endParaRPr lang="uk-UA"/>
          </a:p>
        </p:txBody>
      </p:sp>
    </p:spTree>
    <p:extLst>
      <p:ext uri="{BB962C8B-B14F-4D97-AF65-F5344CB8AC3E}">
        <p14:creationId xmlns:p14="http://schemas.microsoft.com/office/powerpoint/2010/main" val="63521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uk-U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01.09.2026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3988113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01.09.2026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13235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uk-U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680DF1-5360-45D6-ABB8-5F483C698456}" type="datetimeFigureOut">
              <a:rPr lang="uk-UA" smtClean="0"/>
              <a:t>01.09.2026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1593460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Date Placeholder 4"/>
          <p:cNvSpPr>
            <a:spLocks noGrp="1"/>
          </p:cNvSpPr>
          <p:nvPr>
            <p:ph type="dt" sz="half" idx="10"/>
          </p:nvPr>
        </p:nvSpPr>
        <p:spPr/>
        <p:txBody>
          <a:bodyPr/>
          <a:lstStyle/>
          <a:p>
            <a:fld id="{9B680DF1-5360-45D6-ABB8-5F483C698456}" type="datetimeFigureOut">
              <a:rPr lang="uk-UA" smtClean="0"/>
              <a:t>01.09.2026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425871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uk-U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7" name="Date Placeholder 6"/>
          <p:cNvSpPr>
            <a:spLocks noGrp="1"/>
          </p:cNvSpPr>
          <p:nvPr>
            <p:ph type="dt" sz="half" idx="10"/>
          </p:nvPr>
        </p:nvSpPr>
        <p:spPr/>
        <p:txBody>
          <a:bodyPr/>
          <a:lstStyle/>
          <a:p>
            <a:fld id="{9B680DF1-5360-45D6-ABB8-5F483C698456}" type="datetimeFigureOut">
              <a:rPr lang="uk-UA" smtClean="0"/>
              <a:t>01.09.2026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825459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Date Placeholder 2"/>
          <p:cNvSpPr>
            <a:spLocks noGrp="1"/>
          </p:cNvSpPr>
          <p:nvPr>
            <p:ph type="dt" sz="half" idx="10"/>
          </p:nvPr>
        </p:nvSpPr>
        <p:spPr/>
        <p:txBody>
          <a:bodyPr/>
          <a:lstStyle/>
          <a:p>
            <a:fld id="{9B680DF1-5360-45D6-ABB8-5F483C698456}" type="datetimeFigureOut">
              <a:rPr lang="uk-UA" smtClean="0"/>
              <a:t>01.09.2026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955239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80DF1-5360-45D6-ABB8-5F483C698456}" type="datetimeFigureOut">
              <a:rPr lang="uk-UA" smtClean="0"/>
              <a:t>01.09.2026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1207185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680DF1-5360-45D6-ABB8-5F483C698456}" type="datetimeFigureOut">
              <a:rPr lang="uk-UA" smtClean="0"/>
              <a:t>01.09.2026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112074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uk-U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680DF1-5360-45D6-ABB8-5F483C698456}" type="datetimeFigureOut">
              <a:rPr lang="uk-UA" smtClean="0"/>
              <a:t>01.09.2026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287011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uk-U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01.09.2026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3702012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uk-U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10"/>
          </p:nvPr>
        </p:nvSpPr>
        <p:spPr/>
        <p:txBody>
          <a:bodyPr/>
          <a:lstStyle/>
          <a:p>
            <a:fld id="{9B680DF1-5360-45D6-ABB8-5F483C698456}" type="datetimeFigureOut">
              <a:rPr lang="uk-UA" smtClean="0"/>
              <a:t>01.09.2026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AC92F9A8-4AA7-49E0-8971-CA0DF8C7EEE6}" type="slidenum">
              <a:rPr lang="uk-UA" smtClean="0"/>
              <a:t>‹№›</a:t>
            </a:fld>
            <a:endParaRPr lang="uk-UA"/>
          </a:p>
        </p:txBody>
      </p:sp>
    </p:spTree>
    <p:extLst>
      <p:ext uri="{BB962C8B-B14F-4D97-AF65-F5344CB8AC3E}">
        <p14:creationId xmlns:p14="http://schemas.microsoft.com/office/powerpoint/2010/main" val="643572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uk-U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uk-U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80DF1-5360-45D6-ABB8-5F483C698456}" type="datetimeFigureOut">
              <a:rPr lang="uk-UA" smtClean="0"/>
              <a:t>01.09.2026</a:t>
            </a:fld>
            <a:endParaRPr lang="uk-U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92F9A8-4AA7-49E0-8971-CA0DF8C7EEE6}" type="slidenum">
              <a:rPr lang="uk-UA" smtClean="0"/>
              <a:t>‹№›</a:t>
            </a:fld>
            <a:endParaRPr lang="uk-UA"/>
          </a:p>
        </p:txBody>
      </p:sp>
    </p:spTree>
    <p:extLst>
      <p:ext uri="{BB962C8B-B14F-4D97-AF65-F5344CB8AC3E}">
        <p14:creationId xmlns:p14="http://schemas.microsoft.com/office/powerpoint/2010/main" val="4005604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4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4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64335"/>
            <a:ext cx="9144000" cy="2387600"/>
          </a:xfrm>
        </p:spPr>
        <p:txBody>
          <a:bodyPr/>
          <a:lstStyle/>
          <a:p>
            <a:r>
              <a:rPr lang="uk-UA" b="1" dirty="0"/>
              <a:t>Обчислювальна техніка та програмування</a:t>
            </a:r>
          </a:p>
        </p:txBody>
      </p:sp>
    </p:spTree>
    <p:extLst>
      <p:ext uri="{BB962C8B-B14F-4D97-AF65-F5344CB8AC3E}">
        <p14:creationId xmlns:p14="http://schemas.microsoft.com/office/powerpoint/2010/main" val="3175977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1572" y="2154458"/>
            <a:ext cx="9144000" cy="2387600"/>
          </a:xfrm>
        </p:spPr>
        <p:txBody>
          <a:bodyPr>
            <a:normAutofit fontScale="90000"/>
          </a:bodyPr>
          <a:lstStyle/>
          <a:p>
            <a:r>
              <a:rPr lang="uk-UA" sz="4000" dirty="0"/>
              <a:t>Лекція 1 </a:t>
            </a:r>
            <a:br>
              <a:rPr lang="uk-UA" sz="3200" dirty="0"/>
            </a:br>
            <a:br>
              <a:rPr lang="uk-UA" dirty="0"/>
            </a:br>
            <a:r>
              <a:rPr lang="ru-RU" b="1" dirty="0"/>
              <a:t>Вступ до дисципліни. Архітектура сучасної ЕОМ</a:t>
            </a:r>
            <a:endParaRPr lang="uk-UA" b="1" dirty="0"/>
          </a:p>
        </p:txBody>
      </p:sp>
    </p:spTree>
    <p:extLst>
      <p:ext uri="{BB962C8B-B14F-4D97-AF65-F5344CB8AC3E}">
        <p14:creationId xmlns:p14="http://schemas.microsoft.com/office/powerpoint/2010/main" val="1615129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8752" y="157626"/>
            <a:ext cx="6349543" cy="516628"/>
          </a:xfrm>
        </p:spPr>
        <p:txBody>
          <a:bodyPr>
            <a:normAutofit fontScale="90000"/>
          </a:bodyPr>
          <a:lstStyle/>
          <a:p>
            <a:pPr algn="ctr"/>
            <a:r>
              <a:rPr lang="uk-UA" sz="3200" dirty="0"/>
              <a:t>Мета та </a:t>
            </a:r>
            <a:r>
              <a:rPr lang="uk-UA" sz="3600" dirty="0"/>
              <a:t>завдання</a:t>
            </a:r>
            <a:r>
              <a:rPr lang="uk-UA" sz="3200" dirty="0"/>
              <a:t> дисципліни</a:t>
            </a:r>
          </a:p>
        </p:txBody>
      </p:sp>
      <p:sp>
        <p:nvSpPr>
          <p:cNvPr id="3" name="Content Placeholder 2"/>
          <p:cNvSpPr>
            <a:spLocks noGrp="1"/>
          </p:cNvSpPr>
          <p:nvPr>
            <p:ph idx="1"/>
          </p:nvPr>
        </p:nvSpPr>
        <p:spPr>
          <a:xfrm>
            <a:off x="448901" y="860079"/>
            <a:ext cx="11429246" cy="5658416"/>
          </a:xfrm>
        </p:spPr>
        <p:txBody>
          <a:bodyPr>
            <a:normAutofit fontScale="92500" lnSpcReduction="10000"/>
          </a:bodyPr>
          <a:lstStyle/>
          <a:p>
            <a:pPr marL="0" indent="0" algn="just">
              <a:buNone/>
            </a:pPr>
            <a:r>
              <a:rPr lang="ru-RU" sz="2000" b="1" dirty="0"/>
              <a:t>Метою навчальної дисципліни</a:t>
            </a:r>
            <a:r>
              <a:rPr lang="ru-RU" sz="2000" dirty="0"/>
              <a:t> «Обчислювальна техніка та програмування» є формування у студентів фундаментальної обчислювальної та програмної підготовки, необхідної для розуміння принципів функціонування сучасних комп’ютерних систем, алгоритмізації та програмної реалізації прикладних задач, а також для застосування інформаційних технологій і програмних засобів у подальшій навчальній та професійній діяльності</a:t>
            </a:r>
            <a:r>
              <a:rPr lang="en-US" sz="2000" dirty="0"/>
              <a:t>.</a:t>
            </a:r>
            <a:endParaRPr lang="uk-UA" sz="2000" b="1" dirty="0"/>
          </a:p>
          <a:p>
            <a:pPr marL="0" indent="0">
              <a:buNone/>
            </a:pPr>
            <a:endParaRPr lang="uk-UA" sz="2000" b="1" dirty="0"/>
          </a:p>
          <a:p>
            <a:pPr marL="0" indent="0">
              <a:buNone/>
            </a:pPr>
            <a:r>
              <a:rPr lang="uk-UA" sz="2000" b="1" dirty="0"/>
              <a:t>Завданнями вивчення навчальної дисципліни</a:t>
            </a:r>
            <a:r>
              <a:rPr lang="uk-UA" sz="2000" dirty="0"/>
              <a:t> є:</a:t>
            </a:r>
            <a:endParaRPr lang="ru-RU" sz="2000" dirty="0"/>
          </a:p>
          <a:p>
            <a:pPr lvl="0"/>
            <a:r>
              <a:rPr lang="uk-UA" sz="2000" dirty="0"/>
              <a:t>формування знань про архітектуру, принципи побудови та функціонування </a:t>
            </a:r>
            <a:r>
              <a:rPr lang="uk-UA" sz="2000" u="sng" dirty="0"/>
              <a:t>сучасних обчислювальних систем</a:t>
            </a:r>
            <a:r>
              <a:rPr lang="uk-UA" sz="2000" dirty="0"/>
              <a:t>;</a:t>
            </a:r>
            <a:endParaRPr lang="ru-RU" sz="2000" dirty="0"/>
          </a:p>
          <a:p>
            <a:pPr lvl="0"/>
            <a:r>
              <a:rPr lang="uk-UA" sz="2000" dirty="0"/>
              <a:t>формування знань про принципи представлення та опрацювання </a:t>
            </a:r>
            <a:r>
              <a:rPr lang="uk-UA" sz="2000" u="sng" dirty="0"/>
              <a:t>інформації в ЕОМ</a:t>
            </a:r>
            <a:r>
              <a:rPr lang="uk-UA" sz="2000" dirty="0"/>
              <a:t>, </a:t>
            </a:r>
            <a:r>
              <a:rPr lang="uk-UA" sz="2000" u="sng" dirty="0"/>
              <a:t>системи числення</a:t>
            </a:r>
            <a:r>
              <a:rPr lang="uk-UA" sz="2000" dirty="0"/>
              <a:t> та </a:t>
            </a:r>
            <a:r>
              <a:rPr lang="uk-UA" sz="2000" u="sng" dirty="0"/>
              <a:t>способи кодування даних</a:t>
            </a:r>
            <a:r>
              <a:rPr lang="uk-UA" sz="2000" dirty="0"/>
              <a:t>;</a:t>
            </a:r>
            <a:endParaRPr lang="ru-RU" sz="2000" dirty="0"/>
          </a:p>
          <a:p>
            <a:pPr lvl="0"/>
            <a:r>
              <a:rPr lang="uk-UA" sz="2000" dirty="0"/>
              <a:t>формування розуміння призначення, основних функцій та принципів організації </a:t>
            </a:r>
            <a:r>
              <a:rPr lang="uk-UA" sz="2000" u="sng" dirty="0"/>
              <a:t>операційних систем</a:t>
            </a:r>
            <a:r>
              <a:rPr lang="uk-UA" sz="2000" dirty="0"/>
              <a:t>;</a:t>
            </a:r>
            <a:endParaRPr lang="ru-RU" sz="2000" dirty="0"/>
          </a:p>
          <a:p>
            <a:pPr lvl="0"/>
            <a:r>
              <a:rPr lang="uk-UA" sz="2000" dirty="0"/>
              <a:t>набуття навичок </a:t>
            </a:r>
            <a:r>
              <a:rPr lang="uk-UA" sz="2000" u="sng" dirty="0"/>
              <a:t>алгоритмізації</a:t>
            </a:r>
            <a:r>
              <a:rPr lang="uk-UA" sz="2000" dirty="0"/>
              <a:t> обчислювальних задач та їх формалізованого опису;</a:t>
            </a:r>
            <a:endParaRPr lang="ru-RU" sz="2000" dirty="0"/>
          </a:p>
          <a:p>
            <a:pPr lvl="0"/>
            <a:r>
              <a:rPr lang="uk-UA" sz="2000" dirty="0"/>
              <a:t>набуття практичних навичок </a:t>
            </a:r>
            <a:r>
              <a:rPr lang="uk-UA" sz="2000" u="sng" dirty="0"/>
              <a:t>програмування мовою Python</a:t>
            </a:r>
            <a:r>
              <a:rPr lang="uk-UA" sz="2000" dirty="0"/>
              <a:t>, зокрема роботи з базовими типами даних, структурами керування, функціями та файлами;</a:t>
            </a:r>
            <a:endParaRPr lang="ru-RU" sz="2000" dirty="0"/>
          </a:p>
          <a:p>
            <a:pPr lvl="0"/>
            <a:r>
              <a:rPr lang="uk-UA" sz="2000" dirty="0"/>
              <a:t>набуття навичок застосування спеціалізованих </a:t>
            </a:r>
            <a:r>
              <a:rPr lang="uk-UA" sz="2000" u="sng" dirty="0"/>
              <a:t>бібліотек Python</a:t>
            </a:r>
            <a:r>
              <a:rPr lang="uk-UA" sz="2000" dirty="0"/>
              <a:t>, зокрема NumPy та Matplotlib, для опрацювання, аналізу та візуалізації даних;</a:t>
            </a:r>
            <a:endParaRPr lang="ru-RU" sz="2000" dirty="0"/>
          </a:p>
          <a:p>
            <a:pPr lvl="0"/>
            <a:r>
              <a:rPr lang="uk-UA" sz="2000" dirty="0"/>
              <a:t>формування базових навичок застосування принципів </a:t>
            </a:r>
            <a:r>
              <a:rPr lang="uk-UA" sz="2000" u="sng" dirty="0"/>
              <a:t>об’єктно-орієнтованого програмування </a:t>
            </a:r>
            <a:r>
              <a:rPr lang="uk-UA" sz="2000" dirty="0"/>
              <a:t>під час розроблення програмних засобів.</a:t>
            </a:r>
            <a:endParaRPr lang="ru-RU" sz="2000" dirty="0"/>
          </a:p>
          <a:p>
            <a:pPr marL="0" indent="0">
              <a:buNone/>
            </a:pPr>
            <a:endParaRPr lang="uk-UA" sz="2000" dirty="0"/>
          </a:p>
        </p:txBody>
      </p:sp>
    </p:spTree>
    <p:extLst>
      <p:ext uri="{BB962C8B-B14F-4D97-AF65-F5344CB8AC3E}">
        <p14:creationId xmlns:p14="http://schemas.microsoft.com/office/powerpoint/2010/main" val="3386151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1274" y="172032"/>
            <a:ext cx="7225420" cy="739398"/>
          </a:xfrm>
        </p:spPr>
        <p:txBody>
          <a:bodyPr>
            <a:normAutofit/>
          </a:bodyPr>
          <a:lstStyle/>
          <a:p>
            <a:pPr algn="ctr"/>
            <a:r>
              <a:rPr lang="uk-UA" sz="3200" dirty="0"/>
              <a:t>Теми лекцій і лабораторних робіт</a:t>
            </a:r>
          </a:p>
        </p:txBody>
      </p:sp>
      <p:sp>
        <p:nvSpPr>
          <p:cNvPr id="3" name="Content Placeholder 2"/>
          <p:cNvSpPr>
            <a:spLocks noGrp="1"/>
          </p:cNvSpPr>
          <p:nvPr>
            <p:ph idx="1"/>
          </p:nvPr>
        </p:nvSpPr>
        <p:spPr>
          <a:xfrm>
            <a:off x="448899" y="4689040"/>
            <a:ext cx="8812796" cy="1963589"/>
          </a:xfrm>
          <a:solidFill>
            <a:schemeClr val="accent5">
              <a:lumMod val="20000"/>
              <a:lumOff val="80000"/>
            </a:schemeClr>
          </a:solidFill>
        </p:spPr>
        <p:txBody>
          <a:bodyPr>
            <a:noAutofit/>
          </a:bodyPr>
          <a:lstStyle/>
          <a:p>
            <a:pPr marL="0" indent="0">
              <a:lnSpc>
                <a:spcPct val="100000"/>
              </a:lnSpc>
              <a:spcBef>
                <a:spcPts val="0"/>
              </a:spcBef>
              <a:buNone/>
            </a:pPr>
            <a:r>
              <a:rPr lang="uk-UA" sz="1800" b="1" dirty="0"/>
              <a:t>Змістовий модуль 3. Прикладне програмування на </a:t>
            </a:r>
            <a:r>
              <a:rPr lang="en-US" sz="1800" b="1" dirty="0"/>
              <a:t>Python</a:t>
            </a:r>
            <a:endParaRPr lang="ru-RU" sz="1800" dirty="0"/>
          </a:p>
          <a:p>
            <a:pPr marL="0" indent="0">
              <a:lnSpc>
                <a:spcPct val="100000"/>
              </a:lnSpc>
              <a:spcBef>
                <a:spcPts val="0"/>
              </a:spcBef>
              <a:buNone/>
            </a:pPr>
            <a:r>
              <a:rPr lang="uk-UA" sz="1800" dirty="0"/>
              <a:t>Тема 11. Обробка виняткових ситуацій</a:t>
            </a:r>
            <a:endParaRPr lang="ru-RU" sz="1800" dirty="0"/>
          </a:p>
          <a:p>
            <a:pPr marL="0" indent="0">
              <a:lnSpc>
                <a:spcPct val="100000"/>
              </a:lnSpc>
              <a:spcBef>
                <a:spcPts val="0"/>
              </a:spcBef>
              <a:buNone/>
            </a:pPr>
            <a:r>
              <a:rPr lang="uk-UA" sz="1800" dirty="0"/>
              <a:t>Тема 12. Робота з файлами</a:t>
            </a:r>
            <a:endParaRPr lang="ru-RU" sz="1800" dirty="0"/>
          </a:p>
          <a:p>
            <a:pPr marL="0" indent="0">
              <a:lnSpc>
                <a:spcPct val="100000"/>
              </a:lnSpc>
              <a:spcBef>
                <a:spcPts val="0"/>
              </a:spcBef>
              <a:buNone/>
            </a:pPr>
            <a:r>
              <a:rPr lang="uk-UA" sz="1800" dirty="0"/>
              <a:t>Тема 13. Модулі, бібліотеки Python та основи NumPy</a:t>
            </a:r>
            <a:endParaRPr lang="ru-RU" sz="1800" dirty="0"/>
          </a:p>
          <a:p>
            <a:pPr marL="0" indent="0">
              <a:lnSpc>
                <a:spcPct val="100000"/>
              </a:lnSpc>
              <a:spcBef>
                <a:spcPts val="0"/>
              </a:spcBef>
              <a:buNone/>
            </a:pPr>
            <a:r>
              <a:rPr lang="uk-UA" sz="1800" dirty="0"/>
              <a:t>Тема 14. Бібліотека Matplotlib</a:t>
            </a:r>
            <a:endParaRPr lang="ru-RU" sz="1800" dirty="0"/>
          </a:p>
          <a:p>
            <a:pPr marL="0" indent="0">
              <a:lnSpc>
                <a:spcPct val="100000"/>
              </a:lnSpc>
              <a:spcBef>
                <a:spcPts val="0"/>
              </a:spcBef>
              <a:buNone/>
            </a:pPr>
            <a:r>
              <a:rPr lang="uk-UA" sz="1800" dirty="0"/>
              <a:t>Тема 15. Основи ООП, ч. 1</a:t>
            </a:r>
            <a:endParaRPr lang="ru-RU" sz="1800" dirty="0"/>
          </a:p>
          <a:p>
            <a:pPr marL="0" indent="0">
              <a:lnSpc>
                <a:spcPct val="100000"/>
              </a:lnSpc>
              <a:spcBef>
                <a:spcPts val="0"/>
              </a:spcBef>
              <a:buNone/>
            </a:pPr>
            <a:r>
              <a:rPr lang="uk-UA" sz="1800" dirty="0"/>
              <a:t>Тема 16. Основи ООП, ч. 2 </a:t>
            </a:r>
            <a:endParaRPr lang="ru-RU" sz="1800" dirty="0"/>
          </a:p>
          <a:p>
            <a:pPr marL="0" indent="0">
              <a:buNone/>
            </a:pPr>
            <a:endParaRPr lang="uk-UA" sz="1800" dirty="0"/>
          </a:p>
        </p:txBody>
      </p:sp>
      <p:sp>
        <p:nvSpPr>
          <p:cNvPr id="4" name="Rectangle 3"/>
          <p:cNvSpPr/>
          <p:nvPr/>
        </p:nvSpPr>
        <p:spPr>
          <a:xfrm>
            <a:off x="448899" y="911430"/>
            <a:ext cx="8812797" cy="2031325"/>
          </a:xfrm>
          <a:prstGeom prst="rect">
            <a:avLst/>
          </a:prstGeom>
          <a:solidFill>
            <a:schemeClr val="accent6">
              <a:lumMod val="20000"/>
              <a:lumOff val="80000"/>
            </a:schemeClr>
          </a:solidFill>
        </p:spPr>
        <p:txBody>
          <a:bodyPr wrap="square">
            <a:spAutoFit/>
          </a:bodyPr>
          <a:lstStyle/>
          <a:p>
            <a:r>
              <a:rPr lang="uk-UA" b="1" dirty="0"/>
              <a:t>Змістовий модуль 1. </a:t>
            </a:r>
            <a:r>
              <a:rPr lang="ru-RU" b="1" dirty="0"/>
              <a:t>Теоретичні основи обчислювальної техніки та операційних систем</a:t>
            </a:r>
            <a:endParaRPr lang="ru-RU" dirty="0"/>
          </a:p>
          <a:p>
            <a:r>
              <a:rPr lang="uk-UA" dirty="0"/>
              <a:t>Тема 1. Вступ до дисципліни. Архітектура сучасної ЕОМ </a:t>
            </a:r>
            <a:endParaRPr lang="en-US" dirty="0"/>
          </a:p>
          <a:p>
            <a:r>
              <a:rPr lang="uk-UA" dirty="0"/>
              <a:t>Тема 2. Представлення інформації в ЕОМ </a:t>
            </a:r>
            <a:endParaRPr lang="en-US" dirty="0"/>
          </a:p>
          <a:p>
            <a:r>
              <a:rPr lang="uk-UA" dirty="0"/>
              <a:t>Тема 3. Процесори: будова, класифікація та сучасні архітектури </a:t>
            </a:r>
            <a:endParaRPr lang="ru-RU" dirty="0"/>
          </a:p>
          <a:p>
            <a:r>
              <a:rPr lang="uk-UA" dirty="0"/>
              <a:t>Тема 4. Апаратні компоненти персонального комп'ютера </a:t>
            </a:r>
            <a:endParaRPr lang="ru-RU" dirty="0"/>
          </a:p>
          <a:p>
            <a:r>
              <a:rPr lang="uk-UA" dirty="0"/>
              <a:t>Тема 5. Основи операційних систем </a:t>
            </a:r>
            <a:endParaRPr lang="ru-RU" dirty="0"/>
          </a:p>
        </p:txBody>
      </p:sp>
      <p:sp>
        <p:nvSpPr>
          <p:cNvPr id="5" name="Rectangle 4"/>
          <p:cNvSpPr/>
          <p:nvPr/>
        </p:nvSpPr>
        <p:spPr>
          <a:xfrm>
            <a:off x="448899" y="2934714"/>
            <a:ext cx="8812796" cy="1754326"/>
          </a:xfrm>
          <a:prstGeom prst="rect">
            <a:avLst/>
          </a:prstGeom>
          <a:solidFill>
            <a:schemeClr val="accent4">
              <a:lumMod val="20000"/>
              <a:lumOff val="80000"/>
            </a:schemeClr>
          </a:solidFill>
        </p:spPr>
        <p:txBody>
          <a:bodyPr wrap="square">
            <a:spAutoFit/>
          </a:bodyPr>
          <a:lstStyle/>
          <a:p>
            <a:r>
              <a:rPr lang="uk-UA" b="1" dirty="0"/>
              <a:t>Змістовий модуль 2. </a:t>
            </a:r>
            <a:r>
              <a:rPr lang="ru-RU" b="1" dirty="0"/>
              <a:t>Алгоритмізація та основи програмування на Python</a:t>
            </a:r>
            <a:endParaRPr lang="ru-RU" dirty="0"/>
          </a:p>
          <a:p>
            <a:r>
              <a:rPr lang="uk-UA" dirty="0"/>
              <a:t>Тема 6. Основи алгоритмізації </a:t>
            </a:r>
            <a:endParaRPr lang="ru-RU" dirty="0"/>
          </a:p>
          <a:p>
            <a:r>
              <a:rPr lang="uk-UA" dirty="0"/>
              <a:t>Тема 7. Вступ до Python. Змінні та типи даних</a:t>
            </a:r>
            <a:endParaRPr lang="ru-RU" dirty="0"/>
          </a:p>
          <a:p>
            <a:r>
              <a:rPr lang="uk-UA" dirty="0"/>
              <a:t>Тема 8. Розгалуження та цикли в Python </a:t>
            </a:r>
            <a:endParaRPr lang="ru-RU" dirty="0"/>
          </a:p>
          <a:p>
            <a:r>
              <a:rPr lang="uk-UA" dirty="0"/>
              <a:t>Тема 9. Рядки, списки, кортежі, множини, словники </a:t>
            </a:r>
            <a:endParaRPr lang="ru-RU" dirty="0"/>
          </a:p>
          <a:p>
            <a:r>
              <a:rPr lang="uk-UA" dirty="0"/>
              <a:t>Тема 10. Функції в Python </a:t>
            </a:r>
            <a:endParaRPr lang="en-US" dirty="0"/>
          </a:p>
        </p:txBody>
      </p:sp>
      <p:sp>
        <p:nvSpPr>
          <p:cNvPr id="6" name="Rectangle 5"/>
          <p:cNvSpPr/>
          <p:nvPr/>
        </p:nvSpPr>
        <p:spPr>
          <a:xfrm>
            <a:off x="7656947" y="3758953"/>
            <a:ext cx="4378036" cy="2862322"/>
          </a:xfrm>
          <a:prstGeom prst="rect">
            <a:avLst/>
          </a:prstGeom>
          <a:solidFill>
            <a:schemeClr val="accent2">
              <a:lumMod val="40000"/>
              <a:lumOff val="60000"/>
            </a:schemeClr>
          </a:solidFill>
          <a:ln>
            <a:solidFill>
              <a:schemeClr val="tx1"/>
            </a:solidFill>
          </a:ln>
        </p:spPr>
        <p:txBody>
          <a:bodyPr wrap="square">
            <a:spAutoFit/>
          </a:bodyPr>
          <a:lstStyle/>
          <a:p>
            <a:r>
              <a:rPr lang="uk-UA" b="1" dirty="0">
                <a:latin typeface="Times New Roman" panose="02020603050405020304" pitchFamily="18" charset="0"/>
                <a:ea typeface="Times New Roman" panose="02020603050405020304" pitchFamily="18" charset="0"/>
              </a:rPr>
              <a:t>Теми лабораторних занять</a:t>
            </a:r>
            <a:r>
              <a:rPr lang="en-US" b="1" dirty="0">
                <a:latin typeface="Times New Roman" panose="02020603050405020304" pitchFamily="18" charset="0"/>
                <a:ea typeface="Times New Roman" panose="02020603050405020304" pitchFamily="18" charset="0"/>
              </a:rPr>
              <a:t>:</a:t>
            </a:r>
            <a:br>
              <a:rPr lang="en-US" b="1" dirty="0">
                <a:latin typeface="Times New Roman" panose="02020603050405020304" pitchFamily="18" charset="0"/>
                <a:ea typeface="Times New Roman" panose="02020603050405020304" pitchFamily="18" charset="0"/>
              </a:rPr>
            </a:br>
            <a:r>
              <a:rPr lang="en-US" dirty="0">
                <a:latin typeface="Times New Roman" panose="02020603050405020304" pitchFamily="18" charset="0"/>
                <a:ea typeface="Times New Roman" panose="02020603050405020304" pitchFamily="18" charset="0"/>
              </a:rPr>
              <a:t>1.</a:t>
            </a:r>
            <a:r>
              <a:rPr lang="ru-RU" dirty="0"/>
              <a:t> Основи програмування на мові </a:t>
            </a:r>
            <a:r>
              <a:rPr lang="en-US" dirty="0"/>
              <a:t>Python</a:t>
            </a:r>
          </a:p>
          <a:p>
            <a:r>
              <a:rPr lang="en-US" dirty="0"/>
              <a:t>2. </a:t>
            </a:r>
            <a:r>
              <a:rPr lang="ru-RU" dirty="0"/>
              <a:t>Розгалуження та цикли</a:t>
            </a:r>
          </a:p>
          <a:p>
            <a:r>
              <a:rPr lang="en-US" dirty="0"/>
              <a:t>3. </a:t>
            </a:r>
            <a:r>
              <a:rPr lang="ru-RU" dirty="0"/>
              <a:t>Рядки</a:t>
            </a:r>
          </a:p>
          <a:p>
            <a:r>
              <a:rPr lang="en-US" dirty="0"/>
              <a:t>4. </a:t>
            </a:r>
            <a:r>
              <a:rPr lang="ru-RU" dirty="0"/>
              <a:t>Списки</a:t>
            </a:r>
          </a:p>
          <a:p>
            <a:r>
              <a:rPr lang="en-US" dirty="0"/>
              <a:t>5. </a:t>
            </a:r>
            <a:r>
              <a:rPr lang="ru-RU" dirty="0"/>
              <a:t>Функції</a:t>
            </a:r>
          </a:p>
          <a:p>
            <a:r>
              <a:rPr lang="en-US" dirty="0"/>
              <a:t>6. </a:t>
            </a:r>
            <a:r>
              <a:rPr lang="ru-RU" dirty="0"/>
              <a:t>Робота з файлами</a:t>
            </a:r>
            <a:br>
              <a:rPr lang="ru-RU" dirty="0"/>
            </a:br>
            <a:r>
              <a:rPr lang="en-US" dirty="0"/>
              <a:t>7. </a:t>
            </a:r>
            <a:r>
              <a:rPr lang="ru-RU" dirty="0"/>
              <a:t>Бібліотеки </a:t>
            </a:r>
            <a:r>
              <a:rPr lang="en-US" dirty="0"/>
              <a:t>NumPy </a:t>
            </a:r>
            <a:r>
              <a:rPr lang="ru-RU" dirty="0"/>
              <a:t>та </a:t>
            </a:r>
            <a:r>
              <a:rPr lang="en-US" dirty="0"/>
              <a:t>Matplotlib</a:t>
            </a:r>
          </a:p>
          <a:p>
            <a:r>
              <a:rPr lang="en-US" dirty="0"/>
              <a:t>8. </a:t>
            </a:r>
            <a:r>
              <a:rPr lang="ru-RU" dirty="0"/>
              <a:t>Основи об'єктно-орієнтованого програмування в </a:t>
            </a:r>
            <a:r>
              <a:rPr lang="en-US" dirty="0"/>
              <a:t>Python </a:t>
            </a:r>
            <a:endParaRPr lang="uk-UA" dirty="0"/>
          </a:p>
        </p:txBody>
      </p:sp>
    </p:spTree>
    <p:extLst>
      <p:ext uri="{BB962C8B-B14F-4D97-AF65-F5344CB8AC3E}">
        <p14:creationId xmlns:p14="http://schemas.microsoft.com/office/powerpoint/2010/main" val="1172198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0641" y="90127"/>
            <a:ext cx="7225420" cy="739398"/>
          </a:xfrm>
        </p:spPr>
        <p:txBody>
          <a:bodyPr>
            <a:normAutofit/>
          </a:bodyPr>
          <a:lstStyle/>
          <a:p>
            <a:pPr algn="ctr"/>
            <a:r>
              <a:rPr lang="uk-UA" sz="3200" dirty="0"/>
              <a:t>Система оцінювання</a:t>
            </a:r>
          </a:p>
        </p:txBody>
      </p:sp>
      <p:sp>
        <p:nvSpPr>
          <p:cNvPr id="5" name="Rectangle 4"/>
          <p:cNvSpPr/>
          <p:nvPr/>
        </p:nvSpPr>
        <p:spPr>
          <a:xfrm>
            <a:off x="178050" y="3255967"/>
            <a:ext cx="3929790" cy="1323439"/>
          </a:xfrm>
          <a:prstGeom prst="rect">
            <a:avLst/>
          </a:prstGeom>
        </p:spPr>
        <p:txBody>
          <a:bodyPr wrap="square">
            <a:spAutoFit/>
          </a:bodyPr>
          <a:lstStyle/>
          <a:p>
            <a:pPr algn="just"/>
            <a:r>
              <a:rPr lang="ru-RU" sz="1600" i="1" dirty="0">
                <a:latin typeface="Times New Roman" panose="02020603050405020304" pitchFamily="18" charset="0"/>
                <a:ea typeface="Times New Roman" panose="02020603050405020304" pitchFamily="18" charset="0"/>
              </a:rPr>
              <a:t>Бал за кожну лабораторну роботу складається з оцінки якості виконання (правильність коду, оформлення звіту) – 4 бали, та захисту роботи (усні відповіді на контрольні запитання) – 2 бали.</a:t>
            </a:r>
            <a:endParaRPr lang="ru-RU" sz="1100" dirty="0">
              <a:effectLst/>
              <a:latin typeface="Times New Roman" panose="02020603050405020304" pitchFamily="18" charset="0"/>
              <a:ea typeface="Times New Roman" panose="02020603050405020304" pitchFamily="18" charset="0"/>
            </a:endParaRPr>
          </a:p>
        </p:txBody>
      </p:sp>
      <p:sp>
        <p:nvSpPr>
          <p:cNvPr id="6" name="Rectangle 5"/>
          <p:cNvSpPr/>
          <p:nvPr/>
        </p:nvSpPr>
        <p:spPr>
          <a:xfrm>
            <a:off x="178051" y="947643"/>
            <a:ext cx="4165181" cy="2308324"/>
          </a:xfrm>
          <a:prstGeom prst="rect">
            <a:avLst/>
          </a:prstGeom>
        </p:spPr>
        <p:txBody>
          <a:bodyPr wrap="square">
            <a:spAutoFit/>
          </a:bodyPr>
          <a:lstStyle/>
          <a:p>
            <a:r>
              <a:rPr lang="ru-RU" dirty="0">
                <a:latin typeface="Times New Roman" panose="02020603050405020304" pitchFamily="18" charset="0"/>
                <a:ea typeface="Times New Roman" panose="02020603050405020304" pitchFamily="18" charset="0"/>
              </a:rPr>
              <a:t>Максимум балів, що можна набрати за курс – </a:t>
            </a:r>
            <a:r>
              <a:rPr lang="ru-RU" b="1" dirty="0">
                <a:latin typeface="Times New Roman" panose="02020603050405020304" pitchFamily="18" charset="0"/>
                <a:ea typeface="Times New Roman" panose="02020603050405020304" pitchFamily="18" charset="0"/>
              </a:rPr>
              <a:t>100 балів</a:t>
            </a:r>
            <a:r>
              <a:rPr lang="ru-RU" dirty="0">
                <a:latin typeface="Times New Roman" panose="02020603050405020304" pitchFamily="18" charset="0"/>
                <a:ea typeface="Times New Roman" panose="02020603050405020304" pitchFamily="18" charset="0"/>
              </a:rPr>
              <a:t>.</a:t>
            </a:r>
            <a:r>
              <a:rPr lang="en-US" dirty="0">
                <a:latin typeface="Times New Roman" panose="02020603050405020304" pitchFamily="18" charset="0"/>
                <a:ea typeface="Times New Roman" panose="02020603050405020304" pitchFamily="18" charset="0"/>
              </a:rPr>
              <a:t> </a:t>
            </a:r>
            <a:endParaRPr lang="ru-RU" dirty="0">
              <a:latin typeface="Times New Roman" panose="02020603050405020304" pitchFamily="18" charset="0"/>
              <a:ea typeface="Times New Roman" panose="02020603050405020304" pitchFamily="18" charset="0"/>
            </a:endParaRPr>
          </a:p>
          <a:p>
            <a:endParaRPr lang="ru-RU" dirty="0">
              <a:latin typeface="Times New Roman" panose="02020603050405020304" pitchFamily="18" charset="0"/>
            </a:endParaRPr>
          </a:p>
          <a:p>
            <a:r>
              <a:rPr lang="ru-RU" b="1" dirty="0">
                <a:latin typeface="Times New Roman" panose="02020603050405020304" pitchFamily="18" charset="0"/>
              </a:rPr>
              <a:t>60 балів </a:t>
            </a:r>
            <a:r>
              <a:rPr lang="ru-RU" dirty="0">
                <a:latin typeface="Times New Roman" panose="02020603050405020304" pitchFamily="18" charset="0"/>
              </a:rPr>
              <a:t>набираються за здачу 2 поточних тестів, а також виконання і захист 8 лабораторних робіт.</a:t>
            </a:r>
          </a:p>
          <a:p>
            <a:endParaRPr lang="ru-RU" dirty="0">
              <a:latin typeface="Times New Roman" panose="02020603050405020304" pitchFamily="18" charset="0"/>
            </a:endParaRPr>
          </a:p>
          <a:p>
            <a:endParaRPr lang="uk-UA" dirty="0"/>
          </a:p>
        </p:txBody>
      </p:sp>
      <p:sp>
        <p:nvSpPr>
          <p:cNvPr id="7" name="Rectangle 6"/>
          <p:cNvSpPr/>
          <p:nvPr/>
        </p:nvSpPr>
        <p:spPr>
          <a:xfrm>
            <a:off x="178050" y="5124757"/>
            <a:ext cx="3929790" cy="1200329"/>
          </a:xfrm>
          <a:prstGeom prst="rect">
            <a:avLst/>
          </a:prstGeom>
        </p:spPr>
        <p:txBody>
          <a:bodyPr wrap="square">
            <a:spAutoFit/>
          </a:bodyPr>
          <a:lstStyle/>
          <a:p>
            <a:r>
              <a:rPr lang="ru-RU" dirty="0">
                <a:latin typeface="Times New Roman" panose="02020603050405020304" pitchFamily="18" charset="0"/>
              </a:rPr>
              <a:t>В кінці проходження кожного модуля студент виконує завдання модульного контролю (тести). За виконання всіх 3 МКР студент отримує </a:t>
            </a:r>
            <a:r>
              <a:rPr lang="ru-RU" b="1" dirty="0">
                <a:latin typeface="Times New Roman" panose="02020603050405020304" pitchFamily="18" charset="0"/>
              </a:rPr>
              <a:t>40 балів</a:t>
            </a:r>
            <a:r>
              <a:rPr lang="ru-RU" dirty="0">
                <a:latin typeface="Times New Roman" panose="02020603050405020304" pitchFamily="18" charset="0"/>
              </a:rPr>
              <a:t>.</a:t>
            </a:r>
          </a:p>
        </p:txBody>
      </p:sp>
      <p:pic>
        <p:nvPicPr>
          <p:cNvPr id="9" name="Content Placeholder 8"/>
          <p:cNvPicPr>
            <a:picLocks noGrp="1" noChangeAspect="1"/>
          </p:cNvPicPr>
          <p:nvPr>
            <p:ph idx="1"/>
          </p:nvPr>
        </p:nvPicPr>
        <p:blipFill>
          <a:blip r:embed="rId2"/>
          <a:stretch>
            <a:fillRect/>
          </a:stretch>
        </p:blipFill>
        <p:spPr>
          <a:xfrm>
            <a:off x="4342044" y="829525"/>
            <a:ext cx="7849956" cy="5971413"/>
          </a:xfrm>
          <a:prstGeom prst="rect">
            <a:avLst/>
          </a:prstGeom>
        </p:spPr>
      </p:pic>
    </p:spTree>
    <p:extLst>
      <p:ext uri="{BB962C8B-B14F-4D97-AF65-F5344CB8AC3E}">
        <p14:creationId xmlns:p14="http://schemas.microsoft.com/office/powerpoint/2010/main" val="264041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txBox="1">
            <a:spLocks noChangeArrowheads="1"/>
          </p:cNvSpPr>
          <p:nvPr/>
        </p:nvSpPr>
        <p:spPr bwMode="auto">
          <a:xfrm>
            <a:off x="2711450" y="2276476"/>
            <a:ext cx="7054850"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a:defRPr>
                <a:solidFill>
                  <a:schemeClr val="tx1"/>
                </a:solidFill>
                <a:latin typeface="Arial" panose="020B0604020202020204" pitchFamily="34" charset="0"/>
              </a:defRPr>
            </a:lvl1pPr>
            <a:lvl2pPr marL="742950" indent="-285750" defTabSz="457200">
              <a:defRPr>
                <a:solidFill>
                  <a:schemeClr val="tx1"/>
                </a:solidFill>
                <a:latin typeface="Arial" panose="020B0604020202020204" pitchFamily="34" charset="0"/>
              </a:defRPr>
            </a:lvl2pPr>
            <a:lvl3pPr marL="1143000" indent="-228600" defTabSz="457200">
              <a:defRPr>
                <a:solidFill>
                  <a:schemeClr val="tx1"/>
                </a:solidFill>
                <a:latin typeface="Arial" panose="020B0604020202020204" pitchFamily="34" charset="0"/>
              </a:defRPr>
            </a:lvl3pPr>
            <a:lvl4pPr marL="1600200" indent="-228600" defTabSz="457200">
              <a:defRPr>
                <a:solidFill>
                  <a:schemeClr val="tx1"/>
                </a:solidFill>
                <a:latin typeface="Arial" panose="020B0604020202020204" pitchFamily="34" charset="0"/>
              </a:defRPr>
            </a:lvl4pPr>
            <a:lvl5pPr marL="2057400" indent="-228600" defTabSz="4572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uk-UA" altLang="ru-RU" sz="4000" b="1" dirty="0">
                <a:latin typeface="+mj-lt"/>
              </a:rPr>
              <a:t>Історія розвитку комп’ютерної техніки</a:t>
            </a:r>
          </a:p>
        </p:txBody>
      </p:sp>
    </p:spTree>
    <p:extLst>
      <p:ext uri="{BB962C8B-B14F-4D97-AF65-F5344CB8AC3E}">
        <p14:creationId xmlns:p14="http://schemas.microsoft.com/office/powerpoint/2010/main" val="660058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152650" y="115888"/>
            <a:ext cx="7886700" cy="544512"/>
          </a:xfrm>
        </p:spPr>
        <p:txBody>
          <a:bodyPr/>
          <a:lstStyle/>
          <a:p>
            <a:r>
              <a:rPr lang="uk-UA" altLang="ru-RU" sz="3200" b="1" dirty="0"/>
              <a:t>Застосування для лічби підручних засобів</a:t>
            </a:r>
          </a:p>
        </p:txBody>
      </p:sp>
      <p:sp>
        <p:nvSpPr>
          <p:cNvPr id="8195" name="Rectangle 3"/>
          <p:cNvSpPr>
            <a:spLocks noGrp="1" noChangeArrowheads="1"/>
          </p:cNvSpPr>
          <p:nvPr>
            <p:ph idx="1"/>
          </p:nvPr>
        </p:nvSpPr>
        <p:spPr>
          <a:xfrm>
            <a:off x="851026" y="908050"/>
            <a:ext cx="11081441" cy="5589588"/>
          </a:xfrm>
        </p:spPr>
        <p:txBody>
          <a:bodyPr/>
          <a:lstStyle/>
          <a:p>
            <a:pPr marL="0" indent="534988" algn="just" defTabSz="457207">
              <a:buClr>
                <a:schemeClr val="bg2">
                  <a:lumMod val="40000"/>
                  <a:lumOff val="60000"/>
                </a:schemeClr>
              </a:buClr>
              <a:buNone/>
              <a:defRPr/>
            </a:pPr>
            <a:r>
              <a:rPr lang="uk-UA" altLang="ru-RU" sz="1800" dirty="0">
                <a:cs typeface="Arial" panose="020B0604020202020204" pitchFamily="34" charset="0"/>
              </a:rPr>
              <a:t>Первісні люди не знали чисел і використовували для запам'ятовування певної кількості предметів наочне уявлення – </a:t>
            </a:r>
            <a:r>
              <a:rPr lang="uk-UA" altLang="ru-RU" sz="1800" u="sng" dirty="0">
                <a:cs typeface="Arial" panose="020B0604020202020204" pitchFamily="34" charset="0"/>
              </a:rPr>
              <a:t>різні підручні засоби</a:t>
            </a:r>
            <a:r>
              <a:rPr lang="uk-UA" altLang="ru-RU" sz="1800" dirty="0">
                <a:cs typeface="Arial" panose="020B0604020202020204" pitchFamily="34" charset="0"/>
              </a:rPr>
              <a:t>: мушлі, камінці тощо. Розвиток рахунку пішов значно швидше, коли людина здогадалась звернутися до самого природного рахункового апарата – своїм пальцям. Від пальцевого рахунку бере початок п'ятіркова система числення (одна рука), десяткова (дві руки), двадцяткова (пальці рук і ніг). </a:t>
            </a:r>
            <a:endParaRPr lang="en-US" altLang="ru-RU" sz="1800" dirty="0">
              <a:cs typeface="Arial" panose="020B0604020202020204" pitchFamily="34" charset="0"/>
            </a:endParaRPr>
          </a:p>
          <a:p>
            <a:pPr marL="0" indent="534988" algn="just" defTabSz="457207">
              <a:buClr>
                <a:schemeClr val="bg2">
                  <a:lumMod val="40000"/>
                  <a:lumOff val="60000"/>
                </a:schemeClr>
              </a:buClr>
              <a:buNone/>
              <a:defRPr/>
            </a:pPr>
            <a:r>
              <a:rPr lang="uk-UA" altLang="ru-RU" sz="1800" dirty="0"/>
              <a:t>Деякі народи для запам'ятовування кількості предметів використовували зарубки. На дощечці зарубками відмічався борг, дощечка розламувалася навпіл упоперек всіх зарубок. Одна половина віддавалася боржнику, друга - господареві. Ці дощечки називалися "бірки". В Англії такий спосіб запису податків існував до кінця XVII ст. Існували і рахункові мотузки. Перуанські рахункові мотузки називалися “кіпу”. Рахували на них за допомогою вузликів. А щоб не забути, що де рахувалось, “кіпу” фарбували у різні кольори. Подібний спосіб використовували також стародавні індійці та китайці.</a:t>
            </a:r>
          </a:p>
          <a:p>
            <a:pPr marL="0" indent="534988" algn="just" defTabSz="457207">
              <a:buClr>
                <a:schemeClr val="bg2">
                  <a:lumMod val="40000"/>
                  <a:lumOff val="60000"/>
                </a:schemeClr>
              </a:buClr>
              <a:buNone/>
              <a:defRPr/>
            </a:pPr>
            <a:endParaRPr lang="uk-UA" altLang="ru-RU" sz="2000" dirty="0">
              <a:cs typeface="Arial" panose="020B0604020202020204" pitchFamily="34" charset="0"/>
            </a:endParaRPr>
          </a:p>
        </p:txBody>
      </p:sp>
      <p:pic>
        <p:nvPicPr>
          <p:cNvPr id="410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04223" y="3987006"/>
            <a:ext cx="4114320" cy="2241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23162" y="3800670"/>
            <a:ext cx="2008925" cy="294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90679" y="3987006"/>
            <a:ext cx="2878159" cy="2488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85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52650" y="365126"/>
            <a:ext cx="7886700" cy="542925"/>
          </a:xfrm>
        </p:spPr>
        <p:txBody>
          <a:bodyPr rtlCol="0">
            <a:normAutofit fontScale="90000"/>
          </a:bodyPr>
          <a:lstStyle/>
          <a:p>
            <a:pPr algn="ctr">
              <a:defRPr/>
            </a:pPr>
            <a:r>
              <a:rPr lang="uk-UA" altLang="ru-RU" sz="3600" b="1" dirty="0"/>
              <a:t>Пристрої</a:t>
            </a:r>
            <a:r>
              <a:rPr lang="uk-UA" altLang="ru-RU" b="1" dirty="0"/>
              <a:t> </a:t>
            </a:r>
            <a:r>
              <a:rPr lang="uk-UA" altLang="ru-RU" sz="3600" b="1" dirty="0"/>
              <a:t>для лічби</a:t>
            </a:r>
            <a:endParaRPr lang="uk-UA" altLang="ru-RU" b="1" dirty="0"/>
          </a:p>
        </p:txBody>
      </p:sp>
      <p:sp>
        <p:nvSpPr>
          <p:cNvPr id="9219" name="Rectangle 3"/>
          <p:cNvSpPr>
            <a:spLocks noGrp="1" noChangeArrowheads="1"/>
          </p:cNvSpPr>
          <p:nvPr>
            <p:ph idx="1"/>
          </p:nvPr>
        </p:nvSpPr>
        <p:spPr>
          <a:xfrm>
            <a:off x="1441826" y="1052513"/>
            <a:ext cx="10544961" cy="1871663"/>
          </a:xfrm>
        </p:spPr>
        <p:txBody>
          <a:bodyPr wrap="square" numCol="1" anchor="t" anchorCtr="0" compatLnSpc="1">
            <a:prstTxWarp prst="textNoShape">
              <a:avLst/>
            </a:prstTxWarp>
            <a:normAutofit/>
          </a:bodyPr>
          <a:lstStyle/>
          <a:p>
            <a:pPr marL="0" indent="534988">
              <a:lnSpc>
                <a:spcPct val="70000"/>
              </a:lnSpc>
              <a:buNone/>
            </a:pPr>
            <a:r>
              <a:rPr lang="uk-UA" altLang="ru-RU" sz="2000" dirty="0"/>
              <a:t>Самим поширеним пристосуванням для рахування був ”</a:t>
            </a:r>
            <a:r>
              <a:rPr lang="uk-UA" altLang="ru-RU" sz="2000" b="1" dirty="0"/>
              <a:t>абак</a:t>
            </a:r>
            <a:r>
              <a:rPr lang="uk-UA" altLang="ru-RU" sz="2000" dirty="0"/>
              <a:t>” (рахівниця). Найстародавніша рахівниця була знайдена при археологічних розкопках на одному з островів Егейського моря (знахідка відноситься до IV тис. до н.е.). </a:t>
            </a:r>
          </a:p>
          <a:p>
            <a:pPr marL="0" indent="534988" algn="just">
              <a:lnSpc>
                <a:spcPct val="70000"/>
              </a:lnSpc>
              <a:buClr>
                <a:srgbClr val="F5F5F5"/>
              </a:buClr>
              <a:buNone/>
            </a:pPr>
            <a:r>
              <a:rPr lang="uk-UA" altLang="ru-RU" sz="2000" b="1" dirty="0"/>
              <a:t>Абак</a:t>
            </a:r>
            <a:r>
              <a:rPr lang="uk-UA" altLang="ru-RU" sz="2000" dirty="0"/>
              <a:t> (від грецького </a:t>
            </a:r>
            <a:r>
              <a:rPr lang="uk-UA" altLang="ru-RU" sz="2000" dirty="0" err="1"/>
              <a:t>abax</a:t>
            </a:r>
            <a:r>
              <a:rPr lang="uk-UA" altLang="ru-RU" sz="2000" dirty="0"/>
              <a:t>-дошка) – рахункова дошка, що широко застосовувалася в Древній Греції.                            </a:t>
            </a:r>
          </a:p>
          <a:p>
            <a:pPr marL="0" indent="534988" algn="just">
              <a:lnSpc>
                <a:spcPct val="70000"/>
              </a:lnSpc>
              <a:buNone/>
            </a:pPr>
            <a:endParaRPr lang="uk-UA" altLang="ru-RU" sz="1600" i="1" dirty="0">
              <a:solidFill>
                <a:schemeClr val="bg1"/>
              </a:solidFill>
            </a:endParaRPr>
          </a:p>
        </p:txBody>
      </p:sp>
      <p:pic>
        <p:nvPicPr>
          <p:cNvPr id="512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1826" y="2547143"/>
            <a:ext cx="4479140" cy="357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6345632" y="2690018"/>
            <a:ext cx="5143216" cy="1754326"/>
          </a:xfrm>
          <a:prstGeom prst="rect">
            <a:avLst/>
          </a:prstGeom>
        </p:spPr>
        <p:txBody>
          <a:bodyPr wrap="square">
            <a:spAutoFit/>
          </a:bodyPr>
          <a:lstStyle/>
          <a:p>
            <a:pPr algn="just" defTabSz="457207">
              <a:buClr>
                <a:schemeClr val="bg2">
                  <a:lumMod val="40000"/>
                  <a:lumOff val="60000"/>
                </a:schemeClr>
              </a:buClr>
              <a:defRPr/>
            </a:pPr>
            <a:r>
              <a:rPr lang="uk-UA" altLang="ru-RU" dirty="0"/>
              <a:t>Грецький  абак являв собою дошку,  на  якій  паралельні лінії позначали    розряди  одиниць, десятків, сотень і т.д. </a:t>
            </a:r>
          </a:p>
          <a:p>
            <a:pPr algn="just" defTabSz="457207">
              <a:buClr>
                <a:schemeClr val="bg2">
                  <a:lumMod val="40000"/>
                  <a:lumOff val="60000"/>
                </a:schemeClr>
              </a:buClr>
              <a:defRPr/>
            </a:pPr>
            <a:endParaRPr lang="uk-UA" altLang="ru-RU" dirty="0"/>
          </a:p>
          <a:p>
            <a:pPr algn="just" defTabSz="457207">
              <a:buClr>
                <a:schemeClr val="bg2">
                  <a:lumMod val="40000"/>
                  <a:lumOff val="60000"/>
                </a:schemeClr>
              </a:buClr>
              <a:defRPr/>
            </a:pPr>
            <a:r>
              <a:rPr lang="uk-UA" altLang="ru-RU" dirty="0"/>
              <a:t>На лініях вміщували відповідне число жетонів (камінців, кісточок).</a:t>
            </a:r>
          </a:p>
        </p:txBody>
      </p:sp>
    </p:spTree>
    <p:extLst>
      <p:ext uri="{BB962C8B-B14F-4D97-AF65-F5344CB8AC3E}">
        <p14:creationId xmlns:p14="http://schemas.microsoft.com/office/powerpoint/2010/main" val="2132162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idx="1"/>
          </p:nvPr>
        </p:nvSpPr>
        <p:spPr>
          <a:xfrm>
            <a:off x="1494764" y="5609470"/>
            <a:ext cx="9459928" cy="800383"/>
          </a:xfrm>
        </p:spPr>
        <p:txBody>
          <a:bodyPr>
            <a:normAutofit/>
          </a:bodyPr>
          <a:lstStyle/>
          <a:p>
            <a:pPr marL="0" indent="0" algn="just" defTabSz="457207">
              <a:buClr>
                <a:schemeClr val="bg2">
                  <a:lumMod val="40000"/>
                  <a:lumOff val="60000"/>
                </a:schemeClr>
              </a:buClr>
              <a:buNone/>
              <a:defRPr/>
            </a:pPr>
            <a:r>
              <a:rPr lang="uk-UA" altLang="ru-RU" sz="2000" dirty="0"/>
              <a:t>У Древньому Римі на дошці для зручності робили для камінчиків жолобки. </a:t>
            </a:r>
          </a:p>
          <a:p>
            <a:pPr marL="0" indent="0" algn="just" defTabSz="457207">
              <a:buClr>
                <a:schemeClr val="bg2">
                  <a:lumMod val="40000"/>
                  <a:lumOff val="60000"/>
                </a:schemeClr>
              </a:buClr>
              <a:buNone/>
              <a:defRPr/>
            </a:pPr>
            <a:r>
              <a:rPr lang="uk-UA" altLang="ru-RU" sz="2000" dirty="0"/>
              <a:t>Це пристосування називалося "</a:t>
            </a:r>
            <a:r>
              <a:rPr lang="uk-UA" altLang="ru-RU" sz="2000" b="1" dirty="0"/>
              <a:t>калькулі</a:t>
            </a:r>
            <a:r>
              <a:rPr lang="uk-UA" altLang="ru-RU" sz="2000" dirty="0"/>
              <a:t>“ ("калкулюс" - галька). </a:t>
            </a:r>
            <a:r>
              <a:rPr lang="uk-UA" altLang="ru-RU" sz="2000" i="1" dirty="0">
                <a:solidFill>
                  <a:schemeClr val="bg1"/>
                </a:solidFill>
              </a:rPr>
              <a:t>                         </a:t>
            </a:r>
          </a:p>
        </p:txBody>
      </p:sp>
      <p:pic>
        <p:nvPicPr>
          <p:cNvPr id="614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178" y="188520"/>
            <a:ext cx="7658319" cy="5128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2013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idx="1"/>
          </p:nvPr>
        </p:nvSpPr>
        <p:spPr bwMode="auto">
          <a:xfrm>
            <a:off x="1086416" y="4149726"/>
            <a:ext cx="10664982" cy="2447925"/>
          </a:xfrm>
        </p:spPr>
        <p:txBody>
          <a:bodyPr wrap="square" numCol="1" anchor="t" anchorCtr="0" compatLnSpc="1">
            <a:prstTxWarp prst="textNoShape">
              <a:avLst/>
            </a:prstTxWarp>
          </a:bodyPr>
          <a:lstStyle/>
          <a:p>
            <a:pPr marL="0" indent="0">
              <a:buNone/>
            </a:pPr>
            <a:r>
              <a:rPr lang="uk-UA" altLang="ru-RU" sz="2000" dirty="0"/>
              <a:t>У Китаї камінчики замінили   на   намистини,   нанизані    на прутики,  які  закріплювались на дерев'яній  рамі. Кожний  прутик був розділений на дві нерівні частини. У одній частині було 5 намистин, по кількості пальців на руці, а в другій – тільки 2, по кількості рук. </a:t>
            </a:r>
          </a:p>
          <a:p>
            <a:pPr marL="0" indent="0" algn="just">
              <a:spcBef>
                <a:spcPct val="20000"/>
              </a:spcBef>
              <a:buNone/>
            </a:pPr>
            <a:endParaRPr lang="uk-UA" altLang="ru-RU" sz="2000" dirty="0"/>
          </a:p>
          <a:p>
            <a:pPr marL="0" indent="0" algn="just">
              <a:spcBef>
                <a:spcPct val="20000"/>
              </a:spcBef>
              <a:buNone/>
            </a:pPr>
            <a:r>
              <a:rPr lang="uk-UA" altLang="ru-RU" sz="2000" dirty="0"/>
              <a:t>Це пристосування називалося "</a:t>
            </a:r>
            <a:r>
              <a:rPr lang="uk-UA" altLang="ru-RU" sz="2000" b="1" dirty="0"/>
              <a:t>суан-пан</a:t>
            </a:r>
            <a:r>
              <a:rPr lang="uk-UA" altLang="ru-RU" sz="2000" dirty="0"/>
              <a:t>". Їм користувалися в Китаї вже в VI столітті. </a:t>
            </a:r>
          </a:p>
          <a:p>
            <a:pPr marL="0" indent="0" algn="just">
              <a:spcBef>
                <a:spcPct val="20000"/>
              </a:spcBef>
              <a:buNone/>
            </a:pPr>
            <a:r>
              <a:rPr lang="uk-UA" altLang="ru-RU" sz="2000" dirty="0"/>
              <a:t>У Японії ці конструкція набула назву “</a:t>
            </a:r>
            <a:r>
              <a:rPr lang="uk-UA" altLang="ru-RU" sz="2000" b="1" dirty="0"/>
              <a:t>соробан</a:t>
            </a:r>
            <a:r>
              <a:rPr lang="uk-UA" altLang="ru-RU" sz="2000" dirty="0"/>
              <a:t>”.</a:t>
            </a:r>
          </a:p>
          <a:p>
            <a:pPr marL="0" indent="0">
              <a:buNone/>
            </a:pPr>
            <a:endParaRPr lang="uk-UA" altLang="ru-RU" sz="2000" dirty="0"/>
          </a:p>
        </p:txBody>
      </p:sp>
      <p:pic>
        <p:nvPicPr>
          <p:cNvPr id="717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0" y="333375"/>
            <a:ext cx="5041900" cy="370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1334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idx="1"/>
          </p:nvPr>
        </p:nvSpPr>
        <p:spPr>
          <a:xfrm>
            <a:off x="769546" y="2708275"/>
            <a:ext cx="11253456" cy="4033838"/>
          </a:xfrm>
        </p:spPr>
        <p:txBody>
          <a:bodyPr wrap="square" numCol="1" anchor="t" anchorCtr="0" compatLnSpc="1">
            <a:prstTxWarp prst="textNoShape">
              <a:avLst/>
            </a:prstTxWarp>
            <a:normAutofit fontScale="92500" lnSpcReduction="10000"/>
          </a:bodyPr>
          <a:lstStyle/>
          <a:p>
            <a:pPr marL="0" indent="0" algn="just">
              <a:lnSpc>
                <a:spcPct val="100000"/>
              </a:lnSpc>
              <a:spcBef>
                <a:spcPts val="0"/>
              </a:spcBef>
              <a:buNone/>
            </a:pPr>
            <a:r>
              <a:rPr lang="uk-UA" altLang="ru-RU" sz="2000" dirty="0"/>
              <a:t>Іншим пристроєм для рахунку, що набув широке визнання, була </a:t>
            </a:r>
            <a:r>
              <a:rPr lang="uk-UA" altLang="ru-RU" sz="2000" b="1" dirty="0"/>
              <a:t>логарифмічна лінійка</a:t>
            </a:r>
            <a:r>
              <a:rPr lang="uk-UA" altLang="ru-RU" sz="2000" dirty="0"/>
              <a:t>, яка з'явилася в XVII в.  Ці палички увійшли в історію як "палички Непера".</a:t>
            </a:r>
          </a:p>
          <a:p>
            <a:pPr marL="0" indent="0" algn="just">
              <a:lnSpc>
                <a:spcPct val="100000"/>
              </a:lnSpc>
              <a:spcBef>
                <a:spcPts val="0"/>
              </a:spcBef>
              <a:buNone/>
            </a:pPr>
            <a:endParaRPr lang="uk-UA" altLang="ru-RU" sz="2000" dirty="0"/>
          </a:p>
          <a:p>
            <a:pPr marL="0" indent="0" algn="just">
              <a:lnSpc>
                <a:spcPct val="100000"/>
              </a:lnSpc>
              <a:spcBef>
                <a:spcPts val="0"/>
              </a:spcBef>
              <a:buNone/>
            </a:pPr>
            <a:r>
              <a:rPr lang="uk-UA" altLang="ru-RU" sz="2000" dirty="0"/>
              <a:t>У 1668 р. вюртембергский єзуїт Каспар Шотт запропонував замінити палички Непера циліндрами, на поверхні яких уздовж утворюючих нанесені ті ж, що і на паличках, числа. </a:t>
            </a:r>
          </a:p>
          <a:p>
            <a:pPr marL="0" indent="0" algn="just">
              <a:lnSpc>
                <a:spcPct val="100000"/>
              </a:lnSpc>
              <a:spcBef>
                <a:spcPts val="0"/>
              </a:spcBef>
              <a:buClr>
                <a:srgbClr val="F5F5F5"/>
              </a:buClr>
              <a:buNone/>
            </a:pPr>
            <a:endParaRPr lang="uk-UA" altLang="ru-RU" sz="2000" dirty="0"/>
          </a:p>
          <a:p>
            <a:pPr marL="0" indent="0" algn="just">
              <a:lnSpc>
                <a:spcPct val="100000"/>
              </a:lnSpc>
              <a:spcBef>
                <a:spcPts val="0"/>
              </a:spcBef>
              <a:buClr>
                <a:srgbClr val="F5F5F5"/>
              </a:buClr>
              <a:buNone/>
            </a:pPr>
            <a:r>
              <a:rPr lang="uk-UA" altLang="ru-RU" sz="2000" dirty="0"/>
              <a:t>У 1678 р. П'єр Пті, французький математик і фізик, друг Паскаля, наклеїв смужки папера з накресленими “паличками” на картонні стрічки і змусив їх рухатися уздовж осі циліндра. Пристрій одержав назву ”</a:t>
            </a:r>
            <a:r>
              <a:rPr lang="uk-UA" altLang="ru-RU" sz="2000" b="1" dirty="0"/>
              <a:t>барабана Пті</a:t>
            </a:r>
            <a:r>
              <a:rPr lang="uk-UA" altLang="ru-RU" sz="2000" dirty="0"/>
              <a:t>”. </a:t>
            </a:r>
          </a:p>
          <a:p>
            <a:pPr marL="0" indent="0" algn="just">
              <a:lnSpc>
                <a:spcPct val="100000"/>
              </a:lnSpc>
              <a:spcBef>
                <a:spcPts val="0"/>
              </a:spcBef>
              <a:buClr>
                <a:srgbClr val="F5F5F5"/>
              </a:buClr>
              <a:buNone/>
            </a:pPr>
            <a:endParaRPr lang="uk-UA" altLang="ru-RU" sz="2000" dirty="0"/>
          </a:p>
          <a:p>
            <a:pPr marL="0" indent="0" algn="just">
              <a:lnSpc>
                <a:spcPct val="100000"/>
              </a:lnSpc>
              <a:spcBef>
                <a:spcPts val="0"/>
              </a:spcBef>
              <a:buClr>
                <a:srgbClr val="F5F5F5"/>
              </a:buClr>
              <a:buNone/>
            </a:pPr>
            <a:r>
              <a:rPr lang="uk-UA" altLang="ru-RU" sz="2000" dirty="0"/>
              <a:t>У 1727 р. німецький механік Якоб Леопольд видозмінив барабан Пті, додавши йому прямокутну форму.</a:t>
            </a:r>
          </a:p>
          <a:p>
            <a:pPr marL="0" indent="0" algn="just">
              <a:lnSpc>
                <a:spcPct val="100000"/>
              </a:lnSpc>
              <a:spcBef>
                <a:spcPts val="0"/>
              </a:spcBef>
              <a:buClr>
                <a:srgbClr val="F5F5F5"/>
              </a:buClr>
              <a:buNone/>
            </a:pPr>
            <a:endParaRPr lang="uk-UA" altLang="ru-RU" sz="2000" dirty="0"/>
          </a:p>
          <a:p>
            <a:pPr marL="0" indent="0" algn="just">
              <a:lnSpc>
                <a:spcPct val="100000"/>
              </a:lnSpc>
              <a:spcBef>
                <a:spcPts val="0"/>
              </a:spcBef>
              <a:buClr>
                <a:srgbClr val="F5F5F5"/>
              </a:buClr>
              <a:buNone/>
            </a:pPr>
            <a:r>
              <a:rPr lang="uk-UA" altLang="ru-RU" sz="2000" dirty="0"/>
              <a:t>Прабатьком сучасної логарифмічної лінійки вважається логарифмічна шкала, відома за назвою </a:t>
            </a:r>
            <a:r>
              <a:rPr lang="uk-UA" altLang="ru-RU" sz="2000" b="1" dirty="0"/>
              <a:t>шкала Гюнтера</a:t>
            </a:r>
            <a:r>
              <a:rPr lang="uk-UA" altLang="ru-RU" sz="2000" dirty="0"/>
              <a:t>.</a:t>
            </a:r>
          </a:p>
          <a:p>
            <a:pPr marL="0" indent="534988" algn="just">
              <a:lnSpc>
                <a:spcPct val="80000"/>
              </a:lnSpc>
              <a:buNone/>
            </a:pPr>
            <a:endParaRPr lang="uk-UA" altLang="ru-RU" sz="2000" dirty="0"/>
          </a:p>
        </p:txBody>
      </p:sp>
      <p:pic>
        <p:nvPicPr>
          <p:cNvPr id="8195" name="Picture 4" descr="GunterScale_TwoFoot_DavidMRichesColle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188913"/>
            <a:ext cx="8724900"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3122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189163" y="115889"/>
            <a:ext cx="7886700" cy="649287"/>
          </a:xfrm>
        </p:spPr>
        <p:txBody>
          <a:bodyPr/>
          <a:lstStyle/>
          <a:p>
            <a:pPr algn="ctr"/>
            <a:r>
              <a:rPr lang="uk-UA" altLang="ru-RU" sz="3200" b="1" dirty="0"/>
              <a:t>Перші механічні обчислювальні машини</a:t>
            </a:r>
          </a:p>
        </p:txBody>
      </p:sp>
      <p:sp>
        <p:nvSpPr>
          <p:cNvPr id="9219" name="Rectangle 3"/>
          <p:cNvSpPr>
            <a:spLocks noGrp="1" noChangeArrowheads="1"/>
          </p:cNvSpPr>
          <p:nvPr>
            <p:ph idx="1"/>
          </p:nvPr>
        </p:nvSpPr>
        <p:spPr bwMode="auto">
          <a:xfrm>
            <a:off x="488887" y="908051"/>
            <a:ext cx="11271564" cy="4824413"/>
          </a:xfrm>
        </p:spPr>
        <p:txBody>
          <a:bodyPr wrap="square" numCol="1" anchor="t" anchorCtr="0" compatLnSpc="1">
            <a:prstTxWarp prst="textNoShape">
              <a:avLst/>
            </a:prstTxWarp>
          </a:bodyPr>
          <a:lstStyle/>
          <a:p>
            <a:pPr marL="0" indent="0" algn="ctr">
              <a:buNone/>
            </a:pPr>
            <a:r>
              <a:rPr lang="uk-UA" altLang="ru-RU" sz="2000" b="1" dirty="0"/>
              <a:t>Леонардо да Вінчі</a:t>
            </a:r>
          </a:p>
          <a:p>
            <a:pPr marL="0" indent="0" algn="just">
              <a:buNone/>
            </a:pPr>
            <a:r>
              <a:rPr lang="uk-UA" altLang="ru-RU" sz="2000" dirty="0"/>
              <a:t>Вважається, що перший у світі ескізний малюнок тринадцятирозрядного десятинного сумуючого пристрою на базі коліщаток з десятьма зубцями був виконаний Леонардо да Вінчі в одному з його щоденників (вчений почав вести цей щоденник ще до відкриття Америки 1492 р.).</a:t>
            </a:r>
          </a:p>
          <a:p>
            <a:pPr marL="0" indent="534988" algn="just">
              <a:buNone/>
            </a:pPr>
            <a:endParaRPr lang="uk-UA" altLang="ru-RU" sz="2000" dirty="0"/>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631" y="2767155"/>
            <a:ext cx="6847447" cy="2965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88870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5448301" y="184150"/>
            <a:ext cx="6366471" cy="3024188"/>
          </a:xfrm>
        </p:spPr>
        <p:txBody>
          <a:bodyPr>
            <a:normAutofit/>
          </a:bodyPr>
          <a:lstStyle/>
          <a:p>
            <a:pPr marL="0" indent="0" algn="just">
              <a:buNone/>
              <a:defRPr/>
            </a:pPr>
            <a:r>
              <a:rPr lang="uk-UA" altLang="ru-RU" sz="2000" dirty="0"/>
              <a:t>1623 року (більш ніж через 100 років після смерті Леонардо да Вінчі) німецький вчений </a:t>
            </a:r>
            <a:r>
              <a:rPr lang="uk-UA" altLang="ru-RU" sz="2000" b="1" dirty="0"/>
              <a:t>Вільгельм Шиккард</a:t>
            </a:r>
            <a:r>
              <a:rPr lang="uk-UA" altLang="ru-RU" sz="2000" dirty="0"/>
              <a:t> запропонував свою модель шестирозрядного десятинного обчислювача, який  мав складатися також із зубчатих коліщаток та міг би виконувати додавання, віднімання, а також множення та ділення. Винаходи да Вінчі та Шиккарда були знайдені лише в наш час і залишилися тільки на папері.</a:t>
            </a:r>
          </a:p>
          <a:p>
            <a:pPr marL="0" indent="534988" algn="just">
              <a:buNone/>
              <a:defRPr/>
            </a:pPr>
            <a:r>
              <a:rPr lang="uk-UA" altLang="ru-RU" sz="2000" dirty="0"/>
              <a:t> </a:t>
            </a:r>
          </a:p>
        </p:txBody>
      </p:sp>
      <p:pic>
        <p:nvPicPr>
          <p:cNvPr id="10243" name="Picture 4"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15889"/>
            <a:ext cx="360045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5"/>
          <p:cNvSpPr>
            <a:spLocks noChangeArrowheads="1"/>
          </p:cNvSpPr>
          <p:nvPr/>
        </p:nvSpPr>
        <p:spPr bwMode="auto">
          <a:xfrm>
            <a:off x="1703388" y="3429001"/>
            <a:ext cx="3960812" cy="325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1000125" indent="-285750">
              <a:defRPr>
                <a:solidFill>
                  <a:schemeClr val="tx1"/>
                </a:solidFill>
                <a:latin typeface="Arial" panose="020B0604020202020204" pitchFamily="34" charset="0"/>
              </a:defRPr>
            </a:lvl2pPr>
            <a:lvl3pPr marL="1408113" indent="-228600">
              <a:defRPr>
                <a:solidFill>
                  <a:schemeClr val="tx1"/>
                </a:solidFill>
                <a:latin typeface="Arial" panose="020B0604020202020204" pitchFamily="34" charset="0"/>
              </a:defRPr>
            </a:lvl3pPr>
            <a:lvl4pPr marL="1816100" indent="-228600">
              <a:defRPr>
                <a:solidFill>
                  <a:schemeClr val="tx1"/>
                </a:solidFill>
                <a:latin typeface="Arial" panose="020B0604020202020204" pitchFamily="34" charset="0"/>
              </a:defRPr>
            </a:lvl4pPr>
            <a:lvl5pPr marL="2224088" indent="-228600">
              <a:defRPr>
                <a:solidFill>
                  <a:schemeClr val="tx1"/>
                </a:solidFill>
                <a:latin typeface="Arial" panose="020B0604020202020204" pitchFamily="34" charset="0"/>
              </a:defRPr>
            </a:lvl5pPr>
            <a:lvl6pPr marL="2681288" indent="-228600" eaLnBrk="0" fontAlgn="base" hangingPunct="0">
              <a:spcBef>
                <a:spcPct val="0"/>
              </a:spcBef>
              <a:spcAft>
                <a:spcPct val="0"/>
              </a:spcAft>
              <a:defRPr>
                <a:solidFill>
                  <a:schemeClr val="tx1"/>
                </a:solidFill>
                <a:latin typeface="Arial" panose="020B0604020202020204" pitchFamily="34" charset="0"/>
              </a:defRPr>
            </a:lvl6pPr>
            <a:lvl7pPr marL="3138488" indent="-228600" eaLnBrk="0" fontAlgn="base" hangingPunct="0">
              <a:spcBef>
                <a:spcPct val="0"/>
              </a:spcBef>
              <a:spcAft>
                <a:spcPct val="0"/>
              </a:spcAft>
              <a:defRPr>
                <a:solidFill>
                  <a:schemeClr val="tx1"/>
                </a:solidFill>
                <a:latin typeface="Arial" panose="020B0604020202020204" pitchFamily="34" charset="0"/>
              </a:defRPr>
            </a:lvl7pPr>
            <a:lvl8pPr marL="3595688" indent="-228600" eaLnBrk="0" fontAlgn="base" hangingPunct="0">
              <a:spcBef>
                <a:spcPct val="0"/>
              </a:spcBef>
              <a:spcAft>
                <a:spcPct val="0"/>
              </a:spcAft>
              <a:defRPr>
                <a:solidFill>
                  <a:schemeClr val="tx1"/>
                </a:solidFill>
                <a:latin typeface="Arial" panose="020B0604020202020204" pitchFamily="34" charset="0"/>
              </a:defRPr>
            </a:lvl8pPr>
            <a:lvl9pPr marL="4052888"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20000"/>
              </a:spcBef>
            </a:pPr>
            <a:endParaRPr lang="uk-UA" altLang="ru-RU" sz="2800">
              <a:latin typeface="Century" panose="02040604050505020304" pitchFamily="18" charset="0"/>
            </a:endParaRPr>
          </a:p>
        </p:txBody>
      </p:sp>
      <p:sp>
        <p:nvSpPr>
          <p:cNvPr id="3" name="Rectangle 2"/>
          <p:cNvSpPr/>
          <p:nvPr/>
        </p:nvSpPr>
        <p:spPr>
          <a:xfrm>
            <a:off x="1703388" y="3348038"/>
            <a:ext cx="5638972" cy="2554545"/>
          </a:xfrm>
          <a:prstGeom prst="rect">
            <a:avLst/>
          </a:prstGeom>
        </p:spPr>
        <p:txBody>
          <a:bodyPr wrap="square">
            <a:spAutoFit/>
          </a:bodyPr>
          <a:lstStyle/>
          <a:p>
            <a:pPr algn="just">
              <a:defRPr/>
            </a:pPr>
            <a:r>
              <a:rPr lang="uk-UA" altLang="ru-RU" sz="2000" dirty="0"/>
              <a:t>1642 року 19-річний французький математик </a:t>
            </a:r>
            <a:r>
              <a:rPr lang="uk-UA" altLang="ru-RU" sz="2000" b="1" dirty="0"/>
              <a:t>Блез Паскаль</a:t>
            </a:r>
            <a:r>
              <a:rPr lang="uk-UA" altLang="ru-RU" sz="2000" dirty="0"/>
              <a:t> сконструював першу в світі працюючу механічну обчислювальну машину, відому як підсумовуюча машина Паскаля («Паскаліна»). </a:t>
            </a:r>
          </a:p>
          <a:p>
            <a:pPr algn="just">
              <a:defRPr/>
            </a:pPr>
            <a:r>
              <a:rPr lang="uk-UA" altLang="ru-RU" sz="2000" dirty="0"/>
              <a:t>Ця машина являла собою комбінацію взаємопов'язаних коліщаток та приводів. На коліщатках були зображені цифри від 0 до 9. </a:t>
            </a:r>
          </a:p>
          <a:p>
            <a:pPr>
              <a:defRPr/>
            </a:pPr>
            <a:endParaRPr lang="uk-UA" altLang="ru-RU" sz="2000" dirty="0"/>
          </a:p>
        </p:txBody>
      </p:sp>
      <p:pic>
        <p:nvPicPr>
          <p:cNvPr id="10246" name="Picture 4" descr="image00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11085" y="3348038"/>
            <a:ext cx="4103687"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002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1665288" y="254000"/>
            <a:ext cx="10086110" cy="5111750"/>
          </a:xfrm>
        </p:spPr>
        <p:txBody>
          <a:bodyPr/>
          <a:lstStyle/>
          <a:p>
            <a:pPr marL="0" indent="0" algn="just" defTabSz="457207">
              <a:buClr>
                <a:schemeClr val="bg2">
                  <a:lumMod val="40000"/>
                  <a:lumOff val="60000"/>
                </a:schemeClr>
              </a:buClr>
              <a:buNone/>
              <a:defRPr/>
            </a:pPr>
            <a:r>
              <a:rPr lang="uk-UA" altLang="ru-RU" sz="2000" dirty="0"/>
              <a:t>1673 року німецький математик </a:t>
            </a:r>
            <a:r>
              <a:rPr lang="uk-UA" altLang="ru-RU" sz="2000" b="1" dirty="0"/>
              <a:t>Готфрід Вільгельм фон Лейбніц </a:t>
            </a:r>
            <a:r>
              <a:rPr lang="uk-UA" altLang="ru-RU" sz="2000" dirty="0"/>
              <a:t>сконструював свою обчислювальну машину. На відміну від Паскаля, Лейбніц використав у своїй машині циліндри, а не коліщатка та приводи. На циліндри було нанесено цифри. Кожен циліндр мав дев'ять рядків виступів та зубців. При цьому перший ряд мав один виступ, другий ряд – два виступи і так до дев'ятого ряду, який мав відповідно дев'ять виступів. Циліндри з виступами були пересувними, оператор надавав їм певного положення.</a:t>
            </a:r>
          </a:p>
        </p:txBody>
      </p:sp>
      <p:pic>
        <p:nvPicPr>
          <p:cNvPr id="11267"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8313" y="2420938"/>
            <a:ext cx="532130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7132637" y="2420938"/>
            <a:ext cx="4763615" cy="2031325"/>
          </a:xfrm>
          <a:prstGeom prst="rect">
            <a:avLst/>
          </a:prstGeom>
        </p:spPr>
        <p:txBody>
          <a:bodyPr wrap="square">
            <a:spAutoFit/>
          </a:bodyPr>
          <a:lstStyle/>
          <a:p>
            <a:pPr defTabSz="457207">
              <a:buClr>
                <a:schemeClr val="bg2">
                  <a:lumMod val="40000"/>
                  <a:lumOff val="60000"/>
                </a:schemeClr>
              </a:buClr>
              <a:defRPr/>
            </a:pPr>
            <a:r>
              <a:rPr lang="uk-UA" altLang="ru-RU" dirty="0"/>
              <a:t>Машина Лейбніца, на відміну від підсумовуючої машини Паскаля, була значно складнішою за конструкцією. </a:t>
            </a:r>
          </a:p>
          <a:p>
            <a:pPr defTabSz="457207">
              <a:buClr>
                <a:schemeClr val="bg2">
                  <a:lumMod val="40000"/>
                  <a:lumOff val="60000"/>
                </a:schemeClr>
              </a:buClr>
              <a:defRPr/>
            </a:pPr>
            <a:endParaRPr lang="uk-UA" altLang="ru-RU" dirty="0"/>
          </a:p>
          <a:p>
            <a:pPr defTabSz="457207">
              <a:buClr>
                <a:schemeClr val="bg2">
                  <a:lumMod val="40000"/>
                  <a:lumOff val="60000"/>
                </a:schemeClr>
              </a:buClr>
              <a:defRPr/>
            </a:pPr>
            <a:r>
              <a:rPr lang="uk-UA" altLang="ru-RU" dirty="0"/>
              <a:t>Вона була здатна виконувати не тільки додавання та віднімання, але й множення, ділення та обчислювання квадратного кореня.</a:t>
            </a:r>
          </a:p>
        </p:txBody>
      </p:sp>
    </p:spTree>
    <p:extLst>
      <p:ext uri="{BB962C8B-B14F-4D97-AF65-F5344CB8AC3E}">
        <p14:creationId xmlns:p14="http://schemas.microsoft.com/office/powerpoint/2010/main" val="3550896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1555751" y="115888"/>
            <a:ext cx="6119813" cy="6049962"/>
          </a:xfrm>
        </p:spPr>
        <p:txBody>
          <a:bodyPr/>
          <a:lstStyle/>
          <a:p>
            <a:pPr marL="0" indent="0" algn="just" defTabSz="457207">
              <a:buClr>
                <a:schemeClr val="bg2">
                  <a:lumMod val="40000"/>
                  <a:lumOff val="60000"/>
                </a:schemeClr>
              </a:buClr>
              <a:buNone/>
              <a:defRPr/>
            </a:pPr>
            <a:r>
              <a:rPr lang="uk-UA" altLang="ru-RU" sz="2000" dirty="0"/>
              <a:t>Винахід першої програмованої обчислювальної машини належить видатному англійському математику </a:t>
            </a:r>
            <a:r>
              <a:rPr lang="uk-UA" altLang="ru-RU" sz="2000" b="1" dirty="0"/>
              <a:t>Чарлзу Бебіджу</a:t>
            </a:r>
            <a:r>
              <a:rPr lang="uk-UA" altLang="ru-RU" sz="2000" dirty="0"/>
              <a:t>. Він назвав свій винахід «</a:t>
            </a:r>
            <a:r>
              <a:rPr lang="uk-UA" altLang="ru-RU" sz="2000" b="1" dirty="0"/>
              <a:t>Аналітична машина</a:t>
            </a:r>
            <a:r>
              <a:rPr lang="uk-UA" altLang="ru-RU" sz="2000" dirty="0"/>
              <a:t>». За планом машина мала діяти завдяки силі пару. При цьому вона була б здатна сприймати команди, виконувати обчислення та видавати необхідні результати у надрукованому вигляді. Програми в свою чергу мали кодуватися та переноситись на перфокарти. </a:t>
            </a:r>
          </a:p>
        </p:txBody>
      </p:sp>
      <p:pic>
        <p:nvPicPr>
          <p:cNvPr id="1229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764" y="2636839"/>
            <a:ext cx="3470275" cy="41497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22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8664" y="2644775"/>
            <a:ext cx="4103687" cy="40528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12293" name="Рисунок 5" descr="разностная машина Бэббиджа.bmp"/>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931150" y="188913"/>
            <a:ext cx="2628900" cy="19367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208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idx="1"/>
          </p:nvPr>
        </p:nvSpPr>
        <p:spPr>
          <a:xfrm>
            <a:off x="1670051" y="231807"/>
            <a:ext cx="10027026" cy="2808288"/>
          </a:xfrm>
        </p:spPr>
        <p:txBody>
          <a:bodyPr wrap="square" numCol="1" anchor="t" anchorCtr="0" compatLnSpc="1">
            <a:prstTxWarp prst="textNoShape">
              <a:avLst/>
            </a:prstTxWarp>
          </a:bodyPr>
          <a:lstStyle/>
          <a:p>
            <a:pPr marL="0" indent="0" algn="just">
              <a:spcBef>
                <a:spcPct val="20000"/>
              </a:spcBef>
              <a:buNone/>
            </a:pPr>
            <a:r>
              <a:rPr lang="uk-UA" altLang="ru-RU" sz="2000" dirty="0"/>
              <a:t>Ідея </a:t>
            </a:r>
            <a:r>
              <a:rPr lang="uk-UA" altLang="ru-RU" sz="2000" b="1" dirty="0"/>
              <a:t>використання перфокарт </a:t>
            </a:r>
            <a:r>
              <a:rPr lang="uk-UA" altLang="ru-RU" sz="2000" dirty="0"/>
              <a:t>була запозичена Бебіджем у французького винахідника Жозефа Жаккара. Для контролю ткацьких операцій Жаккар використовував отвори, пробиті в картках. Картки з різним розташуванням   отворів  давали  різні  візерунки на плетінні тканини. </a:t>
            </a:r>
          </a:p>
          <a:p>
            <a:pPr marL="0" indent="0" algn="just">
              <a:spcBef>
                <a:spcPct val="20000"/>
              </a:spcBef>
              <a:buNone/>
            </a:pPr>
            <a:r>
              <a:rPr lang="uk-UA" altLang="ru-RU" sz="2000" dirty="0"/>
              <a:t>По суті, Бебідж був першим, хто використав перфокарти стосовно обчислювальних машин.</a:t>
            </a:r>
          </a:p>
          <a:p>
            <a:pPr marL="0" indent="0" algn="just">
              <a:spcBef>
                <a:spcPct val="20000"/>
              </a:spcBef>
            </a:pPr>
            <a:endParaRPr lang="uk-UA" altLang="ru-RU" sz="2000" i="1" dirty="0">
              <a:solidFill>
                <a:schemeClr val="bg1"/>
              </a:solidFill>
            </a:endParaRPr>
          </a:p>
          <a:p>
            <a:pPr marL="0" indent="0" algn="just">
              <a:buClr>
                <a:srgbClr val="F5F5F5"/>
              </a:buClr>
              <a:buNone/>
            </a:pPr>
            <a:endParaRPr lang="uk-UA" altLang="ru-RU" sz="2000" dirty="0"/>
          </a:p>
          <a:p>
            <a:pPr marL="0" indent="0" algn="just">
              <a:buClr>
                <a:srgbClr val="F5F5F5"/>
              </a:buClr>
              <a:buNone/>
            </a:pPr>
            <a:endParaRPr lang="uk-UA" altLang="ru-RU" sz="2000" i="1" dirty="0">
              <a:solidFill>
                <a:schemeClr val="bg1"/>
              </a:solidFill>
            </a:endParaRPr>
          </a:p>
        </p:txBody>
      </p:sp>
      <p:pic>
        <p:nvPicPr>
          <p:cNvPr id="13315" name="Picture 5" descr="image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6151" y="2781300"/>
            <a:ext cx="45815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313" y="2413000"/>
            <a:ext cx="3027362"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04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1703389" y="188914"/>
            <a:ext cx="9894100" cy="6480175"/>
          </a:xfrm>
        </p:spPr>
        <p:txBody>
          <a:bodyPr>
            <a:normAutofit/>
          </a:bodyPr>
          <a:lstStyle/>
          <a:p>
            <a:pPr marL="0" indent="0" algn="just" defTabSz="457207">
              <a:buClr>
                <a:schemeClr val="bg2">
                  <a:lumMod val="40000"/>
                  <a:lumOff val="60000"/>
                </a:schemeClr>
              </a:buClr>
              <a:buNone/>
              <a:defRPr/>
            </a:pPr>
            <a:r>
              <a:rPr lang="uk-UA" altLang="ru-RU" sz="2000" b="1" dirty="0"/>
              <a:t>Гаспар де Проні</a:t>
            </a:r>
            <a:r>
              <a:rPr lang="uk-UA" altLang="ru-RU" sz="2000" dirty="0"/>
              <a:t> запропонував наприкінці XVIII сторіччя технологію обчислень.  Він розділив обчислення на три етапи: </a:t>
            </a:r>
          </a:p>
          <a:p>
            <a:pPr marL="0" indent="0" algn="just" defTabSz="457207">
              <a:buClr>
                <a:schemeClr val="bg2">
                  <a:lumMod val="40000"/>
                  <a:lumOff val="60000"/>
                </a:schemeClr>
              </a:buClr>
              <a:buNone/>
              <a:defRPr/>
            </a:pPr>
            <a:endParaRPr lang="uk-UA" altLang="ru-RU" sz="2000" dirty="0"/>
          </a:p>
          <a:p>
            <a:pPr marL="0" indent="0" algn="just" defTabSz="457207">
              <a:buClr>
                <a:schemeClr val="bg2">
                  <a:lumMod val="40000"/>
                  <a:lumOff val="60000"/>
                </a:schemeClr>
              </a:buClr>
              <a:buNone/>
              <a:defRPr/>
            </a:pPr>
            <a:r>
              <a:rPr lang="uk-UA" altLang="ru-RU" sz="2000" dirty="0"/>
              <a:t>1. Розробка чисельного методу, </a:t>
            </a:r>
          </a:p>
          <a:p>
            <a:pPr marL="0" indent="0" algn="just" defTabSz="457207">
              <a:buClr>
                <a:schemeClr val="bg2">
                  <a:lumMod val="40000"/>
                  <a:lumOff val="60000"/>
                </a:schemeClr>
              </a:buClr>
              <a:buNone/>
              <a:defRPr/>
            </a:pPr>
            <a:r>
              <a:rPr lang="uk-UA" altLang="ru-RU" sz="2000" dirty="0"/>
              <a:t>2. Створення програми послідовності арифметичних дій</a:t>
            </a:r>
          </a:p>
          <a:p>
            <a:pPr marL="0" indent="0" algn="just" defTabSz="457207">
              <a:buClr>
                <a:schemeClr val="bg2">
                  <a:lumMod val="40000"/>
                  <a:lumOff val="60000"/>
                </a:schemeClr>
              </a:buClr>
              <a:buNone/>
              <a:defRPr/>
            </a:pPr>
            <a:r>
              <a:rPr lang="uk-UA" altLang="ru-RU" sz="2000" dirty="0"/>
              <a:t>3. Проведення обчислень шляхом арифметичних операцій над числами згідно зі створеною програмою.</a:t>
            </a:r>
          </a:p>
          <a:p>
            <a:pPr marL="0" indent="0" algn="just" defTabSz="457207">
              <a:buClr>
                <a:schemeClr val="bg2">
                  <a:lumMod val="40000"/>
                  <a:lumOff val="60000"/>
                </a:schemeClr>
              </a:buClr>
              <a:buNone/>
              <a:defRPr/>
            </a:pPr>
            <a:endParaRPr lang="uk-UA" altLang="ru-RU" sz="2000" dirty="0"/>
          </a:p>
          <a:p>
            <a:pPr marL="0" indent="0" algn="just" defTabSz="457207">
              <a:buClr>
                <a:schemeClr val="bg2">
                  <a:lumMod val="40000"/>
                  <a:lumOff val="60000"/>
                </a:schemeClr>
              </a:buClr>
              <a:buNone/>
              <a:defRPr/>
            </a:pPr>
            <a:endParaRPr lang="uk-UA" altLang="ru-RU" sz="2000" dirty="0"/>
          </a:p>
          <a:p>
            <a:pPr marL="0" indent="0" algn="just" defTabSz="457207">
              <a:buClr>
                <a:schemeClr val="bg2">
                  <a:lumMod val="40000"/>
                  <a:lumOff val="60000"/>
                </a:schemeClr>
              </a:buClr>
              <a:buNone/>
              <a:defRPr/>
            </a:pPr>
            <a:r>
              <a:rPr lang="uk-UA" altLang="ru-RU" sz="2000" dirty="0"/>
              <a:t>Серед учених, які зробили значний внесок у розвиток обчислювальної техніки, була математик леді </a:t>
            </a:r>
            <a:r>
              <a:rPr lang="uk-UA" altLang="ru-RU" sz="2000" b="1" dirty="0"/>
              <a:t>Августа Лавлейс </a:t>
            </a:r>
            <a:r>
              <a:rPr lang="uk-UA" altLang="ru-RU" sz="2000" dirty="0"/>
              <a:t>– дочка видатного англійського поета лорда Байрона. Саме вона переконала Бебіджа у необхідності використання у його винаході двійкової системи обчислення замість десяткової. Вона також розробила принципи програмування, що </a:t>
            </a:r>
            <a:r>
              <a:rPr lang="uk-UA" altLang="ru-RU" sz="2000" b="1" dirty="0"/>
              <a:t>передбачали повторення послідовності команд та виконання цих команд за певних умов</a:t>
            </a:r>
            <a:r>
              <a:rPr lang="uk-UA" altLang="ru-RU" sz="2000" dirty="0"/>
              <a:t>. Ці принципи використовуються і в сучасній обчислювальній техніці.</a:t>
            </a:r>
          </a:p>
          <a:p>
            <a:pPr marL="0" indent="0" algn="just" defTabSz="457207">
              <a:buClr>
                <a:schemeClr val="bg2">
                  <a:lumMod val="40000"/>
                  <a:lumOff val="60000"/>
                </a:schemeClr>
              </a:buClr>
              <a:buNone/>
              <a:defRPr/>
            </a:pPr>
            <a:endParaRPr lang="uk-UA" altLang="ru-RU" sz="2400" dirty="0"/>
          </a:p>
        </p:txBody>
      </p:sp>
    </p:spTree>
    <p:extLst>
      <p:ext uri="{BB962C8B-B14F-4D97-AF65-F5344CB8AC3E}">
        <p14:creationId xmlns:p14="http://schemas.microsoft.com/office/powerpoint/2010/main" val="3920718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ъект 2"/>
          <p:cNvSpPr>
            <a:spLocks noGrp="1"/>
          </p:cNvSpPr>
          <p:nvPr>
            <p:ph idx="1"/>
          </p:nvPr>
        </p:nvSpPr>
        <p:spPr bwMode="auto">
          <a:xfrm>
            <a:off x="1725613" y="188914"/>
            <a:ext cx="10043892" cy="6408737"/>
          </a:xfrm>
        </p:spPr>
        <p:txBody>
          <a:bodyPr wrap="square" numCol="1" anchor="t" anchorCtr="0" compatLnSpc="1">
            <a:prstTxWarp prst="textNoShape">
              <a:avLst/>
            </a:prstTxWarp>
          </a:bodyPr>
          <a:lstStyle/>
          <a:p>
            <a:pPr marL="0" indent="0" algn="just">
              <a:spcBef>
                <a:spcPct val="0"/>
              </a:spcBef>
              <a:buNone/>
            </a:pPr>
            <a:r>
              <a:rPr lang="uk-UA" altLang="ru-RU" sz="2000" dirty="0"/>
              <a:t>До 1900-у році ранні механічні калькулятори, касові апарати та рахункові машини були перепроектовані з використанням електричних двигунів з поданням положення змінної як позиції шестерні.</a:t>
            </a:r>
          </a:p>
          <a:p>
            <a:pPr marL="0" indent="0" algn="just">
              <a:spcBef>
                <a:spcPct val="0"/>
              </a:spcBef>
              <a:buNone/>
            </a:pPr>
            <a:br>
              <a:rPr lang="uk-UA" altLang="ru-RU" sz="2000" dirty="0"/>
            </a:br>
            <a:r>
              <a:rPr lang="uk-UA" altLang="ru-RU" sz="2000" dirty="0"/>
              <a:t>З 1930-х такі компанії як Friden, Marchant і Monro почали випускати настільні механічні калькулятори, які могли складати, віднімати, множити і ділити. Словом «computer» (буквально - «обчислювач») називалася посада - це були люди, які використовували калькулятори для виконання математичних обчислень.</a:t>
            </a:r>
            <a:endParaRPr lang="ru-RU" altLang="ru-RU" sz="2000" dirty="0"/>
          </a:p>
        </p:txBody>
      </p:sp>
      <p:pic>
        <p:nvPicPr>
          <p:cNvPr id="1536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3362" y="3264654"/>
            <a:ext cx="4105275" cy="231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35934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81200" y="188914"/>
            <a:ext cx="7886700" cy="687387"/>
          </a:xfrm>
        </p:spPr>
        <p:txBody>
          <a:bodyPr>
            <a:normAutofit/>
          </a:bodyPr>
          <a:lstStyle/>
          <a:p>
            <a:pPr algn="ctr"/>
            <a:r>
              <a:rPr lang="uk-UA" altLang="ru-RU" sz="3200" b="1" dirty="0"/>
              <a:t>Перші ЕОМ</a:t>
            </a:r>
          </a:p>
        </p:txBody>
      </p:sp>
      <p:sp>
        <p:nvSpPr>
          <p:cNvPr id="30723" name="Rectangle 3"/>
          <p:cNvSpPr>
            <a:spLocks noGrp="1" noChangeArrowheads="1"/>
          </p:cNvSpPr>
          <p:nvPr>
            <p:ph idx="1"/>
          </p:nvPr>
        </p:nvSpPr>
        <p:spPr>
          <a:xfrm>
            <a:off x="1331802" y="781898"/>
            <a:ext cx="10419595" cy="4464050"/>
          </a:xfrm>
        </p:spPr>
        <p:txBody>
          <a:bodyPr/>
          <a:lstStyle/>
          <a:p>
            <a:pPr marL="0" indent="534988" algn="just" defTabSz="457207">
              <a:buClr>
                <a:schemeClr val="bg2">
                  <a:lumMod val="40000"/>
                  <a:lumOff val="60000"/>
                </a:schemeClr>
              </a:buClr>
              <a:buNone/>
              <a:defRPr/>
            </a:pPr>
            <a:r>
              <a:rPr lang="uk-UA" altLang="ru-RU" sz="2000" dirty="0"/>
              <a:t>Перші електронні комп'ютери з'явилися в першій половині XX ст. На відміну від попередніх, вони могли виконувати задану послідовність операцій за програмою, що була задана раніше, або послідовно розв'язувати задачі різних типів. Перші комп'ютери були здатні зберігати інформацію в спеціальній пам'яті.</a:t>
            </a:r>
          </a:p>
          <a:p>
            <a:pPr marL="0" indent="534988" algn="just" defTabSz="457207">
              <a:buClr>
                <a:schemeClr val="bg2">
                  <a:lumMod val="40000"/>
                  <a:lumOff val="60000"/>
                </a:schemeClr>
              </a:buClr>
              <a:buNone/>
              <a:defRPr/>
            </a:pPr>
            <a:r>
              <a:rPr lang="uk-UA" altLang="ru-RU" sz="2000" dirty="0"/>
              <a:t>1934 року німецький студент </a:t>
            </a:r>
            <a:r>
              <a:rPr lang="uk-UA" altLang="ru-RU" sz="2000" b="1" dirty="0"/>
              <a:t>Конрад Цузе</a:t>
            </a:r>
            <a:r>
              <a:rPr lang="uk-UA" altLang="ru-RU" sz="2000" dirty="0"/>
              <a:t>, який працював над дипломним проектом, вирішив створити у себе вдома цифрову обчислювальну машину з програмним управлінням та з використанням (вперше в світі) двійкової системи числення. 1937 року машина </a:t>
            </a:r>
            <a:r>
              <a:rPr lang="en-US" altLang="ru-RU" sz="2000" b="1" dirty="0"/>
              <a:t>Z</a:t>
            </a:r>
            <a:r>
              <a:rPr lang="uk-UA" altLang="ru-RU" sz="2000" b="1" dirty="0"/>
              <a:t>1</a:t>
            </a:r>
            <a:r>
              <a:rPr lang="uk-UA" altLang="ru-RU" sz="2000" dirty="0"/>
              <a:t> запрацювала. Вона була 22-розрядною, з пам'яттю на 64 числа і працювала на суто механічній (важільній) базі.</a:t>
            </a:r>
          </a:p>
          <a:p>
            <a:pPr marL="0" indent="534988" algn="just" defTabSz="457207">
              <a:buClr>
                <a:schemeClr val="bg2">
                  <a:lumMod val="40000"/>
                  <a:lumOff val="60000"/>
                </a:schemeClr>
              </a:buClr>
              <a:buNone/>
              <a:defRPr/>
            </a:pPr>
            <a:endParaRPr lang="uk-UA" altLang="ru-RU" sz="2000" dirty="0">
              <a:latin typeface="Century" panose="02040604050505020304" pitchFamily="18" charset="0"/>
            </a:endParaRPr>
          </a:p>
        </p:txBody>
      </p:sp>
      <p:pic>
        <p:nvPicPr>
          <p:cNvPr id="3" name="Рисунок 2">
            <a:extLst>
              <a:ext uri="{FF2B5EF4-FFF2-40B4-BE49-F238E27FC236}">
                <a16:creationId xmlns:a16="http://schemas.microsoft.com/office/drawing/2014/main" id="{183A37DA-9E0E-4CB9-901D-7849946998E0}"/>
              </a:ext>
            </a:extLst>
          </p:cNvPr>
          <p:cNvPicPr>
            <a:picLocks noChangeAspect="1"/>
          </p:cNvPicPr>
          <p:nvPr/>
        </p:nvPicPr>
        <p:blipFill>
          <a:blip r:embed="rId2"/>
          <a:stretch>
            <a:fillRect/>
          </a:stretch>
        </p:blipFill>
        <p:spPr>
          <a:xfrm>
            <a:off x="4218915" y="3558012"/>
            <a:ext cx="4803061" cy="3111074"/>
          </a:xfrm>
          <a:prstGeom prst="rect">
            <a:avLst/>
          </a:prstGeom>
        </p:spPr>
      </p:pic>
    </p:spTree>
    <p:extLst>
      <p:ext uri="{BB962C8B-B14F-4D97-AF65-F5344CB8AC3E}">
        <p14:creationId xmlns:p14="http://schemas.microsoft.com/office/powerpoint/2010/main" val="308071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bwMode="auto">
          <a:xfrm>
            <a:off x="1448554" y="404814"/>
            <a:ext cx="10511074" cy="1007527"/>
          </a:xfrm>
        </p:spPr>
        <p:txBody>
          <a:bodyPr wrap="square" numCol="1" anchor="t" anchorCtr="0" compatLnSpc="1">
            <a:prstTxWarp prst="textNoShape">
              <a:avLst/>
            </a:prstTxWarp>
          </a:bodyPr>
          <a:lstStyle/>
          <a:p>
            <a:pPr marL="0" indent="534988">
              <a:buNone/>
            </a:pPr>
            <a:r>
              <a:rPr lang="uk-UA" altLang="ru-RU" sz="2000" dirty="0"/>
              <a:t>Необхідність у швидких та точних обчисленнях особливо зросла під час Другої світової війни (1939–1945 рр.) перш за все для розв'язання задач балістики, тобто науки про траєкторію польоту артилерійських та інших снарядів до цілі.</a:t>
            </a:r>
          </a:p>
          <a:p>
            <a:pPr marL="0" indent="534988" algn="just">
              <a:buNone/>
            </a:pPr>
            <a:endParaRPr lang="uk-UA" altLang="ru-RU" i="1" dirty="0">
              <a:solidFill>
                <a:schemeClr val="bg1"/>
              </a:solidFill>
            </a:endParaRPr>
          </a:p>
        </p:txBody>
      </p:sp>
      <p:pic>
        <p:nvPicPr>
          <p:cNvPr id="1026" name="Picture 2">
            <a:extLst>
              <a:ext uri="{FF2B5EF4-FFF2-40B4-BE49-F238E27FC236}">
                <a16:creationId xmlns:a16="http://schemas.microsoft.com/office/drawing/2014/main" id="{0EA6B071-40C7-434C-9644-A1BA91DC2FF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16651" y="1584355"/>
            <a:ext cx="3729384" cy="5101627"/>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40FCC578-3C3C-4CA8-A041-B8BB3270B5EC}"/>
              </a:ext>
            </a:extLst>
          </p:cNvPr>
          <p:cNvPicPr>
            <a:picLocks noChangeAspect="1"/>
          </p:cNvPicPr>
          <p:nvPr/>
        </p:nvPicPr>
        <p:blipFill>
          <a:blip r:embed="rId3"/>
          <a:stretch>
            <a:fillRect/>
          </a:stretch>
        </p:blipFill>
        <p:spPr>
          <a:xfrm>
            <a:off x="5624455" y="1584356"/>
            <a:ext cx="6567545" cy="5101627"/>
          </a:xfrm>
          <a:prstGeom prst="rect">
            <a:avLst/>
          </a:prstGeom>
        </p:spPr>
      </p:pic>
    </p:spTree>
    <p:extLst>
      <p:ext uri="{BB962C8B-B14F-4D97-AF65-F5344CB8AC3E}">
        <p14:creationId xmlns:p14="http://schemas.microsoft.com/office/powerpoint/2010/main" val="2567071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a:xfrm>
            <a:off x="950614" y="404813"/>
            <a:ext cx="10465806" cy="2952750"/>
          </a:xfrm>
        </p:spPr>
        <p:txBody>
          <a:bodyPr>
            <a:normAutofit/>
          </a:bodyPr>
          <a:lstStyle/>
          <a:p>
            <a:pPr marL="0" indent="534988" algn="just" defTabSz="457207">
              <a:buClr>
                <a:schemeClr val="bg2">
                  <a:lumMod val="40000"/>
                  <a:lumOff val="60000"/>
                </a:schemeClr>
              </a:buClr>
              <a:buNone/>
              <a:defRPr/>
            </a:pPr>
            <a:r>
              <a:rPr lang="uk-UA" altLang="ru-RU" sz="2000" dirty="0"/>
              <a:t>1937 року Джон Атанасов (американський вчений) вперше запропонував ідею використання </a:t>
            </a:r>
            <a:r>
              <a:rPr lang="uk-UA" altLang="ru-RU" sz="2000" b="1" dirty="0"/>
              <a:t>електронних ламп як носіїв інформації</a:t>
            </a:r>
            <a:r>
              <a:rPr lang="uk-UA" altLang="ru-RU" sz="2000" dirty="0"/>
              <a:t>.</a:t>
            </a:r>
          </a:p>
          <a:p>
            <a:pPr marL="0" indent="534988" algn="just" defTabSz="457207">
              <a:buClr>
                <a:schemeClr val="bg2">
                  <a:lumMod val="40000"/>
                  <a:lumOff val="60000"/>
                </a:schemeClr>
              </a:buClr>
              <a:buNone/>
              <a:defRPr/>
            </a:pPr>
            <a:endParaRPr lang="uk-UA" altLang="ru-RU" sz="2000" dirty="0"/>
          </a:p>
          <a:p>
            <a:pPr marL="0" indent="534988" algn="just" defTabSz="457207">
              <a:buClr>
                <a:schemeClr val="bg2">
                  <a:lumMod val="40000"/>
                  <a:lumOff val="60000"/>
                </a:schemeClr>
              </a:buClr>
              <a:buNone/>
              <a:defRPr/>
            </a:pPr>
            <a:r>
              <a:rPr lang="uk-UA" altLang="ru-RU" sz="2000" dirty="0"/>
              <a:t>В 1942–1943 роках в Англії була створена за участю </a:t>
            </a:r>
            <a:r>
              <a:rPr lang="uk-UA" altLang="ru-RU" sz="2000" b="1" dirty="0"/>
              <a:t>Алана Тьюрінга</a:t>
            </a:r>
            <a:r>
              <a:rPr lang="uk-UA" altLang="ru-RU" sz="2000" dirty="0"/>
              <a:t> обчислювальна машина «</a:t>
            </a:r>
            <a:r>
              <a:rPr lang="uk-UA" altLang="ru-RU" sz="2000" b="1" dirty="0"/>
              <a:t>Колос</a:t>
            </a:r>
            <a:r>
              <a:rPr lang="uk-UA" altLang="ru-RU" sz="2000" dirty="0"/>
              <a:t>». В ній було 2000 електронних ламп. Машина призначалася для розшифрування  радіограм вермахту. «Колос» уперше в світі зберігав та обробляв дані за допомогою електроніки, а не механічно.</a:t>
            </a:r>
          </a:p>
          <a:p>
            <a:pPr marL="0" indent="534988" algn="just" defTabSz="457207">
              <a:buClr>
                <a:schemeClr val="bg2">
                  <a:lumMod val="40000"/>
                  <a:lumOff val="60000"/>
                </a:schemeClr>
              </a:buClr>
              <a:buNone/>
              <a:defRPr/>
            </a:pPr>
            <a:endParaRPr lang="uk-UA" altLang="ru-RU" sz="2400" dirty="0"/>
          </a:p>
          <a:p>
            <a:pPr marL="0" indent="534988" algn="just" defTabSz="457207">
              <a:buClr>
                <a:schemeClr val="bg2">
                  <a:lumMod val="40000"/>
                  <a:lumOff val="60000"/>
                </a:schemeClr>
              </a:buClr>
              <a:buNone/>
              <a:defRPr/>
            </a:pPr>
            <a:endParaRPr lang="uk-UA" altLang="ru-RU" sz="2400" dirty="0"/>
          </a:p>
        </p:txBody>
      </p:sp>
      <p:pic>
        <p:nvPicPr>
          <p:cNvPr id="2050" name="Picture 2">
            <a:extLst>
              <a:ext uri="{FF2B5EF4-FFF2-40B4-BE49-F238E27FC236}">
                <a16:creationId xmlns:a16="http://schemas.microsoft.com/office/drawing/2014/main" id="{D683367E-735D-46F8-A347-25BA058B36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04020"/>
            <a:ext cx="5036343" cy="335756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18F6519-4119-4EF8-A545-C3D8827EC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29235" y="3637230"/>
            <a:ext cx="6998638" cy="2691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077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570368" y="260351"/>
            <a:ext cx="11316832" cy="4824413"/>
          </a:xfrm>
        </p:spPr>
        <p:txBody>
          <a:bodyPr/>
          <a:lstStyle/>
          <a:p>
            <a:pPr marL="0" indent="0" algn="just" defTabSz="457207">
              <a:buClr>
                <a:schemeClr val="bg2">
                  <a:lumMod val="40000"/>
                  <a:lumOff val="60000"/>
                </a:schemeClr>
              </a:buClr>
              <a:buNone/>
              <a:defRPr/>
            </a:pPr>
            <a:r>
              <a:rPr lang="uk-UA" altLang="ru-RU" sz="2000" dirty="0"/>
              <a:t>1944 року під керівництвом професора Гарвардського університету </a:t>
            </a:r>
            <a:r>
              <a:rPr lang="uk-UA" altLang="ru-RU" sz="2000" b="1" dirty="0"/>
              <a:t>Говарда Айкена </a:t>
            </a:r>
            <a:r>
              <a:rPr lang="uk-UA" altLang="ru-RU" sz="2000" dirty="0"/>
              <a:t>було створено обчислювальну машину з автоматичним керуванням послідовністю дій, відому під назвою </a:t>
            </a:r>
            <a:r>
              <a:rPr lang="uk-UA" altLang="ru-RU" sz="2000" b="1" dirty="0"/>
              <a:t>Марк 1</a:t>
            </a:r>
            <a:r>
              <a:rPr lang="uk-UA" altLang="ru-RU" sz="2000" dirty="0"/>
              <a:t>. </a:t>
            </a:r>
          </a:p>
          <a:p>
            <a:pPr marL="0" indent="0" algn="just" defTabSz="457207">
              <a:buClr>
                <a:schemeClr val="bg2">
                  <a:lumMod val="40000"/>
                  <a:lumOff val="60000"/>
                </a:schemeClr>
              </a:buClr>
              <a:buNone/>
              <a:defRPr/>
            </a:pPr>
            <a:r>
              <a:rPr lang="uk-UA" altLang="ru-RU" sz="2000" dirty="0"/>
              <a:t>Ця обчислювальна машина була здатна сприймати вхідні дані з перфокарт або перфострічок. Машина Марк 1 була електромеханічною, для зберігання даних використовувались механічні прилади (коліщатка та перемикачі). </a:t>
            </a:r>
          </a:p>
          <a:p>
            <a:pPr marL="0" indent="0" algn="just" defTabSz="457207">
              <a:buClr>
                <a:schemeClr val="bg2">
                  <a:lumMod val="40000"/>
                  <a:lumOff val="60000"/>
                </a:schemeClr>
              </a:buClr>
              <a:buNone/>
              <a:defRPr/>
            </a:pPr>
            <a:r>
              <a:rPr lang="uk-UA" altLang="ru-RU" sz="2000" b="1" dirty="0"/>
              <a:t>Машина Айкена </a:t>
            </a:r>
            <a:r>
              <a:rPr lang="uk-UA" altLang="ru-RU" sz="2000" dirty="0"/>
              <a:t>могла виконувати близько однієї операції за секунду та мала величезні розміри: понад 15 м завдовжки   та   близько 2,5 м заввишки і складалася більш ніж із 750 тисяч деталей</a:t>
            </a:r>
            <a:r>
              <a:rPr lang="uk-UA" altLang="ru-RU" sz="2400" dirty="0">
                <a:latin typeface="Century" panose="02040604050505020304" pitchFamily="18" charset="0"/>
              </a:rPr>
              <a:t>.</a:t>
            </a:r>
          </a:p>
          <a:p>
            <a:pPr marL="0" indent="534988" algn="just" defTabSz="457207">
              <a:buClr>
                <a:schemeClr val="bg2">
                  <a:lumMod val="40000"/>
                  <a:lumOff val="60000"/>
                </a:schemeClr>
              </a:buClr>
              <a:buNone/>
              <a:defRPr/>
            </a:pPr>
            <a:endParaRPr lang="uk-UA" altLang="ru-RU" sz="2000" dirty="0"/>
          </a:p>
        </p:txBody>
      </p:sp>
      <p:pic>
        <p:nvPicPr>
          <p:cNvPr id="3074" name="Picture 2">
            <a:extLst>
              <a:ext uri="{FF2B5EF4-FFF2-40B4-BE49-F238E27FC236}">
                <a16:creationId xmlns:a16="http://schemas.microsoft.com/office/drawing/2014/main" id="{14DC07F8-B739-465D-9A45-1A24A4B8B0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6909" y="2672557"/>
            <a:ext cx="7143750" cy="37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76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idx="1"/>
          </p:nvPr>
        </p:nvSpPr>
        <p:spPr>
          <a:xfrm>
            <a:off x="478324" y="138332"/>
            <a:ext cx="11416419" cy="1584325"/>
          </a:xfrm>
        </p:spPr>
        <p:txBody>
          <a:bodyPr/>
          <a:lstStyle/>
          <a:p>
            <a:pPr marL="0" indent="0" algn="just" defTabSz="457207">
              <a:lnSpc>
                <a:spcPct val="100000"/>
              </a:lnSpc>
              <a:buClr>
                <a:schemeClr val="bg2">
                  <a:lumMod val="40000"/>
                  <a:lumOff val="60000"/>
                </a:schemeClr>
              </a:buClr>
              <a:buNone/>
              <a:defRPr/>
            </a:pPr>
            <a:r>
              <a:rPr lang="uk-UA" altLang="ru-RU" sz="2000" dirty="0"/>
              <a:t>194</a:t>
            </a:r>
            <a:r>
              <a:rPr lang="en-US" altLang="ru-RU" sz="2000" dirty="0"/>
              <a:t>5</a:t>
            </a:r>
            <a:r>
              <a:rPr lang="uk-UA" altLang="ru-RU" sz="2000" dirty="0"/>
              <a:t> року групою інженерів під керівництвом </a:t>
            </a:r>
            <a:r>
              <a:rPr lang="uk-UA" altLang="ru-RU" sz="2000" b="1" dirty="0"/>
              <a:t>Джона Моучлі</a:t>
            </a:r>
            <a:r>
              <a:rPr lang="uk-UA" altLang="ru-RU" sz="2000" dirty="0"/>
              <a:t> та </a:t>
            </a:r>
            <a:r>
              <a:rPr lang="uk-UA" altLang="ru-RU" sz="2000" b="1" dirty="0"/>
              <a:t>Дж. Преспера Еккерта</a:t>
            </a:r>
            <a:r>
              <a:rPr lang="uk-UA" altLang="ru-RU" sz="2000" dirty="0"/>
              <a:t> на замовлення військового відомства США було створено </a:t>
            </a:r>
            <a:r>
              <a:rPr lang="uk-UA" altLang="ru-RU" sz="2000" b="1" dirty="0"/>
              <a:t>універсальну</a:t>
            </a:r>
            <a:r>
              <a:rPr lang="uk-UA" altLang="ru-RU" sz="2000" dirty="0"/>
              <a:t> обчислювальну машину </a:t>
            </a:r>
            <a:r>
              <a:rPr lang="uk-UA" altLang="ru-RU" sz="2000" b="1" dirty="0"/>
              <a:t>ЕНІАК</a:t>
            </a:r>
            <a:r>
              <a:rPr lang="uk-UA" altLang="ru-RU" sz="2000" dirty="0"/>
              <a:t>, яка була здатна виконувати близько 5 тисяч операцій за секунду. За розмірами ЕНІАК був більшим за Марк 1: понад ЗО метрів завдовжки, його об'єм становив 85 м</a:t>
            </a:r>
            <a:r>
              <a:rPr lang="uk-UA" altLang="ru-RU" sz="2000" baseline="30000" dirty="0"/>
              <a:t>3</a:t>
            </a:r>
            <a:r>
              <a:rPr lang="uk-UA" altLang="ru-RU" sz="2000" dirty="0"/>
              <a:t>.</a:t>
            </a:r>
            <a:r>
              <a:rPr lang="en-US" altLang="ru-RU" sz="2000" dirty="0"/>
              <a:t> </a:t>
            </a:r>
            <a:r>
              <a:rPr lang="uk-UA" altLang="ru-RU" sz="2000" dirty="0"/>
              <a:t>Він складався з 17468 вакуумних ламп </a:t>
            </a:r>
          </a:p>
        </p:txBody>
      </p:sp>
      <p:pic>
        <p:nvPicPr>
          <p:cNvPr id="3" name="Рисунок 2">
            <a:extLst>
              <a:ext uri="{FF2B5EF4-FFF2-40B4-BE49-F238E27FC236}">
                <a16:creationId xmlns:a16="http://schemas.microsoft.com/office/drawing/2014/main" id="{5844D276-E861-4BAD-A32C-621A753B4554}"/>
              </a:ext>
            </a:extLst>
          </p:cNvPr>
          <p:cNvPicPr>
            <a:picLocks noChangeAspect="1"/>
          </p:cNvPicPr>
          <p:nvPr/>
        </p:nvPicPr>
        <p:blipFill>
          <a:blip r:embed="rId2"/>
          <a:stretch>
            <a:fillRect/>
          </a:stretch>
        </p:blipFill>
        <p:spPr>
          <a:xfrm>
            <a:off x="293741" y="1586369"/>
            <a:ext cx="5711726" cy="4341136"/>
          </a:xfrm>
          <a:prstGeom prst="rect">
            <a:avLst/>
          </a:prstGeom>
        </p:spPr>
      </p:pic>
      <p:pic>
        <p:nvPicPr>
          <p:cNvPr id="4098" name="Picture 2">
            <a:extLst>
              <a:ext uri="{FF2B5EF4-FFF2-40B4-BE49-F238E27FC236}">
                <a16:creationId xmlns:a16="http://schemas.microsoft.com/office/drawing/2014/main" id="{53DB3E76-7B6F-448F-8D9B-49F2648AAE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6534" y="1586369"/>
            <a:ext cx="5786172" cy="434113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339C92C9-1C2D-43A8-9552-5A94359741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7705" y="5013325"/>
            <a:ext cx="3115524" cy="1805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650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idx="1"/>
          </p:nvPr>
        </p:nvSpPr>
        <p:spPr>
          <a:xfrm>
            <a:off x="470780" y="260351"/>
            <a:ext cx="11343992" cy="3313113"/>
          </a:xfrm>
        </p:spPr>
        <p:txBody>
          <a:bodyPr/>
          <a:lstStyle/>
          <a:p>
            <a:pPr marL="0" indent="534988" algn="just" defTabSz="457207">
              <a:buClr>
                <a:schemeClr val="bg2">
                  <a:lumMod val="40000"/>
                  <a:lumOff val="60000"/>
                </a:schemeClr>
              </a:buClr>
              <a:buNone/>
              <a:defRPr/>
            </a:pPr>
            <a:r>
              <a:rPr lang="uk-UA" altLang="ru-RU" sz="2000" dirty="0"/>
              <a:t>1951 року компанія </a:t>
            </a:r>
            <a:r>
              <a:rPr lang="uk-UA" altLang="ru-RU" sz="2000" b="1" dirty="0"/>
              <a:t>Джона Моучлі </a:t>
            </a:r>
            <a:r>
              <a:rPr lang="uk-UA" altLang="ru-RU" sz="2000" dirty="0"/>
              <a:t>та </a:t>
            </a:r>
            <a:r>
              <a:rPr lang="uk-UA" altLang="ru-RU" sz="2000" b="1" dirty="0"/>
              <a:t>Дж. Преспера Еккерта </a:t>
            </a:r>
            <a:r>
              <a:rPr lang="uk-UA" altLang="ru-RU" sz="2000" dirty="0"/>
              <a:t>створила машину </a:t>
            </a:r>
            <a:r>
              <a:rPr lang="uk-UA" altLang="ru-RU" sz="2000" b="1" dirty="0"/>
              <a:t>UNIVAC (Universal Automatic Computer)</a:t>
            </a:r>
            <a:r>
              <a:rPr lang="uk-UA" altLang="ru-RU" sz="2000" dirty="0"/>
              <a:t>, перший екземпляр якої було передано в Бюро перепису населення США. Потім було створено багато різних моделей, які почали застосовуватися у різних сферах діяльності. </a:t>
            </a:r>
          </a:p>
          <a:p>
            <a:pPr marL="0" indent="0" algn="just" defTabSz="457207">
              <a:buClr>
                <a:schemeClr val="bg2">
                  <a:lumMod val="40000"/>
                  <a:lumOff val="60000"/>
                </a:schemeClr>
              </a:buClr>
              <a:buNone/>
              <a:defRPr/>
            </a:pPr>
            <a:r>
              <a:rPr lang="uk-UA" altLang="ru-RU" sz="2000" dirty="0"/>
              <a:t>Таким чином ЮНІВАК став першим серійним комп'ютером. Крім того, це був перший комп'ютер, в якому замість перфострічок та карток було використано магнітну стрічку</a:t>
            </a:r>
            <a:r>
              <a:rPr lang="uk-UA" altLang="ru-RU" sz="2000" i="1" dirty="0">
                <a:solidFill>
                  <a:schemeClr val="bg1"/>
                </a:solidFill>
              </a:rPr>
              <a:t>.</a:t>
            </a:r>
          </a:p>
          <a:p>
            <a:pPr marL="0" indent="0" algn="just" defTabSz="457207">
              <a:buClr>
                <a:schemeClr val="bg2">
                  <a:lumMod val="40000"/>
                  <a:lumOff val="60000"/>
                </a:schemeClr>
              </a:buClr>
              <a:buNone/>
              <a:defRPr/>
            </a:pPr>
            <a:endParaRPr lang="uk-UA" altLang="ru-RU" sz="2000" dirty="0"/>
          </a:p>
          <a:p>
            <a:pPr marL="0" indent="0" algn="just" defTabSz="457207">
              <a:buClr>
                <a:schemeClr val="bg2">
                  <a:lumMod val="40000"/>
                  <a:lumOff val="60000"/>
                </a:schemeClr>
              </a:buClr>
              <a:buNone/>
              <a:defRPr/>
            </a:pPr>
            <a:endParaRPr lang="uk-UA" altLang="ru-RU" sz="2000" dirty="0"/>
          </a:p>
        </p:txBody>
      </p:sp>
      <p:pic>
        <p:nvPicPr>
          <p:cNvPr id="5122" name="Picture 2">
            <a:extLst>
              <a:ext uri="{FF2B5EF4-FFF2-40B4-BE49-F238E27FC236}">
                <a16:creationId xmlns:a16="http://schemas.microsoft.com/office/drawing/2014/main" id="{0052FEA7-E02D-4B83-9622-A7A107DDF5C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8609" y="1867410"/>
            <a:ext cx="6748887" cy="4909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66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669956" y="188914"/>
            <a:ext cx="10664983" cy="1584325"/>
          </a:xfrm>
        </p:spPr>
        <p:txBody>
          <a:bodyPr/>
          <a:lstStyle/>
          <a:p>
            <a:pPr marL="0" indent="0" algn="just" defTabSz="457207">
              <a:buClr>
                <a:schemeClr val="bg2">
                  <a:lumMod val="40000"/>
                  <a:lumOff val="60000"/>
                </a:schemeClr>
              </a:buClr>
              <a:buNone/>
              <a:defRPr/>
            </a:pPr>
            <a:r>
              <a:rPr lang="uk-UA" altLang="ru-RU" sz="2000" dirty="0"/>
              <a:t>Суттєвий внесок у створення ЕОМ зробив американський математик </a:t>
            </a:r>
            <a:r>
              <a:rPr lang="uk-UA" altLang="ru-RU" sz="2000" b="1" dirty="0"/>
              <a:t>Джон фон Нейман</a:t>
            </a:r>
            <a:r>
              <a:rPr lang="uk-UA" altLang="ru-RU" sz="2000" dirty="0"/>
              <a:t>, що брав участь у створенні ЕНІАКа. Фон Нейман запропонував ідею зберігання програми в пам'яті машини. Такі ЕОМ були значним кроком уперед на шляху створення більш досконалих машин. Вони були здатні обробляти команди в різному порядку.</a:t>
            </a:r>
          </a:p>
        </p:txBody>
      </p:sp>
      <p:pic>
        <p:nvPicPr>
          <p:cNvPr id="2355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30550" y="1440021"/>
            <a:ext cx="571500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71193" y="5105400"/>
            <a:ext cx="11597488" cy="923330"/>
          </a:xfrm>
          <a:prstGeom prst="rect">
            <a:avLst/>
          </a:prstGeom>
        </p:spPr>
        <p:txBody>
          <a:bodyPr wrap="square">
            <a:spAutoFit/>
          </a:bodyPr>
          <a:lstStyle/>
          <a:p>
            <a:pPr algn="just" defTabSz="457207">
              <a:buClr>
                <a:schemeClr val="bg2">
                  <a:lumMod val="40000"/>
                  <a:lumOff val="60000"/>
                </a:schemeClr>
              </a:buClr>
              <a:defRPr/>
            </a:pPr>
            <a:r>
              <a:rPr lang="uk-UA" altLang="ru-RU" dirty="0"/>
              <a:t>Перша ЕОМ, яка зберігала програми у пам'яті, дістала назву </a:t>
            </a:r>
            <a:r>
              <a:rPr lang="en-US" altLang="ru-RU" b="1" dirty="0"/>
              <a:t>EDSAK</a:t>
            </a:r>
            <a:r>
              <a:rPr lang="uk-UA" altLang="ru-RU" dirty="0"/>
              <a:t> (Electronic Delay Storage Automatic Calculator – електронний калькулятор з пам'яттю на лініях затримки). Вона була створена в Кембріджському університеті (Англія) 1949 року. З того часу абсолютна більшість ЕОМ є </a:t>
            </a:r>
            <a:r>
              <a:rPr lang="uk-UA" altLang="ru-RU" b="1" dirty="0"/>
              <a:t>комп'ютерами з програмами, які зберігаються у пам'яті</a:t>
            </a:r>
            <a:r>
              <a:rPr lang="uk-UA" altLang="ru-RU" dirty="0"/>
              <a:t>.</a:t>
            </a:r>
          </a:p>
        </p:txBody>
      </p:sp>
    </p:spTree>
    <p:extLst>
      <p:ext uri="{BB962C8B-B14F-4D97-AF65-F5344CB8AC3E}">
        <p14:creationId xmlns:p14="http://schemas.microsoft.com/office/powerpoint/2010/main" val="3631138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a:xfrm>
            <a:off x="742384" y="115890"/>
            <a:ext cx="10945640" cy="1323612"/>
          </a:xfrm>
        </p:spPr>
        <p:txBody>
          <a:bodyPr/>
          <a:lstStyle/>
          <a:p>
            <a:pPr marL="0" indent="0" algn="just" defTabSz="457207">
              <a:buClr>
                <a:schemeClr val="bg2">
                  <a:lumMod val="40000"/>
                  <a:lumOff val="60000"/>
                </a:schemeClr>
              </a:buClr>
              <a:buNone/>
              <a:defRPr/>
            </a:pPr>
            <a:r>
              <a:rPr lang="uk-UA" altLang="ru-RU" sz="2000" dirty="0"/>
              <a:t>1951 року в Києві під керівництвом </a:t>
            </a:r>
            <a:r>
              <a:rPr lang="uk-UA" altLang="ru-RU" sz="2000" b="1" dirty="0"/>
              <a:t>С. Лєбєдєва </a:t>
            </a:r>
            <a:r>
              <a:rPr lang="uk-UA" altLang="ru-RU" sz="2000" dirty="0"/>
              <a:t>незалежно було створено МЕОМ (Мала Електрична Обчислювальна Машина). 1952 року ним же було створено БЕОМ (Швидкодіюча Електрична Обчислювальна Машина), яка могла виконувати близько 8 тисяч операцій за секунду.</a:t>
            </a:r>
          </a:p>
        </p:txBody>
      </p:sp>
      <p:pic>
        <p:nvPicPr>
          <p:cNvPr id="24579"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90166" y="1663008"/>
            <a:ext cx="6403975" cy="446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5870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663763" y="0"/>
            <a:ext cx="8657188" cy="1325563"/>
          </a:xfrm>
        </p:spPr>
        <p:txBody>
          <a:bodyPr/>
          <a:lstStyle/>
          <a:p>
            <a:pPr algn="ctr"/>
            <a:r>
              <a:rPr lang="uk-UA" altLang="ru-RU" sz="3200" b="1" dirty="0"/>
              <a:t>Перше покоління комп</a:t>
            </a:r>
            <a:r>
              <a:rPr lang="en-US" altLang="ru-RU" sz="3200" b="1" dirty="0"/>
              <a:t>’</a:t>
            </a:r>
            <a:r>
              <a:rPr lang="uk-UA" altLang="ru-RU" sz="3200" b="1" dirty="0"/>
              <a:t>ютерів (1945-1956 рр.)</a:t>
            </a:r>
          </a:p>
        </p:txBody>
      </p:sp>
      <p:sp>
        <p:nvSpPr>
          <p:cNvPr id="45059" name="Rectangle 3"/>
          <p:cNvSpPr>
            <a:spLocks noGrp="1" noChangeArrowheads="1"/>
          </p:cNvSpPr>
          <p:nvPr>
            <p:ph idx="1"/>
          </p:nvPr>
        </p:nvSpPr>
        <p:spPr>
          <a:xfrm>
            <a:off x="4111971" y="1196976"/>
            <a:ext cx="7137400" cy="1935523"/>
          </a:xfrm>
        </p:spPr>
        <p:txBody>
          <a:bodyPr/>
          <a:lstStyle/>
          <a:p>
            <a:pPr marL="0" indent="0" algn="just" defTabSz="457207">
              <a:buClr>
                <a:schemeClr val="bg2">
                  <a:lumMod val="40000"/>
                  <a:lumOff val="60000"/>
                </a:schemeClr>
              </a:buClr>
              <a:buNone/>
              <a:defRPr/>
            </a:pPr>
            <a:r>
              <a:rPr lang="uk-UA" altLang="ru-RU" sz="2000" dirty="0"/>
              <a:t>Такі комп'ютери, як ЕНІАК, ЕДСАК, ШЕОМ та ЮНІВАК, являли собою. лише перші моделі ЕОМ. Упродовж десятиріччя після створення ЮНІВАКа було виготовлено та введено в експлуатацію в США близько 5000 комп'ютерів.</a:t>
            </a:r>
          </a:p>
          <a:p>
            <a:pPr marL="0" indent="0" algn="just" defTabSz="457207">
              <a:buClr>
                <a:schemeClr val="bg2">
                  <a:lumMod val="40000"/>
                  <a:lumOff val="60000"/>
                </a:schemeClr>
              </a:buClr>
              <a:buNone/>
              <a:defRPr/>
            </a:pPr>
            <a:r>
              <a:rPr lang="uk-UA" altLang="ru-RU" sz="2000" dirty="0"/>
              <a:t>Гігантські машини на електронних лампах 50-х років склали перше покоління комп'ютерів.</a:t>
            </a:r>
          </a:p>
        </p:txBody>
      </p:sp>
      <p:pic>
        <p:nvPicPr>
          <p:cNvPr id="2560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790" y="3365626"/>
            <a:ext cx="4600575" cy="328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a:extLst>
              <a:ext uri="{FF2B5EF4-FFF2-40B4-BE49-F238E27FC236}">
                <a16:creationId xmlns:a16="http://schemas.microsoft.com/office/drawing/2014/main" id="{EBD6F60A-29A8-4B45-A667-9EB6977EDA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90" y="1196976"/>
            <a:ext cx="3115524" cy="1805588"/>
          </a:xfrm>
          <a:prstGeom prst="rect">
            <a:avLst/>
          </a:prstGeom>
          <a:noFill/>
          <a:extLst>
            <a:ext uri="{909E8E84-426E-40DD-AFC4-6F175D3DCCD1}">
              <a14:hiddenFill xmlns:a14="http://schemas.microsoft.com/office/drawing/2010/main">
                <a:solidFill>
                  <a:srgbClr val="FFFFFF"/>
                </a:solidFill>
              </a14:hiddenFill>
            </a:ext>
          </a:extLst>
        </p:spPr>
      </p:pic>
      <p:pic>
        <p:nvPicPr>
          <p:cNvPr id="5" name="Рисунок 4">
            <a:extLst>
              <a:ext uri="{FF2B5EF4-FFF2-40B4-BE49-F238E27FC236}">
                <a16:creationId xmlns:a16="http://schemas.microsoft.com/office/drawing/2014/main" id="{EDF94E88-66E2-4284-AC74-EEFDB08C8C43}"/>
              </a:ext>
            </a:extLst>
          </p:cNvPr>
          <p:cNvPicPr>
            <a:picLocks noChangeAspect="1"/>
          </p:cNvPicPr>
          <p:nvPr/>
        </p:nvPicPr>
        <p:blipFill>
          <a:blip r:embed="rId4"/>
          <a:stretch>
            <a:fillRect/>
          </a:stretch>
        </p:blipFill>
        <p:spPr>
          <a:xfrm>
            <a:off x="5247881" y="3132499"/>
            <a:ext cx="6789314" cy="3709625"/>
          </a:xfrm>
          <a:prstGeom prst="rect">
            <a:avLst/>
          </a:prstGeom>
        </p:spPr>
      </p:pic>
    </p:spTree>
    <p:extLst>
      <p:ext uri="{BB962C8B-B14F-4D97-AF65-F5344CB8AC3E}">
        <p14:creationId xmlns:p14="http://schemas.microsoft.com/office/powerpoint/2010/main" val="946845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774824" y="115888"/>
            <a:ext cx="8718141" cy="500064"/>
          </a:xfrm>
        </p:spPr>
        <p:txBody>
          <a:bodyPr>
            <a:noAutofit/>
          </a:bodyPr>
          <a:lstStyle/>
          <a:p>
            <a:pPr algn="ctr"/>
            <a:r>
              <a:rPr lang="uk-UA" altLang="ru-RU" sz="3200" b="1" dirty="0"/>
              <a:t>Друге покоління комп</a:t>
            </a:r>
            <a:r>
              <a:rPr lang="en-US" altLang="ru-RU" sz="3200" b="1" dirty="0"/>
              <a:t>’</a:t>
            </a:r>
            <a:r>
              <a:rPr lang="uk-UA" altLang="ru-RU" sz="3200" b="1" dirty="0"/>
              <a:t>ютерів </a:t>
            </a:r>
            <a:r>
              <a:rPr lang="uk-UA" sz="3200" b="1" dirty="0"/>
              <a:t>(1956–1964 рр.)</a:t>
            </a:r>
            <a:endParaRPr lang="uk-UA" altLang="ru-RU" sz="3200" b="1" dirty="0"/>
          </a:p>
        </p:txBody>
      </p:sp>
      <p:sp>
        <p:nvSpPr>
          <p:cNvPr id="46083" name="Rectangle 3"/>
          <p:cNvSpPr>
            <a:spLocks noGrp="1" noChangeArrowheads="1"/>
          </p:cNvSpPr>
          <p:nvPr>
            <p:ph idx="1"/>
          </p:nvPr>
        </p:nvSpPr>
        <p:spPr>
          <a:xfrm>
            <a:off x="4205632" y="806075"/>
            <a:ext cx="7545765" cy="1871663"/>
          </a:xfrm>
        </p:spPr>
        <p:txBody>
          <a:bodyPr>
            <a:noAutofit/>
          </a:bodyPr>
          <a:lstStyle/>
          <a:p>
            <a:pPr marL="0" indent="0" algn="just">
              <a:buNone/>
              <a:defRPr/>
            </a:pPr>
            <a:r>
              <a:rPr lang="uk-UA" altLang="ru-RU" sz="2000" dirty="0"/>
              <a:t>Друге покоління комп'ютерів з'явилося на початку 60-х років, коли на зміну електронним лампам прийшли </a:t>
            </a:r>
            <a:r>
              <a:rPr lang="uk-UA" altLang="ru-RU" sz="2000" b="1" dirty="0"/>
              <a:t>транзистори</a:t>
            </a:r>
            <a:r>
              <a:rPr lang="uk-UA" altLang="ru-RU" sz="2000" dirty="0"/>
              <a:t>. </a:t>
            </a:r>
          </a:p>
          <a:p>
            <a:pPr marL="0" indent="0" algn="just">
              <a:buNone/>
              <a:defRPr/>
            </a:pPr>
            <a:r>
              <a:rPr lang="uk-UA" sz="2000" dirty="0"/>
              <a:t>Транзистори витіснили електронні лампи завдяки значно меншим розмірам, енергоспоживанню та тепловиділенню, а також вищій надійності й довшому терміну служби.</a:t>
            </a:r>
            <a:endParaRPr lang="uk-UA" altLang="ru-RU" sz="3200" dirty="0"/>
          </a:p>
        </p:txBody>
      </p:sp>
      <p:pic>
        <p:nvPicPr>
          <p:cNvPr id="2662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36454" y="2459290"/>
            <a:ext cx="3657600"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08225" y="3989326"/>
            <a:ext cx="5533805" cy="2308324"/>
          </a:xfrm>
          <a:prstGeom prst="rect">
            <a:avLst/>
          </a:prstGeom>
        </p:spPr>
        <p:txBody>
          <a:bodyPr wrap="square">
            <a:spAutoFit/>
          </a:bodyPr>
          <a:lstStyle/>
          <a:p>
            <a:pPr algn="just" defTabSz="457207">
              <a:buClr>
                <a:schemeClr val="bg2">
                  <a:lumMod val="40000"/>
                  <a:lumOff val="60000"/>
                </a:schemeClr>
              </a:buClr>
              <a:defRPr/>
            </a:pPr>
            <a:r>
              <a:rPr lang="uk-UA" altLang="ru-RU" dirty="0"/>
              <a:t>Водночас із процесом заміни електронних ламп транзисторами вдосконалювалися методи зберігання інформації. </a:t>
            </a:r>
          </a:p>
          <a:p>
            <a:pPr algn="just" defTabSz="457207">
              <a:buClr>
                <a:schemeClr val="bg2">
                  <a:lumMod val="40000"/>
                  <a:lumOff val="60000"/>
                </a:schemeClr>
              </a:buClr>
              <a:defRPr/>
            </a:pPr>
            <a:endParaRPr lang="uk-UA" altLang="ru-RU" dirty="0"/>
          </a:p>
          <a:p>
            <a:pPr algn="just" defTabSz="457207">
              <a:buClr>
                <a:schemeClr val="bg2">
                  <a:lumMod val="40000"/>
                  <a:lumOff val="60000"/>
                </a:schemeClr>
              </a:buClr>
              <a:defRPr/>
            </a:pPr>
            <a:r>
              <a:rPr lang="uk-UA" altLang="ru-RU" dirty="0"/>
              <a:t>Магнітну стрічку, що вперше було використано в ЕОМ ЮНІВАК, почали використовувати як для введення, так і для виведення інформації. А в середині 60-х років набуло поширення зберігання інформації на дисках.</a:t>
            </a:r>
          </a:p>
        </p:txBody>
      </p:sp>
      <p:pic>
        <p:nvPicPr>
          <p:cNvPr id="6146" name="Picture 2" descr="jan 1, 1959 - Transistor Computer (2nd Generation Computer) (1959 ...">
            <a:extLst>
              <a:ext uri="{FF2B5EF4-FFF2-40B4-BE49-F238E27FC236}">
                <a16:creationId xmlns:a16="http://schemas.microsoft.com/office/drawing/2014/main" id="{5CE09B16-72AD-4ECF-B3A0-3C9F3E4C63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067" y="669532"/>
            <a:ext cx="3129671" cy="3129671"/>
          </a:xfrm>
          <a:prstGeom prst="rect">
            <a:avLst/>
          </a:prstGeom>
          <a:noFill/>
          <a:extLst>
            <a:ext uri="{909E8E84-426E-40DD-AFC4-6F175D3DCCD1}">
              <a14:hiddenFill xmlns:a14="http://schemas.microsoft.com/office/drawing/2010/main">
                <a:solidFill>
                  <a:srgbClr val="FFFFFF"/>
                </a:solidFill>
              </a14:hiddenFill>
            </a:ext>
          </a:extLst>
        </p:spPr>
      </p:pic>
      <p:pic>
        <p:nvPicPr>
          <p:cNvPr id="3" name="Рисунок 2">
            <a:extLst>
              <a:ext uri="{FF2B5EF4-FFF2-40B4-BE49-F238E27FC236}">
                <a16:creationId xmlns:a16="http://schemas.microsoft.com/office/drawing/2014/main" id="{25D6FFA1-13E2-453A-9945-F9BFC03AECC4}"/>
              </a:ext>
            </a:extLst>
          </p:cNvPr>
          <p:cNvPicPr>
            <a:picLocks noChangeAspect="1"/>
          </p:cNvPicPr>
          <p:nvPr/>
        </p:nvPicPr>
        <p:blipFill>
          <a:blip r:embed="rId4"/>
          <a:stretch>
            <a:fillRect/>
          </a:stretch>
        </p:blipFill>
        <p:spPr>
          <a:xfrm>
            <a:off x="7658374" y="3579812"/>
            <a:ext cx="4467225" cy="3162300"/>
          </a:xfrm>
          <a:prstGeom prst="rect">
            <a:avLst/>
          </a:prstGeom>
        </p:spPr>
      </p:pic>
    </p:spTree>
    <p:extLst>
      <p:ext uri="{BB962C8B-B14F-4D97-AF65-F5344CB8AC3E}">
        <p14:creationId xmlns:p14="http://schemas.microsoft.com/office/powerpoint/2010/main" val="644674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BA8C3EE-8C1A-4200-905A-FADF75D53A64}"/>
              </a:ext>
            </a:extLst>
          </p:cNvPr>
          <p:cNvSpPr txBox="1"/>
          <p:nvPr/>
        </p:nvSpPr>
        <p:spPr>
          <a:xfrm>
            <a:off x="742386" y="262088"/>
            <a:ext cx="10936585" cy="646331"/>
          </a:xfrm>
          <a:prstGeom prst="rect">
            <a:avLst/>
          </a:prstGeom>
          <a:noFill/>
        </p:spPr>
        <p:txBody>
          <a:bodyPr wrap="square">
            <a:spAutoFit/>
          </a:bodyPr>
          <a:lstStyle/>
          <a:p>
            <a:r>
              <a:rPr lang="en-US" b="1" dirty="0"/>
              <a:t>TRADIC (TRAnsistor DIgital Computer)</a:t>
            </a:r>
            <a:r>
              <a:rPr lang="uk-UA" dirty="0"/>
              <a:t>, розроблений в </a:t>
            </a:r>
            <a:r>
              <a:rPr lang="en-US" dirty="0"/>
              <a:t>Bell Labs</a:t>
            </a:r>
            <a:r>
              <a:rPr lang="uk-UA" dirty="0"/>
              <a:t> в</a:t>
            </a:r>
            <a:r>
              <a:rPr lang="en-US" dirty="0"/>
              <a:t> 1954–1955</a:t>
            </a:r>
            <a:r>
              <a:rPr lang="uk-UA" dirty="0"/>
              <a:t>. Одна з перших ЕОМ повністю з транзисторів. </a:t>
            </a:r>
          </a:p>
        </p:txBody>
      </p:sp>
      <p:sp>
        <p:nvSpPr>
          <p:cNvPr id="9" name="TextBox 8">
            <a:extLst>
              <a:ext uri="{FF2B5EF4-FFF2-40B4-BE49-F238E27FC236}">
                <a16:creationId xmlns:a16="http://schemas.microsoft.com/office/drawing/2014/main" id="{24A1B854-C55E-4901-8AFC-85C7FFD32DD2}"/>
              </a:ext>
            </a:extLst>
          </p:cNvPr>
          <p:cNvSpPr txBox="1"/>
          <p:nvPr/>
        </p:nvSpPr>
        <p:spPr>
          <a:xfrm>
            <a:off x="5665206" y="956908"/>
            <a:ext cx="6097508" cy="2308324"/>
          </a:xfrm>
          <a:prstGeom prst="rect">
            <a:avLst/>
          </a:prstGeom>
          <a:noFill/>
        </p:spPr>
        <p:txBody>
          <a:bodyPr wrap="square">
            <a:spAutoFit/>
          </a:bodyPr>
          <a:lstStyle/>
          <a:p>
            <a:pPr marL="285750" indent="-285750">
              <a:buFont typeface="Arial" panose="020B0604020202020204" pitchFamily="34" charset="0"/>
              <a:buChar char="•"/>
            </a:pPr>
            <a:r>
              <a:rPr lang="uk-UA" dirty="0"/>
              <a:t>≈ 700 транзисторів</a:t>
            </a:r>
          </a:p>
          <a:p>
            <a:pPr marL="285750" indent="-285750">
              <a:buFont typeface="Arial" panose="020B0604020202020204" pitchFamily="34" charset="0"/>
              <a:buChar char="•"/>
            </a:pPr>
            <a:r>
              <a:rPr lang="uk-UA" dirty="0"/>
              <a:t>понад 10 000 діодів</a:t>
            </a:r>
          </a:p>
          <a:p>
            <a:pPr marL="285750" indent="-285750">
              <a:buFont typeface="Arial" panose="020B0604020202020204" pitchFamily="34" charset="0"/>
              <a:buChar char="•"/>
            </a:pPr>
            <a:r>
              <a:rPr lang="uk-UA" dirty="0"/>
              <a:t>≈ 1 млн </a:t>
            </a:r>
            <a:r>
              <a:rPr lang="uk-UA" u="sng" dirty="0"/>
              <a:t>логічних </a:t>
            </a:r>
            <a:r>
              <a:rPr lang="uk-UA" dirty="0"/>
              <a:t>операцій/с</a:t>
            </a:r>
          </a:p>
          <a:p>
            <a:pPr marL="285750" indent="-285750">
              <a:buFont typeface="Arial" panose="020B0604020202020204" pitchFamily="34" charset="0"/>
              <a:buChar char="•"/>
            </a:pPr>
            <a:r>
              <a:rPr lang="uk-UA" dirty="0"/>
              <a:t>потужність – менше 100 Вт</a:t>
            </a:r>
          </a:p>
          <a:p>
            <a:pPr marL="285750" indent="-285750">
              <a:buFont typeface="Arial" panose="020B0604020202020204" pitchFamily="34" charset="0"/>
              <a:buChar char="•"/>
            </a:pPr>
            <a:r>
              <a:rPr lang="uk-UA" dirty="0"/>
              <a:t>повністю транзисторна логіка</a:t>
            </a:r>
          </a:p>
          <a:p>
            <a:pPr marL="285750" indent="-285750">
              <a:buFont typeface="Arial" panose="020B0604020202020204" pitchFamily="34" charset="0"/>
              <a:buChar char="•"/>
            </a:pPr>
            <a:r>
              <a:rPr lang="uk-UA" dirty="0"/>
              <a:t>розроблений для ВПС США</a:t>
            </a:r>
          </a:p>
          <a:p>
            <a:pPr marL="285750" indent="-285750">
              <a:buFont typeface="Arial" panose="020B0604020202020204" pitchFamily="34" charset="0"/>
              <a:buChar char="•"/>
            </a:pPr>
            <a:r>
              <a:rPr lang="uk-UA" dirty="0"/>
              <a:t>наступна версія – Flyable TRADIC – призначалася для використання на борту літака.</a:t>
            </a:r>
          </a:p>
        </p:txBody>
      </p:sp>
      <p:pic>
        <p:nvPicPr>
          <p:cNvPr id="8195" name="Picture 3">
            <a:extLst>
              <a:ext uri="{FF2B5EF4-FFF2-40B4-BE49-F238E27FC236}">
                <a16:creationId xmlns:a16="http://schemas.microsoft.com/office/drawing/2014/main" id="{10637D63-4D9C-4541-88D1-39E67BE3F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3740" y="1000719"/>
            <a:ext cx="3650810" cy="4052399"/>
          </a:xfrm>
          <a:prstGeom prst="rect">
            <a:avLst/>
          </a:prstGeom>
          <a:noFill/>
          <a:extLst>
            <a:ext uri="{909E8E84-426E-40DD-AFC4-6F175D3DCCD1}">
              <a14:hiddenFill xmlns:a14="http://schemas.microsoft.com/office/drawing/2010/main">
                <a:solidFill>
                  <a:srgbClr val="FFFFFF"/>
                </a:solidFill>
              </a14:hiddenFill>
            </a:ext>
          </a:extLst>
        </p:spPr>
      </p:pic>
      <p:pic>
        <p:nvPicPr>
          <p:cNvPr id="8197" name="Picture 5">
            <a:extLst>
              <a:ext uri="{FF2B5EF4-FFF2-40B4-BE49-F238E27FC236}">
                <a16:creationId xmlns:a16="http://schemas.microsoft.com/office/drawing/2014/main" id="{26C3FAE0-9DF9-49BB-8CD5-FAC1D6E563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0579" y="3313721"/>
            <a:ext cx="4638392" cy="34787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88D8DC7C-CAA9-489B-95D9-68CD8C590BDD}"/>
              </a:ext>
            </a:extLst>
          </p:cNvPr>
          <p:cNvSpPr txBox="1"/>
          <p:nvPr/>
        </p:nvSpPr>
        <p:spPr>
          <a:xfrm>
            <a:off x="271604" y="5347094"/>
            <a:ext cx="6382693" cy="923330"/>
          </a:xfrm>
          <a:prstGeom prst="rect">
            <a:avLst/>
          </a:prstGeom>
          <a:noFill/>
        </p:spPr>
        <p:txBody>
          <a:bodyPr wrap="square">
            <a:spAutoFit/>
          </a:bodyPr>
          <a:lstStyle/>
          <a:p>
            <a:r>
              <a:rPr lang="uk-UA" i="1"/>
              <a:t>Транзисторна ЕОМ уперше стала достатньо малою, холодною та економною для практичного використання поза спеціалізованим машинним залом.</a:t>
            </a:r>
          </a:p>
        </p:txBody>
      </p:sp>
    </p:spTree>
    <p:extLst>
      <p:ext uri="{BB962C8B-B14F-4D97-AF65-F5344CB8AC3E}">
        <p14:creationId xmlns:p14="http://schemas.microsoft.com/office/powerpoint/2010/main" val="2451138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983204" y="237308"/>
            <a:ext cx="10596177" cy="5701765"/>
          </a:xfrm>
        </p:spPr>
        <p:txBody>
          <a:bodyPr>
            <a:normAutofit/>
          </a:bodyPr>
          <a:lstStyle/>
          <a:p>
            <a:pPr marL="0" indent="0">
              <a:lnSpc>
                <a:spcPct val="100000"/>
              </a:lnSpc>
              <a:spcBef>
                <a:spcPts val="0"/>
              </a:spcBef>
              <a:buNone/>
            </a:pPr>
            <a:r>
              <a:rPr lang="en-US" sz="1800" b="1" dirty="0"/>
              <a:t>IBM 7090</a:t>
            </a:r>
            <a:r>
              <a:rPr lang="uk-UA" sz="1800" b="1" dirty="0"/>
              <a:t> – </a:t>
            </a:r>
            <a:r>
              <a:rPr lang="uk-UA" sz="1800" dirty="0"/>
              <a:t>транзисторна ЕОМ розроблена компанією </a:t>
            </a:r>
            <a:r>
              <a:rPr lang="en-US" sz="1800" dirty="0"/>
              <a:t>IBM</a:t>
            </a:r>
            <a:r>
              <a:rPr lang="uk-UA" sz="1800" dirty="0"/>
              <a:t> в</a:t>
            </a:r>
            <a:r>
              <a:rPr lang="en-US" sz="1800" dirty="0"/>
              <a:t> 1959</a:t>
            </a:r>
            <a:r>
              <a:rPr lang="uk-UA" sz="1800" dirty="0"/>
              <a:t> р для наукових досліджень</a:t>
            </a:r>
            <a:endParaRPr lang="en-US" sz="1800" dirty="0"/>
          </a:p>
          <a:p>
            <a:pPr>
              <a:lnSpc>
                <a:spcPct val="100000"/>
              </a:lnSpc>
              <a:spcBef>
                <a:spcPts val="0"/>
              </a:spcBef>
              <a:buFont typeface="Arial" panose="020B0604020202020204" pitchFamily="34" charset="0"/>
              <a:buChar char="•"/>
            </a:pPr>
            <a:r>
              <a:rPr lang="en-US" sz="1800" dirty="0"/>
              <a:t>36-</a:t>
            </a:r>
            <a:r>
              <a:rPr lang="uk-UA" sz="1800" dirty="0"/>
              <a:t>бітна архітектура </a:t>
            </a:r>
          </a:p>
          <a:p>
            <a:pPr>
              <a:lnSpc>
                <a:spcPct val="100000"/>
              </a:lnSpc>
              <a:spcBef>
                <a:spcPts val="0"/>
              </a:spcBef>
              <a:buFont typeface="Arial" panose="020B0604020202020204" pitchFamily="34" charset="0"/>
              <a:buChar char="•"/>
            </a:pPr>
            <a:r>
              <a:rPr lang="uk-UA" sz="1800" dirty="0"/>
              <a:t>понад 50 000 германієвих транзисторів </a:t>
            </a:r>
          </a:p>
          <a:p>
            <a:pPr>
              <a:lnSpc>
                <a:spcPct val="100000"/>
              </a:lnSpc>
              <a:spcBef>
                <a:spcPts val="0"/>
              </a:spcBef>
              <a:buFont typeface="Arial" panose="020B0604020202020204" pitchFamily="34" charset="0"/>
              <a:buChar char="•"/>
            </a:pPr>
            <a:r>
              <a:rPr lang="uk-UA" sz="1800" dirty="0"/>
              <a:t>пам'ять: до 32 768 × 36 біт </a:t>
            </a:r>
          </a:p>
          <a:p>
            <a:pPr>
              <a:lnSpc>
                <a:spcPct val="100000"/>
              </a:lnSpc>
              <a:spcBef>
                <a:spcPts val="0"/>
              </a:spcBef>
              <a:buFont typeface="Arial" panose="020B0604020202020204" pitchFamily="34" charset="0"/>
              <a:buChar char="•"/>
            </a:pPr>
            <a:r>
              <a:rPr lang="uk-UA" sz="1800" dirty="0"/>
              <a:t>базовий цикл пам'яті – ≈ 2,18 мкс </a:t>
            </a:r>
          </a:p>
          <a:p>
            <a:pPr>
              <a:lnSpc>
                <a:spcPct val="100000"/>
              </a:lnSpc>
              <a:spcBef>
                <a:spcPts val="0"/>
              </a:spcBef>
              <a:buFont typeface="Arial" panose="020B0604020202020204" pitchFamily="34" charset="0"/>
              <a:buChar char="•"/>
            </a:pPr>
            <a:r>
              <a:rPr lang="uk-UA" sz="1800" dirty="0"/>
              <a:t>швидкодія – близько 100 </a:t>
            </a:r>
            <a:r>
              <a:rPr lang="en-US" sz="1800" dirty="0"/>
              <a:t>kFLOPS; </a:t>
            </a:r>
            <a:r>
              <a:rPr lang="uk-UA" sz="1800" dirty="0"/>
              <a:t>у деяких джерелах – до ≈229 000 операцій/с залежно від методики підрахунку </a:t>
            </a:r>
          </a:p>
          <a:p>
            <a:pPr>
              <a:lnSpc>
                <a:spcPct val="100000"/>
              </a:lnSpc>
              <a:spcBef>
                <a:spcPts val="0"/>
              </a:spcBef>
              <a:buFont typeface="Arial" panose="020B0604020202020204" pitchFamily="34" charset="0"/>
              <a:buChar char="•"/>
            </a:pPr>
            <a:r>
              <a:rPr lang="uk-UA" sz="1800" dirty="0"/>
              <a:t>ціна типової системи – близько $2,9 млн або $63 500/міс. оренди </a:t>
            </a:r>
          </a:p>
          <a:p>
            <a:pPr>
              <a:lnSpc>
                <a:spcPct val="100000"/>
              </a:lnSpc>
              <a:spcBef>
                <a:spcPts val="0"/>
              </a:spcBef>
              <a:buFont typeface="Arial" panose="020B0604020202020204" pitchFamily="34" charset="0"/>
              <a:buChar char="•"/>
            </a:pPr>
            <a:r>
              <a:rPr lang="uk-UA" sz="1800" dirty="0"/>
              <a:t>приблизно у 6 разів швидший за </a:t>
            </a:r>
            <a:r>
              <a:rPr lang="en-US" sz="1800" dirty="0"/>
              <a:t>IBM 709 </a:t>
            </a:r>
          </a:p>
          <a:p>
            <a:pPr>
              <a:lnSpc>
                <a:spcPct val="100000"/>
              </a:lnSpc>
              <a:spcBef>
                <a:spcPts val="0"/>
              </a:spcBef>
              <a:buFont typeface="Arial" panose="020B0604020202020204" pitchFamily="34" charset="0"/>
              <a:buChar char="•"/>
            </a:pPr>
            <a:r>
              <a:rPr lang="uk-UA" sz="1800" dirty="0"/>
              <a:t>використовувався для наукових розрахунків, оборонних задач та космічних програм. </a:t>
            </a:r>
          </a:p>
          <a:p>
            <a:pPr marL="0" indent="534988" algn="just">
              <a:buNone/>
              <a:defRPr/>
            </a:pPr>
            <a:endParaRPr lang="uk-UA" altLang="ru-RU" sz="2000" dirty="0"/>
          </a:p>
        </p:txBody>
      </p:sp>
      <p:pic>
        <p:nvPicPr>
          <p:cNvPr id="9218" name="Picture 2">
            <a:extLst>
              <a:ext uri="{FF2B5EF4-FFF2-40B4-BE49-F238E27FC236}">
                <a16:creationId xmlns:a16="http://schemas.microsoft.com/office/drawing/2014/main" id="{01388108-3BFE-42A2-9487-D854BEAFCE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204" y="3028950"/>
            <a:ext cx="9477375" cy="382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328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756263" y="192041"/>
            <a:ext cx="10225590" cy="2759389"/>
          </a:xfrm>
        </p:spPr>
        <p:txBody>
          <a:bodyPr>
            <a:normAutofit lnSpcReduction="10000"/>
          </a:bodyPr>
          <a:lstStyle/>
          <a:p>
            <a:pPr marL="0" indent="0">
              <a:buNone/>
            </a:pPr>
            <a:r>
              <a:rPr lang="ru-RU" sz="1800" b="1" dirty="0"/>
              <a:t>IBM 1401 </a:t>
            </a:r>
            <a:r>
              <a:rPr lang="ru-RU" sz="1800" dirty="0"/>
              <a:t>–</a:t>
            </a:r>
            <a:r>
              <a:rPr lang="ru-RU" sz="1800" b="1" dirty="0"/>
              <a:t> </a:t>
            </a:r>
            <a:r>
              <a:rPr lang="uk-UA" sz="1800" dirty="0"/>
              <a:t>транзисторна</a:t>
            </a:r>
            <a:r>
              <a:rPr lang="ru-RU" sz="1800" dirty="0"/>
              <a:t> ЕОМ другого </a:t>
            </a:r>
            <a:r>
              <a:rPr lang="uk-UA" sz="1800" dirty="0"/>
              <a:t>покоління</a:t>
            </a:r>
            <a:r>
              <a:rPr lang="ru-RU" sz="1800" dirty="0"/>
              <a:t> </a:t>
            </a:r>
            <a:r>
              <a:rPr lang="uk-UA" sz="1800" dirty="0"/>
              <a:t>від компанії </a:t>
            </a:r>
            <a:r>
              <a:rPr lang="ru-RU" sz="1800" dirty="0"/>
              <a:t>IBM (1959 р)</a:t>
            </a:r>
          </a:p>
          <a:p>
            <a:pPr>
              <a:lnSpc>
                <a:spcPct val="100000"/>
              </a:lnSpc>
              <a:spcBef>
                <a:spcPts val="0"/>
              </a:spcBef>
              <a:buFont typeface="Arial" panose="020B0604020202020204" pitchFamily="34" charset="0"/>
              <a:buChar char="•"/>
            </a:pPr>
            <a:r>
              <a:rPr lang="ru-RU" sz="1800" dirty="0"/>
              <a:t>≈ 10 000 </a:t>
            </a:r>
            <a:r>
              <a:rPr lang="uk-UA" sz="1800" dirty="0"/>
              <a:t>транзисторів</a:t>
            </a:r>
            <a:r>
              <a:rPr lang="ru-RU" sz="1800" dirty="0"/>
              <a:t> </a:t>
            </a:r>
          </a:p>
          <a:p>
            <a:pPr>
              <a:lnSpc>
                <a:spcPct val="100000"/>
              </a:lnSpc>
              <a:spcBef>
                <a:spcPts val="0"/>
              </a:spcBef>
              <a:buFont typeface="Arial" panose="020B0604020202020204" pitchFamily="34" charset="0"/>
              <a:buChar char="•"/>
            </a:pPr>
            <a:r>
              <a:rPr lang="ru-RU" sz="1800" dirty="0"/>
              <a:t>≈ 14 000 </a:t>
            </a:r>
            <a:r>
              <a:rPr lang="uk-UA" sz="1800" dirty="0"/>
              <a:t>діодів</a:t>
            </a:r>
            <a:r>
              <a:rPr lang="ru-RU" sz="1800" dirty="0"/>
              <a:t> </a:t>
            </a:r>
          </a:p>
          <a:p>
            <a:pPr>
              <a:lnSpc>
                <a:spcPct val="100000"/>
              </a:lnSpc>
              <a:spcBef>
                <a:spcPts val="0"/>
              </a:spcBef>
              <a:buFont typeface="Arial" panose="020B0604020202020204" pitchFamily="34" charset="0"/>
              <a:buChar char="•"/>
            </a:pPr>
            <a:r>
              <a:rPr lang="ru-RU" sz="1800" dirty="0"/>
              <a:t>змінна довжина слова – до 200 символів </a:t>
            </a:r>
          </a:p>
          <a:p>
            <a:pPr>
              <a:lnSpc>
                <a:spcPct val="100000"/>
              </a:lnSpc>
              <a:spcBef>
                <a:spcPts val="0"/>
              </a:spcBef>
              <a:buFont typeface="Arial" panose="020B0604020202020204" pitchFamily="34" charset="0"/>
              <a:buChar char="•"/>
            </a:pPr>
            <a:r>
              <a:rPr lang="uk-UA" sz="1800" dirty="0"/>
              <a:t>магнітна феритова пам'ять </a:t>
            </a:r>
          </a:p>
          <a:p>
            <a:pPr>
              <a:lnSpc>
                <a:spcPct val="100000"/>
              </a:lnSpc>
              <a:spcBef>
                <a:spcPts val="0"/>
              </a:spcBef>
              <a:buFont typeface="Arial" panose="020B0604020202020204" pitchFamily="34" charset="0"/>
              <a:buChar char="•"/>
            </a:pPr>
            <a:r>
              <a:rPr lang="ru-RU" sz="1800" dirty="0"/>
              <a:t>до 800 </a:t>
            </a:r>
            <a:r>
              <a:rPr lang="uk-UA" sz="1800" dirty="0"/>
              <a:t>перфокарт/хв на введенні </a:t>
            </a:r>
          </a:p>
          <a:p>
            <a:pPr>
              <a:lnSpc>
                <a:spcPct val="100000"/>
              </a:lnSpc>
              <a:spcBef>
                <a:spcPts val="0"/>
              </a:spcBef>
              <a:buFont typeface="Arial" panose="020B0604020202020204" pitchFamily="34" charset="0"/>
              <a:buChar char="•"/>
            </a:pPr>
            <a:r>
              <a:rPr lang="uk-UA" sz="1800" dirty="0"/>
              <a:t>до 600 рядків/хв на друкуванні </a:t>
            </a:r>
          </a:p>
          <a:p>
            <a:pPr>
              <a:lnSpc>
                <a:spcPct val="100000"/>
              </a:lnSpc>
              <a:spcBef>
                <a:spcPts val="0"/>
              </a:spcBef>
              <a:buFont typeface="Arial" panose="020B0604020202020204" pitchFamily="34" charset="0"/>
              <a:buChar char="•"/>
            </a:pPr>
            <a:r>
              <a:rPr lang="uk-UA" sz="1800" dirty="0"/>
              <a:t>магнітні стрічки – до 41 000 </a:t>
            </a:r>
            <a:r>
              <a:rPr lang="ru-RU" sz="1800" dirty="0" err="1"/>
              <a:t>символів</a:t>
            </a:r>
            <a:r>
              <a:rPr lang="ru-RU" sz="1800" dirty="0"/>
              <a:t>/с </a:t>
            </a:r>
          </a:p>
          <a:p>
            <a:pPr>
              <a:lnSpc>
                <a:spcPct val="100000"/>
              </a:lnSpc>
              <a:spcBef>
                <a:spcPts val="0"/>
              </a:spcBef>
              <a:buFont typeface="Arial" panose="020B0604020202020204" pitchFamily="34" charset="0"/>
              <a:buChar char="•"/>
            </a:pPr>
            <a:r>
              <a:rPr lang="ru-RU" sz="1800" dirty="0"/>
              <a:t>оренда – від $2 500/міс. </a:t>
            </a:r>
          </a:p>
          <a:p>
            <a:pPr>
              <a:lnSpc>
                <a:spcPct val="100000"/>
              </a:lnSpc>
              <a:spcBef>
                <a:spcPts val="0"/>
              </a:spcBef>
              <a:buFont typeface="Arial" panose="020B0604020202020204" pitchFamily="34" charset="0"/>
              <a:buChar char="•"/>
            </a:pPr>
            <a:r>
              <a:rPr lang="uk-UA" sz="1800" dirty="0"/>
              <a:t>понад 10 000 встановлених систем до середини 1960-х</a:t>
            </a:r>
          </a:p>
          <a:p>
            <a:pPr marL="0" indent="534988" algn="just">
              <a:buNone/>
              <a:defRPr/>
            </a:pPr>
            <a:endParaRPr lang="uk-UA" altLang="ru-RU" sz="2000" dirty="0"/>
          </a:p>
        </p:txBody>
      </p:sp>
      <p:pic>
        <p:nvPicPr>
          <p:cNvPr id="10242" name="Picture 2">
            <a:extLst>
              <a:ext uri="{FF2B5EF4-FFF2-40B4-BE49-F238E27FC236}">
                <a16:creationId xmlns:a16="http://schemas.microsoft.com/office/drawing/2014/main" id="{0FAE9A6C-B948-4745-A61D-72804F3746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177" y="2951430"/>
            <a:ext cx="5364084" cy="3806982"/>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a:extLst>
              <a:ext uri="{FF2B5EF4-FFF2-40B4-BE49-F238E27FC236}">
                <a16:creationId xmlns:a16="http://schemas.microsoft.com/office/drawing/2014/main" id="{D99E0B4F-D79E-41A0-B95D-09B0118D40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6067" y="2940754"/>
            <a:ext cx="5648986" cy="381765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6071111-3363-44E2-8975-B630CB3ADBEB}"/>
              </a:ext>
            </a:extLst>
          </p:cNvPr>
          <p:cNvSpPr txBox="1"/>
          <p:nvPr/>
        </p:nvSpPr>
        <p:spPr>
          <a:xfrm>
            <a:off x="7611702" y="1505634"/>
            <a:ext cx="4329819" cy="646331"/>
          </a:xfrm>
          <a:prstGeom prst="rect">
            <a:avLst/>
          </a:prstGeom>
          <a:noFill/>
        </p:spPr>
        <p:txBody>
          <a:bodyPr wrap="square">
            <a:spAutoFit/>
          </a:bodyPr>
          <a:lstStyle/>
          <a:p>
            <a:r>
              <a:rPr lang="uk-UA" i="1" dirty="0"/>
              <a:t>IBM 1401 зробив комп'ютер доступним для середнього бізнесу</a:t>
            </a:r>
          </a:p>
        </p:txBody>
      </p:sp>
    </p:spTree>
    <p:extLst>
      <p:ext uri="{BB962C8B-B14F-4D97-AF65-F5344CB8AC3E}">
        <p14:creationId xmlns:p14="http://schemas.microsoft.com/office/powerpoint/2010/main" val="35255691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1050202" y="217283"/>
            <a:ext cx="10800784" cy="6409854"/>
          </a:xfrm>
        </p:spPr>
        <p:txBody>
          <a:bodyPr>
            <a:normAutofit/>
          </a:bodyPr>
          <a:lstStyle/>
          <a:p>
            <a:pPr marL="0" indent="0">
              <a:lnSpc>
                <a:spcPct val="100000"/>
              </a:lnSpc>
              <a:spcBef>
                <a:spcPts val="0"/>
              </a:spcBef>
              <a:buNone/>
            </a:pPr>
            <a:r>
              <a:rPr lang="en-US" sz="1800" b="1" dirty="0"/>
              <a:t>CDC 1604</a:t>
            </a:r>
            <a:r>
              <a:rPr lang="uk-UA" sz="1800" b="1" dirty="0"/>
              <a:t> - </a:t>
            </a:r>
            <a:r>
              <a:rPr lang="uk-UA" sz="1800" dirty="0"/>
              <a:t>потужний науковий комп’ютер від компанії </a:t>
            </a:r>
            <a:r>
              <a:rPr lang="en-US" sz="1800" dirty="0"/>
              <a:t>Control Data Corporation</a:t>
            </a:r>
            <a:r>
              <a:rPr lang="uk-UA" sz="1800" dirty="0"/>
              <a:t> (</a:t>
            </a:r>
            <a:r>
              <a:rPr lang="en-US" sz="1800" dirty="0"/>
              <a:t>1960</a:t>
            </a:r>
            <a:r>
              <a:rPr lang="uk-UA" sz="1800" dirty="0"/>
              <a:t> р.)</a:t>
            </a:r>
            <a:endParaRPr lang="en-US" sz="1800" dirty="0"/>
          </a:p>
          <a:p>
            <a:pPr>
              <a:lnSpc>
                <a:spcPct val="100000"/>
              </a:lnSpc>
              <a:spcBef>
                <a:spcPts val="0"/>
              </a:spcBef>
              <a:buFont typeface="Arial" panose="020B0604020202020204" pitchFamily="34" charset="0"/>
              <a:buChar char="•"/>
            </a:pPr>
            <a:r>
              <a:rPr lang="en-US" sz="1800" dirty="0"/>
              <a:t>48-</a:t>
            </a:r>
            <a:r>
              <a:rPr lang="uk-UA" sz="1800" dirty="0"/>
              <a:t>бітний процесор </a:t>
            </a:r>
          </a:p>
          <a:p>
            <a:pPr>
              <a:lnSpc>
                <a:spcPct val="100000"/>
              </a:lnSpc>
              <a:spcBef>
                <a:spcPts val="0"/>
              </a:spcBef>
              <a:buFont typeface="Arial" panose="020B0604020202020204" pitchFamily="34" charset="0"/>
              <a:buChar char="•"/>
            </a:pPr>
            <a:r>
              <a:rPr lang="uk-UA" sz="1800" dirty="0"/>
              <a:t>≈ 25 000 транзисторів за реконструкцією схем </a:t>
            </a:r>
          </a:p>
          <a:p>
            <a:pPr>
              <a:lnSpc>
                <a:spcPct val="100000"/>
              </a:lnSpc>
              <a:spcBef>
                <a:spcPts val="0"/>
              </a:spcBef>
              <a:buFont typeface="Arial" panose="020B0604020202020204" pitchFamily="34" charset="0"/>
              <a:buChar char="•"/>
            </a:pPr>
            <a:r>
              <a:rPr lang="uk-UA" sz="1800" dirty="0"/>
              <a:t>тактова частота – 208 кГц </a:t>
            </a:r>
          </a:p>
          <a:p>
            <a:pPr>
              <a:lnSpc>
                <a:spcPct val="100000"/>
              </a:lnSpc>
              <a:spcBef>
                <a:spcPts val="0"/>
              </a:spcBef>
              <a:buFont typeface="Arial" panose="020B0604020202020204" pitchFamily="34" charset="0"/>
              <a:buChar char="•"/>
            </a:pPr>
            <a:r>
              <a:rPr lang="uk-UA" sz="1800" dirty="0"/>
              <a:t>≈ 100 000 операцій/с </a:t>
            </a:r>
          </a:p>
          <a:p>
            <a:pPr>
              <a:lnSpc>
                <a:spcPct val="100000"/>
              </a:lnSpc>
              <a:spcBef>
                <a:spcPts val="0"/>
              </a:spcBef>
              <a:buFont typeface="Arial" panose="020B0604020202020204" pitchFamily="34" charset="0"/>
              <a:buChar char="•"/>
            </a:pPr>
            <a:r>
              <a:rPr lang="uk-UA" sz="1800" dirty="0"/>
              <a:t>пам'ять: 32 768 × 48 біт </a:t>
            </a:r>
          </a:p>
          <a:p>
            <a:pPr>
              <a:lnSpc>
                <a:spcPct val="100000"/>
              </a:lnSpc>
              <a:spcBef>
                <a:spcPts val="0"/>
              </a:spcBef>
              <a:buFont typeface="Arial" panose="020B0604020202020204" pitchFamily="34" charset="0"/>
              <a:buChar char="•"/>
            </a:pPr>
            <a:r>
              <a:rPr lang="uk-UA" sz="1800" dirty="0"/>
              <a:t>потужність – ≈ 5,5 кВт </a:t>
            </a:r>
          </a:p>
          <a:p>
            <a:pPr>
              <a:lnSpc>
                <a:spcPct val="100000"/>
              </a:lnSpc>
              <a:spcBef>
                <a:spcPts val="0"/>
              </a:spcBef>
              <a:buFont typeface="Arial" panose="020B0604020202020204" pitchFamily="34" charset="0"/>
              <a:buChar char="•"/>
            </a:pPr>
            <a:r>
              <a:rPr lang="uk-UA" sz="1800" dirty="0"/>
              <a:t>маса – ≈ 1 тонна </a:t>
            </a:r>
          </a:p>
          <a:p>
            <a:pPr>
              <a:lnSpc>
                <a:spcPct val="100000"/>
              </a:lnSpc>
              <a:spcBef>
                <a:spcPts val="0"/>
              </a:spcBef>
              <a:buFont typeface="Arial" panose="020B0604020202020204" pitchFamily="34" charset="0"/>
              <a:buChar char="•"/>
            </a:pPr>
            <a:r>
              <a:rPr lang="uk-UA" sz="1800" dirty="0"/>
              <a:t>ціна – близько $1 млн </a:t>
            </a:r>
          </a:p>
          <a:p>
            <a:pPr marL="0" indent="534988" algn="just">
              <a:buNone/>
              <a:defRPr/>
            </a:pPr>
            <a:endParaRPr lang="uk-UA" altLang="ru-RU" sz="2000" dirty="0"/>
          </a:p>
        </p:txBody>
      </p:sp>
      <p:sp>
        <p:nvSpPr>
          <p:cNvPr id="4" name="TextBox 3">
            <a:extLst>
              <a:ext uri="{FF2B5EF4-FFF2-40B4-BE49-F238E27FC236}">
                <a16:creationId xmlns:a16="http://schemas.microsoft.com/office/drawing/2014/main" id="{8B5DFC2D-11B4-4795-A278-6F36C8DBE8FB}"/>
              </a:ext>
            </a:extLst>
          </p:cNvPr>
          <p:cNvSpPr txBox="1"/>
          <p:nvPr/>
        </p:nvSpPr>
        <p:spPr>
          <a:xfrm>
            <a:off x="857816" y="5980806"/>
            <a:ext cx="10893582" cy="646331"/>
          </a:xfrm>
          <a:prstGeom prst="rect">
            <a:avLst/>
          </a:prstGeom>
          <a:noFill/>
        </p:spPr>
        <p:txBody>
          <a:bodyPr wrap="square">
            <a:spAutoFit/>
          </a:bodyPr>
          <a:lstStyle/>
          <a:p>
            <a:r>
              <a:rPr lang="uk-UA" i="1" dirty="0"/>
              <a:t>Транзисторна технологія започаткувала не лише масові ЕОМ, а й окрему лінію надпотужних наукових комп'ютерів</a:t>
            </a:r>
          </a:p>
        </p:txBody>
      </p:sp>
      <p:pic>
        <p:nvPicPr>
          <p:cNvPr id="11266" name="Picture 2">
            <a:extLst>
              <a:ext uri="{FF2B5EF4-FFF2-40B4-BE49-F238E27FC236}">
                <a16:creationId xmlns:a16="http://schemas.microsoft.com/office/drawing/2014/main" id="{101994AD-5DFF-46B1-B0AD-4DFD8371DD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158" y="2825532"/>
            <a:ext cx="4019457" cy="3155274"/>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a:extLst>
              <a:ext uri="{FF2B5EF4-FFF2-40B4-BE49-F238E27FC236}">
                <a16:creationId xmlns:a16="http://schemas.microsoft.com/office/drawing/2014/main" id="{DC035D0E-9B0A-452F-86AF-B4173CCE2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2343" y="2825532"/>
            <a:ext cx="3976960" cy="3155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91908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4D43C227-02CC-4AD3-89B1-AACF1DE2E22C}"/>
              </a:ext>
            </a:extLst>
          </p:cNvPr>
          <p:cNvSpPr>
            <a:spLocks noGrp="1"/>
          </p:cNvSpPr>
          <p:nvPr>
            <p:ph idx="1"/>
          </p:nvPr>
        </p:nvSpPr>
        <p:spPr>
          <a:xfrm>
            <a:off x="820092" y="203705"/>
            <a:ext cx="11157643" cy="3658070"/>
          </a:xfrm>
        </p:spPr>
        <p:txBody>
          <a:bodyPr>
            <a:normAutofit/>
          </a:bodyPr>
          <a:lstStyle/>
          <a:p>
            <a:pPr marL="0" indent="0">
              <a:buNone/>
            </a:pPr>
            <a:r>
              <a:rPr lang="ru-RU" sz="1900" b="1" dirty="0"/>
              <a:t>PDP-1</a:t>
            </a:r>
            <a:r>
              <a:rPr lang="ru-RU" sz="1900" dirty="0"/>
              <a:t> став початком </a:t>
            </a:r>
            <a:r>
              <a:rPr lang="uk-UA" sz="1900" dirty="0"/>
              <a:t>нової моделі взаємодії з комп'ютером</a:t>
            </a:r>
            <a:r>
              <a:rPr lang="ru-RU" sz="1900" dirty="0"/>
              <a:t>. </a:t>
            </a:r>
            <a:r>
              <a:rPr lang="en-US" sz="1900" dirty="0"/>
              <a:t>PDP-1 (Programmed Data Processor-1)</a:t>
            </a:r>
            <a:r>
              <a:rPr lang="uk-UA" sz="1900" dirty="0"/>
              <a:t> був розроблений компанією </a:t>
            </a:r>
            <a:r>
              <a:rPr lang="en-US" sz="1900" dirty="0"/>
              <a:t>DEC</a:t>
            </a:r>
            <a:r>
              <a:rPr lang="uk-UA" sz="1900" dirty="0"/>
              <a:t> в </a:t>
            </a:r>
            <a:r>
              <a:rPr lang="en-US" sz="1900" dirty="0"/>
              <a:t> 1960</a:t>
            </a:r>
            <a:r>
              <a:rPr lang="uk-UA" sz="1900" dirty="0"/>
              <a:t> році. Він мав:</a:t>
            </a:r>
          </a:p>
          <a:p>
            <a:pPr>
              <a:lnSpc>
                <a:spcPct val="100000"/>
              </a:lnSpc>
              <a:spcBef>
                <a:spcPts val="0"/>
              </a:spcBef>
              <a:buFont typeface="Arial" panose="020B0604020202020204" pitchFamily="34" charset="0"/>
              <a:buChar char="•"/>
            </a:pPr>
            <a:r>
              <a:rPr lang="en-US" sz="1900" dirty="0"/>
              <a:t>18-</a:t>
            </a:r>
            <a:r>
              <a:rPr lang="uk-UA" sz="1900" dirty="0"/>
              <a:t>бітний процесор </a:t>
            </a:r>
          </a:p>
          <a:p>
            <a:pPr>
              <a:lnSpc>
                <a:spcPct val="100000"/>
              </a:lnSpc>
              <a:spcBef>
                <a:spcPts val="0"/>
              </a:spcBef>
              <a:buFont typeface="Arial" panose="020B0604020202020204" pitchFamily="34" charset="0"/>
              <a:buChar char="•"/>
            </a:pPr>
            <a:r>
              <a:rPr lang="uk-UA" sz="1900" dirty="0"/>
              <a:t>≈ 2 700 транзисторів </a:t>
            </a:r>
          </a:p>
          <a:p>
            <a:pPr>
              <a:lnSpc>
                <a:spcPct val="100000"/>
              </a:lnSpc>
              <a:spcBef>
                <a:spcPts val="0"/>
              </a:spcBef>
              <a:buFont typeface="Arial" panose="020B0604020202020204" pitchFamily="34" charset="0"/>
              <a:buChar char="•"/>
            </a:pPr>
            <a:r>
              <a:rPr lang="uk-UA" sz="1900" dirty="0"/>
              <a:t>100 000 додавань/с </a:t>
            </a:r>
          </a:p>
          <a:p>
            <a:pPr>
              <a:lnSpc>
                <a:spcPct val="100000"/>
              </a:lnSpc>
              <a:spcBef>
                <a:spcPts val="0"/>
              </a:spcBef>
              <a:buFont typeface="Arial" panose="020B0604020202020204" pitchFamily="34" charset="0"/>
              <a:buChar char="•"/>
            </a:pPr>
            <a:r>
              <a:rPr lang="uk-UA" sz="1900" dirty="0"/>
              <a:t>цикл пам'яті – 5 мкс </a:t>
            </a:r>
          </a:p>
          <a:p>
            <a:pPr>
              <a:lnSpc>
                <a:spcPct val="100000"/>
              </a:lnSpc>
              <a:spcBef>
                <a:spcPts val="0"/>
              </a:spcBef>
              <a:buFont typeface="Arial" panose="020B0604020202020204" pitchFamily="34" charset="0"/>
              <a:buChar char="•"/>
            </a:pPr>
            <a:r>
              <a:rPr lang="uk-UA" sz="1900" dirty="0"/>
              <a:t>4</a:t>
            </a:r>
            <a:r>
              <a:rPr lang="en-US" sz="1900" dirty="0"/>
              <a:t>K </a:t>
            </a:r>
            <a:r>
              <a:rPr lang="uk-UA" sz="1900" dirty="0"/>
              <a:t>слів пам'яті (з можливістю розширення до 16</a:t>
            </a:r>
            <a:r>
              <a:rPr lang="en-US" sz="1900" dirty="0"/>
              <a:t>K) </a:t>
            </a:r>
          </a:p>
          <a:p>
            <a:pPr>
              <a:lnSpc>
                <a:spcPct val="100000"/>
              </a:lnSpc>
              <a:spcBef>
                <a:spcPts val="0"/>
              </a:spcBef>
              <a:buFont typeface="Arial" panose="020B0604020202020204" pitchFamily="34" charset="0"/>
              <a:buChar char="•"/>
            </a:pPr>
            <a:r>
              <a:rPr lang="uk-UA" sz="1900" dirty="0"/>
              <a:t>приблизно 50 машин виготовлено </a:t>
            </a:r>
          </a:p>
          <a:p>
            <a:pPr>
              <a:lnSpc>
                <a:spcPct val="100000"/>
              </a:lnSpc>
              <a:spcBef>
                <a:spcPts val="0"/>
              </a:spcBef>
              <a:buFont typeface="Arial" panose="020B0604020202020204" pitchFamily="34" charset="0"/>
              <a:buChar char="•"/>
            </a:pPr>
            <a:r>
              <a:rPr lang="uk-UA" sz="1900" dirty="0"/>
              <a:t>ціна – близько $120 000 </a:t>
            </a:r>
          </a:p>
          <a:p>
            <a:pPr>
              <a:lnSpc>
                <a:spcPct val="100000"/>
              </a:lnSpc>
              <a:spcBef>
                <a:spcPts val="0"/>
              </a:spcBef>
              <a:buFont typeface="Arial" panose="020B0604020202020204" pitchFamily="34" charset="0"/>
              <a:buChar char="•"/>
            </a:pPr>
            <a:r>
              <a:rPr lang="en-US" sz="1900" dirty="0"/>
              <a:t>CRT-</a:t>
            </a:r>
            <a:r>
              <a:rPr lang="uk-UA" sz="1900" dirty="0"/>
              <a:t>дисплей та </a:t>
            </a:r>
            <a:r>
              <a:rPr lang="en-US" sz="1900" dirty="0"/>
              <a:t>light pen </a:t>
            </a:r>
          </a:p>
          <a:p>
            <a:pPr>
              <a:lnSpc>
                <a:spcPct val="100000"/>
              </a:lnSpc>
              <a:spcBef>
                <a:spcPts val="0"/>
              </a:spcBef>
              <a:buFont typeface="Arial" panose="020B0604020202020204" pitchFamily="34" charset="0"/>
              <a:buChar char="•"/>
            </a:pPr>
            <a:r>
              <a:rPr lang="uk-UA" sz="1900" dirty="0"/>
              <a:t>паперова стрічка, клавіатура/друкарська машинка </a:t>
            </a:r>
          </a:p>
          <a:p>
            <a:pPr>
              <a:lnSpc>
                <a:spcPct val="100000"/>
              </a:lnSpc>
              <a:spcBef>
                <a:spcPts val="0"/>
              </a:spcBef>
              <a:buFont typeface="Arial" panose="020B0604020202020204" pitchFamily="34" charset="0"/>
              <a:buChar char="•"/>
            </a:pPr>
            <a:r>
              <a:rPr lang="uk-UA" sz="1900" dirty="0"/>
              <a:t>перша відома комп'ютерна гра </a:t>
            </a:r>
            <a:r>
              <a:rPr lang="en-US" sz="1900" dirty="0"/>
              <a:t>Spacewar! </a:t>
            </a:r>
            <a:r>
              <a:rPr lang="uk-UA" sz="1900" dirty="0"/>
              <a:t>була створена саме для </a:t>
            </a:r>
            <a:r>
              <a:rPr lang="en-US" sz="1900" dirty="0"/>
              <a:t>PDP-1.</a:t>
            </a:r>
          </a:p>
          <a:p>
            <a:pPr marL="0" indent="0">
              <a:buNone/>
            </a:pPr>
            <a:endParaRPr lang="uk-UA" dirty="0"/>
          </a:p>
        </p:txBody>
      </p:sp>
      <p:pic>
        <p:nvPicPr>
          <p:cNvPr id="12290" name="Picture 2">
            <a:extLst>
              <a:ext uri="{FF2B5EF4-FFF2-40B4-BE49-F238E27FC236}">
                <a16:creationId xmlns:a16="http://schemas.microsoft.com/office/drawing/2014/main" id="{02EB0F7B-3B06-42D6-B9AE-977175FA0E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7960" y="3861774"/>
            <a:ext cx="3947452" cy="2652194"/>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FC2833FC-1422-4F97-ACE1-73317A0F245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6178" y="3861774"/>
            <a:ext cx="4294047" cy="293285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2417DB8-E4F5-4229-820E-FA1055AFE885}"/>
              </a:ext>
            </a:extLst>
          </p:cNvPr>
          <p:cNvSpPr txBox="1"/>
          <p:nvPr/>
        </p:nvSpPr>
        <p:spPr>
          <a:xfrm>
            <a:off x="7530220" y="1303760"/>
            <a:ext cx="4447515" cy="1200329"/>
          </a:xfrm>
          <a:prstGeom prst="rect">
            <a:avLst/>
          </a:prstGeom>
          <a:noFill/>
        </p:spPr>
        <p:txBody>
          <a:bodyPr wrap="square">
            <a:spAutoFit/>
          </a:bodyPr>
          <a:lstStyle/>
          <a:p>
            <a:r>
              <a:rPr lang="uk-UA" i="1"/>
              <a:t>Комп'ютер переходить від машини, з якою працюють через фахівців-операторів, до машини, з якою безпосередньо працює звичайна людина.</a:t>
            </a:r>
          </a:p>
        </p:txBody>
      </p:sp>
    </p:spTree>
    <p:extLst>
      <p:ext uri="{BB962C8B-B14F-4D97-AF65-F5344CB8AC3E}">
        <p14:creationId xmlns:p14="http://schemas.microsoft.com/office/powerpoint/2010/main" val="11822340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631950" y="87313"/>
            <a:ext cx="8621714" cy="749300"/>
          </a:xfrm>
        </p:spPr>
        <p:txBody>
          <a:bodyPr>
            <a:noAutofit/>
          </a:bodyPr>
          <a:lstStyle/>
          <a:p>
            <a:pPr algn="ctr"/>
            <a:r>
              <a:rPr lang="uk-UA" altLang="ru-RU" sz="3200" b="1" dirty="0"/>
              <a:t>Третє покоління комп</a:t>
            </a:r>
            <a:r>
              <a:rPr lang="en-US" altLang="ru-RU" sz="3200" b="1" dirty="0"/>
              <a:t>’</a:t>
            </a:r>
            <a:r>
              <a:rPr lang="uk-UA" altLang="ru-RU" sz="3200" b="1" dirty="0"/>
              <a:t>ютерів (</a:t>
            </a:r>
            <a:r>
              <a:rPr lang="uk-UA" sz="3200" b="1" dirty="0"/>
              <a:t>1964–1971 рр.)</a:t>
            </a:r>
            <a:endParaRPr lang="uk-UA" altLang="ru-RU" sz="3200" b="1" dirty="0"/>
          </a:p>
        </p:txBody>
      </p:sp>
      <p:sp>
        <p:nvSpPr>
          <p:cNvPr id="49155" name="Rectangle 3"/>
          <p:cNvSpPr>
            <a:spLocks noGrp="1" noChangeArrowheads="1"/>
          </p:cNvSpPr>
          <p:nvPr>
            <p:ph idx="1"/>
          </p:nvPr>
        </p:nvSpPr>
        <p:spPr>
          <a:xfrm>
            <a:off x="606582" y="981076"/>
            <a:ext cx="11217244" cy="3311525"/>
          </a:xfrm>
        </p:spPr>
        <p:txBody>
          <a:bodyPr/>
          <a:lstStyle/>
          <a:p>
            <a:pPr marL="0" indent="0" algn="just" defTabSz="457207">
              <a:buClr>
                <a:schemeClr val="bg2">
                  <a:lumMod val="40000"/>
                  <a:lumOff val="60000"/>
                </a:schemeClr>
              </a:buClr>
              <a:buNone/>
              <a:defRPr/>
            </a:pPr>
            <a:r>
              <a:rPr lang="uk-UA" altLang="ru-RU" sz="2000" dirty="0"/>
              <a:t>Поява інтегрованих схем започаткувала новий етап розвитку обчислювальної техніки – народження машин третього покоління. </a:t>
            </a:r>
            <a:r>
              <a:rPr lang="uk-UA" altLang="ru-RU" sz="2000" b="1" dirty="0"/>
              <a:t>Інтегральна схема</a:t>
            </a:r>
            <a:r>
              <a:rPr lang="uk-UA" altLang="ru-RU" sz="2000" dirty="0"/>
              <a:t>, яку також називають кристалом, являє собою мініатюрну електронну схему, витравлену на поверхні кремнієвого  кристала   площею   приблизно 10 мм</a:t>
            </a:r>
            <a:r>
              <a:rPr lang="uk-UA" altLang="ru-RU" sz="2000" baseline="30000" dirty="0"/>
              <a:t>2</a:t>
            </a:r>
            <a:r>
              <a:rPr lang="uk-UA" altLang="ru-RU" sz="2000" dirty="0"/>
              <a:t>. Перші інтегральні схеми (ІС) з'явилися 1964 року.</a:t>
            </a:r>
          </a:p>
        </p:txBody>
      </p:sp>
      <p:pic>
        <p:nvPicPr>
          <p:cNvPr id="2867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0289" y="2782888"/>
            <a:ext cx="230505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5063" y="2852737"/>
            <a:ext cx="2255837"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33236" y="2782888"/>
            <a:ext cx="3038475" cy="375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606583" y="5418138"/>
            <a:ext cx="6426044" cy="923330"/>
          </a:xfrm>
          <a:prstGeom prst="rect">
            <a:avLst/>
          </a:prstGeom>
        </p:spPr>
        <p:txBody>
          <a:bodyPr wrap="square">
            <a:spAutoFit/>
          </a:bodyPr>
          <a:lstStyle/>
          <a:p>
            <a:pPr indent="534988" algn="just">
              <a:defRPr/>
            </a:pPr>
            <a:r>
              <a:rPr lang="uk-UA" altLang="ru-RU" dirty="0"/>
              <a:t>Швидкодія ЕОМ третього покоління збільшилася приблизно в 100 разів порівняно з машинами другого покоління, а розміри набагато зменшилися.</a:t>
            </a:r>
          </a:p>
        </p:txBody>
      </p:sp>
    </p:spTree>
    <p:extLst>
      <p:ext uri="{BB962C8B-B14F-4D97-AF65-F5344CB8AC3E}">
        <p14:creationId xmlns:p14="http://schemas.microsoft.com/office/powerpoint/2010/main" val="3881014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a:extLst>
              <a:ext uri="{FF2B5EF4-FFF2-40B4-BE49-F238E27FC236}">
                <a16:creationId xmlns:a16="http://schemas.microsoft.com/office/drawing/2014/main" id="{BD03E35E-E8AF-4BF0-8352-423A6DFD20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9267" y="192495"/>
            <a:ext cx="3002733" cy="2795201"/>
          </a:xfrm>
          <a:prstGeom prst="rect">
            <a:avLst/>
          </a:prstGeom>
          <a:noFill/>
          <a:extLst>
            <a:ext uri="{909E8E84-426E-40DD-AFC4-6F175D3DCCD1}">
              <a14:hiddenFill xmlns:a14="http://schemas.microsoft.com/office/drawing/2010/main">
                <a:solidFill>
                  <a:srgbClr val="FFFFFF"/>
                </a:solidFill>
              </a14:hiddenFill>
            </a:ext>
          </a:extLst>
        </p:spPr>
      </p:pic>
      <p:sp>
        <p:nvSpPr>
          <p:cNvPr id="3" name="Місце для вмісту 2">
            <a:extLst>
              <a:ext uri="{FF2B5EF4-FFF2-40B4-BE49-F238E27FC236}">
                <a16:creationId xmlns:a16="http://schemas.microsoft.com/office/drawing/2014/main" id="{DEE2C286-2C2E-4931-A1C6-33C0CC1AC2BC}"/>
              </a:ext>
            </a:extLst>
          </p:cNvPr>
          <p:cNvSpPr>
            <a:spLocks noGrp="1"/>
          </p:cNvSpPr>
          <p:nvPr>
            <p:ph idx="1"/>
          </p:nvPr>
        </p:nvSpPr>
        <p:spPr>
          <a:xfrm>
            <a:off x="213511" y="144854"/>
            <a:ext cx="10750236" cy="6183517"/>
          </a:xfrm>
        </p:spPr>
        <p:txBody>
          <a:bodyPr>
            <a:normAutofit/>
          </a:bodyPr>
          <a:lstStyle/>
          <a:p>
            <a:pPr marL="0" indent="0">
              <a:lnSpc>
                <a:spcPct val="100000"/>
              </a:lnSpc>
              <a:spcBef>
                <a:spcPts val="0"/>
              </a:spcBef>
              <a:buNone/>
            </a:pPr>
            <a:r>
              <a:rPr lang="uk-UA" sz="1800" dirty="0"/>
              <a:t>Серія ЕОМ </a:t>
            </a:r>
            <a:r>
              <a:rPr lang="en-US" sz="1800" b="1" dirty="0"/>
              <a:t>IBM System/360</a:t>
            </a:r>
            <a:r>
              <a:rPr lang="uk-UA" sz="1800" dirty="0"/>
              <a:t>, розроблена компанією </a:t>
            </a:r>
            <a:r>
              <a:rPr lang="en-US" sz="1800" dirty="0"/>
              <a:t>IBM </a:t>
            </a:r>
            <a:r>
              <a:rPr lang="uk-UA" sz="1800" dirty="0"/>
              <a:t>в 1964 році є</a:t>
            </a:r>
            <a:r>
              <a:rPr lang="en-US" sz="1800" dirty="0"/>
              <a:t> </a:t>
            </a:r>
            <a:r>
              <a:rPr lang="uk-UA" sz="1800" dirty="0"/>
              <a:t>найважливішою серією </a:t>
            </a:r>
            <a:r>
              <a:rPr lang="en-US" sz="1800" dirty="0"/>
              <a:t>III </a:t>
            </a:r>
            <a:r>
              <a:rPr lang="uk-UA" sz="1800" dirty="0"/>
              <a:t>покоління.</a:t>
            </a:r>
          </a:p>
          <a:p>
            <a:pPr marL="0" indent="0">
              <a:lnSpc>
                <a:spcPct val="100000"/>
              </a:lnSpc>
              <a:spcBef>
                <a:spcPts val="0"/>
              </a:spcBef>
              <a:buNone/>
            </a:pPr>
            <a:r>
              <a:rPr lang="en-US" sz="1800" dirty="0"/>
              <a:t>IBM System/360</a:t>
            </a:r>
            <a:r>
              <a:rPr lang="uk-UA" sz="1800" dirty="0"/>
              <a:t> містила:</a:t>
            </a:r>
          </a:p>
          <a:p>
            <a:pPr>
              <a:lnSpc>
                <a:spcPct val="100000"/>
              </a:lnSpc>
              <a:spcBef>
                <a:spcPts val="0"/>
              </a:spcBef>
            </a:pPr>
            <a:r>
              <a:rPr lang="uk-UA" sz="1800" dirty="0"/>
              <a:t>Елементна база: інтегральні схеми (</a:t>
            </a:r>
            <a:r>
              <a:rPr lang="en-US" sz="1800" dirty="0"/>
              <a:t>SLT – Solid Logic Technology)</a:t>
            </a:r>
            <a:endParaRPr lang="uk-UA" sz="1800" dirty="0"/>
          </a:p>
          <a:p>
            <a:pPr>
              <a:lnSpc>
                <a:spcPct val="100000"/>
              </a:lnSpc>
              <a:spcBef>
                <a:spcPts val="0"/>
              </a:spcBef>
            </a:pPr>
            <a:r>
              <a:rPr lang="uk-UA" sz="1800" dirty="0"/>
              <a:t>Розрядність: 8–64 біти залежно від моделі</a:t>
            </a:r>
          </a:p>
          <a:p>
            <a:pPr>
              <a:lnSpc>
                <a:spcPct val="100000"/>
              </a:lnSpc>
              <a:spcBef>
                <a:spcPts val="0"/>
              </a:spcBef>
            </a:pPr>
            <a:r>
              <a:rPr lang="uk-UA" sz="1800" dirty="0"/>
              <a:t>Пам'ять: від десятків кілобайт до мегабайт</a:t>
            </a:r>
          </a:p>
          <a:p>
            <a:pPr>
              <a:lnSpc>
                <a:spcPct val="100000"/>
              </a:lnSpc>
              <a:spcBef>
                <a:spcPts val="0"/>
              </a:spcBef>
            </a:pPr>
            <a:r>
              <a:rPr lang="uk-UA" sz="1800" dirty="0"/>
              <a:t>Швидкодія: приблизно від 0,03 до 0,5 </a:t>
            </a:r>
            <a:r>
              <a:rPr lang="en-US" sz="1800" dirty="0"/>
              <a:t>MIPS </a:t>
            </a:r>
            <a:r>
              <a:rPr lang="uk-UA" sz="1800" dirty="0"/>
              <a:t>залежно від моделі</a:t>
            </a:r>
          </a:p>
          <a:p>
            <a:pPr>
              <a:lnSpc>
                <a:spcPct val="100000"/>
              </a:lnSpc>
              <a:spcBef>
                <a:spcPts val="0"/>
              </a:spcBef>
            </a:pPr>
            <a:r>
              <a:rPr lang="uk-UA" sz="1800" dirty="0"/>
              <a:t>Ціна: від ≈ $133 000 до понад $5 млн за систему</a:t>
            </a:r>
          </a:p>
          <a:p>
            <a:pPr>
              <a:lnSpc>
                <a:spcPct val="100000"/>
              </a:lnSpc>
              <a:spcBef>
                <a:spcPts val="0"/>
              </a:spcBef>
            </a:pPr>
            <a:r>
              <a:rPr lang="uk-UA" sz="1800" dirty="0"/>
              <a:t>Головна інновація: </a:t>
            </a:r>
            <a:r>
              <a:rPr lang="uk-UA" sz="1800" b="1" dirty="0"/>
              <a:t>єдина архітектура для цілої лінійки комп'ютерів</a:t>
            </a:r>
          </a:p>
        </p:txBody>
      </p:sp>
      <p:pic>
        <p:nvPicPr>
          <p:cNvPr id="13315" name="Picture 3">
            <a:extLst>
              <a:ext uri="{FF2B5EF4-FFF2-40B4-BE49-F238E27FC236}">
                <a16:creationId xmlns:a16="http://schemas.microsoft.com/office/drawing/2014/main" id="{10630B80-5B74-45A5-8F89-C97A869818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77" y="703577"/>
            <a:ext cx="1821350" cy="1828635"/>
          </a:xfrm>
          <a:prstGeom prst="rect">
            <a:avLst/>
          </a:prstGeom>
          <a:noFill/>
          <a:extLst>
            <a:ext uri="{909E8E84-426E-40DD-AFC4-6F175D3DCCD1}">
              <a14:hiddenFill xmlns:a14="http://schemas.microsoft.com/office/drawing/2010/main">
                <a:solidFill>
                  <a:srgbClr val="FFFFFF"/>
                </a:solidFill>
              </a14:hiddenFill>
            </a:ext>
          </a:extLst>
        </p:spPr>
      </p:pic>
      <p:pic>
        <p:nvPicPr>
          <p:cNvPr id="13319" name="Picture 7">
            <a:extLst>
              <a:ext uri="{FF2B5EF4-FFF2-40B4-BE49-F238E27FC236}">
                <a16:creationId xmlns:a16="http://schemas.microsoft.com/office/drawing/2014/main" id="{18C5157B-C7A7-4258-B829-38C37B8605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511" y="2625506"/>
            <a:ext cx="5032980" cy="3985788"/>
          </a:xfrm>
          <a:prstGeom prst="rect">
            <a:avLst/>
          </a:prstGeom>
          <a:noFill/>
          <a:extLst>
            <a:ext uri="{909E8E84-426E-40DD-AFC4-6F175D3DCCD1}">
              <a14:hiddenFill xmlns:a14="http://schemas.microsoft.com/office/drawing/2010/main">
                <a:solidFill>
                  <a:srgbClr val="FFFFFF"/>
                </a:solidFill>
              </a14:hiddenFill>
            </a:ext>
          </a:extLst>
        </p:spPr>
      </p:pic>
      <p:pic>
        <p:nvPicPr>
          <p:cNvPr id="13321" name="Picture 9">
            <a:extLst>
              <a:ext uri="{FF2B5EF4-FFF2-40B4-BE49-F238E27FC236}">
                <a16:creationId xmlns:a16="http://schemas.microsoft.com/office/drawing/2014/main" id="{8F4E6A2B-A91D-4DDA-97C0-D94CDB7A15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7821" y="2625506"/>
            <a:ext cx="5850052" cy="4232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356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168999" y="155828"/>
            <a:ext cx="11772522" cy="6570897"/>
          </a:xfrm>
        </p:spPr>
        <p:txBody>
          <a:bodyPr>
            <a:normAutofit/>
          </a:bodyPr>
          <a:lstStyle/>
          <a:p>
            <a:pPr marL="0" indent="0" algn="just">
              <a:spcBef>
                <a:spcPts val="0"/>
              </a:spcBef>
              <a:buNone/>
              <a:defRPr/>
            </a:pPr>
            <a:r>
              <a:rPr lang="ru-RU" sz="1800" b="1" dirty="0"/>
              <a:t>CDC 6600 </a:t>
            </a:r>
            <a:r>
              <a:rPr lang="uk-UA" sz="1800" dirty="0"/>
              <a:t>, розроблена компанією </a:t>
            </a:r>
            <a:r>
              <a:rPr lang="en-US" sz="1800" dirty="0"/>
              <a:t>CDC </a:t>
            </a:r>
            <a:r>
              <a:rPr lang="uk-UA" sz="1800" dirty="0"/>
              <a:t>в 1964 стала </a:t>
            </a:r>
            <a:r>
              <a:rPr lang="ru-RU" sz="1800" dirty="0"/>
              <a:t>початком «</a:t>
            </a:r>
            <a:r>
              <a:rPr lang="uk-UA" sz="1800" dirty="0"/>
              <a:t>ери</a:t>
            </a:r>
            <a:r>
              <a:rPr lang="ru-RU" sz="1800" dirty="0"/>
              <a:t> </a:t>
            </a:r>
            <a:r>
              <a:rPr lang="uk-UA" sz="1800" dirty="0"/>
              <a:t>суперкомп'ютерів</a:t>
            </a:r>
            <a:r>
              <a:rPr lang="ru-RU" sz="1800" dirty="0"/>
              <a:t>»</a:t>
            </a:r>
            <a:endParaRPr lang="en-US" sz="1800" dirty="0"/>
          </a:p>
          <a:p>
            <a:pPr>
              <a:spcBef>
                <a:spcPts val="0"/>
              </a:spcBef>
              <a:buFont typeface="Arial" panose="020B0604020202020204" pitchFamily="34" charset="0"/>
              <a:buChar char="•"/>
            </a:pPr>
            <a:r>
              <a:rPr lang="uk-UA" sz="1800" dirty="0"/>
              <a:t>Елементна база: інтегральні схеми </a:t>
            </a:r>
          </a:p>
          <a:p>
            <a:pPr>
              <a:spcBef>
                <a:spcPts val="0"/>
              </a:spcBef>
              <a:buFont typeface="Arial" panose="020B0604020202020204" pitchFamily="34" charset="0"/>
              <a:buChar char="•"/>
            </a:pPr>
            <a:r>
              <a:rPr lang="uk-UA" sz="1800" dirty="0"/>
              <a:t>60-бітний процесор </a:t>
            </a:r>
          </a:p>
          <a:p>
            <a:pPr>
              <a:spcBef>
                <a:spcPts val="0"/>
              </a:spcBef>
              <a:buFont typeface="Arial" panose="020B0604020202020204" pitchFamily="34" charset="0"/>
              <a:buChar char="•"/>
            </a:pPr>
            <a:r>
              <a:rPr lang="uk-UA" sz="1800" dirty="0"/>
              <a:t>близько 400 000 логічних елементів </a:t>
            </a:r>
          </a:p>
          <a:p>
            <a:pPr>
              <a:spcBef>
                <a:spcPts val="0"/>
              </a:spcBef>
              <a:buFont typeface="Arial" panose="020B0604020202020204" pitchFamily="34" charset="0"/>
              <a:buChar char="•"/>
            </a:pPr>
            <a:r>
              <a:rPr lang="uk-UA" sz="1800" dirty="0"/>
              <a:t>≈ 10 </a:t>
            </a:r>
            <a:r>
              <a:rPr lang="en-US" sz="1800" dirty="0"/>
              <a:t>MIPS </a:t>
            </a:r>
          </a:p>
          <a:p>
            <a:pPr>
              <a:spcBef>
                <a:spcPts val="0"/>
              </a:spcBef>
              <a:buFont typeface="Arial" panose="020B0604020202020204" pitchFamily="34" charset="0"/>
              <a:buChar char="•"/>
            </a:pPr>
            <a:r>
              <a:rPr lang="en-US" sz="1800" dirty="0"/>
              <a:t>≈ 3 MFLOPS (</a:t>
            </a:r>
            <a:r>
              <a:rPr lang="uk-UA" sz="1800" dirty="0"/>
              <a:t>для 1960-х – надзвичайна продуктивність) </a:t>
            </a:r>
          </a:p>
          <a:p>
            <a:pPr>
              <a:spcBef>
                <a:spcPts val="0"/>
              </a:spcBef>
              <a:buFont typeface="Arial" panose="020B0604020202020204" pitchFamily="34" charset="0"/>
              <a:buChar char="•"/>
            </a:pPr>
            <a:r>
              <a:rPr lang="uk-UA" sz="1800" dirty="0"/>
              <a:t>пам'ять: 131 072 слова × 60 біт </a:t>
            </a:r>
          </a:p>
          <a:p>
            <a:pPr>
              <a:spcBef>
                <a:spcPts val="0"/>
              </a:spcBef>
              <a:buFont typeface="Arial" panose="020B0604020202020204" pitchFamily="34" charset="0"/>
              <a:buChar char="•"/>
            </a:pPr>
            <a:r>
              <a:rPr lang="uk-UA" sz="1800" dirty="0"/>
              <a:t>ціна – близько $7 млн </a:t>
            </a:r>
          </a:p>
          <a:p>
            <a:pPr>
              <a:spcBef>
                <a:spcPts val="0"/>
              </a:spcBef>
              <a:buFont typeface="Arial" panose="020B0604020202020204" pitchFamily="34" charset="0"/>
              <a:buChar char="•"/>
            </a:pPr>
            <a:r>
              <a:rPr lang="uk-UA" sz="1800" dirty="0"/>
              <a:t>розробник – </a:t>
            </a:r>
            <a:r>
              <a:rPr lang="en-US" sz="1800" dirty="0"/>
              <a:t>Seymour Cray</a:t>
            </a:r>
          </a:p>
          <a:p>
            <a:pPr marL="0" indent="534988" algn="just">
              <a:buNone/>
              <a:defRPr/>
            </a:pPr>
            <a:endParaRPr lang="uk-UA" altLang="ru-RU" sz="2000" dirty="0"/>
          </a:p>
        </p:txBody>
      </p:sp>
      <p:pic>
        <p:nvPicPr>
          <p:cNvPr id="14338" name="Picture 2">
            <a:extLst>
              <a:ext uri="{FF2B5EF4-FFF2-40B4-BE49-F238E27FC236}">
                <a16:creationId xmlns:a16="http://schemas.microsoft.com/office/drawing/2014/main" id="{A9684B74-B98B-412D-AAB9-5760EE074C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998" y="2670772"/>
            <a:ext cx="6840829" cy="396768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a:extLst>
              <a:ext uri="{FF2B5EF4-FFF2-40B4-BE49-F238E27FC236}">
                <a16:creationId xmlns:a16="http://schemas.microsoft.com/office/drawing/2014/main" id="{4F3C45C0-73E3-4F1B-9492-3F6FF0F4801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0968" y="2670772"/>
            <a:ext cx="5581032" cy="41872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4F00F1A-01A0-4C2D-B286-56AB9326C7DE}"/>
              </a:ext>
            </a:extLst>
          </p:cNvPr>
          <p:cNvSpPr txBox="1"/>
          <p:nvPr/>
        </p:nvSpPr>
        <p:spPr>
          <a:xfrm>
            <a:off x="6389484" y="724337"/>
            <a:ext cx="5802516" cy="923330"/>
          </a:xfrm>
          <a:prstGeom prst="rect">
            <a:avLst/>
          </a:prstGeom>
          <a:noFill/>
        </p:spPr>
        <p:txBody>
          <a:bodyPr wrap="square">
            <a:spAutoFit/>
          </a:bodyPr>
          <a:lstStyle/>
          <a:p>
            <a:r>
              <a:rPr lang="ru-RU" i="1" dirty="0"/>
              <a:t>Головна особливість – суперскалярна/конвеєрна організація та розподіл функцій між центральним процесором і периферійними процесорами.</a:t>
            </a:r>
            <a:endParaRPr lang="uk-UA" i="1" dirty="0"/>
          </a:p>
        </p:txBody>
      </p:sp>
    </p:spTree>
    <p:extLst>
      <p:ext uri="{BB962C8B-B14F-4D97-AF65-F5344CB8AC3E}">
        <p14:creationId xmlns:p14="http://schemas.microsoft.com/office/powerpoint/2010/main" val="3941362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905347" y="172017"/>
            <a:ext cx="10601607" cy="6129196"/>
          </a:xfrm>
        </p:spPr>
        <p:txBody>
          <a:bodyPr>
            <a:normAutofit/>
          </a:bodyPr>
          <a:lstStyle/>
          <a:p>
            <a:pPr marL="0" indent="0" algn="just">
              <a:lnSpc>
                <a:spcPct val="100000"/>
              </a:lnSpc>
              <a:spcBef>
                <a:spcPts val="0"/>
              </a:spcBef>
              <a:buNone/>
              <a:defRPr/>
            </a:pPr>
            <a:r>
              <a:rPr lang="uk-UA" sz="1800" dirty="0"/>
              <a:t>ЕОМ</a:t>
            </a:r>
            <a:r>
              <a:rPr lang="en-US" sz="1800" dirty="0"/>
              <a:t> </a:t>
            </a:r>
            <a:r>
              <a:rPr lang="en-US" sz="1800" b="1" dirty="0"/>
              <a:t>PDP-8</a:t>
            </a:r>
            <a:r>
              <a:rPr lang="en-US" sz="1800" dirty="0"/>
              <a:t> </a:t>
            </a:r>
            <a:r>
              <a:rPr lang="uk-UA" sz="1800" dirty="0"/>
              <a:t>від компанії </a:t>
            </a:r>
            <a:r>
              <a:rPr lang="en-US" sz="1800" dirty="0"/>
              <a:t>DEC</a:t>
            </a:r>
            <a:r>
              <a:rPr lang="uk-UA" sz="1800" dirty="0"/>
              <a:t> була розроблена в 1965 році і</a:t>
            </a:r>
            <a:r>
              <a:rPr lang="en-US" sz="1800" dirty="0"/>
              <a:t> </a:t>
            </a:r>
            <a:r>
              <a:rPr lang="uk-UA" sz="1800" dirty="0"/>
              <a:t>стала початком</a:t>
            </a:r>
            <a:r>
              <a:rPr lang="en-US" sz="1800" dirty="0"/>
              <a:t> </a:t>
            </a:r>
            <a:r>
              <a:rPr lang="uk-UA" sz="1800" dirty="0"/>
              <a:t>ери міні-комп'ютерів.</a:t>
            </a:r>
          </a:p>
          <a:p>
            <a:pPr marL="0" indent="0" algn="just">
              <a:lnSpc>
                <a:spcPct val="100000"/>
              </a:lnSpc>
              <a:spcBef>
                <a:spcPts val="0"/>
              </a:spcBef>
              <a:buNone/>
              <a:defRPr/>
            </a:pPr>
            <a:r>
              <a:rPr lang="uk-UA" altLang="ru-RU" sz="1800" dirty="0"/>
              <a:t>Вона мала:</a:t>
            </a:r>
          </a:p>
          <a:p>
            <a:pPr algn="just">
              <a:lnSpc>
                <a:spcPct val="100000"/>
              </a:lnSpc>
              <a:spcBef>
                <a:spcPts val="0"/>
              </a:spcBef>
              <a:defRPr/>
            </a:pPr>
            <a:r>
              <a:rPr lang="uk-UA" altLang="ru-RU" sz="1800" dirty="0"/>
              <a:t>12-бітний процесор</a:t>
            </a:r>
          </a:p>
          <a:p>
            <a:pPr algn="just">
              <a:lnSpc>
                <a:spcPct val="100000"/>
              </a:lnSpc>
              <a:spcBef>
                <a:spcPts val="0"/>
              </a:spcBef>
              <a:defRPr/>
            </a:pPr>
            <a:r>
              <a:rPr lang="uk-UA" altLang="ru-RU" sz="1800" dirty="0"/>
              <a:t>інтегральні схеми</a:t>
            </a:r>
          </a:p>
          <a:p>
            <a:pPr algn="just">
              <a:lnSpc>
                <a:spcPct val="100000"/>
              </a:lnSpc>
              <a:spcBef>
                <a:spcPts val="0"/>
              </a:spcBef>
              <a:defRPr/>
            </a:pPr>
            <a:r>
              <a:rPr lang="uk-UA" altLang="ru-RU" sz="1800" dirty="0"/>
              <a:t>≈ 1,5 </a:t>
            </a:r>
            <a:r>
              <a:rPr lang="en-US" altLang="ru-RU" sz="1800" dirty="0"/>
              <a:t>MIPS (</a:t>
            </a:r>
            <a:r>
              <a:rPr lang="uk-UA" altLang="ru-RU" sz="1800" dirty="0"/>
              <a:t>залежно від модифікації/методики)</a:t>
            </a:r>
          </a:p>
          <a:p>
            <a:pPr algn="just">
              <a:lnSpc>
                <a:spcPct val="100000"/>
              </a:lnSpc>
              <a:spcBef>
                <a:spcPts val="0"/>
              </a:spcBef>
              <a:defRPr/>
            </a:pPr>
            <a:r>
              <a:rPr lang="uk-UA" altLang="ru-RU" sz="1800" dirty="0"/>
              <a:t>пам'ять початкових систем – 4</a:t>
            </a:r>
            <a:r>
              <a:rPr lang="en-US" altLang="ru-RU" sz="1800" dirty="0"/>
              <a:t>K × 12 </a:t>
            </a:r>
            <a:r>
              <a:rPr lang="uk-UA" altLang="ru-RU" sz="1800" dirty="0"/>
              <a:t>біт</a:t>
            </a:r>
          </a:p>
          <a:p>
            <a:pPr algn="just">
              <a:lnSpc>
                <a:spcPct val="100000"/>
              </a:lnSpc>
              <a:spcBef>
                <a:spcPts val="0"/>
              </a:spcBef>
              <a:defRPr/>
            </a:pPr>
            <a:r>
              <a:rPr lang="uk-UA" altLang="ru-RU" sz="1800" dirty="0"/>
              <a:t>ціна – близько $18 000</a:t>
            </a:r>
          </a:p>
          <a:p>
            <a:pPr algn="just">
              <a:lnSpc>
                <a:spcPct val="100000"/>
              </a:lnSpc>
              <a:spcBef>
                <a:spcPts val="0"/>
              </a:spcBef>
              <a:defRPr/>
            </a:pPr>
            <a:r>
              <a:rPr lang="uk-UA" altLang="ru-RU" sz="1800" dirty="0"/>
              <a:t>значно менший і дешевший за </a:t>
            </a:r>
            <a:r>
              <a:rPr lang="en-US" altLang="ru-RU" sz="1800" dirty="0"/>
              <a:t>mainframe</a:t>
            </a:r>
            <a:endParaRPr lang="uk-UA" altLang="ru-RU" sz="1800" dirty="0"/>
          </a:p>
          <a:p>
            <a:pPr algn="just">
              <a:lnSpc>
                <a:spcPct val="100000"/>
              </a:lnSpc>
              <a:spcBef>
                <a:spcPts val="0"/>
              </a:spcBef>
              <a:defRPr/>
            </a:pPr>
            <a:r>
              <a:rPr lang="uk-UA" altLang="ru-RU" sz="1800" dirty="0"/>
              <a:t>понад 50 000 систем різних модифікацій було продано</a:t>
            </a:r>
          </a:p>
        </p:txBody>
      </p:sp>
      <p:sp>
        <p:nvSpPr>
          <p:cNvPr id="6" name="TextBox 5">
            <a:extLst>
              <a:ext uri="{FF2B5EF4-FFF2-40B4-BE49-F238E27FC236}">
                <a16:creationId xmlns:a16="http://schemas.microsoft.com/office/drawing/2014/main" id="{DF93279F-DF14-46E7-83F1-57AC44F9ECA2}"/>
              </a:ext>
            </a:extLst>
          </p:cNvPr>
          <p:cNvSpPr txBox="1"/>
          <p:nvPr/>
        </p:nvSpPr>
        <p:spPr>
          <a:xfrm>
            <a:off x="7396680" y="1315511"/>
            <a:ext cx="4354718" cy="923330"/>
          </a:xfrm>
          <a:prstGeom prst="rect">
            <a:avLst/>
          </a:prstGeom>
          <a:noFill/>
        </p:spPr>
        <p:txBody>
          <a:bodyPr wrap="square">
            <a:spAutoFit/>
          </a:bodyPr>
          <a:lstStyle/>
          <a:p>
            <a:r>
              <a:rPr lang="uk-UA" i="1" dirty="0"/>
              <a:t>Комп'ютер стає доступним не тільки великим корпораціям та державним установам.</a:t>
            </a:r>
          </a:p>
        </p:txBody>
      </p:sp>
      <p:pic>
        <p:nvPicPr>
          <p:cNvPr id="15363" name="Picture 3">
            <a:extLst>
              <a:ext uri="{FF2B5EF4-FFF2-40B4-BE49-F238E27FC236}">
                <a16:creationId xmlns:a16="http://schemas.microsoft.com/office/drawing/2014/main" id="{6CED459A-15F2-4956-B7D4-577B16A15F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0097" y="2788467"/>
            <a:ext cx="3612653" cy="4069533"/>
          </a:xfrm>
          <a:prstGeom prst="rect">
            <a:avLst/>
          </a:prstGeom>
          <a:noFill/>
          <a:extLst>
            <a:ext uri="{909E8E84-426E-40DD-AFC4-6F175D3DCCD1}">
              <a14:hiddenFill xmlns:a14="http://schemas.microsoft.com/office/drawing/2010/main">
                <a:solidFill>
                  <a:srgbClr val="FFFFFF"/>
                </a:solidFill>
              </a14:hiddenFill>
            </a:ext>
          </a:extLst>
        </p:spPr>
      </p:pic>
      <p:pic>
        <p:nvPicPr>
          <p:cNvPr id="15365" name="Picture 5" descr="PDP-8 Minicomputer | National Museum of American History">
            <a:extLst>
              <a:ext uri="{FF2B5EF4-FFF2-40B4-BE49-F238E27FC236}">
                <a16:creationId xmlns:a16="http://schemas.microsoft.com/office/drawing/2014/main" id="{B996DE01-EA21-41A6-8475-7A12300B7F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1726" y="2788466"/>
            <a:ext cx="2767282" cy="4069533"/>
          </a:xfrm>
          <a:prstGeom prst="rect">
            <a:avLst/>
          </a:prstGeom>
          <a:noFill/>
          <a:extLst>
            <a:ext uri="{909E8E84-426E-40DD-AFC4-6F175D3DCCD1}">
              <a14:hiddenFill xmlns:a14="http://schemas.microsoft.com/office/drawing/2010/main">
                <a:solidFill>
                  <a:srgbClr val="FFFFFF"/>
                </a:solidFill>
              </a14:hiddenFill>
            </a:ext>
          </a:extLst>
        </p:spPr>
      </p:pic>
      <p:pic>
        <p:nvPicPr>
          <p:cNvPr id="15369" name="Picture 9" descr="Sutori">
            <a:extLst>
              <a:ext uri="{FF2B5EF4-FFF2-40B4-BE49-F238E27FC236}">
                <a16:creationId xmlns:a16="http://schemas.microsoft.com/office/drawing/2014/main" id="{F183589B-FA73-480F-9011-0D5DF32716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4660" y="2788465"/>
            <a:ext cx="4029026" cy="4069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700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20093" y="212883"/>
            <a:ext cx="10234188" cy="565716"/>
          </a:xfrm>
        </p:spPr>
        <p:txBody>
          <a:bodyPr>
            <a:normAutofit/>
          </a:bodyPr>
          <a:lstStyle/>
          <a:p>
            <a:pPr algn="ctr"/>
            <a:r>
              <a:rPr lang="uk-UA" altLang="ru-RU" sz="3200" b="1" dirty="0"/>
              <a:t>Четверте покоління комп</a:t>
            </a:r>
            <a:r>
              <a:rPr lang="en-US" altLang="ru-RU" sz="3200" b="1" dirty="0"/>
              <a:t>’</a:t>
            </a:r>
            <a:r>
              <a:rPr lang="uk-UA" altLang="ru-RU" sz="3200" b="1" dirty="0"/>
              <a:t>ютерів (</a:t>
            </a:r>
            <a:r>
              <a:rPr lang="uk-UA" sz="3200" b="1" dirty="0"/>
              <a:t>1970-ті –1990-ті рр.)</a:t>
            </a:r>
            <a:endParaRPr lang="uk-UA" altLang="ru-RU" sz="3200" b="1" dirty="0"/>
          </a:p>
        </p:txBody>
      </p:sp>
      <p:sp>
        <p:nvSpPr>
          <p:cNvPr id="30723" name="Rectangle 3"/>
          <p:cNvSpPr>
            <a:spLocks noGrp="1" noChangeArrowheads="1"/>
          </p:cNvSpPr>
          <p:nvPr>
            <p:ph idx="1"/>
          </p:nvPr>
        </p:nvSpPr>
        <p:spPr bwMode="auto">
          <a:xfrm>
            <a:off x="897629" y="933042"/>
            <a:ext cx="10234188" cy="1584325"/>
          </a:xfrm>
        </p:spPr>
        <p:txBody>
          <a:bodyPr wrap="square" numCol="1" anchor="t" anchorCtr="0" compatLnSpc="1">
            <a:prstTxWarp prst="textNoShape">
              <a:avLst/>
            </a:prstTxWarp>
            <a:normAutofit/>
          </a:bodyPr>
          <a:lstStyle/>
          <a:p>
            <a:pPr marL="0" indent="0" algn="just">
              <a:buNone/>
            </a:pPr>
            <a:r>
              <a:rPr lang="uk-UA" altLang="ru-RU" sz="2000" dirty="0"/>
              <a:t>Четверте покоління - ЕОМ на великих інтегральних схемах.</a:t>
            </a:r>
          </a:p>
          <a:p>
            <a:pPr marL="0" indent="0" algn="just">
              <a:buNone/>
            </a:pPr>
            <a:r>
              <a:rPr lang="uk-UA" altLang="ru-RU" sz="2000" dirty="0"/>
              <a:t>Розвиток мікроелектроніки дав змогу розміщати на одному кристалі тисячі інтегральних схем. Так, 1980 р. центральний процесор невеликої ЕОМ вдалося розташувати на кристалі площею 1,6 см</a:t>
            </a:r>
            <a:r>
              <a:rPr lang="uk-UA" altLang="ru-RU" sz="2000" baseline="30000" dirty="0"/>
              <a:t>2</a:t>
            </a:r>
            <a:r>
              <a:rPr lang="uk-UA" altLang="ru-RU" sz="2000" dirty="0"/>
              <a:t>. </a:t>
            </a:r>
          </a:p>
        </p:txBody>
      </p:sp>
      <p:pic>
        <p:nvPicPr>
          <p:cNvPr id="3072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7629" y="2445158"/>
            <a:ext cx="4392613"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632499" y="2374900"/>
            <a:ext cx="6191327" cy="3477875"/>
          </a:xfrm>
          <a:prstGeom prst="rect">
            <a:avLst/>
          </a:prstGeom>
        </p:spPr>
        <p:txBody>
          <a:bodyPr wrap="square">
            <a:spAutoFit/>
          </a:bodyPr>
          <a:lstStyle/>
          <a:p>
            <a:pPr defTabSz="457207">
              <a:buClr>
                <a:schemeClr val="bg2">
                  <a:lumMod val="40000"/>
                  <a:lumOff val="60000"/>
                </a:schemeClr>
              </a:buClr>
              <a:defRPr/>
            </a:pPr>
            <a:r>
              <a:rPr lang="uk-UA" altLang="ru-RU" sz="2000" dirty="0"/>
              <a:t>Почалася епоха мікрокомп'ютерів. </a:t>
            </a:r>
          </a:p>
          <a:p>
            <a:pPr defTabSz="457207">
              <a:buClr>
                <a:schemeClr val="bg2">
                  <a:lumMod val="40000"/>
                  <a:lumOff val="60000"/>
                </a:schemeClr>
              </a:buClr>
              <a:defRPr/>
            </a:pPr>
            <a:endParaRPr lang="uk-UA" altLang="ru-RU" sz="2000" dirty="0"/>
          </a:p>
          <a:p>
            <a:pPr defTabSz="457207">
              <a:buClr>
                <a:schemeClr val="bg2">
                  <a:lumMod val="40000"/>
                  <a:lumOff val="60000"/>
                </a:schemeClr>
              </a:buClr>
              <a:defRPr/>
            </a:pPr>
            <a:r>
              <a:rPr lang="uk-UA" altLang="ru-RU" sz="2000" dirty="0"/>
              <a:t>Швидкодія сучасної ЕОМ в десятки разів перевищує швидкодію ЕОМ третього покоління на інтегральних схемах, в 100 разів - швидкодію ЕОМ другого покоління на транзисторах та в 10 000 разів швидкодію ЕОМ першого покоління на електронних лампах.</a:t>
            </a:r>
          </a:p>
          <a:p>
            <a:pPr defTabSz="457207">
              <a:buClr>
                <a:schemeClr val="bg2">
                  <a:lumMod val="40000"/>
                  <a:lumOff val="60000"/>
                </a:schemeClr>
              </a:buClr>
              <a:defRPr/>
            </a:pPr>
            <a:endParaRPr lang="uk-UA" altLang="ru-RU" sz="2000" dirty="0"/>
          </a:p>
          <a:p>
            <a:pPr defTabSz="457207">
              <a:buClr>
                <a:schemeClr val="bg2">
                  <a:lumMod val="40000"/>
                  <a:lumOff val="60000"/>
                </a:schemeClr>
              </a:buClr>
              <a:defRPr/>
            </a:pPr>
            <a:endParaRPr lang="uk-UA" altLang="ru-RU" sz="2000" dirty="0"/>
          </a:p>
          <a:p>
            <a:pPr defTabSz="457207">
              <a:buClr>
                <a:schemeClr val="bg2">
                  <a:lumMod val="40000"/>
                  <a:lumOff val="60000"/>
                </a:schemeClr>
              </a:buClr>
              <a:defRPr/>
            </a:pPr>
            <a:r>
              <a:rPr lang="ru-RU" sz="2000" b="1" dirty="0"/>
              <a:t>Мікропроцесор – технологічна основа IV покоління</a:t>
            </a:r>
            <a:endParaRPr lang="uk-UA" altLang="ru-RU" sz="2000" b="1" dirty="0"/>
          </a:p>
          <a:p>
            <a:pPr indent="534988" defTabSz="457207">
              <a:buClr>
                <a:schemeClr val="bg2">
                  <a:lumMod val="40000"/>
                  <a:lumOff val="60000"/>
                </a:schemeClr>
              </a:buClr>
              <a:defRPr/>
            </a:pPr>
            <a:endParaRPr lang="uk-UA" altLang="ru-RU" sz="2000" i="1" dirty="0">
              <a:solidFill>
                <a:schemeClr val="bg1"/>
              </a:solidFill>
            </a:endParaRPr>
          </a:p>
        </p:txBody>
      </p:sp>
    </p:spTree>
    <p:extLst>
      <p:ext uri="{BB962C8B-B14F-4D97-AF65-F5344CB8AC3E}">
        <p14:creationId xmlns:p14="http://schemas.microsoft.com/office/powerpoint/2010/main" val="5894020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697117" y="172017"/>
            <a:ext cx="11307778" cy="6518494"/>
          </a:xfrm>
        </p:spPr>
        <p:txBody>
          <a:bodyPr>
            <a:normAutofit/>
          </a:bodyPr>
          <a:lstStyle/>
          <a:p>
            <a:pPr marL="0" indent="0" algn="just">
              <a:buNone/>
              <a:defRPr/>
            </a:pPr>
            <a:r>
              <a:rPr lang="uk-UA" altLang="ru-RU" sz="1800" dirty="0"/>
              <a:t>Датою початку четвертого покоління комп’ютерів прийнято вважати появу мікрочіпа </a:t>
            </a:r>
            <a:r>
              <a:rPr lang="ru-RU" sz="1800" b="1" dirty="0"/>
              <a:t>Intel 4004 </a:t>
            </a:r>
            <a:r>
              <a:rPr lang="ru-RU" sz="1800" dirty="0"/>
              <a:t>в 1971 році. </a:t>
            </a:r>
            <a:r>
              <a:rPr lang="uk-UA" sz="1800" dirty="0"/>
              <a:t>Він</a:t>
            </a:r>
            <a:r>
              <a:rPr lang="ru-RU" sz="1800" dirty="0"/>
              <a:t> став початком </a:t>
            </a:r>
            <a:r>
              <a:rPr lang="uk-UA" sz="1800" dirty="0"/>
              <a:t>ери</a:t>
            </a:r>
            <a:r>
              <a:rPr lang="ru-RU" sz="1800" dirty="0"/>
              <a:t> </a:t>
            </a:r>
            <a:r>
              <a:rPr lang="uk-UA" sz="1800" dirty="0"/>
              <a:t>мікропроцесорів. </a:t>
            </a:r>
            <a:r>
              <a:rPr lang="uk-UA" sz="1800" b="1" dirty="0"/>
              <a:t>CPU вперше розміщено на одному кремнієвому кристалі!</a:t>
            </a:r>
          </a:p>
          <a:p>
            <a:pPr marL="0" indent="0">
              <a:lnSpc>
                <a:spcPct val="100000"/>
              </a:lnSpc>
              <a:spcBef>
                <a:spcPts val="0"/>
              </a:spcBef>
              <a:buNone/>
            </a:pPr>
            <a:r>
              <a:rPr lang="uk-UA" sz="1800" dirty="0"/>
              <a:t>Характеристики </a:t>
            </a:r>
            <a:r>
              <a:rPr lang="ru-RU" sz="1800" dirty="0"/>
              <a:t>Intel 4004:</a:t>
            </a:r>
            <a:endParaRPr lang="en-US" sz="1800" dirty="0"/>
          </a:p>
          <a:p>
            <a:pPr>
              <a:lnSpc>
                <a:spcPct val="100000"/>
              </a:lnSpc>
              <a:spcBef>
                <a:spcPts val="0"/>
              </a:spcBef>
              <a:buFont typeface="Arial" panose="020B0604020202020204" pitchFamily="34" charset="0"/>
              <a:buChar char="•"/>
            </a:pPr>
            <a:r>
              <a:rPr lang="en-US" sz="1800" dirty="0"/>
              <a:t>4-</a:t>
            </a:r>
            <a:r>
              <a:rPr lang="uk-UA" sz="1800" dirty="0"/>
              <a:t>бітний мікропроцесор </a:t>
            </a:r>
          </a:p>
          <a:p>
            <a:pPr>
              <a:lnSpc>
                <a:spcPct val="100000"/>
              </a:lnSpc>
              <a:spcBef>
                <a:spcPts val="0"/>
              </a:spcBef>
              <a:buFont typeface="Arial" panose="020B0604020202020204" pitchFamily="34" charset="0"/>
              <a:buChar char="•"/>
            </a:pPr>
            <a:r>
              <a:rPr lang="uk-UA" sz="1800" dirty="0"/>
              <a:t>2 300 транзисторів </a:t>
            </a:r>
          </a:p>
          <a:p>
            <a:pPr>
              <a:lnSpc>
                <a:spcPct val="100000"/>
              </a:lnSpc>
              <a:spcBef>
                <a:spcPts val="0"/>
              </a:spcBef>
              <a:buFont typeface="Arial" panose="020B0604020202020204" pitchFamily="34" charset="0"/>
              <a:buChar char="•"/>
            </a:pPr>
            <a:r>
              <a:rPr lang="uk-UA" sz="1800" dirty="0"/>
              <a:t>технологія 10 мкм </a:t>
            </a:r>
          </a:p>
          <a:p>
            <a:pPr>
              <a:lnSpc>
                <a:spcPct val="100000"/>
              </a:lnSpc>
              <a:spcBef>
                <a:spcPts val="0"/>
              </a:spcBef>
              <a:buFont typeface="Arial" panose="020B0604020202020204" pitchFamily="34" charset="0"/>
              <a:buChar char="•"/>
            </a:pPr>
            <a:r>
              <a:rPr lang="uk-UA" sz="1800" dirty="0"/>
              <a:t>тактова частота 740 кГц </a:t>
            </a:r>
          </a:p>
          <a:p>
            <a:pPr>
              <a:lnSpc>
                <a:spcPct val="100000"/>
              </a:lnSpc>
              <a:spcBef>
                <a:spcPts val="0"/>
              </a:spcBef>
              <a:buFont typeface="Arial" panose="020B0604020202020204" pitchFamily="34" charset="0"/>
              <a:buChar char="•"/>
            </a:pPr>
            <a:r>
              <a:rPr lang="uk-UA" sz="1800" dirty="0"/>
              <a:t>≈ 46 000 операцій/с </a:t>
            </a:r>
          </a:p>
          <a:p>
            <a:pPr>
              <a:lnSpc>
                <a:spcPct val="100000"/>
              </a:lnSpc>
              <a:spcBef>
                <a:spcPts val="0"/>
              </a:spcBef>
              <a:buFont typeface="Arial" panose="020B0604020202020204" pitchFamily="34" charset="0"/>
              <a:buChar char="•"/>
            </a:pPr>
            <a:r>
              <a:rPr lang="uk-UA" sz="1800" dirty="0"/>
              <a:t>виготовлявся за технологією </a:t>
            </a:r>
            <a:r>
              <a:rPr lang="en-US" sz="1800" dirty="0"/>
              <a:t>PMOS </a:t>
            </a:r>
          </a:p>
          <a:p>
            <a:pPr>
              <a:lnSpc>
                <a:spcPct val="100000"/>
              </a:lnSpc>
              <a:spcBef>
                <a:spcPts val="0"/>
              </a:spcBef>
              <a:buFont typeface="Arial" panose="020B0604020202020204" pitchFamily="34" charset="0"/>
              <a:buChar char="•"/>
            </a:pPr>
            <a:r>
              <a:rPr lang="uk-UA" sz="1800" dirty="0"/>
              <a:t>початково розроблений для калькулятора </a:t>
            </a:r>
            <a:r>
              <a:rPr lang="en-US" sz="1800" dirty="0"/>
              <a:t>Busicom 141-PF </a:t>
            </a:r>
          </a:p>
          <a:p>
            <a:pPr>
              <a:lnSpc>
                <a:spcPct val="100000"/>
              </a:lnSpc>
              <a:spcBef>
                <a:spcPts val="0"/>
              </a:spcBef>
              <a:buFont typeface="Arial" panose="020B0604020202020204" pitchFamily="34" charset="0"/>
              <a:buChar char="•"/>
            </a:pPr>
            <a:r>
              <a:rPr lang="uk-UA" sz="1800" dirty="0"/>
              <a:t>ціна чипа при закупівлі великими партіями - близько $60</a:t>
            </a:r>
          </a:p>
          <a:p>
            <a:pPr marL="0" indent="0" algn="just">
              <a:buNone/>
              <a:defRPr/>
            </a:pPr>
            <a:endParaRPr lang="uk-UA" altLang="ru-RU" sz="1800" dirty="0"/>
          </a:p>
        </p:txBody>
      </p:sp>
      <p:pic>
        <p:nvPicPr>
          <p:cNvPr id="16386" name="Picture 2">
            <a:extLst>
              <a:ext uri="{FF2B5EF4-FFF2-40B4-BE49-F238E27FC236}">
                <a16:creationId xmlns:a16="http://schemas.microsoft.com/office/drawing/2014/main" id="{0AF9BFAA-86BF-4CCC-B4FF-77B3A4CDC9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0099" y="853290"/>
            <a:ext cx="3319930" cy="2516157"/>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a:extLst>
              <a:ext uri="{FF2B5EF4-FFF2-40B4-BE49-F238E27FC236}">
                <a16:creationId xmlns:a16="http://schemas.microsoft.com/office/drawing/2014/main" id="{EB1B9BBC-692B-4338-A22C-3D4006603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465" y="3496194"/>
            <a:ext cx="4744204" cy="3189789"/>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a:extLst>
              <a:ext uri="{FF2B5EF4-FFF2-40B4-BE49-F238E27FC236}">
                <a16:creationId xmlns:a16="http://schemas.microsoft.com/office/drawing/2014/main" id="{BB28009F-307D-4D6F-B478-BB63472F4B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55711" y="3369447"/>
            <a:ext cx="4016681" cy="34885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461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412231" y="195393"/>
            <a:ext cx="10225590" cy="5701765"/>
          </a:xfrm>
        </p:spPr>
        <p:txBody>
          <a:bodyPr>
            <a:normAutofit/>
          </a:bodyPr>
          <a:lstStyle/>
          <a:p>
            <a:pPr marL="0" indent="0" algn="just">
              <a:lnSpc>
                <a:spcPct val="100000"/>
              </a:lnSpc>
              <a:spcBef>
                <a:spcPts val="0"/>
              </a:spcBef>
              <a:buNone/>
              <a:defRPr/>
            </a:pPr>
            <a:r>
              <a:rPr lang="ru-RU" sz="1800" b="1" dirty="0"/>
              <a:t>Intel 8080 </a:t>
            </a:r>
            <a:r>
              <a:rPr lang="ru-RU" sz="1800" dirty="0"/>
              <a:t>(1974 р.) - </a:t>
            </a:r>
            <a:r>
              <a:rPr lang="uk-UA" sz="1800" dirty="0"/>
              <a:t>мікропроцесор стає універсальним!</a:t>
            </a:r>
          </a:p>
          <a:p>
            <a:pPr marL="0" indent="0" algn="just">
              <a:lnSpc>
                <a:spcPct val="100000"/>
              </a:lnSpc>
              <a:spcBef>
                <a:spcPts val="0"/>
              </a:spcBef>
              <a:buNone/>
              <a:defRPr/>
            </a:pPr>
            <a:r>
              <a:rPr lang="ru-RU" altLang="ru-RU" sz="1800" dirty="0"/>
              <a:t>Характеристики:</a:t>
            </a:r>
          </a:p>
          <a:p>
            <a:pPr algn="just">
              <a:lnSpc>
                <a:spcPct val="100000"/>
              </a:lnSpc>
              <a:spcBef>
                <a:spcPts val="0"/>
              </a:spcBef>
              <a:defRPr/>
            </a:pPr>
            <a:r>
              <a:rPr lang="uk-UA" altLang="ru-RU" sz="1800" dirty="0"/>
              <a:t>8-бітний</a:t>
            </a:r>
          </a:p>
          <a:p>
            <a:pPr algn="just">
              <a:lnSpc>
                <a:spcPct val="100000"/>
              </a:lnSpc>
              <a:spcBef>
                <a:spcPts val="0"/>
              </a:spcBef>
              <a:defRPr/>
            </a:pPr>
            <a:r>
              <a:rPr lang="uk-UA" altLang="ru-RU" sz="1800" dirty="0"/>
              <a:t>≈ 6 000 транзисторів</a:t>
            </a:r>
          </a:p>
          <a:p>
            <a:pPr algn="just">
              <a:lnSpc>
                <a:spcPct val="100000"/>
              </a:lnSpc>
              <a:spcBef>
                <a:spcPts val="0"/>
              </a:spcBef>
              <a:defRPr/>
            </a:pPr>
            <a:r>
              <a:rPr lang="uk-UA" altLang="ru-RU" sz="1800" dirty="0"/>
              <a:t>тактова частота 2 МГц</a:t>
            </a:r>
          </a:p>
          <a:p>
            <a:pPr algn="just">
              <a:lnSpc>
                <a:spcPct val="100000"/>
              </a:lnSpc>
              <a:spcBef>
                <a:spcPts val="0"/>
              </a:spcBef>
              <a:defRPr/>
            </a:pPr>
            <a:r>
              <a:rPr lang="uk-UA" altLang="ru-RU" sz="1800" dirty="0"/>
              <a:t>≈ 0,29 </a:t>
            </a:r>
            <a:r>
              <a:rPr lang="en-US" altLang="ru-RU" sz="1800" dirty="0"/>
              <a:t>MIPS</a:t>
            </a:r>
            <a:endParaRPr lang="uk-UA" altLang="ru-RU" sz="1800" dirty="0"/>
          </a:p>
          <a:p>
            <a:pPr algn="just">
              <a:lnSpc>
                <a:spcPct val="100000"/>
              </a:lnSpc>
              <a:spcBef>
                <a:spcPts val="0"/>
              </a:spcBef>
              <a:defRPr/>
            </a:pPr>
            <a:r>
              <a:rPr lang="uk-UA" altLang="ru-RU" sz="1800" dirty="0"/>
              <a:t>адресація 64 КБ пам’яті</a:t>
            </a:r>
          </a:p>
          <a:p>
            <a:pPr algn="just">
              <a:lnSpc>
                <a:spcPct val="100000"/>
              </a:lnSpc>
              <a:spcBef>
                <a:spcPts val="0"/>
              </a:spcBef>
              <a:defRPr/>
            </a:pPr>
            <a:r>
              <a:rPr lang="uk-UA" altLang="ru-RU" sz="1800" dirty="0"/>
              <a:t>технологія 6 мкм</a:t>
            </a:r>
          </a:p>
          <a:p>
            <a:pPr algn="just">
              <a:lnSpc>
                <a:spcPct val="100000"/>
              </a:lnSpc>
              <a:spcBef>
                <a:spcPts val="0"/>
              </a:spcBef>
              <a:defRPr/>
            </a:pPr>
            <a:r>
              <a:rPr lang="uk-UA" altLang="ru-RU" sz="1800" dirty="0"/>
              <a:t>ціна при запуску - близько $360</a:t>
            </a:r>
          </a:p>
          <a:p>
            <a:pPr algn="just">
              <a:lnSpc>
                <a:spcPct val="100000"/>
              </a:lnSpc>
              <a:spcBef>
                <a:spcPts val="0"/>
              </a:spcBef>
              <a:defRPr/>
            </a:pPr>
            <a:r>
              <a:rPr lang="uk-UA" altLang="ru-RU" sz="1800" dirty="0"/>
              <a:t>став основою багатьох ранніх мікрокомп'ютерів</a:t>
            </a:r>
          </a:p>
        </p:txBody>
      </p:sp>
      <p:pic>
        <p:nvPicPr>
          <p:cNvPr id="7" name="Рисунок 6">
            <a:extLst>
              <a:ext uri="{FF2B5EF4-FFF2-40B4-BE49-F238E27FC236}">
                <a16:creationId xmlns:a16="http://schemas.microsoft.com/office/drawing/2014/main" id="{FDE11D37-24AC-48EB-B2E8-2ECB16F41B27}"/>
              </a:ext>
            </a:extLst>
          </p:cNvPr>
          <p:cNvPicPr>
            <a:picLocks noChangeAspect="1"/>
          </p:cNvPicPr>
          <p:nvPr/>
        </p:nvPicPr>
        <p:blipFill>
          <a:blip r:embed="rId2"/>
          <a:stretch>
            <a:fillRect/>
          </a:stretch>
        </p:blipFill>
        <p:spPr>
          <a:xfrm>
            <a:off x="6865544" y="0"/>
            <a:ext cx="4541821" cy="2343904"/>
          </a:xfrm>
          <a:prstGeom prst="rect">
            <a:avLst/>
          </a:prstGeom>
        </p:spPr>
      </p:pic>
      <p:pic>
        <p:nvPicPr>
          <p:cNvPr id="17411" name="Picture 3">
            <a:extLst>
              <a:ext uri="{FF2B5EF4-FFF2-40B4-BE49-F238E27FC236}">
                <a16:creationId xmlns:a16="http://schemas.microsoft.com/office/drawing/2014/main" id="{AE3F7C49-0E08-4B9C-BDFE-DB119CE6FAB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229" y="3087231"/>
            <a:ext cx="6731663" cy="3706797"/>
          </a:xfrm>
          <a:prstGeom prst="rect">
            <a:avLst/>
          </a:prstGeom>
          <a:noFill/>
          <a:extLst>
            <a:ext uri="{909E8E84-426E-40DD-AFC4-6F175D3DCCD1}">
              <a14:hiddenFill xmlns:a14="http://schemas.microsoft.com/office/drawing/2010/main">
                <a:solidFill>
                  <a:srgbClr val="FFFFFF"/>
                </a:solidFill>
              </a14:hiddenFill>
            </a:ext>
          </a:extLst>
        </p:spPr>
      </p:pic>
      <p:pic>
        <p:nvPicPr>
          <p:cNvPr id="17413" name="Picture 5">
            <a:extLst>
              <a:ext uri="{FF2B5EF4-FFF2-40B4-BE49-F238E27FC236}">
                <a16:creationId xmlns:a16="http://schemas.microsoft.com/office/drawing/2014/main" id="{9747E5FC-59CB-43CD-8121-08354DE1DF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894" y="3626222"/>
            <a:ext cx="4381356" cy="262881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3BF11AF9-C4F3-42E6-BB2D-009B8B7F34CF}"/>
              </a:ext>
            </a:extLst>
          </p:cNvPr>
          <p:cNvSpPr txBox="1"/>
          <p:nvPr/>
        </p:nvSpPr>
        <p:spPr>
          <a:xfrm>
            <a:off x="6740660" y="2424189"/>
            <a:ext cx="5187824" cy="923330"/>
          </a:xfrm>
          <a:prstGeom prst="rect">
            <a:avLst/>
          </a:prstGeom>
          <a:noFill/>
        </p:spPr>
        <p:txBody>
          <a:bodyPr wrap="square">
            <a:spAutoFit/>
          </a:bodyPr>
          <a:lstStyle/>
          <a:p>
            <a:r>
              <a:rPr lang="uk-UA" i="1" dirty="0"/>
              <a:t>Мікропроцесор перетворюється з компонента спеціалізованого пристрою на універсальний обчислювальний процесор.</a:t>
            </a:r>
          </a:p>
        </p:txBody>
      </p:sp>
    </p:spTree>
    <p:extLst>
      <p:ext uri="{BB962C8B-B14F-4D97-AF65-F5344CB8AC3E}">
        <p14:creationId xmlns:p14="http://schemas.microsoft.com/office/powerpoint/2010/main" val="268215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362139" y="208231"/>
            <a:ext cx="11506954" cy="6092982"/>
          </a:xfrm>
        </p:spPr>
        <p:txBody>
          <a:bodyPr>
            <a:normAutofit/>
          </a:bodyPr>
          <a:lstStyle/>
          <a:p>
            <a:pPr marL="0" indent="0" algn="just">
              <a:lnSpc>
                <a:spcPct val="100000"/>
              </a:lnSpc>
              <a:spcBef>
                <a:spcPts val="0"/>
              </a:spcBef>
              <a:buNone/>
              <a:defRPr/>
            </a:pPr>
            <a:r>
              <a:rPr lang="uk-UA" sz="1800" dirty="0"/>
              <a:t>Ще одним важливим представником четвертого покоління</a:t>
            </a:r>
            <a:r>
              <a:rPr lang="ru-RU" sz="1800" dirty="0"/>
              <a:t> </a:t>
            </a:r>
            <a:r>
              <a:rPr lang="uk-UA" sz="1800" dirty="0"/>
              <a:t>розвитку ЕОМ є </a:t>
            </a:r>
            <a:r>
              <a:rPr lang="uk-UA" sz="1800" b="1" dirty="0"/>
              <a:t>Apple II</a:t>
            </a:r>
            <a:r>
              <a:rPr lang="uk-UA" sz="1800" dirty="0"/>
              <a:t>. Розроблений Стівом </a:t>
            </a:r>
            <a:r>
              <a:rPr lang="ru-RU" sz="1800" dirty="0"/>
              <a:t>Возняком і </a:t>
            </a:r>
            <a:r>
              <a:rPr lang="uk-UA" sz="1800" dirty="0"/>
              <a:t>компанією</a:t>
            </a:r>
            <a:r>
              <a:rPr lang="ru-RU" sz="1800" dirty="0"/>
              <a:t> </a:t>
            </a:r>
            <a:r>
              <a:rPr lang="en-US" sz="1800" dirty="0"/>
              <a:t>Apple II</a:t>
            </a:r>
            <a:r>
              <a:rPr lang="uk-UA" sz="1800" dirty="0"/>
              <a:t> в 1977 році. </a:t>
            </a:r>
          </a:p>
          <a:p>
            <a:pPr marL="0" indent="0" algn="just">
              <a:lnSpc>
                <a:spcPct val="100000"/>
              </a:lnSpc>
              <a:spcBef>
                <a:spcPts val="0"/>
              </a:spcBef>
              <a:buNone/>
              <a:defRPr/>
            </a:pPr>
            <a:endParaRPr lang="uk-UA" sz="1800" dirty="0"/>
          </a:p>
          <a:p>
            <a:pPr marL="0" indent="0">
              <a:lnSpc>
                <a:spcPct val="100000"/>
              </a:lnSpc>
              <a:spcBef>
                <a:spcPts val="0"/>
              </a:spcBef>
              <a:buNone/>
            </a:pPr>
            <a:r>
              <a:rPr lang="uk-UA" sz="1800" dirty="0"/>
              <a:t>Характеристики:</a:t>
            </a:r>
          </a:p>
          <a:p>
            <a:pPr>
              <a:lnSpc>
                <a:spcPct val="100000"/>
              </a:lnSpc>
              <a:spcBef>
                <a:spcPts val="0"/>
              </a:spcBef>
              <a:buFont typeface="Arial" panose="020B0604020202020204" pitchFamily="34" charset="0"/>
              <a:buChar char="•"/>
            </a:pPr>
            <a:r>
              <a:rPr lang="uk-UA" sz="1800" dirty="0"/>
              <a:t>процесор </a:t>
            </a:r>
            <a:r>
              <a:rPr lang="en-US" sz="1800" dirty="0"/>
              <a:t>MOS Technology 6502 </a:t>
            </a:r>
          </a:p>
          <a:p>
            <a:pPr>
              <a:lnSpc>
                <a:spcPct val="100000"/>
              </a:lnSpc>
              <a:spcBef>
                <a:spcPts val="0"/>
              </a:spcBef>
              <a:buFont typeface="Arial" panose="020B0604020202020204" pitchFamily="34" charset="0"/>
              <a:buChar char="•"/>
            </a:pPr>
            <a:r>
              <a:rPr lang="en-US" sz="1800" dirty="0"/>
              <a:t>8-</a:t>
            </a:r>
            <a:r>
              <a:rPr lang="uk-UA" sz="1800" dirty="0"/>
              <a:t>бітний </a:t>
            </a:r>
          </a:p>
          <a:p>
            <a:pPr>
              <a:lnSpc>
                <a:spcPct val="100000"/>
              </a:lnSpc>
              <a:spcBef>
                <a:spcPts val="0"/>
              </a:spcBef>
              <a:buFont typeface="Arial" panose="020B0604020202020204" pitchFamily="34" charset="0"/>
              <a:buChar char="•"/>
            </a:pPr>
            <a:r>
              <a:rPr lang="uk-UA" sz="1800" dirty="0"/>
              <a:t>3 510 транзисторів у 6502 </a:t>
            </a:r>
          </a:p>
          <a:p>
            <a:pPr>
              <a:lnSpc>
                <a:spcPct val="100000"/>
              </a:lnSpc>
              <a:spcBef>
                <a:spcPts val="0"/>
              </a:spcBef>
              <a:buFont typeface="Arial" panose="020B0604020202020204" pitchFamily="34" charset="0"/>
              <a:buChar char="•"/>
            </a:pPr>
            <a:r>
              <a:rPr lang="uk-UA" sz="1800" dirty="0"/>
              <a:t>тактова частота 1,023 МГц </a:t>
            </a:r>
          </a:p>
          <a:p>
            <a:pPr>
              <a:lnSpc>
                <a:spcPct val="100000"/>
              </a:lnSpc>
              <a:spcBef>
                <a:spcPts val="0"/>
              </a:spcBef>
              <a:buFont typeface="Arial" panose="020B0604020202020204" pitchFamily="34" charset="0"/>
              <a:buChar char="•"/>
            </a:pPr>
            <a:r>
              <a:rPr lang="uk-UA" sz="1800" dirty="0"/>
              <a:t>початкова </a:t>
            </a:r>
            <a:r>
              <a:rPr lang="en-US" sz="1800" dirty="0"/>
              <a:t>RAM – 4 </a:t>
            </a:r>
            <a:r>
              <a:rPr lang="uk-UA" sz="1800" dirty="0"/>
              <a:t>КБ, розширювана до 48 КБ </a:t>
            </a:r>
          </a:p>
          <a:p>
            <a:pPr>
              <a:lnSpc>
                <a:spcPct val="100000"/>
              </a:lnSpc>
              <a:spcBef>
                <a:spcPts val="0"/>
              </a:spcBef>
              <a:buFont typeface="Arial" panose="020B0604020202020204" pitchFamily="34" charset="0"/>
              <a:buChar char="•"/>
            </a:pPr>
            <a:r>
              <a:rPr lang="uk-UA" sz="1800" dirty="0"/>
              <a:t>кольорова графіка </a:t>
            </a:r>
          </a:p>
          <a:p>
            <a:pPr>
              <a:lnSpc>
                <a:spcPct val="100000"/>
              </a:lnSpc>
              <a:spcBef>
                <a:spcPts val="0"/>
              </a:spcBef>
              <a:buFont typeface="Arial" panose="020B0604020202020204" pitchFamily="34" charset="0"/>
              <a:buChar char="•"/>
            </a:pPr>
            <a:r>
              <a:rPr lang="uk-UA" sz="1800" dirty="0"/>
              <a:t>підключення касетного магнітофона </a:t>
            </a:r>
          </a:p>
          <a:p>
            <a:pPr>
              <a:lnSpc>
                <a:spcPct val="100000"/>
              </a:lnSpc>
              <a:spcBef>
                <a:spcPts val="0"/>
              </a:spcBef>
              <a:buFont typeface="Arial" panose="020B0604020202020204" pitchFamily="34" charset="0"/>
              <a:buChar char="•"/>
            </a:pPr>
            <a:r>
              <a:rPr lang="uk-UA" sz="1800" dirty="0"/>
              <a:t>ціна базової системи – $1 298 </a:t>
            </a:r>
          </a:p>
          <a:p>
            <a:pPr>
              <a:lnSpc>
                <a:spcPct val="100000"/>
              </a:lnSpc>
              <a:spcBef>
                <a:spcPts val="0"/>
              </a:spcBef>
              <a:buFont typeface="Arial" panose="020B0604020202020204" pitchFamily="34" charset="0"/>
              <a:buChar char="•"/>
            </a:pPr>
            <a:r>
              <a:rPr lang="uk-UA" sz="1800" dirty="0"/>
              <a:t>один із перших масових готових персональних комп'ютерів</a:t>
            </a:r>
          </a:p>
          <a:p>
            <a:pPr marL="0" indent="534988" algn="just">
              <a:buNone/>
              <a:defRPr/>
            </a:pPr>
            <a:endParaRPr lang="uk-UA" altLang="ru-RU" sz="2000" dirty="0"/>
          </a:p>
        </p:txBody>
      </p:sp>
      <p:pic>
        <p:nvPicPr>
          <p:cNvPr id="18434" name="Picture 2">
            <a:extLst>
              <a:ext uri="{FF2B5EF4-FFF2-40B4-BE49-F238E27FC236}">
                <a16:creationId xmlns:a16="http://schemas.microsoft.com/office/drawing/2014/main" id="{29125031-B7C2-477F-95A4-FCE4D29E82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9107" y="3983525"/>
            <a:ext cx="3716587" cy="2731018"/>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a:extLst>
              <a:ext uri="{FF2B5EF4-FFF2-40B4-BE49-F238E27FC236}">
                <a16:creationId xmlns:a16="http://schemas.microsoft.com/office/drawing/2014/main" id="{1A6038C7-3953-4372-B445-0663D51AE9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2360" y="697982"/>
            <a:ext cx="3186820" cy="2731018"/>
          </a:xfrm>
          <a:prstGeom prst="rect">
            <a:avLst/>
          </a:prstGeom>
          <a:noFill/>
          <a:extLst>
            <a:ext uri="{909E8E84-426E-40DD-AFC4-6F175D3DCCD1}">
              <a14:hiddenFill xmlns:a14="http://schemas.microsoft.com/office/drawing/2010/main">
                <a:solidFill>
                  <a:srgbClr val="FFFFFF"/>
                </a:solidFill>
              </a14:hiddenFill>
            </a:ext>
          </a:extLst>
        </p:spPr>
      </p:pic>
      <p:pic>
        <p:nvPicPr>
          <p:cNvPr id="18438" name="Picture 6">
            <a:extLst>
              <a:ext uri="{FF2B5EF4-FFF2-40B4-BE49-F238E27FC236}">
                <a16:creationId xmlns:a16="http://schemas.microsoft.com/office/drawing/2014/main" id="{15C94435-F450-437E-94A2-B972C039D5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8742" y="3983525"/>
            <a:ext cx="4405031" cy="2731018"/>
          </a:xfrm>
          <a:prstGeom prst="rect">
            <a:avLst/>
          </a:prstGeom>
          <a:noFill/>
          <a:extLst>
            <a:ext uri="{909E8E84-426E-40DD-AFC4-6F175D3DCCD1}">
              <a14:hiddenFill xmlns:a14="http://schemas.microsoft.com/office/drawing/2010/main">
                <a:solidFill>
                  <a:srgbClr val="FFFFFF"/>
                </a:solidFill>
              </a14:hiddenFill>
            </a:ext>
          </a:extLst>
        </p:spPr>
      </p:pic>
      <p:pic>
        <p:nvPicPr>
          <p:cNvPr id="18440" name="Picture 8">
            <a:extLst>
              <a:ext uri="{FF2B5EF4-FFF2-40B4-BE49-F238E27FC236}">
                <a16:creationId xmlns:a16="http://schemas.microsoft.com/office/drawing/2014/main" id="{5A26E714-D2F0-48EE-B34F-1568A19FA6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6821" y="4000767"/>
            <a:ext cx="3618367" cy="271377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C08FE9C-05CD-4B1D-908D-3939E9E1C952}"/>
              </a:ext>
            </a:extLst>
          </p:cNvPr>
          <p:cNvSpPr txBox="1"/>
          <p:nvPr/>
        </p:nvSpPr>
        <p:spPr>
          <a:xfrm>
            <a:off x="7001419" y="3312500"/>
            <a:ext cx="4990721" cy="646331"/>
          </a:xfrm>
          <a:prstGeom prst="rect">
            <a:avLst/>
          </a:prstGeom>
          <a:noFill/>
        </p:spPr>
        <p:txBody>
          <a:bodyPr wrap="square">
            <a:spAutoFit/>
          </a:bodyPr>
          <a:lstStyle/>
          <a:p>
            <a:r>
              <a:rPr lang="ru-RU" i="1" dirty="0"/>
              <a:t>Комп'ютер перестає бути обладнанням лабораторії – його купує звичайна людина</a:t>
            </a:r>
            <a:endParaRPr lang="uk-UA" i="1" dirty="0"/>
          </a:p>
        </p:txBody>
      </p:sp>
    </p:spTree>
    <p:extLst>
      <p:ext uri="{BB962C8B-B14F-4D97-AF65-F5344CB8AC3E}">
        <p14:creationId xmlns:p14="http://schemas.microsoft.com/office/powerpoint/2010/main" val="7942373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9D900D0B-3AC4-41C6-B194-5F4DFA916F70}"/>
              </a:ext>
            </a:extLst>
          </p:cNvPr>
          <p:cNvSpPr>
            <a:spLocks noGrp="1"/>
          </p:cNvSpPr>
          <p:nvPr>
            <p:ph idx="1"/>
          </p:nvPr>
        </p:nvSpPr>
        <p:spPr>
          <a:xfrm>
            <a:off x="344033" y="334978"/>
            <a:ext cx="11009768" cy="5841985"/>
          </a:xfrm>
        </p:spPr>
        <p:txBody>
          <a:bodyPr>
            <a:normAutofit/>
          </a:bodyPr>
          <a:lstStyle/>
          <a:p>
            <a:pPr marL="0" indent="0">
              <a:lnSpc>
                <a:spcPct val="100000"/>
              </a:lnSpc>
              <a:spcBef>
                <a:spcPts val="0"/>
              </a:spcBef>
              <a:buNone/>
            </a:pPr>
            <a:r>
              <a:rPr lang="ru-RU" sz="1800" b="1" dirty="0"/>
              <a:t>IBM PC 5150 </a:t>
            </a:r>
            <a:r>
              <a:rPr lang="uk-UA" sz="1800" dirty="0"/>
              <a:t>на довгі десятиліття </a:t>
            </a:r>
            <a:r>
              <a:rPr lang="ru-RU" sz="1800" dirty="0"/>
              <a:t>став стандартом персонального </a:t>
            </a:r>
            <a:r>
              <a:rPr lang="uk-UA" sz="1800" dirty="0"/>
              <a:t>комп'ютера</a:t>
            </a:r>
            <a:r>
              <a:rPr lang="ru-RU" sz="1800" dirty="0"/>
              <a:t> </a:t>
            </a:r>
            <a:r>
              <a:rPr lang="uk-UA" sz="1800" dirty="0"/>
              <a:t>після</a:t>
            </a:r>
            <a:r>
              <a:rPr lang="ru-RU" sz="1800" dirty="0"/>
              <a:t> </a:t>
            </a:r>
            <a:r>
              <a:rPr lang="uk-UA" sz="1800" dirty="0"/>
              <a:t>свого</a:t>
            </a:r>
            <a:r>
              <a:rPr lang="ru-RU" sz="1800" dirty="0"/>
              <a:t> </a:t>
            </a:r>
            <a:r>
              <a:rPr lang="uk-UA" sz="1800" dirty="0"/>
              <a:t>виходу</a:t>
            </a:r>
            <a:r>
              <a:rPr lang="ru-RU" sz="1800" dirty="0"/>
              <a:t> в 1981 </a:t>
            </a:r>
            <a:r>
              <a:rPr lang="uk-UA" sz="1800" dirty="0"/>
              <a:t>році</a:t>
            </a:r>
            <a:r>
              <a:rPr lang="ru-RU" sz="1800" dirty="0"/>
              <a:t>.</a:t>
            </a:r>
          </a:p>
          <a:p>
            <a:pPr marL="0" indent="0">
              <a:lnSpc>
                <a:spcPct val="100000"/>
              </a:lnSpc>
              <a:spcBef>
                <a:spcPts val="0"/>
              </a:spcBef>
              <a:buNone/>
            </a:pPr>
            <a:r>
              <a:rPr lang="ru-RU" sz="1800" dirty="0"/>
              <a:t>Характеристики: </a:t>
            </a:r>
          </a:p>
          <a:p>
            <a:pPr>
              <a:lnSpc>
                <a:spcPct val="100000"/>
              </a:lnSpc>
              <a:spcBef>
                <a:spcPts val="0"/>
              </a:spcBef>
            </a:pPr>
            <a:r>
              <a:rPr lang="uk-UA" sz="1800" dirty="0"/>
              <a:t>процесор</a:t>
            </a:r>
            <a:r>
              <a:rPr lang="ru-RU" sz="1800" dirty="0"/>
              <a:t> </a:t>
            </a:r>
            <a:r>
              <a:rPr lang="en-US" sz="1800" dirty="0"/>
              <a:t>Intel 8088</a:t>
            </a:r>
            <a:endParaRPr lang="uk-UA" sz="1800" dirty="0"/>
          </a:p>
          <a:p>
            <a:pPr>
              <a:lnSpc>
                <a:spcPct val="100000"/>
              </a:lnSpc>
              <a:spcBef>
                <a:spcPts val="0"/>
              </a:spcBef>
            </a:pPr>
            <a:r>
              <a:rPr lang="en-US" sz="1800" dirty="0"/>
              <a:t>16-</a:t>
            </a:r>
            <a:r>
              <a:rPr lang="uk-UA" sz="1800" dirty="0"/>
              <a:t>бітна</a:t>
            </a:r>
            <a:r>
              <a:rPr lang="ru-RU" sz="1800" dirty="0"/>
              <a:t> архітектура</a:t>
            </a:r>
          </a:p>
          <a:p>
            <a:pPr>
              <a:lnSpc>
                <a:spcPct val="100000"/>
              </a:lnSpc>
              <a:spcBef>
                <a:spcPts val="0"/>
              </a:spcBef>
            </a:pPr>
            <a:r>
              <a:rPr lang="ru-RU" sz="1800" dirty="0"/>
              <a:t>29 000 </a:t>
            </a:r>
            <a:r>
              <a:rPr lang="uk-UA" sz="1800" dirty="0"/>
              <a:t>транзисторів</a:t>
            </a:r>
          </a:p>
          <a:p>
            <a:pPr>
              <a:lnSpc>
                <a:spcPct val="100000"/>
              </a:lnSpc>
              <a:spcBef>
                <a:spcPts val="0"/>
              </a:spcBef>
            </a:pPr>
            <a:r>
              <a:rPr lang="ru-RU" sz="1800" dirty="0"/>
              <a:t>Тактова частота 4,77 МГц</a:t>
            </a:r>
          </a:p>
          <a:p>
            <a:pPr>
              <a:lnSpc>
                <a:spcPct val="100000"/>
              </a:lnSpc>
              <a:spcBef>
                <a:spcPts val="0"/>
              </a:spcBef>
            </a:pPr>
            <a:r>
              <a:rPr lang="en-US" sz="1800" dirty="0"/>
              <a:t>RAM – 16–64 </a:t>
            </a:r>
            <a:r>
              <a:rPr lang="ru-RU" sz="1800" dirty="0"/>
              <a:t>КБ у </a:t>
            </a:r>
            <a:r>
              <a:rPr lang="uk-UA" sz="1800" dirty="0"/>
              <a:t>базових конфігураціях</a:t>
            </a:r>
          </a:p>
          <a:p>
            <a:pPr>
              <a:lnSpc>
                <a:spcPct val="100000"/>
              </a:lnSpc>
              <a:spcBef>
                <a:spcPts val="0"/>
              </a:spcBef>
            </a:pPr>
            <a:r>
              <a:rPr lang="ru-RU" sz="1800" dirty="0"/>
              <a:t>Пам’ять - до 256 КБ без додаткових карт розширення</a:t>
            </a:r>
          </a:p>
          <a:p>
            <a:pPr>
              <a:lnSpc>
                <a:spcPct val="100000"/>
              </a:lnSpc>
              <a:spcBef>
                <a:spcPts val="0"/>
              </a:spcBef>
            </a:pPr>
            <a:r>
              <a:rPr lang="ru-RU" sz="1800" dirty="0"/>
              <a:t>ціна – від $1 565</a:t>
            </a:r>
          </a:p>
          <a:p>
            <a:pPr>
              <a:lnSpc>
                <a:spcPct val="100000"/>
              </a:lnSpc>
              <a:spcBef>
                <a:spcPts val="0"/>
              </a:spcBef>
            </a:pPr>
            <a:r>
              <a:rPr lang="ru-RU" sz="1800" dirty="0"/>
              <a:t>операційна система – </a:t>
            </a:r>
            <a:r>
              <a:rPr lang="en-US" sz="1800" dirty="0"/>
              <a:t>PC DOS</a:t>
            </a:r>
            <a:endParaRPr lang="uk-UA" sz="1800" dirty="0"/>
          </a:p>
          <a:p>
            <a:pPr>
              <a:lnSpc>
                <a:spcPct val="100000"/>
              </a:lnSpc>
              <a:spcBef>
                <a:spcPts val="0"/>
              </a:spcBef>
            </a:pPr>
            <a:r>
              <a:rPr lang="uk-UA" sz="1800" dirty="0"/>
              <a:t>відкриті</a:t>
            </a:r>
            <a:r>
              <a:rPr lang="ru-RU" sz="1800" dirty="0"/>
              <a:t> апаратні специфікації сприяли появі </a:t>
            </a:r>
            <a:r>
              <a:rPr lang="en-US" sz="1800" dirty="0"/>
              <a:t>IBM PC-</a:t>
            </a:r>
            <a:r>
              <a:rPr lang="uk-UA" sz="1800" dirty="0"/>
              <a:t>сумісних</a:t>
            </a:r>
            <a:r>
              <a:rPr lang="ru-RU" sz="1800" dirty="0"/>
              <a:t> систем</a:t>
            </a:r>
          </a:p>
          <a:p>
            <a:pPr marL="0" indent="0">
              <a:buNone/>
            </a:pPr>
            <a:endParaRPr lang="uk-UA" sz="2000" dirty="0"/>
          </a:p>
        </p:txBody>
      </p:sp>
      <p:pic>
        <p:nvPicPr>
          <p:cNvPr id="19461" name="Picture 5">
            <a:extLst>
              <a:ext uri="{FF2B5EF4-FFF2-40B4-BE49-F238E27FC236}">
                <a16:creationId xmlns:a16="http://schemas.microsoft.com/office/drawing/2014/main" id="{A0279F6B-01B5-4F1F-A57A-43BCC7813F2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202" y="3770835"/>
            <a:ext cx="3856164" cy="2572761"/>
          </a:xfrm>
          <a:prstGeom prst="rect">
            <a:avLst/>
          </a:prstGeom>
          <a:noFill/>
          <a:extLst>
            <a:ext uri="{909E8E84-426E-40DD-AFC4-6F175D3DCCD1}">
              <a14:hiddenFill xmlns:a14="http://schemas.microsoft.com/office/drawing/2010/main">
                <a:solidFill>
                  <a:srgbClr val="FFFFFF"/>
                </a:solidFill>
              </a14:hiddenFill>
            </a:ext>
          </a:extLst>
        </p:spPr>
      </p:pic>
      <p:pic>
        <p:nvPicPr>
          <p:cNvPr id="19463" name="Picture 7">
            <a:extLst>
              <a:ext uri="{FF2B5EF4-FFF2-40B4-BE49-F238E27FC236}">
                <a16:creationId xmlns:a16="http://schemas.microsoft.com/office/drawing/2014/main" id="{F18E2EEC-1AE3-425A-8220-4AD92061D0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0108" y="3502515"/>
            <a:ext cx="3766241" cy="3269200"/>
          </a:xfrm>
          <a:prstGeom prst="rect">
            <a:avLst/>
          </a:prstGeom>
          <a:noFill/>
          <a:extLst>
            <a:ext uri="{909E8E84-426E-40DD-AFC4-6F175D3DCCD1}">
              <a14:hiddenFill xmlns:a14="http://schemas.microsoft.com/office/drawing/2010/main">
                <a:solidFill>
                  <a:srgbClr val="FFFFFF"/>
                </a:solidFill>
              </a14:hiddenFill>
            </a:ext>
          </a:extLst>
        </p:spPr>
      </p:pic>
      <p:pic>
        <p:nvPicPr>
          <p:cNvPr id="19465" name="Picture 9">
            <a:extLst>
              <a:ext uri="{FF2B5EF4-FFF2-40B4-BE49-F238E27FC236}">
                <a16:creationId xmlns:a16="http://schemas.microsoft.com/office/drawing/2014/main" id="{C781E5F8-967A-4653-9EF6-0BB2C7F64A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5717" y="3502515"/>
            <a:ext cx="2368980" cy="3079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565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756</TotalTime>
  <Words>3397</Words>
  <Application>Microsoft Office PowerPoint</Application>
  <PresentationFormat>Широкий екран</PresentationFormat>
  <Paragraphs>257</Paragraphs>
  <Slides>42</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42</vt:i4>
      </vt:variant>
    </vt:vector>
  </HeadingPairs>
  <TitlesOfParts>
    <vt:vector size="48" baseType="lpstr">
      <vt:lpstr>Arial</vt:lpstr>
      <vt:lpstr>Calibri</vt:lpstr>
      <vt:lpstr>Calibri Light</vt:lpstr>
      <vt:lpstr>Century</vt:lpstr>
      <vt:lpstr>Times New Roman</vt:lpstr>
      <vt:lpstr>Office Theme</vt:lpstr>
      <vt:lpstr>Обчислювальна техніка та програмування</vt:lpstr>
      <vt:lpstr>Лекція 1   Вступ до дисципліни. Архітектура сучасної ЕОМ</vt:lpstr>
      <vt:lpstr>Мета та завдання дисципліни</vt:lpstr>
      <vt:lpstr>Теми лекцій і лабораторних робіт</vt:lpstr>
      <vt:lpstr>Система оцінювання</vt:lpstr>
      <vt:lpstr>Презентація PowerPoint</vt:lpstr>
      <vt:lpstr>Застосування для лічби підручних засобів</vt:lpstr>
      <vt:lpstr>Пристрої для лічби</vt:lpstr>
      <vt:lpstr>Презентація PowerPoint</vt:lpstr>
      <vt:lpstr>Презентація PowerPoint</vt:lpstr>
      <vt:lpstr>Презентація PowerPoint</vt:lpstr>
      <vt:lpstr>Перші механічні обчислювальні машини</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Перші ЕОМ</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Перше покоління комп’ютерів (1945-1956 рр.)</vt:lpstr>
      <vt:lpstr>Друге покоління комп’ютерів (1956–1964 рр.)</vt:lpstr>
      <vt:lpstr>Презентація PowerPoint</vt:lpstr>
      <vt:lpstr>Презентація PowerPoint</vt:lpstr>
      <vt:lpstr>Презентація PowerPoint</vt:lpstr>
      <vt:lpstr>Презентація PowerPoint</vt:lpstr>
      <vt:lpstr>Презентація PowerPoint</vt:lpstr>
      <vt:lpstr>Третє покоління комп’ютерів (1964–1971 рр.)</vt:lpstr>
      <vt:lpstr>Презентація PowerPoint</vt:lpstr>
      <vt:lpstr>Презентація PowerPoint</vt:lpstr>
      <vt:lpstr>Презентація PowerPoint</vt:lpstr>
      <vt:lpstr>Четверте покоління комп’ютерів (1970-ті –1990-ті рр.)</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Пользователь Windows</dc:creator>
  <cp:lastModifiedBy>frostoff4ever@gmail.com</cp:lastModifiedBy>
  <cp:revision>74</cp:revision>
  <dcterms:created xsi:type="dcterms:W3CDTF">2026-08-22T15:33:16Z</dcterms:created>
  <dcterms:modified xsi:type="dcterms:W3CDTF">2026-09-01T08:10:27Z</dcterms:modified>
</cp:coreProperties>
</file>