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 project has been approved, the consortium must turn its application into a workable management system. Sections 1–3 deal with the planning documents that govern implementation: the project management plan, the scope and the schedule. Sections 4–6 turn to the people who carry out the work and the mechanisms that coordinate them: roles and leadership, meetings and change control, and digital tools. The lecture builds on the WBS and milestones introduced in Lecture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Project Management Plan (PMP) is the foundational document that integrates the outputs of all planning processes and defines how the project will be executed, monitored and closed. This section distinguishes it from the funding application and from the Grant Agreement, and reviews its structure and 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the project proposal (application), which is a document intended to persuade the donor of the merits of funding, the project management plan is an internal operational document of the consortium. It details the approaches to implementing a project that has already been approved. It integrates the outputs of all planning processes and defines how the project will be executed, monitored and closed. This slide answers the first self-check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typical plan for managing an international project combines the Project Charter, which formally authorises the start of the project and defines the project manager and their authority, with nine subsidiary plans. Three of them are developed further in this lecture (gold icons): scope, schedule and resources. The cost management plan is examined in Topic 6; the quality, communications and risk management plans in Topic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 performs three key functions. It is integrative, bringing together all aspects of management in a single, coherent document; communicative, serving as a shared reference base for all consortium partners and reducing the risk of divergent understandings of tasks; and a control tool, serving as the baseline against which actual progress and deviations are measured. It must be distinguished from the Grant Agreement with the donor: the plan is internal, flexible and subject to updating, whereas amendments to the Grant Agreement require formal approval under a considerably more rigid procedure.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Scope management is the process of defining and controlling what is, and is not, included within the project's body of work. The section covers the project scope and the danger of scope creep, the project scope statement, and the work breakdown structure with its dictionary, which together form the scope baseline.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project scope delineates the totality of work required to produce project outputs with defined characteristics. Scope creep is the uncontrolled, gradual expansion of the content of work without a corresponding review of resources and timelines; it is one of the most common causes of budget overruns and schedule delays in international projects. Clearly defining the boundaries at the outset of implementation is a precondition for preventing it; material changes should then pass through the formal change procedure discussed in Section 5. Ask students for an example from a hypothetical project (self-check question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project scope statement details the project boundaries. It includes a list of the principal project outputs, the criteria for their acceptance, and a list of what is explicitly excluded from the project scope. The explicit exclusions matter because they prevent divergent stakeholder expectations. The example on the left is hypothetical: a capacity-building project that develops and pilots a training programme.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methodology for constructing the WBS was examined in Lecture 3. At the implementation stage it is elaborated down to the level of the specific operations required to complete each task within a work package. The WBS Dictionary accompanies it and, for each element, defines the description of the work, the acceptance criteria, the resources required and the responsible party. The approved project scope statement, the WBS and the WBS dictionary together form the scope baseline, the benchmark for controlling changes throughout implementation.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Scheduling turns the WBS into a timetable. The section moves from dependencies and duration estimates to the Gantt chart, the critical path method, and the use of milestones and control gates for monitoring implementation. One hypothetical 12-month project is used throughout the section so that the Gantt chart and the network diagram can be compared.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basis of the WBS, the logical dependencies between activities are determined: finish-to-start, start-to-start and finish-to-finish. The duration of each activity is then estimated by expert judgement, analogous estimating, or three-point estimating using the PERT method. On this basis the project network diagram is constructed. Finish-to-start is the most intuitive type: the pilot training cannot begin until the curriculum is 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Gantt chart is a horizontal bar chart: activities are arranged along the vertical axis, the time scale along the horizontal axis, and the duration of each activity is shown as a bar of corresponding length. It is the most widely used tool for visualising the work plan in project applications and reports, because it is clear to stakeholders without specialised project management training. In this hypothetical example the gold bars form the critical path (A–B–D–F); activities C and E have float. Diamonds mark milestones at the end of months 2, 5, 9 and 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critical path is the longest sequence of logically linked activities in the project network diagram; it determines the minimum possible duration of the entire project. Activities on the critical path have zero float: any delay directly extends the project completion date. Activities off the critical path have slack that does not affect the final deadline. In this hypothetical example, the path A–B–D–F takes 12 months; a one-month delay to C is absorbed, but a one-month delay to B moves the end date. Identifying the critical path tells the manager where to focus attention (self-check question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Milestones, examined in Lecture 3, are used during implementation for ongoing progress monitoring: whether a milestone is reached on schedule is a signal to project management and the donor regarding the state of implementation. Control gates are planned decision points, for example a decision on moving to the next phase of the project. They are often linked to the assessment of interim results and, where necessary, to adjustment of the plan. In the hypothetical timeline, the gate at month 5 decides whether the pilot can start on the basis of the approved curriculum.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section moves from documents to people. It introduces the responsibility assignment (RACI) matrix, the specific features of team interaction in an international consortium, and the leadership role of the project manager or coordinator.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RACI matrix defines, for each task or project output, the role of each team member or consortium partner. R (Responsible) is the party directly responsible for carrying out the task. A (Accountable) bears ultimate responsibility for the outcome and approves it; there must be exactly one A for each task. C (Consulted) involves two-way communication before or during the task; I (Informed) involves one-way communication about progress or outcome. Built at the implementation-planning stage, the matrix prevents duplication of functions and accountability gaps.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hypothetical matrix shows how RACI roles are distributed across consortium actors. Row 1 answers self-check question 4: the project manager is Accountable for the interim report and approves it, while the WP leaders and the financial officer are Responsible for preparing its sections. Several parties may be Responsible, but each row has exactly one A. Note that the budget reallocation request is approved by the Steering Committee, anticipating the change procedure in Section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 interaction in an international project is shaped by the geographical dispersion of partners, which makes the team a distributed or virtual one; by the need to combine in-person and remote coordination; and by differences in the organisational cultures of partner institutions. Effective interaction rests on clearly defined rules of cooperation, a team charter or ways of working, agreed at the outset of implementation. It covers the working language, the communication channels, the frequency of meetings and the decision-making procedure.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manager of an international project (project manager or coordinator) combines administrative management — planning, control and reporting — with leadership: motivating the team, managing change, mediating conflicts (examined in detail in Topic 7) and representing the consortium before the donor and external stakeholders. In an international context, situational leadership takes on particular importance: the ability to adapt one's leadership style to the cultural expectations of partners from different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Coordination turns a group of partner institutions into a functioning consortium. This section covers the typical governance structure, the cycle of consortium meetings, the recording of decisions in minutes, and the formal procedure for managing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typical organisational structure for managing an international consortium has three tiers. The Steering Committee is the highest body for strategic decision-making, with representatives from all partners. The coordination group or Project Management Team is the operational body responsible for day-to-day management. Thematic working groups are formed around individual work packages.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kick-off meeting is held at the start of implementation to agree working procedures and to enable partners to become acquainted with one another (self-check question 5). Periodic coordination meetings, monthly or quarterly, monitor progress. Interim and final meetings are timed to coincide with the completion of project phases or reporting periods. Every meeting requires a predetermined agenda and concludes with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minutes of meeting record the participants, the matters discussed, the decisions taken, and a list of action items, each with a responsible party and a deadline. Systematic minute-taking provides an audit trail of management decisions. This matters both for the internal coordination of the consortium and for potential checks by the donor. The document on the left is a hypothetical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material change to the scope, budget or timeline of the project must go through a formalised change management procedure. A change request is submitted; its impact on other elements of the project is assessed; it is approved by an authorised body of the consortium, typically the Steering Committee; and, where necessary, it is agreed with the donor by way of a formal amendment to the Grant Agreement. This links back to Section 1: the management plan can be updated internally, but the Grant Agreement cannot.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Contemporary practice in managing international projects involves the widespread use of digital tools. The section groups them by function and then discusses how the consortium selects its toolset, with regard to the donor's requirements on cybersecurity and personal data protection.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Digital tools may be broadly grouped into six categories: scheduling and task tracking; team communication and video conferencing; collaborative document editing; specialised grant management platforms such as donor portals, in particular the EU Funding &amp; Tenders Portal; risk and quality management tools such as electronic risk registers and document version control; and data visualisation and reporting tools for analytical reports based on monitoring indicators (Topic 8). The products named are examples mentioned in the lecture, not recommendations.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choice of digital tools within a consortium is, as a rule, agreed at the kick-off meeting and enshrined in the communications management plan. It must take into account the donor's requirements concerning cybersecurity and the protection of personal data, in particular the General Data Protection Regulation (GDPR) for projects involving partners from the EU. The GDPR is Regulation (EU) 2016/679; it has applied since 25 May 2018, and Article 5 sets out seven principles for processing personal data (sources: European Commission; European Data Protection Board). This supports self-check question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takeaways to recap the logic of the lecture: plan, scope and schedule define what will be done and when; roles, leadership and coordination mechanisms define who does it and how decisions are taken.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2 and 4 can be worked on in small groups: one group describes a scope creep scenario and the change procedure that would stop it; another fills in a RACI row for the interim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5-10.png"/><Relationship Id="rId11" Type="http://schemas.openxmlformats.org/officeDocument/2006/relationships/slideLayout" Target="../slideLayouts/slideLayout1.xml"/><Relationship Id="rId1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image" Target="../media/image-23-9.png"/><Relationship Id="rId10" Type="http://schemas.openxmlformats.org/officeDocument/2006/relationships/image" Target="../media/image-23-10.png"/><Relationship Id="rId11" Type="http://schemas.openxmlformats.org/officeDocument/2006/relationships/slideLayout" Target="../slideLayouts/slideLayout1.xml"/><Relationship Id="rId1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slideLayout" Target="../slideLayouts/slideLayout1.xml"/><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slideLayout" Target="../slideLayouts/slideLayout1.xml"/><Relationship Id="rId8"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image" Target="../media/image-27-5.png"/><Relationship Id="rId6" Type="http://schemas.openxmlformats.org/officeDocument/2006/relationships/image" Target="../media/image-27-6.png"/><Relationship Id="rId7" Type="http://schemas.openxmlformats.org/officeDocument/2006/relationships/slideLayout" Target="../slideLayouts/slideLayout1.xml"/><Relationship Id="rId8"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image" Target="../media/image-28-5.png"/><Relationship Id="rId6" Type="http://schemas.openxmlformats.org/officeDocument/2006/relationships/image" Target="../media/image-28-6.png"/><Relationship Id="rId7" Type="http://schemas.openxmlformats.org/officeDocument/2006/relationships/image" Target="../media/image-28-7.png"/><Relationship Id="rId8" Type="http://schemas.openxmlformats.org/officeDocument/2006/relationships/image" Target="../media/image-28-8.png"/><Relationship Id="rId9" Type="http://schemas.openxmlformats.org/officeDocument/2006/relationships/slideLayout" Target="../slideLayouts/slideLayout1.xml"/><Relationship Id="rId10"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image" Target="../media/image-29-5.png"/><Relationship Id="rId6" Type="http://schemas.openxmlformats.org/officeDocument/2006/relationships/image" Target="../media/image-29-6.png"/><Relationship Id="rId7" Type="http://schemas.openxmlformats.org/officeDocument/2006/relationships/slideLayout" Target="../slideLayouts/slideLayout1.xml"/><Relationship Id="rId8"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Shape 3"/>
          <p:cNvSpPr/>
          <p:nvPr/>
        </p:nvSpPr>
        <p:spPr>
          <a:xfrm>
            <a:off x="9098280" y="1783080"/>
            <a:ext cx="2103120" cy="2103120"/>
          </a:xfrm>
          <a:prstGeom prst="ellipse">
            <a:avLst/>
          </a:prstGeom>
          <a:solidFill>
            <a:srgbClr val="31487A"/>
          </a:solidFill>
          <a:ln w="19050">
            <a:solidFill>
              <a:srgbClr val="C9A227"/>
            </a:solidFill>
            <a:prstDash val="solid"/>
          </a:ln>
        </p:spPr>
      </p:sp>
      <p:pic>
        <p:nvPicPr>
          <p:cNvPr id="6" name="Image 0" descr="preencoded.png">    </p:cNvPr>
          <p:cNvPicPr>
            <a:picLocks noChangeAspect="1"/>
          </p:cNvPicPr>
          <p:nvPr/>
        </p:nvPicPr>
        <p:blipFill>
          <a:blip r:embed="rId1"/>
          <a:stretch>
            <a:fillRect/>
          </a:stretch>
        </p:blipFill>
        <p:spPr>
          <a:xfrm>
            <a:off x="9666122" y="2350922"/>
            <a:ext cx="967435" cy="967435"/>
          </a:xfrm>
          <a:prstGeom prst="rect">
            <a:avLst/>
          </a:prstGeom>
        </p:spPr>
      </p:pic>
      <p:sp>
        <p:nvSpPr>
          <p:cNvPr id="7" name="Text 4"/>
          <p:cNvSpPr txBox="1"/>
          <p:nvPr/>
        </p:nvSpPr>
        <p:spPr>
          <a:xfrm>
            <a:off x="548640" y="685800"/>
            <a:ext cx="7772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INTERNATIONAL PROJECT ACTIVITY  ·  MASTER'S PROGRAMME</a:t>
            </a:r>
            <a:endParaRPr lang="en-US" sz="1200" dirty="0"/>
          </a:p>
        </p:txBody>
      </p:sp>
      <p:sp>
        <p:nvSpPr>
          <p:cNvPr id="8" name="Text 5"/>
          <p:cNvSpPr txBox="1"/>
          <p:nvPr/>
        </p:nvSpPr>
        <p:spPr>
          <a:xfrm>
            <a:off x="548640" y="1737360"/>
            <a:ext cx="7315200" cy="548640"/>
          </a:xfrm>
          <a:prstGeom prst="rect">
            <a:avLst/>
          </a:prstGeom>
          <a:noFill/>
          <a:ln/>
        </p:spPr>
        <p:txBody>
          <a:bodyPr wrap="square" lIns="0" tIns="0" rIns="0" bIns="0" rtlCol="0" anchor="t"/>
          <a:lstStyle/>
          <a:p>
            <a:pPr indent="0" marL="0">
              <a:buNone/>
            </a:pPr>
            <a:r>
              <a:rPr lang="en-US" sz="2400" i="1" dirty="0">
                <a:solidFill>
                  <a:srgbClr val="E9D68F"/>
                </a:solidFill>
                <a:latin typeface="Cambria" pitchFamily="34" charset="0"/>
                <a:ea typeface="Cambria" pitchFamily="34" charset="-122"/>
                <a:cs typeface="Cambria" pitchFamily="34" charset="-120"/>
              </a:rPr>
              <a:t>Lecture 5</a:t>
            </a:r>
            <a:endParaRPr lang="en-US" sz="2400" dirty="0"/>
          </a:p>
        </p:txBody>
      </p:sp>
      <p:sp>
        <p:nvSpPr>
          <p:cNvPr id="9" name="Text 6"/>
          <p:cNvSpPr txBox="1"/>
          <p:nvPr/>
        </p:nvSpPr>
        <p:spPr>
          <a:xfrm>
            <a:off x="548640" y="2331720"/>
            <a:ext cx="7863840" cy="210312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Planning the Implementation of an International Project and Managing the Project Team</a:t>
            </a:r>
            <a:endParaRPr lang="en-US" sz="3800" dirty="0"/>
          </a:p>
        </p:txBody>
      </p:sp>
      <p:sp>
        <p:nvSpPr>
          <p:cNvPr id="10" name="Text 7"/>
          <p:cNvSpPr txBox="1"/>
          <p:nvPr/>
        </p:nvSpPr>
        <p:spPr>
          <a:xfrm>
            <a:off x="548640" y="4526280"/>
            <a:ext cx="7680960" cy="731520"/>
          </a:xfrm>
          <a:prstGeom prst="rect">
            <a:avLst/>
          </a:prstGeom>
          <a:noFill/>
          <a:ln/>
        </p:spPr>
        <p:txBody>
          <a:bodyPr wrap="square" lIns="0" tIns="0" rIns="0" bIns="0" rtlCol="0" anchor="t"/>
          <a:lstStyle/>
          <a:p>
            <a:pPr indent="0" marL="0">
              <a:buNone/>
            </a:pPr>
            <a:r>
              <a:rPr lang="en-US" sz="1600" dirty="0">
                <a:solidFill>
                  <a:srgbClr val="C9D3E6"/>
                </a:solidFill>
                <a:latin typeface="Calibri" pitchFamily="34" charset="0"/>
                <a:ea typeface="Calibri" pitchFamily="34" charset="-122"/>
                <a:cs typeface="Calibri" pitchFamily="34" charset="-120"/>
              </a:rPr>
              <a:t>The project management plan, scope and schedule, roles and responsibility, consortium coordination and digital tools</a:t>
            </a:r>
            <a:endParaRPr lang="en-US" sz="1600" dirty="0"/>
          </a:p>
        </p:txBody>
      </p:sp>
      <p:sp>
        <p:nvSpPr>
          <p:cNvPr id="11" name="Text 8"/>
          <p:cNvSpPr txBox="1"/>
          <p:nvPr/>
        </p:nvSpPr>
        <p:spPr>
          <a:xfrm>
            <a:off x="548640" y="5806440"/>
            <a:ext cx="8229600" cy="320040"/>
          </a:xfrm>
          <a:prstGeom prst="rect">
            <a:avLst/>
          </a:prstGeom>
          <a:noFill/>
          <a:ln/>
        </p:spPr>
        <p:txBody>
          <a:bodyPr wrap="square" lIns="0" tIns="0" rIns="0" bIns="0" rtlCol="0" anchor="t"/>
          <a:lstStyle/>
          <a:p>
            <a:pPr indent="0" marL="0">
              <a:buNone/>
            </a:pPr>
            <a:r>
              <a:rPr lang="en-US" sz="1200" i="1" dirty="0">
                <a:solidFill>
                  <a:srgbClr val="8E9BB8"/>
                </a:solidFill>
                <a:latin typeface="Calibri" pitchFamily="34" charset="0"/>
                <a:ea typeface="Calibri" pitchFamily="34" charset="-122"/>
                <a:cs typeface="Calibri" pitchFamily="34" charset="-120"/>
              </a:rPr>
              <a:t>Content Module 2  ·  Implementation, Administration and Evaluation of International Projects</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OVERVIEW</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Lecture Plan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48640" y="1737360"/>
            <a:ext cx="5303520" cy="1143000"/>
          </a:xfrm>
          <a:prstGeom prst="roundRect">
            <a:avLst>
              <a:gd name="adj" fmla="val 6400"/>
            </a:avLst>
          </a:prstGeom>
          <a:solidFill>
            <a:srgbClr val="F4F7FC"/>
          </a:solidFill>
          <a:ln/>
        </p:spPr>
      </p:sp>
      <p:sp>
        <p:nvSpPr>
          <p:cNvPr id="8" name="Shape 5"/>
          <p:cNvSpPr/>
          <p:nvPr/>
        </p:nvSpPr>
        <p:spPr>
          <a:xfrm>
            <a:off x="749808" y="2025396"/>
            <a:ext cx="566928" cy="566928"/>
          </a:xfrm>
          <a:prstGeom prst="ellipse">
            <a:avLst/>
          </a:prstGeom>
          <a:solidFill>
            <a:srgbClr val="1B2A4A"/>
          </a:solidFill>
          <a:ln/>
        </p:spPr>
      </p:sp>
      <p:sp>
        <p:nvSpPr>
          <p:cNvPr id="9" name="Text 6"/>
          <p:cNvSpPr txBox="1"/>
          <p:nvPr/>
        </p:nvSpPr>
        <p:spPr>
          <a:xfrm>
            <a:off x="749808" y="202539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01</a:t>
            </a:r>
            <a:endParaRPr lang="en-US" sz="1600" dirty="0"/>
          </a:p>
        </p:txBody>
      </p:sp>
      <p:sp>
        <p:nvSpPr>
          <p:cNvPr id="10" name="Text 7"/>
          <p:cNvSpPr txBox="1"/>
          <p:nvPr/>
        </p:nvSpPr>
        <p:spPr>
          <a:xfrm>
            <a:off x="1508760" y="181051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The project management plan: content, structure and functions</a:t>
            </a:r>
            <a:endParaRPr lang="en-US" sz="1500" dirty="0"/>
          </a:p>
        </p:txBody>
      </p:sp>
      <p:sp>
        <p:nvSpPr>
          <p:cNvPr id="11" name="Shape 8"/>
          <p:cNvSpPr/>
          <p:nvPr/>
        </p:nvSpPr>
        <p:spPr>
          <a:xfrm>
            <a:off x="548640" y="3063240"/>
            <a:ext cx="5303520" cy="1143000"/>
          </a:xfrm>
          <a:prstGeom prst="roundRect">
            <a:avLst>
              <a:gd name="adj" fmla="val 6400"/>
            </a:avLst>
          </a:prstGeom>
          <a:solidFill>
            <a:srgbClr val="F4F7FC"/>
          </a:solidFill>
          <a:ln/>
        </p:spPr>
      </p:sp>
      <p:sp>
        <p:nvSpPr>
          <p:cNvPr id="12" name="Shape 9"/>
          <p:cNvSpPr/>
          <p:nvPr/>
        </p:nvSpPr>
        <p:spPr>
          <a:xfrm>
            <a:off x="749808" y="3351276"/>
            <a:ext cx="566928" cy="566928"/>
          </a:xfrm>
          <a:prstGeom prst="ellipse">
            <a:avLst/>
          </a:prstGeom>
          <a:solidFill>
            <a:srgbClr val="1B2A4A"/>
          </a:solidFill>
          <a:ln/>
        </p:spPr>
      </p:sp>
      <p:sp>
        <p:nvSpPr>
          <p:cNvPr id="13" name="Text 10"/>
          <p:cNvSpPr txBox="1"/>
          <p:nvPr/>
        </p:nvSpPr>
        <p:spPr>
          <a:xfrm>
            <a:off x="749808" y="335127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02</a:t>
            </a:r>
            <a:endParaRPr lang="en-US" sz="1600" dirty="0"/>
          </a:p>
        </p:txBody>
      </p:sp>
      <p:sp>
        <p:nvSpPr>
          <p:cNvPr id="14" name="Text 11"/>
          <p:cNvSpPr txBox="1"/>
          <p:nvPr/>
        </p:nvSpPr>
        <p:spPr>
          <a:xfrm>
            <a:off x="1508760" y="313639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Managing project scope and boundaries: deliverables and the work breakdown structure</a:t>
            </a:r>
            <a:endParaRPr lang="en-US" sz="1500" dirty="0"/>
          </a:p>
        </p:txBody>
      </p:sp>
      <p:sp>
        <p:nvSpPr>
          <p:cNvPr id="15" name="Shape 12"/>
          <p:cNvSpPr/>
          <p:nvPr/>
        </p:nvSpPr>
        <p:spPr>
          <a:xfrm>
            <a:off x="548640" y="4389120"/>
            <a:ext cx="5303520" cy="1143000"/>
          </a:xfrm>
          <a:prstGeom prst="roundRect">
            <a:avLst>
              <a:gd name="adj" fmla="val 6400"/>
            </a:avLst>
          </a:prstGeom>
          <a:solidFill>
            <a:srgbClr val="F4F7FC"/>
          </a:solidFill>
          <a:ln/>
        </p:spPr>
      </p:sp>
      <p:sp>
        <p:nvSpPr>
          <p:cNvPr id="16" name="Shape 13"/>
          <p:cNvSpPr/>
          <p:nvPr/>
        </p:nvSpPr>
        <p:spPr>
          <a:xfrm>
            <a:off x="749808" y="4677156"/>
            <a:ext cx="566928" cy="566928"/>
          </a:xfrm>
          <a:prstGeom prst="ellipse">
            <a:avLst/>
          </a:prstGeom>
          <a:solidFill>
            <a:srgbClr val="1B2A4A"/>
          </a:solidFill>
          <a:ln/>
        </p:spPr>
      </p:sp>
      <p:sp>
        <p:nvSpPr>
          <p:cNvPr id="17" name="Text 14"/>
          <p:cNvSpPr txBox="1"/>
          <p:nvPr/>
        </p:nvSpPr>
        <p:spPr>
          <a:xfrm>
            <a:off x="749808" y="467715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03</a:t>
            </a:r>
            <a:endParaRPr lang="en-US" sz="1600" dirty="0"/>
          </a:p>
        </p:txBody>
      </p:sp>
      <p:sp>
        <p:nvSpPr>
          <p:cNvPr id="18" name="Text 15"/>
          <p:cNvSpPr txBox="1"/>
          <p:nvPr/>
        </p:nvSpPr>
        <p:spPr>
          <a:xfrm>
            <a:off x="1508760" y="446227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Scheduling: the Gantt chart, critical path, milestones, deadlines and control points</a:t>
            </a:r>
            <a:endParaRPr lang="en-US" sz="1500" dirty="0"/>
          </a:p>
        </p:txBody>
      </p:sp>
      <p:sp>
        <p:nvSpPr>
          <p:cNvPr id="19" name="Shape 16"/>
          <p:cNvSpPr/>
          <p:nvPr/>
        </p:nvSpPr>
        <p:spPr>
          <a:xfrm>
            <a:off x="6263640" y="1737360"/>
            <a:ext cx="5303520" cy="1143000"/>
          </a:xfrm>
          <a:prstGeom prst="roundRect">
            <a:avLst>
              <a:gd name="adj" fmla="val 6400"/>
            </a:avLst>
          </a:prstGeom>
          <a:solidFill>
            <a:srgbClr val="F4F7FC"/>
          </a:solidFill>
          <a:ln/>
        </p:spPr>
      </p:sp>
      <p:sp>
        <p:nvSpPr>
          <p:cNvPr id="20" name="Shape 17"/>
          <p:cNvSpPr/>
          <p:nvPr/>
        </p:nvSpPr>
        <p:spPr>
          <a:xfrm>
            <a:off x="6464808" y="2025396"/>
            <a:ext cx="566928" cy="566928"/>
          </a:xfrm>
          <a:prstGeom prst="ellipse">
            <a:avLst/>
          </a:prstGeom>
          <a:solidFill>
            <a:srgbClr val="1B2A4A"/>
          </a:solidFill>
          <a:ln/>
        </p:spPr>
      </p:sp>
      <p:sp>
        <p:nvSpPr>
          <p:cNvPr id="21" name="Text 18"/>
          <p:cNvSpPr txBox="1"/>
          <p:nvPr/>
        </p:nvSpPr>
        <p:spPr>
          <a:xfrm>
            <a:off x="6464808" y="202539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04</a:t>
            </a:r>
            <a:endParaRPr lang="en-US" sz="1600" dirty="0"/>
          </a:p>
        </p:txBody>
      </p:sp>
      <p:sp>
        <p:nvSpPr>
          <p:cNvPr id="22" name="Text 19"/>
          <p:cNvSpPr txBox="1"/>
          <p:nvPr/>
        </p:nvSpPr>
        <p:spPr>
          <a:xfrm>
            <a:off x="7223760" y="181051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Resources, roles and responsibility: the RACI matrix, team interaction, leadership</a:t>
            </a:r>
            <a:endParaRPr lang="en-US" sz="1500" dirty="0"/>
          </a:p>
        </p:txBody>
      </p:sp>
      <p:sp>
        <p:nvSpPr>
          <p:cNvPr id="23" name="Shape 20"/>
          <p:cNvSpPr/>
          <p:nvPr/>
        </p:nvSpPr>
        <p:spPr>
          <a:xfrm>
            <a:off x="6263640" y="3063240"/>
            <a:ext cx="5303520" cy="1143000"/>
          </a:xfrm>
          <a:prstGeom prst="roundRect">
            <a:avLst>
              <a:gd name="adj" fmla="val 6400"/>
            </a:avLst>
          </a:prstGeom>
          <a:solidFill>
            <a:srgbClr val="F4F7FC"/>
          </a:solidFill>
          <a:ln/>
        </p:spPr>
      </p:sp>
      <p:sp>
        <p:nvSpPr>
          <p:cNvPr id="24" name="Shape 21"/>
          <p:cNvSpPr/>
          <p:nvPr/>
        </p:nvSpPr>
        <p:spPr>
          <a:xfrm>
            <a:off x="6464808" y="3351276"/>
            <a:ext cx="566928" cy="566928"/>
          </a:xfrm>
          <a:prstGeom prst="ellipse">
            <a:avLst/>
          </a:prstGeom>
          <a:solidFill>
            <a:srgbClr val="1B2A4A"/>
          </a:solidFill>
          <a:ln/>
        </p:spPr>
      </p:sp>
      <p:sp>
        <p:nvSpPr>
          <p:cNvPr id="25" name="Text 22"/>
          <p:cNvSpPr txBox="1"/>
          <p:nvPr/>
        </p:nvSpPr>
        <p:spPr>
          <a:xfrm>
            <a:off x="6464808" y="335127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05</a:t>
            </a:r>
            <a:endParaRPr lang="en-US" sz="1600" dirty="0"/>
          </a:p>
        </p:txBody>
      </p:sp>
      <p:sp>
        <p:nvSpPr>
          <p:cNvPr id="26" name="Text 23"/>
          <p:cNvSpPr txBox="1"/>
          <p:nvPr/>
        </p:nvSpPr>
        <p:spPr>
          <a:xfrm>
            <a:off x="7223760" y="313639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Coordinating partners, organising meetings, recording decisions and managing change</a:t>
            </a:r>
            <a:endParaRPr lang="en-US" sz="1500" dirty="0"/>
          </a:p>
        </p:txBody>
      </p:sp>
      <p:sp>
        <p:nvSpPr>
          <p:cNvPr id="27" name="Shape 24"/>
          <p:cNvSpPr/>
          <p:nvPr/>
        </p:nvSpPr>
        <p:spPr>
          <a:xfrm>
            <a:off x="6263640" y="4389120"/>
            <a:ext cx="5303520" cy="1143000"/>
          </a:xfrm>
          <a:prstGeom prst="roundRect">
            <a:avLst>
              <a:gd name="adj" fmla="val 6400"/>
            </a:avLst>
          </a:prstGeom>
          <a:solidFill>
            <a:srgbClr val="F4F7FC"/>
          </a:solidFill>
          <a:ln/>
        </p:spPr>
      </p:sp>
      <p:sp>
        <p:nvSpPr>
          <p:cNvPr id="28" name="Shape 25"/>
          <p:cNvSpPr/>
          <p:nvPr/>
        </p:nvSpPr>
        <p:spPr>
          <a:xfrm>
            <a:off x="6464808" y="4677156"/>
            <a:ext cx="566928" cy="566928"/>
          </a:xfrm>
          <a:prstGeom prst="ellipse">
            <a:avLst/>
          </a:prstGeom>
          <a:solidFill>
            <a:srgbClr val="1B2A4A"/>
          </a:solidFill>
          <a:ln/>
        </p:spPr>
      </p:sp>
      <p:sp>
        <p:nvSpPr>
          <p:cNvPr id="29" name="Text 26"/>
          <p:cNvSpPr txBox="1"/>
          <p:nvPr/>
        </p:nvSpPr>
        <p:spPr>
          <a:xfrm>
            <a:off x="6464808" y="4677156"/>
            <a:ext cx="566928" cy="566928"/>
          </a:xfrm>
          <a:prstGeom prst="rect">
            <a:avLst/>
          </a:prstGeom>
          <a:noFill/>
          <a:ln/>
        </p:spPr>
        <p:txBody>
          <a:bodyPr wrap="square" lIns="0" tIns="0" rIns="0" bIns="0" rtlCol="0" anchor="ctr"/>
          <a:lstStyle/>
          <a:p>
            <a:pPr algn="ctr" indent="0" marL="0">
              <a:buNone/>
            </a:pPr>
            <a:r>
              <a:rPr lang="en-US" sz="1600" b="1" dirty="0">
                <a:solidFill>
                  <a:srgbClr val="C9A227"/>
                </a:solidFill>
                <a:latin typeface="Cambria" pitchFamily="34" charset="0"/>
                <a:ea typeface="Cambria" pitchFamily="34" charset="-122"/>
                <a:cs typeface="Cambria" pitchFamily="34" charset="-120"/>
              </a:rPr>
              <a:t>06</a:t>
            </a:r>
            <a:endParaRPr lang="en-US" sz="1600" dirty="0"/>
          </a:p>
        </p:txBody>
      </p:sp>
      <p:sp>
        <p:nvSpPr>
          <p:cNvPr id="30" name="Text 27"/>
          <p:cNvSpPr txBox="1"/>
          <p:nvPr/>
        </p:nvSpPr>
        <p:spPr>
          <a:xfrm>
            <a:off x="7223760" y="4462272"/>
            <a:ext cx="4160520" cy="996696"/>
          </a:xfrm>
          <a:prstGeom prst="rect">
            <a:avLst/>
          </a:prstGeom>
          <a:noFill/>
          <a:ln/>
        </p:spPr>
        <p:txBody>
          <a:bodyPr wrap="square" lIns="0" tIns="0" rIns="0" bIns="0" rtlCol="0" anchor="ctr"/>
          <a:lstStyle/>
          <a:p>
            <a:pPr indent="0" marL="0">
              <a:buNone/>
            </a:pPr>
            <a:r>
              <a:rPr lang="en-US" sz="1500" dirty="0">
                <a:solidFill>
                  <a:srgbClr val="1B2A4A"/>
                </a:solidFill>
                <a:latin typeface="Calibri" pitchFamily="34" charset="0"/>
                <a:ea typeface="Calibri" pitchFamily="34" charset="-122"/>
                <a:cs typeface="Calibri" pitchFamily="34" charset="-120"/>
              </a:rPr>
              <a:t>Digital tools for managing international projects</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01</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1</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The Project Management Plan: Content, Structure and Functions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does the management plan differ from the project proposal?</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components make up the project management plan?</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functions does the plan perform in a consortium?</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5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03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 · THE PROJECT MANAGEMENT PLAN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Proposal Versus Management Plan: Two Different Documents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04</a:t>
            </a:r>
            <a:endParaRPr lang="en-US" sz="900" dirty="0"/>
          </a:p>
        </p:txBody>
      </p:sp>
      <p:sp>
        <p:nvSpPr>
          <p:cNvPr id="7" name="Shape 4"/>
          <p:cNvSpPr/>
          <p:nvPr/>
        </p:nvSpPr>
        <p:spPr>
          <a:xfrm>
            <a:off x="548640" y="1691640"/>
            <a:ext cx="4892040" cy="3246120"/>
          </a:xfrm>
          <a:prstGeom prst="roundRect">
            <a:avLst>
              <a:gd name="adj" fmla="val 2254"/>
            </a:avLst>
          </a:prstGeom>
          <a:solidFill>
            <a:srgbClr val="F4F7FC"/>
          </a:solidFill>
          <a:ln/>
        </p:spPr>
      </p:sp>
      <p:sp>
        <p:nvSpPr>
          <p:cNvPr id="8" name="Shape 5"/>
          <p:cNvSpPr/>
          <p:nvPr/>
        </p:nvSpPr>
        <p:spPr>
          <a:xfrm>
            <a:off x="822960" y="1965960"/>
            <a:ext cx="594360" cy="59436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83437" y="2126437"/>
            <a:ext cx="273406" cy="273406"/>
          </a:xfrm>
          <a:prstGeom prst="rect">
            <a:avLst/>
          </a:prstGeom>
        </p:spPr>
      </p:pic>
      <p:sp>
        <p:nvSpPr>
          <p:cNvPr id="10" name="Text 6"/>
          <p:cNvSpPr txBox="1"/>
          <p:nvPr/>
        </p:nvSpPr>
        <p:spPr>
          <a:xfrm>
            <a:off x="1600200" y="1965960"/>
            <a:ext cx="3566160" cy="594360"/>
          </a:xfrm>
          <a:prstGeom prst="rect">
            <a:avLst/>
          </a:prstGeom>
          <a:noFill/>
          <a:ln/>
        </p:spPr>
        <p:txBody>
          <a:bodyPr wrap="square" lIns="0" tIns="0" rIns="0" bIns="0" rtlCol="0" anchor="ctr"/>
          <a:lstStyle/>
          <a:p>
            <a:pPr indent="0" marL="0">
              <a:buNone/>
            </a:pPr>
            <a:r>
              <a:rPr lang="en-US" sz="1800" b="1" dirty="0">
                <a:solidFill>
                  <a:srgbClr val="1B2A4A"/>
                </a:solidFill>
                <a:latin typeface="Cambria" pitchFamily="34" charset="0"/>
                <a:ea typeface="Cambria" pitchFamily="34" charset="-122"/>
                <a:cs typeface="Cambria" pitchFamily="34" charset="-120"/>
              </a:rPr>
              <a:t>Project proposal (application)</a:t>
            </a:r>
            <a:endParaRPr lang="en-US" sz="1800" dirty="0"/>
          </a:p>
        </p:txBody>
      </p:sp>
      <p:sp>
        <p:nvSpPr>
          <p:cNvPr id="11" name="Text 7"/>
          <p:cNvSpPr txBox="1"/>
          <p:nvPr/>
        </p:nvSpPr>
        <p:spPr>
          <a:xfrm>
            <a:off x="822960" y="2743200"/>
            <a:ext cx="4343400" cy="2011680"/>
          </a:xfrm>
          <a:prstGeom prst="rect">
            <a:avLst/>
          </a:prstGeom>
          <a:noFill/>
          <a:ln/>
        </p:spPr>
        <p:txBody>
          <a:bodyPr wrap="square" lIns="0" tIns="0" rIns="0" bIns="0" rtlCol="0" anchor="t"/>
          <a:lstStyle/>
          <a:p>
            <a:pPr marL="203200" indent="-203200">
              <a:spcAft>
                <a:spcPts val="600"/>
              </a:spcAft>
              <a:buSzPct val="100000"/>
              <a:buChar char="▪"/>
            </a:pPr>
            <a:r>
              <a:rPr lang="en-US" sz="1450" dirty="0">
                <a:solidFill>
                  <a:srgbClr val="2B3445"/>
                </a:solidFill>
                <a:latin typeface="Calibri" pitchFamily="34" charset="0"/>
                <a:ea typeface="Calibri" pitchFamily="34" charset="-122"/>
                <a:cs typeface="Calibri" pitchFamily="34" charset="-120"/>
              </a:rPr>
              <a:t>A document addressed to the donor</a:t>
            </a:r>
            <a:endParaRPr lang="en-US" sz="1450" dirty="0"/>
          </a:p>
          <a:p>
            <a:pPr marL="203200" indent="-203200">
              <a:spcAft>
                <a:spcPts val="600"/>
              </a:spcAft>
              <a:buSzPct val="100000"/>
              <a:buChar char="▪"/>
            </a:pPr>
            <a:r>
              <a:rPr lang="en-US" sz="1450" dirty="0">
                <a:solidFill>
                  <a:srgbClr val="2B3445"/>
                </a:solidFill>
                <a:latin typeface="Calibri" pitchFamily="34" charset="0"/>
                <a:ea typeface="Calibri" pitchFamily="34" charset="-122"/>
                <a:cs typeface="Calibri" pitchFamily="34" charset="-120"/>
              </a:rPr>
              <a:t>Intended to persuade the donor of the merits of funding</a:t>
            </a:r>
            <a:endParaRPr lang="en-US" sz="1450" dirty="0"/>
          </a:p>
          <a:p>
            <a:pPr marL="203200" indent="-203200">
              <a:spcAft>
                <a:spcPts val="600"/>
              </a:spcAft>
              <a:buSzPct val="100000"/>
              <a:buChar char="▪"/>
            </a:pPr>
            <a:r>
              <a:rPr lang="en-US" sz="1450" dirty="0">
                <a:solidFill>
                  <a:srgbClr val="2B3445"/>
                </a:solidFill>
                <a:latin typeface="Calibri" pitchFamily="34" charset="0"/>
                <a:ea typeface="Calibri" pitchFamily="34" charset="-122"/>
                <a:cs typeface="Calibri" pitchFamily="34" charset="-120"/>
              </a:rPr>
              <a:t>Submitted before the funding decision</a:t>
            </a:r>
            <a:endParaRPr lang="en-US" sz="1450" dirty="0"/>
          </a:p>
        </p:txBody>
      </p:sp>
      <p:sp>
        <p:nvSpPr>
          <p:cNvPr id="12" name="Shape 8"/>
          <p:cNvSpPr/>
          <p:nvPr/>
        </p:nvSpPr>
        <p:spPr>
          <a:xfrm>
            <a:off x="5468112" y="3200400"/>
            <a:ext cx="1234440" cy="0"/>
          </a:xfrm>
          <a:prstGeom prst="line">
            <a:avLst/>
          </a:prstGeom>
          <a:noFill/>
          <a:ln w="25400">
            <a:solidFill>
              <a:srgbClr val="D5DDEB"/>
            </a:solidFill>
            <a:prstDash val="solid"/>
            <a:tailEnd type="triangle"/>
          </a:ln>
        </p:spPr>
      </p:sp>
      <p:sp>
        <p:nvSpPr>
          <p:cNvPr id="13" name="Shape 9"/>
          <p:cNvSpPr/>
          <p:nvPr/>
        </p:nvSpPr>
        <p:spPr>
          <a:xfrm>
            <a:off x="5682996" y="2788920"/>
            <a:ext cx="822960" cy="822960"/>
          </a:xfrm>
          <a:prstGeom prst="ellipse">
            <a:avLst/>
          </a:prstGeom>
          <a:solidFill>
            <a:srgbClr val="C9A227"/>
          </a:solidFill>
          <a:ln/>
        </p:spPr>
      </p:sp>
      <p:pic>
        <p:nvPicPr>
          <p:cNvPr id="14" name="Image 1" descr="preencoded.png">    </p:cNvPr>
          <p:cNvPicPr>
            <a:picLocks noChangeAspect="1"/>
          </p:cNvPicPr>
          <p:nvPr/>
        </p:nvPicPr>
        <p:blipFill>
          <a:blip r:embed="rId2"/>
          <a:stretch>
            <a:fillRect/>
          </a:stretch>
        </p:blipFill>
        <p:spPr>
          <a:xfrm>
            <a:off x="5905195" y="3011119"/>
            <a:ext cx="378562" cy="378562"/>
          </a:xfrm>
          <a:prstGeom prst="rect">
            <a:avLst/>
          </a:prstGeom>
        </p:spPr>
      </p:pic>
      <p:sp>
        <p:nvSpPr>
          <p:cNvPr id="15" name="Text 10"/>
          <p:cNvSpPr txBox="1"/>
          <p:nvPr/>
        </p:nvSpPr>
        <p:spPr>
          <a:xfrm>
            <a:off x="5440680" y="3675888"/>
            <a:ext cx="1307592" cy="457200"/>
          </a:xfrm>
          <a:prstGeom prst="rect">
            <a:avLst/>
          </a:prstGeom>
          <a:noFill/>
          <a:ln/>
        </p:spPr>
        <p:txBody>
          <a:bodyPr wrap="square" lIns="0" tIns="0" rIns="0" bIns="0" rtlCol="0" anchor="t"/>
          <a:lstStyle/>
          <a:p>
            <a:pPr algn="ctr" indent="0" marL="0">
              <a:buNone/>
            </a:pPr>
            <a:r>
              <a:rPr lang="en-US" sz="1150" b="1" dirty="0">
                <a:solidFill>
                  <a:srgbClr val="1B2A4A"/>
                </a:solidFill>
                <a:latin typeface="Calibri" pitchFamily="34" charset="0"/>
                <a:ea typeface="Calibri" pitchFamily="34" charset="-122"/>
                <a:cs typeface="Calibri" pitchFamily="34" charset="-120"/>
              </a:rPr>
              <a:t>Project approved</a:t>
            </a:r>
            <a:endParaRPr lang="en-US" sz="1150" dirty="0"/>
          </a:p>
        </p:txBody>
      </p:sp>
      <p:sp>
        <p:nvSpPr>
          <p:cNvPr id="16" name="Shape 11"/>
          <p:cNvSpPr/>
          <p:nvPr/>
        </p:nvSpPr>
        <p:spPr>
          <a:xfrm>
            <a:off x="6748272" y="1691640"/>
            <a:ext cx="4892040" cy="3246120"/>
          </a:xfrm>
          <a:prstGeom prst="roundRect">
            <a:avLst>
              <a:gd name="adj" fmla="val 2254"/>
            </a:avLst>
          </a:prstGeom>
          <a:solidFill>
            <a:srgbClr val="1B2A4A"/>
          </a:solidFill>
          <a:ln/>
        </p:spPr>
      </p:sp>
      <p:sp>
        <p:nvSpPr>
          <p:cNvPr id="17" name="Shape 12"/>
          <p:cNvSpPr/>
          <p:nvPr/>
        </p:nvSpPr>
        <p:spPr>
          <a:xfrm>
            <a:off x="7022592" y="1965960"/>
            <a:ext cx="594360" cy="594360"/>
          </a:xfrm>
          <a:prstGeom prst="ellipse">
            <a:avLst/>
          </a:prstGeom>
          <a:solidFill>
            <a:srgbClr val="31487A"/>
          </a:solidFill>
          <a:ln/>
        </p:spPr>
      </p:sp>
      <p:pic>
        <p:nvPicPr>
          <p:cNvPr id="18" name="Image 2" descr="preencoded.png">    </p:cNvPr>
          <p:cNvPicPr>
            <a:picLocks noChangeAspect="1"/>
          </p:cNvPicPr>
          <p:nvPr/>
        </p:nvPicPr>
        <p:blipFill>
          <a:blip r:embed="rId3"/>
          <a:stretch>
            <a:fillRect/>
          </a:stretch>
        </p:blipFill>
        <p:spPr>
          <a:xfrm>
            <a:off x="7183069" y="2126437"/>
            <a:ext cx="273406" cy="273406"/>
          </a:xfrm>
          <a:prstGeom prst="rect">
            <a:avLst/>
          </a:prstGeom>
        </p:spPr>
      </p:pic>
      <p:sp>
        <p:nvSpPr>
          <p:cNvPr id="19" name="Text 13"/>
          <p:cNvSpPr txBox="1"/>
          <p:nvPr/>
        </p:nvSpPr>
        <p:spPr>
          <a:xfrm>
            <a:off x="7799832" y="1965960"/>
            <a:ext cx="3566160" cy="594360"/>
          </a:xfrm>
          <a:prstGeom prst="rect">
            <a:avLst/>
          </a:prstGeom>
          <a:noFill/>
          <a:ln/>
        </p:spPr>
        <p:txBody>
          <a:bodyPr wrap="square" lIns="0" tIns="0" rIns="0" bIns="0" rtlCol="0" anchor="ctr"/>
          <a:lstStyle/>
          <a:p>
            <a:pPr indent="0" marL="0">
              <a:buNone/>
            </a:pPr>
            <a:r>
              <a:rPr lang="en-US" sz="1800" b="1" dirty="0">
                <a:solidFill>
                  <a:srgbClr val="FFFFFF"/>
                </a:solidFill>
                <a:latin typeface="Cambria" pitchFamily="34" charset="0"/>
                <a:ea typeface="Cambria" pitchFamily="34" charset="-122"/>
                <a:cs typeface="Cambria" pitchFamily="34" charset="-120"/>
              </a:rPr>
              <a:t>Project management plan</a:t>
            </a:r>
            <a:endParaRPr lang="en-US" sz="1800" dirty="0"/>
          </a:p>
        </p:txBody>
      </p:sp>
      <p:sp>
        <p:nvSpPr>
          <p:cNvPr id="20" name="Text 14"/>
          <p:cNvSpPr txBox="1"/>
          <p:nvPr/>
        </p:nvSpPr>
        <p:spPr>
          <a:xfrm>
            <a:off x="7022592" y="2743200"/>
            <a:ext cx="4343400" cy="2011680"/>
          </a:xfrm>
          <a:prstGeom prst="rect">
            <a:avLst/>
          </a:prstGeom>
          <a:noFill/>
          <a:ln/>
        </p:spPr>
        <p:txBody>
          <a:bodyPr wrap="square" lIns="0" tIns="0" rIns="0" bIns="0" rtlCol="0" anchor="t"/>
          <a:lstStyle/>
          <a:p>
            <a:pPr marL="203200" indent="-203200">
              <a:spcAft>
                <a:spcPts val="600"/>
              </a:spcAft>
              <a:buSzPct val="100000"/>
              <a:buChar char="▪"/>
            </a:pPr>
            <a:r>
              <a:rPr lang="en-US" sz="1450" dirty="0">
                <a:solidFill>
                  <a:srgbClr val="D6DEEE"/>
                </a:solidFill>
                <a:latin typeface="Calibri" pitchFamily="34" charset="0"/>
                <a:ea typeface="Calibri" pitchFamily="34" charset="-122"/>
                <a:cs typeface="Calibri" pitchFamily="34" charset="-120"/>
              </a:rPr>
              <a:t>An internal operational document of the consortium</a:t>
            </a:r>
            <a:endParaRPr lang="en-US" sz="1450" dirty="0"/>
          </a:p>
          <a:p>
            <a:pPr marL="203200" indent="-203200">
              <a:spcAft>
                <a:spcPts val="600"/>
              </a:spcAft>
              <a:buSzPct val="100000"/>
              <a:buChar char="▪"/>
            </a:pPr>
            <a:r>
              <a:rPr lang="en-US" sz="1450" dirty="0">
                <a:solidFill>
                  <a:srgbClr val="D6DEEE"/>
                </a:solidFill>
                <a:latin typeface="Calibri" pitchFamily="34" charset="0"/>
                <a:ea typeface="Calibri" pitchFamily="34" charset="-122"/>
                <a:cs typeface="Calibri" pitchFamily="34" charset="-120"/>
              </a:rPr>
              <a:t>Details the approaches to implementing an already approved project</a:t>
            </a:r>
            <a:endParaRPr lang="en-US" sz="1450" dirty="0"/>
          </a:p>
          <a:p>
            <a:pPr marL="203200" indent="-203200">
              <a:spcAft>
                <a:spcPts val="600"/>
              </a:spcAft>
              <a:buSzPct val="100000"/>
              <a:buChar char="▪"/>
            </a:pPr>
            <a:r>
              <a:rPr lang="en-US" sz="1450" dirty="0">
                <a:solidFill>
                  <a:srgbClr val="D6DEEE"/>
                </a:solidFill>
                <a:latin typeface="Calibri" pitchFamily="34" charset="0"/>
                <a:ea typeface="Calibri" pitchFamily="34" charset="-122"/>
                <a:cs typeface="Calibri" pitchFamily="34" charset="-120"/>
              </a:rPr>
              <a:t>Defines how the project will be executed, monitored and closed</a:t>
            </a:r>
            <a:endParaRPr lang="en-US" sz="1450" dirty="0"/>
          </a:p>
        </p:txBody>
      </p:sp>
      <p:sp>
        <p:nvSpPr>
          <p:cNvPr id="21" name="Shape 15"/>
          <p:cNvSpPr/>
          <p:nvPr/>
        </p:nvSpPr>
        <p:spPr>
          <a:xfrm>
            <a:off x="548640" y="5212080"/>
            <a:ext cx="11091672" cy="914400"/>
          </a:xfrm>
          <a:prstGeom prst="roundRect">
            <a:avLst>
              <a:gd name="adj" fmla="val 8000"/>
            </a:avLst>
          </a:prstGeom>
          <a:solidFill>
            <a:srgbClr val="1B2A4A"/>
          </a:solidFill>
          <a:ln/>
        </p:spPr>
      </p:sp>
      <p:sp>
        <p:nvSpPr>
          <p:cNvPr id="22" name="Shape 16"/>
          <p:cNvSpPr/>
          <p:nvPr/>
        </p:nvSpPr>
        <p:spPr>
          <a:xfrm>
            <a:off x="777240" y="5394960"/>
            <a:ext cx="548640" cy="548640"/>
          </a:xfrm>
          <a:prstGeom prst="ellipse">
            <a:avLst/>
          </a:prstGeom>
          <a:solidFill>
            <a:srgbClr val="31487A"/>
          </a:solidFill>
          <a:ln/>
        </p:spPr>
      </p:sp>
      <p:pic>
        <p:nvPicPr>
          <p:cNvPr id="23" name="Image 3" descr="preencoded.png">    </p:cNvPr>
          <p:cNvPicPr>
            <a:picLocks noChangeAspect="1"/>
          </p:cNvPicPr>
          <p:nvPr/>
        </p:nvPicPr>
        <p:blipFill>
          <a:blip r:embed="rId4"/>
          <a:stretch>
            <a:fillRect/>
          </a:stretch>
        </p:blipFill>
        <p:spPr>
          <a:xfrm>
            <a:off x="925373" y="5543093"/>
            <a:ext cx="252374" cy="252374"/>
          </a:xfrm>
          <a:prstGeom prst="rect">
            <a:avLst/>
          </a:prstGeom>
        </p:spPr>
      </p:pic>
      <p:sp>
        <p:nvSpPr>
          <p:cNvPr id="24" name="Text 17"/>
          <p:cNvSpPr txBox="1"/>
          <p:nvPr/>
        </p:nvSpPr>
        <p:spPr>
          <a:xfrm>
            <a:off x="1554480" y="5303520"/>
            <a:ext cx="9857232" cy="73152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The project management plan is the foundational document: it integrates the outputs of all planning processes into a single plan for implementation.</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1.1 · STRUCTURE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Components of the Project Management Plan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05</a:t>
            </a:r>
            <a:endParaRPr lang="en-US" sz="900" dirty="0"/>
          </a:p>
        </p:txBody>
      </p:sp>
      <p:sp>
        <p:nvSpPr>
          <p:cNvPr id="7" name="Shape 4"/>
          <p:cNvSpPr/>
          <p:nvPr/>
        </p:nvSpPr>
        <p:spPr>
          <a:xfrm>
            <a:off x="548640" y="1691640"/>
            <a:ext cx="2086661" cy="2125980"/>
          </a:xfrm>
          <a:prstGeom prst="roundRect">
            <a:avLst>
              <a:gd name="adj" fmla="val 3506"/>
            </a:avLst>
          </a:prstGeom>
          <a:solidFill>
            <a:srgbClr val="1B2A4A"/>
          </a:solidFill>
          <a:ln/>
        </p:spPr>
      </p:sp>
      <p:sp>
        <p:nvSpPr>
          <p:cNvPr id="8" name="Shape 5"/>
          <p:cNvSpPr/>
          <p:nvPr/>
        </p:nvSpPr>
        <p:spPr>
          <a:xfrm>
            <a:off x="731520" y="1874520"/>
            <a:ext cx="475488" cy="475488"/>
          </a:xfrm>
          <a:prstGeom prst="ellipse">
            <a:avLst/>
          </a:prstGeom>
          <a:solidFill>
            <a:srgbClr val="31487A"/>
          </a:solidFill>
          <a:ln/>
        </p:spPr>
      </p:sp>
      <p:pic>
        <p:nvPicPr>
          <p:cNvPr id="9" name="Image 0" descr="preencoded.png">    </p:cNvPr>
          <p:cNvPicPr>
            <a:picLocks noChangeAspect="1"/>
          </p:cNvPicPr>
          <p:nvPr/>
        </p:nvPicPr>
        <p:blipFill>
          <a:blip r:embed="rId1"/>
          <a:stretch>
            <a:fillRect/>
          </a:stretch>
        </p:blipFill>
        <p:spPr>
          <a:xfrm>
            <a:off x="859902" y="2002902"/>
            <a:ext cx="218724" cy="218724"/>
          </a:xfrm>
          <a:prstGeom prst="rect">
            <a:avLst/>
          </a:prstGeom>
        </p:spPr>
      </p:pic>
      <p:sp>
        <p:nvSpPr>
          <p:cNvPr id="10" name="Text 6"/>
          <p:cNvSpPr txBox="1"/>
          <p:nvPr/>
        </p:nvSpPr>
        <p:spPr>
          <a:xfrm>
            <a:off x="731520" y="2423160"/>
            <a:ext cx="1720901" cy="457200"/>
          </a:xfrm>
          <a:prstGeom prst="rect">
            <a:avLst/>
          </a:prstGeom>
          <a:noFill/>
          <a:ln/>
        </p:spPr>
        <p:txBody>
          <a:bodyPr wrap="square" lIns="0" tIns="0" rIns="0" bIns="0" rtlCol="0" anchor="t"/>
          <a:lstStyle/>
          <a:p>
            <a:pPr indent="0" marL="0">
              <a:buNone/>
            </a:pPr>
            <a:r>
              <a:rPr lang="en-US" sz="1300" b="1" dirty="0">
                <a:solidFill>
                  <a:srgbClr val="FFFFFF"/>
                </a:solidFill>
                <a:latin typeface="Calibri" pitchFamily="34" charset="0"/>
                <a:ea typeface="Calibri" pitchFamily="34" charset="-122"/>
                <a:cs typeface="Calibri" pitchFamily="34" charset="-120"/>
              </a:rPr>
              <a:t>Project Charter</a:t>
            </a:r>
            <a:endParaRPr lang="en-US" sz="1300" dirty="0"/>
          </a:p>
        </p:txBody>
      </p:sp>
      <p:sp>
        <p:nvSpPr>
          <p:cNvPr id="11" name="Text 7"/>
          <p:cNvSpPr txBox="1"/>
          <p:nvPr/>
        </p:nvSpPr>
        <p:spPr>
          <a:xfrm>
            <a:off x="731520" y="2907792"/>
            <a:ext cx="1720901" cy="822960"/>
          </a:xfrm>
          <a:prstGeom prst="rect">
            <a:avLst/>
          </a:prstGeom>
          <a:noFill/>
          <a:ln/>
        </p:spPr>
        <p:txBody>
          <a:bodyPr wrap="square" lIns="0" tIns="0" rIns="0" bIns="0" rtlCol="0" anchor="t"/>
          <a:lstStyle/>
          <a:p>
            <a:pPr indent="0" marL="0">
              <a:buNone/>
            </a:pPr>
            <a:r>
              <a:rPr lang="en-US" sz="1150" dirty="0">
                <a:solidFill>
                  <a:srgbClr val="D6DEEE"/>
                </a:solidFill>
                <a:latin typeface="Calibri" pitchFamily="34" charset="0"/>
                <a:ea typeface="Calibri" pitchFamily="34" charset="-122"/>
                <a:cs typeface="Calibri" pitchFamily="34" charset="-120"/>
              </a:rPr>
              <a:t>Formally authorises the project's start; defines the project manager and their authority</a:t>
            </a:r>
            <a:endParaRPr lang="en-US" sz="1150" dirty="0"/>
          </a:p>
        </p:txBody>
      </p:sp>
      <p:sp>
        <p:nvSpPr>
          <p:cNvPr id="12" name="Shape 8"/>
          <p:cNvSpPr/>
          <p:nvPr/>
        </p:nvSpPr>
        <p:spPr>
          <a:xfrm>
            <a:off x="2799893" y="1691640"/>
            <a:ext cx="2086661" cy="2125980"/>
          </a:xfrm>
          <a:prstGeom prst="roundRect">
            <a:avLst>
              <a:gd name="adj" fmla="val 3506"/>
            </a:avLst>
          </a:prstGeom>
          <a:solidFill>
            <a:srgbClr val="F4F7FC"/>
          </a:solidFill>
          <a:ln/>
        </p:spPr>
      </p:sp>
      <p:sp>
        <p:nvSpPr>
          <p:cNvPr id="13" name="Shape 9"/>
          <p:cNvSpPr/>
          <p:nvPr/>
        </p:nvSpPr>
        <p:spPr>
          <a:xfrm>
            <a:off x="2982773" y="1874520"/>
            <a:ext cx="475488" cy="475488"/>
          </a:xfrm>
          <a:prstGeom prst="ellipse">
            <a:avLst/>
          </a:prstGeom>
          <a:solidFill>
            <a:srgbClr val="C9A227"/>
          </a:solidFill>
          <a:ln/>
        </p:spPr>
      </p:sp>
      <p:pic>
        <p:nvPicPr>
          <p:cNvPr id="14" name="Image 1" descr="preencoded.png">    </p:cNvPr>
          <p:cNvPicPr>
            <a:picLocks noChangeAspect="1"/>
          </p:cNvPicPr>
          <p:nvPr/>
        </p:nvPicPr>
        <p:blipFill>
          <a:blip r:embed="rId2"/>
          <a:stretch>
            <a:fillRect/>
          </a:stretch>
        </p:blipFill>
        <p:spPr>
          <a:xfrm>
            <a:off x="3111155" y="2002902"/>
            <a:ext cx="218724" cy="218724"/>
          </a:xfrm>
          <a:prstGeom prst="rect">
            <a:avLst/>
          </a:prstGeom>
        </p:spPr>
      </p:pic>
      <p:sp>
        <p:nvSpPr>
          <p:cNvPr id="15" name="Text 10"/>
          <p:cNvSpPr txBox="1"/>
          <p:nvPr/>
        </p:nvSpPr>
        <p:spPr>
          <a:xfrm>
            <a:off x="2982773" y="2423160"/>
            <a:ext cx="1720901" cy="457200"/>
          </a:xfrm>
          <a:prstGeom prst="rect">
            <a:avLst/>
          </a:prstGeom>
          <a:noFill/>
          <a:ln/>
        </p:spPr>
        <p:txBody>
          <a:bodyPr wrap="square" lIns="0" tIns="0" rIns="0" bIns="0" rtlCol="0" anchor="t"/>
          <a:lstStyle/>
          <a:p>
            <a:pPr indent="0" marL="0">
              <a:buNone/>
            </a:pPr>
            <a:r>
              <a:rPr lang="en-US" sz="1300" b="1" dirty="0">
                <a:solidFill>
                  <a:srgbClr val="1B2A4A"/>
                </a:solidFill>
                <a:latin typeface="Calibri" pitchFamily="34" charset="0"/>
                <a:ea typeface="Calibri" pitchFamily="34" charset="-122"/>
                <a:cs typeface="Calibri" pitchFamily="34" charset="-120"/>
              </a:rPr>
              <a:t>Scope management plan</a:t>
            </a:r>
            <a:endParaRPr lang="en-US" sz="1300" dirty="0"/>
          </a:p>
        </p:txBody>
      </p:sp>
      <p:sp>
        <p:nvSpPr>
          <p:cNvPr id="16" name="Text 11"/>
          <p:cNvSpPr txBox="1"/>
          <p:nvPr/>
        </p:nvSpPr>
        <p:spPr>
          <a:xfrm>
            <a:off x="2982773" y="2907792"/>
            <a:ext cx="1720901" cy="566928"/>
          </a:xfrm>
          <a:prstGeom prst="rect">
            <a:avLst/>
          </a:prstGeom>
          <a:noFill/>
          <a:ln/>
        </p:spPr>
        <p:txBody>
          <a:bodyPr wrap="square" lIns="0" tIns="0" rIns="0" bIns="0" rtlCol="0" anchor="t"/>
          <a:lstStyle/>
          <a:p>
            <a:pPr indent="0" marL="0">
              <a:buNone/>
            </a:pPr>
            <a:r>
              <a:rPr lang="en-US" sz="1150" dirty="0">
                <a:solidFill>
                  <a:srgbClr val="2B3445"/>
                </a:solidFill>
                <a:latin typeface="Calibri" pitchFamily="34" charset="0"/>
                <a:ea typeface="Calibri" pitchFamily="34" charset="-122"/>
                <a:cs typeface="Calibri" pitchFamily="34" charset="-120"/>
              </a:rPr>
              <a:t>Project boundaries, the WBS and scope change-control procedures</a:t>
            </a:r>
            <a:endParaRPr lang="en-US" sz="1150" dirty="0"/>
          </a:p>
        </p:txBody>
      </p:sp>
      <p:sp>
        <p:nvSpPr>
          <p:cNvPr id="17" name="Text 12"/>
          <p:cNvSpPr txBox="1"/>
          <p:nvPr/>
        </p:nvSpPr>
        <p:spPr>
          <a:xfrm>
            <a:off x="2982773" y="3493008"/>
            <a:ext cx="1720901" cy="219456"/>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This lecture · Section 2</a:t>
            </a:r>
            <a:endParaRPr lang="en-US" sz="1050" dirty="0"/>
          </a:p>
        </p:txBody>
      </p:sp>
      <p:sp>
        <p:nvSpPr>
          <p:cNvPr id="18" name="Shape 13"/>
          <p:cNvSpPr/>
          <p:nvPr/>
        </p:nvSpPr>
        <p:spPr>
          <a:xfrm>
            <a:off x="5051146" y="1691640"/>
            <a:ext cx="2086661" cy="2125980"/>
          </a:xfrm>
          <a:prstGeom prst="roundRect">
            <a:avLst>
              <a:gd name="adj" fmla="val 3506"/>
            </a:avLst>
          </a:prstGeom>
          <a:solidFill>
            <a:srgbClr val="F4F7FC"/>
          </a:solidFill>
          <a:ln/>
        </p:spPr>
      </p:sp>
      <p:sp>
        <p:nvSpPr>
          <p:cNvPr id="19" name="Shape 14"/>
          <p:cNvSpPr/>
          <p:nvPr/>
        </p:nvSpPr>
        <p:spPr>
          <a:xfrm>
            <a:off x="5234026" y="1874520"/>
            <a:ext cx="475488" cy="475488"/>
          </a:xfrm>
          <a:prstGeom prst="ellipse">
            <a:avLst/>
          </a:prstGeom>
          <a:solidFill>
            <a:srgbClr val="C9A227"/>
          </a:solidFill>
          <a:ln/>
        </p:spPr>
      </p:sp>
      <p:pic>
        <p:nvPicPr>
          <p:cNvPr id="20" name="Image 2" descr="preencoded.png">    </p:cNvPr>
          <p:cNvPicPr>
            <a:picLocks noChangeAspect="1"/>
          </p:cNvPicPr>
          <p:nvPr/>
        </p:nvPicPr>
        <p:blipFill>
          <a:blip r:embed="rId3"/>
          <a:stretch>
            <a:fillRect/>
          </a:stretch>
        </p:blipFill>
        <p:spPr>
          <a:xfrm>
            <a:off x="5362407" y="2002902"/>
            <a:ext cx="218724" cy="218724"/>
          </a:xfrm>
          <a:prstGeom prst="rect">
            <a:avLst/>
          </a:prstGeom>
        </p:spPr>
      </p:pic>
      <p:sp>
        <p:nvSpPr>
          <p:cNvPr id="21" name="Text 15"/>
          <p:cNvSpPr txBox="1"/>
          <p:nvPr/>
        </p:nvSpPr>
        <p:spPr>
          <a:xfrm>
            <a:off x="5234026" y="2423160"/>
            <a:ext cx="1720901" cy="457200"/>
          </a:xfrm>
          <a:prstGeom prst="rect">
            <a:avLst/>
          </a:prstGeom>
          <a:noFill/>
          <a:ln/>
        </p:spPr>
        <p:txBody>
          <a:bodyPr wrap="square" lIns="0" tIns="0" rIns="0" bIns="0" rtlCol="0" anchor="t"/>
          <a:lstStyle/>
          <a:p>
            <a:pPr indent="0" marL="0">
              <a:buNone/>
            </a:pPr>
            <a:r>
              <a:rPr lang="en-US" sz="1300" b="1" dirty="0">
                <a:solidFill>
                  <a:srgbClr val="1B2A4A"/>
                </a:solidFill>
                <a:latin typeface="Calibri" pitchFamily="34" charset="0"/>
                <a:ea typeface="Calibri" pitchFamily="34" charset="-122"/>
                <a:cs typeface="Calibri" pitchFamily="34" charset="-120"/>
              </a:rPr>
              <a:t>Schedule management plan</a:t>
            </a:r>
            <a:endParaRPr lang="en-US" sz="1300" dirty="0"/>
          </a:p>
        </p:txBody>
      </p:sp>
      <p:sp>
        <p:nvSpPr>
          <p:cNvPr id="22" name="Text 16"/>
          <p:cNvSpPr txBox="1"/>
          <p:nvPr/>
        </p:nvSpPr>
        <p:spPr>
          <a:xfrm>
            <a:off x="5234026" y="2907792"/>
            <a:ext cx="1720901" cy="566928"/>
          </a:xfrm>
          <a:prstGeom prst="rect">
            <a:avLst/>
          </a:prstGeom>
          <a:noFill/>
          <a:ln/>
        </p:spPr>
        <p:txBody>
          <a:bodyPr wrap="square" lIns="0" tIns="0" rIns="0" bIns="0" rtlCol="0" anchor="t"/>
          <a:lstStyle/>
          <a:p>
            <a:pPr indent="0" marL="0">
              <a:buNone/>
            </a:pPr>
            <a:r>
              <a:rPr lang="en-US" sz="1150" dirty="0">
                <a:solidFill>
                  <a:srgbClr val="2B3445"/>
                </a:solidFill>
                <a:latin typeface="Calibri" pitchFamily="34" charset="0"/>
                <a:ea typeface="Calibri" pitchFamily="34" charset="-122"/>
                <a:cs typeface="Calibri" pitchFamily="34" charset="-120"/>
              </a:rPr>
              <a:t>The calendar schedule and the methodology for updating deadlines</a:t>
            </a:r>
            <a:endParaRPr lang="en-US" sz="1150" dirty="0"/>
          </a:p>
        </p:txBody>
      </p:sp>
      <p:sp>
        <p:nvSpPr>
          <p:cNvPr id="23" name="Text 17"/>
          <p:cNvSpPr txBox="1"/>
          <p:nvPr/>
        </p:nvSpPr>
        <p:spPr>
          <a:xfrm>
            <a:off x="5234026" y="3493008"/>
            <a:ext cx="1720901" cy="219456"/>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This lecture · Section 3</a:t>
            </a:r>
            <a:endParaRPr lang="en-US" sz="1050" dirty="0"/>
          </a:p>
        </p:txBody>
      </p:sp>
      <p:sp>
        <p:nvSpPr>
          <p:cNvPr id="24" name="Shape 18"/>
          <p:cNvSpPr/>
          <p:nvPr/>
        </p:nvSpPr>
        <p:spPr>
          <a:xfrm>
            <a:off x="7302398" y="1691640"/>
            <a:ext cx="2086661" cy="2125980"/>
          </a:xfrm>
          <a:prstGeom prst="roundRect">
            <a:avLst>
              <a:gd name="adj" fmla="val 3506"/>
            </a:avLst>
          </a:prstGeom>
          <a:solidFill>
            <a:srgbClr val="F4F7FC"/>
          </a:solidFill>
          <a:ln/>
        </p:spPr>
      </p:sp>
      <p:sp>
        <p:nvSpPr>
          <p:cNvPr id="25" name="Shape 19"/>
          <p:cNvSpPr/>
          <p:nvPr/>
        </p:nvSpPr>
        <p:spPr>
          <a:xfrm>
            <a:off x="7485278" y="1874520"/>
            <a:ext cx="475488" cy="475488"/>
          </a:xfrm>
          <a:prstGeom prst="ellipse">
            <a:avLst/>
          </a:prstGeom>
          <a:solidFill>
            <a:srgbClr val="1B2A4A"/>
          </a:solidFill>
          <a:ln/>
        </p:spPr>
      </p:sp>
      <p:pic>
        <p:nvPicPr>
          <p:cNvPr id="26" name="Image 3" descr="preencoded.png">    </p:cNvPr>
          <p:cNvPicPr>
            <a:picLocks noChangeAspect="1"/>
          </p:cNvPicPr>
          <p:nvPr/>
        </p:nvPicPr>
        <p:blipFill>
          <a:blip r:embed="rId4"/>
          <a:stretch>
            <a:fillRect/>
          </a:stretch>
        </p:blipFill>
        <p:spPr>
          <a:xfrm>
            <a:off x="7613660" y="2002902"/>
            <a:ext cx="218724" cy="218724"/>
          </a:xfrm>
          <a:prstGeom prst="rect">
            <a:avLst/>
          </a:prstGeom>
        </p:spPr>
      </p:pic>
      <p:sp>
        <p:nvSpPr>
          <p:cNvPr id="27" name="Text 20"/>
          <p:cNvSpPr txBox="1"/>
          <p:nvPr/>
        </p:nvSpPr>
        <p:spPr>
          <a:xfrm>
            <a:off x="7485278" y="2423160"/>
            <a:ext cx="1720901" cy="457200"/>
          </a:xfrm>
          <a:prstGeom prst="rect">
            <a:avLst/>
          </a:prstGeom>
          <a:noFill/>
          <a:ln/>
        </p:spPr>
        <p:txBody>
          <a:bodyPr wrap="square" lIns="0" tIns="0" rIns="0" bIns="0" rtlCol="0" anchor="t"/>
          <a:lstStyle/>
          <a:p>
            <a:pPr indent="0" marL="0">
              <a:buNone/>
            </a:pPr>
            <a:r>
              <a:rPr lang="en-US" sz="1300" b="1" dirty="0">
                <a:solidFill>
                  <a:srgbClr val="1B2A4A"/>
                </a:solidFill>
                <a:latin typeface="Calibri" pitchFamily="34" charset="0"/>
                <a:ea typeface="Calibri" pitchFamily="34" charset="-122"/>
                <a:cs typeface="Calibri" pitchFamily="34" charset="-120"/>
              </a:rPr>
              <a:t>Cost management plan</a:t>
            </a:r>
            <a:endParaRPr lang="en-US" sz="1300" dirty="0"/>
          </a:p>
        </p:txBody>
      </p:sp>
      <p:sp>
        <p:nvSpPr>
          <p:cNvPr id="28" name="Text 21"/>
          <p:cNvSpPr txBox="1"/>
          <p:nvPr/>
        </p:nvSpPr>
        <p:spPr>
          <a:xfrm>
            <a:off x="7485278" y="2907792"/>
            <a:ext cx="1720901" cy="566928"/>
          </a:xfrm>
          <a:prstGeom prst="rect">
            <a:avLst/>
          </a:prstGeom>
          <a:noFill/>
          <a:ln/>
        </p:spPr>
        <p:txBody>
          <a:bodyPr wrap="square" lIns="0" tIns="0" rIns="0" bIns="0" rtlCol="0" anchor="t"/>
          <a:lstStyle/>
          <a:p>
            <a:pPr indent="0" marL="0">
              <a:buNone/>
            </a:pPr>
            <a:r>
              <a:rPr lang="en-US" sz="1150" dirty="0">
                <a:solidFill>
                  <a:srgbClr val="2B3445"/>
                </a:solidFill>
                <a:latin typeface="Calibri" pitchFamily="34" charset="0"/>
                <a:ea typeface="Calibri" pitchFamily="34" charset="-122"/>
                <a:cs typeface="Calibri" pitchFamily="34" charset="-120"/>
              </a:rPr>
              <a:t>The budget and the methodology for controlling expenditure</a:t>
            </a:r>
            <a:endParaRPr lang="en-US" sz="1150" dirty="0"/>
          </a:p>
        </p:txBody>
      </p:sp>
      <p:sp>
        <p:nvSpPr>
          <p:cNvPr id="29" name="Text 22"/>
          <p:cNvSpPr txBox="1"/>
          <p:nvPr/>
        </p:nvSpPr>
        <p:spPr>
          <a:xfrm>
            <a:off x="7485278" y="3493008"/>
            <a:ext cx="1720901" cy="219456"/>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Examined in Topic 6</a:t>
            </a:r>
            <a:endParaRPr lang="en-US" sz="1050" dirty="0"/>
          </a:p>
        </p:txBody>
      </p:sp>
      <p:sp>
        <p:nvSpPr>
          <p:cNvPr id="30" name="Shape 23"/>
          <p:cNvSpPr/>
          <p:nvPr/>
        </p:nvSpPr>
        <p:spPr>
          <a:xfrm>
            <a:off x="9553651" y="1691640"/>
            <a:ext cx="2086661" cy="2125980"/>
          </a:xfrm>
          <a:prstGeom prst="roundRect">
            <a:avLst>
              <a:gd name="adj" fmla="val 3506"/>
            </a:avLst>
          </a:prstGeom>
          <a:solidFill>
            <a:srgbClr val="F4F7FC"/>
          </a:solidFill>
          <a:ln/>
        </p:spPr>
      </p:sp>
      <p:sp>
        <p:nvSpPr>
          <p:cNvPr id="31" name="Shape 24"/>
          <p:cNvSpPr/>
          <p:nvPr/>
        </p:nvSpPr>
        <p:spPr>
          <a:xfrm>
            <a:off x="9736531" y="1874520"/>
            <a:ext cx="475488" cy="475488"/>
          </a:xfrm>
          <a:prstGeom prst="ellipse">
            <a:avLst/>
          </a:prstGeom>
          <a:solidFill>
            <a:srgbClr val="1B2A4A"/>
          </a:solidFill>
          <a:ln/>
        </p:spPr>
      </p:sp>
      <p:pic>
        <p:nvPicPr>
          <p:cNvPr id="32" name="Image 4" descr="preencoded.png">    </p:cNvPr>
          <p:cNvPicPr>
            <a:picLocks noChangeAspect="1"/>
          </p:cNvPicPr>
          <p:nvPr/>
        </p:nvPicPr>
        <p:blipFill>
          <a:blip r:embed="rId5"/>
          <a:stretch>
            <a:fillRect/>
          </a:stretch>
        </p:blipFill>
        <p:spPr>
          <a:xfrm>
            <a:off x="9864913" y="2002902"/>
            <a:ext cx="218724" cy="218724"/>
          </a:xfrm>
          <a:prstGeom prst="rect">
            <a:avLst/>
          </a:prstGeom>
        </p:spPr>
      </p:pic>
      <p:sp>
        <p:nvSpPr>
          <p:cNvPr id="33" name="Text 25"/>
          <p:cNvSpPr txBox="1"/>
          <p:nvPr/>
        </p:nvSpPr>
        <p:spPr>
          <a:xfrm>
            <a:off x="9736531" y="2423160"/>
            <a:ext cx="1720901" cy="457200"/>
          </a:xfrm>
          <a:prstGeom prst="rect">
            <a:avLst/>
          </a:prstGeom>
          <a:noFill/>
          <a:ln/>
        </p:spPr>
        <p:txBody>
          <a:bodyPr wrap="square" lIns="0" tIns="0" rIns="0" bIns="0" rtlCol="0" anchor="t"/>
          <a:lstStyle/>
          <a:p>
            <a:pPr indent="0" marL="0">
              <a:buNone/>
            </a:pPr>
            <a:r>
              <a:rPr lang="en-US" sz="1300" b="1" dirty="0">
                <a:solidFill>
                  <a:srgbClr val="1B2A4A"/>
                </a:solidFill>
                <a:latin typeface="Calibri" pitchFamily="34" charset="0"/>
                <a:ea typeface="Calibri" pitchFamily="34" charset="-122"/>
                <a:cs typeface="Calibri" pitchFamily="34" charset="-120"/>
              </a:rPr>
              <a:t>Quality management plan</a:t>
            </a:r>
            <a:endParaRPr lang="en-US" sz="1300" dirty="0"/>
          </a:p>
        </p:txBody>
      </p:sp>
      <p:sp>
        <p:nvSpPr>
          <p:cNvPr id="34" name="Text 26"/>
          <p:cNvSpPr txBox="1"/>
          <p:nvPr/>
        </p:nvSpPr>
        <p:spPr>
          <a:xfrm>
            <a:off x="9736531" y="2907792"/>
            <a:ext cx="1720901" cy="566928"/>
          </a:xfrm>
          <a:prstGeom prst="rect">
            <a:avLst/>
          </a:prstGeom>
          <a:noFill/>
          <a:ln/>
        </p:spPr>
        <p:txBody>
          <a:bodyPr wrap="square" lIns="0" tIns="0" rIns="0" bIns="0" rtlCol="0" anchor="t"/>
          <a:lstStyle/>
          <a:p>
            <a:pPr indent="0" marL="0">
              <a:buNone/>
            </a:pPr>
            <a:r>
              <a:rPr lang="en-US" sz="1150" dirty="0">
                <a:solidFill>
                  <a:srgbClr val="2B3445"/>
                </a:solidFill>
                <a:latin typeface="Calibri" pitchFamily="34" charset="0"/>
                <a:ea typeface="Calibri" pitchFamily="34" charset="-122"/>
                <a:cs typeface="Calibri" pitchFamily="34" charset="-120"/>
              </a:rPr>
              <a:t>Quality standards for project outputs</a:t>
            </a:r>
            <a:endParaRPr lang="en-US" sz="1150" dirty="0"/>
          </a:p>
        </p:txBody>
      </p:sp>
      <p:sp>
        <p:nvSpPr>
          <p:cNvPr id="35" name="Text 27"/>
          <p:cNvSpPr txBox="1"/>
          <p:nvPr/>
        </p:nvSpPr>
        <p:spPr>
          <a:xfrm>
            <a:off x="9736531" y="3493008"/>
            <a:ext cx="1720901" cy="219456"/>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Examined in Topic 7</a:t>
            </a:r>
            <a:endParaRPr lang="en-US" sz="1050" dirty="0"/>
          </a:p>
        </p:txBody>
      </p:sp>
      <p:sp>
        <p:nvSpPr>
          <p:cNvPr id="36" name="Shape 28"/>
          <p:cNvSpPr/>
          <p:nvPr/>
        </p:nvSpPr>
        <p:spPr>
          <a:xfrm>
            <a:off x="548640" y="4000500"/>
            <a:ext cx="2086661" cy="2125980"/>
          </a:xfrm>
          <a:prstGeom prst="roundRect">
            <a:avLst>
              <a:gd name="adj" fmla="val 3506"/>
            </a:avLst>
          </a:prstGeom>
          <a:solidFill>
            <a:srgbClr val="F4F7FC"/>
          </a:solidFill>
          <a:ln/>
        </p:spPr>
      </p:sp>
      <p:sp>
        <p:nvSpPr>
          <p:cNvPr id="37" name="Shape 29"/>
          <p:cNvSpPr/>
          <p:nvPr/>
        </p:nvSpPr>
        <p:spPr>
          <a:xfrm>
            <a:off x="731520" y="4183380"/>
            <a:ext cx="475488" cy="475488"/>
          </a:xfrm>
          <a:prstGeom prst="ellipse">
            <a:avLst/>
          </a:prstGeom>
          <a:solidFill>
            <a:srgbClr val="C9A227"/>
          </a:solidFill>
          <a:ln/>
        </p:spPr>
      </p:sp>
      <p:pic>
        <p:nvPicPr>
          <p:cNvPr id="38" name="Image 5" descr="preencoded.png">    </p:cNvPr>
          <p:cNvPicPr>
            <a:picLocks noChangeAspect="1"/>
          </p:cNvPicPr>
          <p:nvPr/>
        </p:nvPicPr>
        <p:blipFill>
          <a:blip r:embed="rId6"/>
          <a:stretch>
            <a:fillRect/>
          </a:stretch>
        </p:blipFill>
        <p:spPr>
          <a:xfrm>
            <a:off x="859902" y="4311762"/>
            <a:ext cx="218724" cy="218724"/>
          </a:xfrm>
          <a:prstGeom prst="rect">
            <a:avLst/>
          </a:prstGeom>
        </p:spPr>
      </p:pic>
      <p:sp>
        <p:nvSpPr>
          <p:cNvPr id="39" name="Text 30"/>
          <p:cNvSpPr txBox="1"/>
          <p:nvPr/>
        </p:nvSpPr>
        <p:spPr>
          <a:xfrm>
            <a:off x="731520" y="4732020"/>
            <a:ext cx="1720901" cy="457200"/>
          </a:xfrm>
          <a:prstGeom prst="rect">
            <a:avLst/>
          </a:prstGeom>
          <a:noFill/>
          <a:ln/>
        </p:spPr>
        <p:txBody>
          <a:bodyPr wrap="square" lIns="0" tIns="0" rIns="0" bIns="0" rtlCol="0" anchor="t"/>
          <a:lstStyle/>
          <a:p>
            <a:pPr indent="0" marL="0">
              <a:buNone/>
            </a:pPr>
            <a:r>
              <a:rPr lang="en-US" sz="1300" b="1" dirty="0">
                <a:solidFill>
                  <a:srgbClr val="1B2A4A"/>
                </a:solidFill>
                <a:latin typeface="Calibri" pitchFamily="34" charset="0"/>
                <a:ea typeface="Calibri" pitchFamily="34" charset="-122"/>
                <a:cs typeface="Calibri" pitchFamily="34" charset="-120"/>
              </a:rPr>
              <a:t>Resource management plan</a:t>
            </a:r>
            <a:endParaRPr lang="en-US" sz="1300" dirty="0"/>
          </a:p>
        </p:txBody>
      </p:sp>
      <p:sp>
        <p:nvSpPr>
          <p:cNvPr id="40" name="Text 31"/>
          <p:cNvSpPr txBox="1"/>
          <p:nvPr/>
        </p:nvSpPr>
        <p:spPr>
          <a:xfrm>
            <a:off x="731520" y="5216652"/>
            <a:ext cx="1720901" cy="566928"/>
          </a:xfrm>
          <a:prstGeom prst="rect">
            <a:avLst/>
          </a:prstGeom>
          <a:noFill/>
          <a:ln/>
        </p:spPr>
        <p:txBody>
          <a:bodyPr wrap="square" lIns="0" tIns="0" rIns="0" bIns="0" rtlCol="0" anchor="t"/>
          <a:lstStyle/>
          <a:p>
            <a:pPr indent="0" marL="0">
              <a:buNone/>
            </a:pPr>
            <a:r>
              <a:rPr lang="en-US" sz="1150" dirty="0">
                <a:solidFill>
                  <a:srgbClr val="2B3445"/>
                </a:solidFill>
                <a:latin typeface="Calibri" pitchFamily="34" charset="0"/>
                <a:ea typeface="Calibri" pitchFamily="34" charset="-122"/>
                <a:cs typeface="Calibri" pitchFamily="34" charset="-120"/>
              </a:rPr>
              <a:t>Allocation of roles and the responsibility matrix</a:t>
            </a:r>
            <a:endParaRPr lang="en-US" sz="1150" dirty="0"/>
          </a:p>
        </p:txBody>
      </p:sp>
      <p:sp>
        <p:nvSpPr>
          <p:cNvPr id="41" name="Text 32"/>
          <p:cNvSpPr txBox="1"/>
          <p:nvPr/>
        </p:nvSpPr>
        <p:spPr>
          <a:xfrm>
            <a:off x="731520" y="5801868"/>
            <a:ext cx="1720901" cy="219456"/>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This lecture · Section 4</a:t>
            </a:r>
            <a:endParaRPr lang="en-US" sz="1050" dirty="0"/>
          </a:p>
        </p:txBody>
      </p:sp>
      <p:sp>
        <p:nvSpPr>
          <p:cNvPr id="42" name="Shape 33"/>
          <p:cNvSpPr/>
          <p:nvPr/>
        </p:nvSpPr>
        <p:spPr>
          <a:xfrm>
            <a:off x="2799893" y="4000500"/>
            <a:ext cx="2086661" cy="2125980"/>
          </a:xfrm>
          <a:prstGeom prst="roundRect">
            <a:avLst>
              <a:gd name="adj" fmla="val 3506"/>
            </a:avLst>
          </a:prstGeom>
          <a:solidFill>
            <a:srgbClr val="F4F7FC"/>
          </a:solidFill>
          <a:ln/>
        </p:spPr>
      </p:sp>
      <p:sp>
        <p:nvSpPr>
          <p:cNvPr id="43" name="Shape 34"/>
          <p:cNvSpPr/>
          <p:nvPr/>
        </p:nvSpPr>
        <p:spPr>
          <a:xfrm>
            <a:off x="2982773" y="4183380"/>
            <a:ext cx="475488" cy="475488"/>
          </a:xfrm>
          <a:prstGeom prst="ellipse">
            <a:avLst/>
          </a:prstGeom>
          <a:solidFill>
            <a:srgbClr val="1B2A4A"/>
          </a:solidFill>
          <a:ln/>
        </p:spPr>
      </p:sp>
      <p:pic>
        <p:nvPicPr>
          <p:cNvPr id="44" name="Image 6" descr="preencoded.png">    </p:cNvPr>
          <p:cNvPicPr>
            <a:picLocks noChangeAspect="1"/>
          </p:cNvPicPr>
          <p:nvPr/>
        </p:nvPicPr>
        <p:blipFill>
          <a:blip r:embed="rId7"/>
          <a:stretch>
            <a:fillRect/>
          </a:stretch>
        </p:blipFill>
        <p:spPr>
          <a:xfrm>
            <a:off x="3111155" y="4311762"/>
            <a:ext cx="218724" cy="218724"/>
          </a:xfrm>
          <a:prstGeom prst="rect">
            <a:avLst/>
          </a:prstGeom>
        </p:spPr>
      </p:pic>
      <p:sp>
        <p:nvSpPr>
          <p:cNvPr id="45" name="Text 35"/>
          <p:cNvSpPr txBox="1"/>
          <p:nvPr/>
        </p:nvSpPr>
        <p:spPr>
          <a:xfrm>
            <a:off x="2982773" y="4732020"/>
            <a:ext cx="1720901" cy="457200"/>
          </a:xfrm>
          <a:prstGeom prst="rect">
            <a:avLst/>
          </a:prstGeom>
          <a:noFill/>
          <a:ln/>
        </p:spPr>
        <p:txBody>
          <a:bodyPr wrap="square" lIns="0" tIns="0" rIns="0" bIns="0" rtlCol="0" anchor="t"/>
          <a:lstStyle/>
          <a:p>
            <a:pPr indent="0" marL="0">
              <a:buNone/>
            </a:pPr>
            <a:r>
              <a:rPr lang="en-US" sz="1300" b="1" dirty="0">
                <a:solidFill>
                  <a:srgbClr val="1B2A4A"/>
                </a:solidFill>
                <a:latin typeface="Calibri" pitchFamily="34" charset="0"/>
                <a:ea typeface="Calibri" pitchFamily="34" charset="-122"/>
                <a:cs typeface="Calibri" pitchFamily="34" charset="-120"/>
              </a:rPr>
              <a:t>Communications management plan</a:t>
            </a:r>
            <a:endParaRPr lang="en-US" sz="1300" dirty="0"/>
          </a:p>
        </p:txBody>
      </p:sp>
      <p:sp>
        <p:nvSpPr>
          <p:cNvPr id="46" name="Text 36"/>
          <p:cNvSpPr txBox="1"/>
          <p:nvPr/>
        </p:nvSpPr>
        <p:spPr>
          <a:xfrm>
            <a:off x="2982773" y="5216652"/>
            <a:ext cx="1720901" cy="566928"/>
          </a:xfrm>
          <a:prstGeom prst="rect">
            <a:avLst/>
          </a:prstGeom>
          <a:noFill/>
          <a:ln/>
        </p:spPr>
        <p:txBody>
          <a:bodyPr wrap="square" lIns="0" tIns="0" rIns="0" bIns="0" rtlCol="0" anchor="t"/>
          <a:lstStyle/>
          <a:p>
            <a:pPr indent="0" marL="0">
              <a:buNone/>
            </a:pPr>
            <a:r>
              <a:rPr lang="en-US" sz="1150" dirty="0">
                <a:solidFill>
                  <a:srgbClr val="2B3445"/>
                </a:solidFill>
                <a:latin typeface="Calibri" pitchFamily="34" charset="0"/>
                <a:ea typeface="Calibri" pitchFamily="34" charset="-122"/>
                <a:cs typeface="Calibri" pitchFamily="34" charset="-120"/>
              </a:rPr>
              <a:t>Channels, formats and frequency of reporting</a:t>
            </a:r>
            <a:endParaRPr lang="en-US" sz="1150" dirty="0"/>
          </a:p>
        </p:txBody>
      </p:sp>
      <p:sp>
        <p:nvSpPr>
          <p:cNvPr id="47" name="Text 37"/>
          <p:cNvSpPr txBox="1"/>
          <p:nvPr/>
        </p:nvSpPr>
        <p:spPr>
          <a:xfrm>
            <a:off x="2982773" y="5801868"/>
            <a:ext cx="1720901" cy="219456"/>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Examined in Topic 7</a:t>
            </a:r>
            <a:endParaRPr lang="en-US" sz="1050" dirty="0"/>
          </a:p>
        </p:txBody>
      </p:sp>
      <p:sp>
        <p:nvSpPr>
          <p:cNvPr id="48" name="Shape 38"/>
          <p:cNvSpPr/>
          <p:nvPr/>
        </p:nvSpPr>
        <p:spPr>
          <a:xfrm>
            <a:off x="5051146" y="4000500"/>
            <a:ext cx="2086661" cy="2125980"/>
          </a:xfrm>
          <a:prstGeom prst="roundRect">
            <a:avLst>
              <a:gd name="adj" fmla="val 3506"/>
            </a:avLst>
          </a:prstGeom>
          <a:solidFill>
            <a:srgbClr val="F4F7FC"/>
          </a:solidFill>
          <a:ln/>
        </p:spPr>
      </p:sp>
      <p:sp>
        <p:nvSpPr>
          <p:cNvPr id="49" name="Shape 39"/>
          <p:cNvSpPr/>
          <p:nvPr/>
        </p:nvSpPr>
        <p:spPr>
          <a:xfrm>
            <a:off x="5234026" y="4183380"/>
            <a:ext cx="475488" cy="475488"/>
          </a:xfrm>
          <a:prstGeom prst="ellipse">
            <a:avLst/>
          </a:prstGeom>
          <a:solidFill>
            <a:srgbClr val="1B2A4A"/>
          </a:solidFill>
          <a:ln/>
        </p:spPr>
      </p:sp>
      <p:pic>
        <p:nvPicPr>
          <p:cNvPr id="50" name="Image 7" descr="preencoded.png">    </p:cNvPr>
          <p:cNvPicPr>
            <a:picLocks noChangeAspect="1"/>
          </p:cNvPicPr>
          <p:nvPr/>
        </p:nvPicPr>
        <p:blipFill>
          <a:blip r:embed="rId8"/>
          <a:stretch>
            <a:fillRect/>
          </a:stretch>
        </p:blipFill>
        <p:spPr>
          <a:xfrm>
            <a:off x="5362407" y="4311762"/>
            <a:ext cx="218724" cy="218724"/>
          </a:xfrm>
          <a:prstGeom prst="rect">
            <a:avLst/>
          </a:prstGeom>
        </p:spPr>
      </p:pic>
      <p:sp>
        <p:nvSpPr>
          <p:cNvPr id="51" name="Text 40"/>
          <p:cNvSpPr txBox="1"/>
          <p:nvPr/>
        </p:nvSpPr>
        <p:spPr>
          <a:xfrm>
            <a:off x="5234026" y="4732020"/>
            <a:ext cx="1720901" cy="457200"/>
          </a:xfrm>
          <a:prstGeom prst="rect">
            <a:avLst/>
          </a:prstGeom>
          <a:noFill/>
          <a:ln/>
        </p:spPr>
        <p:txBody>
          <a:bodyPr wrap="square" lIns="0" tIns="0" rIns="0" bIns="0" rtlCol="0" anchor="t"/>
          <a:lstStyle/>
          <a:p>
            <a:pPr indent="0" marL="0">
              <a:buNone/>
            </a:pPr>
            <a:r>
              <a:rPr lang="en-US" sz="1300" b="1" dirty="0">
                <a:solidFill>
                  <a:srgbClr val="1B2A4A"/>
                </a:solidFill>
                <a:latin typeface="Calibri" pitchFamily="34" charset="0"/>
                <a:ea typeface="Calibri" pitchFamily="34" charset="-122"/>
                <a:cs typeface="Calibri" pitchFamily="34" charset="-120"/>
              </a:rPr>
              <a:t>Risk management plan</a:t>
            </a:r>
            <a:endParaRPr lang="en-US" sz="1300" dirty="0"/>
          </a:p>
        </p:txBody>
      </p:sp>
      <p:sp>
        <p:nvSpPr>
          <p:cNvPr id="52" name="Text 41"/>
          <p:cNvSpPr txBox="1"/>
          <p:nvPr/>
        </p:nvSpPr>
        <p:spPr>
          <a:xfrm>
            <a:off x="5234026" y="5216652"/>
            <a:ext cx="1720901" cy="566928"/>
          </a:xfrm>
          <a:prstGeom prst="rect">
            <a:avLst/>
          </a:prstGeom>
          <a:noFill/>
          <a:ln/>
        </p:spPr>
        <p:txBody>
          <a:bodyPr wrap="square" lIns="0" tIns="0" rIns="0" bIns="0" rtlCol="0" anchor="t"/>
          <a:lstStyle/>
          <a:p>
            <a:pPr indent="0" marL="0">
              <a:buNone/>
            </a:pPr>
            <a:r>
              <a:rPr lang="en-US" sz="1150" dirty="0">
                <a:solidFill>
                  <a:srgbClr val="2B3445"/>
                </a:solidFill>
                <a:latin typeface="Calibri" pitchFamily="34" charset="0"/>
                <a:ea typeface="Calibri" pitchFamily="34" charset="-122"/>
                <a:cs typeface="Calibri" pitchFamily="34" charset="-120"/>
              </a:rPr>
              <a:t>The risk register and response strategies</a:t>
            </a:r>
            <a:endParaRPr lang="en-US" sz="1150" dirty="0"/>
          </a:p>
        </p:txBody>
      </p:sp>
      <p:sp>
        <p:nvSpPr>
          <p:cNvPr id="53" name="Text 42"/>
          <p:cNvSpPr txBox="1"/>
          <p:nvPr/>
        </p:nvSpPr>
        <p:spPr>
          <a:xfrm>
            <a:off x="5234026" y="5801868"/>
            <a:ext cx="1720901" cy="219456"/>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Examined in Topic 7</a:t>
            </a:r>
            <a:endParaRPr lang="en-US" sz="1050" dirty="0"/>
          </a:p>
        </p:txBody>
      </p:sp>
      <p:sp>
        <p:nvSpPr>
          <p:cNvPr id="54" name="Shape 43"/>
          <p:cNvSpPr/>
          <p:nvPr/>
        </p:nvSpPr>
        <p:spPr>
          <a:xfrm>
            <a:off x="7302398" y="4000500"/>
            <a:ext cx="2086661" cy="2125980"/>
          </a:xfrm>
          <a:prstGeom prst="roundRect">
            <a:avLst>
              <a:gd name="adj" fmla="val 3506"/>
            </a:avLst>
          </a:prstGeom>
          <a:solidFill>
            <a:srgbClr val="F4F7FC"/>
          </a:solidFill>
          <a:ln/>
        </p:spPr>
      </p:sp>
      <p:sp>
        <p:nvSpPr>
          <p:cNvPr id="55" name="Shape 44"/>
          <p:cNvSpPr/>
          <p:nvPr/>
        </p:nvSpPr>
        <p:spPr>
          <a:xfrm>
            <a:off x="7485278" y="4183380"/>
            <a:ext cx="475488" cy="475488"/>
          </a:xfrm>
          <a:prstGeom prst="ellipse">
            <a:avLst/>
          </a:prstGeom>
          <a:solidFill>
            <a:srgbClr val="1B2A4A"/>
          </a:solidFill>
          <a:ln/>
        </p:spPr>
      </p:sp>
      <p:pic>
        <p:nvPicPr>
          <p:cNvPr id="56" name="Image 8" descr="preencoded.png">    </p:cNvPr>
          <p:cNvPicPr>
            <a:picLocks noChangeAspect="1"/>
          </p:cNvPicPr>
          <p:nvPr/>
        </p:nvPicPr>
        <p:blipFill>
          <a:blip r:embed="rId9"/>
          <a:stretch>
            <a:fillRect/>
          </a:stretch>
        </p:blipFill>
        <p:spPr>
          <a:xfrm>
            <a:off x="7613660" y="4311762"/>
            <a:ext cx="218724" cy="218724"/>
          </a:xfrm>
          <a:prstGeom prst="rect">
            <a:avLst/>
          </a:prstGeom>
        </p:spPr>
      </p:pic>
      <p:sp>
        <p:nvSpPr>
          <p:cNvPr id="57" name="Text 45"/>
          <p:cNvSpPr txBox="1"/>
          <p:nvPr/>
        </p:nvSpPr>
        <p:spPr>
          <a:xfrm>
            <a:off x="7485278" y="4732020"/>
            <a:ext cx="1720901" cy="457200"/>
          </a:xfrm>
          <a:prstGeom prst="rect">
            <a:avLst/>
          </a:prstGeom>
          <a:noFill/>
          <a:ln/>
        </p:spPr>
        <p:txBody>
          <a:bodyPr wrap="square" lIns="0" tIns="0" rIns="0" bIns="0" rtlCol="0" anchor="t"/>
          <a:lstStyle/>
          <a:p>
            <a:pPr indent="0" marL="0">
              <a:buNone/>
            </a:pPr>
            <a:r>
              <a:rPr lang="en-US" sz="1300" b="1" dirty="0">
                <a:solidFill>
                  <a:srgbClr val="1B2A4A"/>
                </a:solidFill>
                <a:latin typeface="Calibri" pitchFamily="34" charset="0"/>
                <a:ea typeface="Calibri" pitchFamily="34" charset="-122"/>
                <a:cs typeface="Calibri" pitchFamily="34" charset="-120"/>
              </a:rPr>
              <a:t>Procurement management plan</a:t>
            </a:r>
            <a:endParaRPr lang="en-US" sz="1300" dirty="0"/>
          </a:p>
        </p:txBody>
      </p:sp>
      <p:sp>
        <p:nvSpPr>
          <p:cNvPr id="58" name="Text 46"/>
          <p:cNvSpPr txBox="1"/>
          <p:nvPr/>
        </p:nvSpPr>
        <p:spPr>
          <a:xfrm>
            <a:off x="7485278" y="5216652"/>
            <a:ext cx="1720901" cy="566928"/>
          </a:xfrm>
          <a:prstGeom prst="rect">
            <a:avLst/>
          </a:prstGeom>
          <a:noFill/>
          <a:ln/>
        </p:spPr>
        <p:txBody>
          <a:bodyPr wrap="square" lIns="0" tIns="0" rIns="0" bIns="0" rtlCol="0" anchor="t"/>
          <a:lstStyle/>
          <a:p>
            <a:pPr indent="0" marL="0">
              <a:buNone/>
            </a:pPr>
            <a:r>
              <a:rPr lang="en-US" sz="1150" dirty="0">
                <a:solidFill>
                  <a:srgbClr val="2B3445"/>
                </a:solidFill>
                <a:latin typeface="Calibri" pitchFamily="34" charset="0"/>
                <a:ea typeface="Calibri" pitchFamily="34" charset="-122"/>
                <a:cs typeface="Calibri" pitchFamily="34" charset="-120"/>
              </a:rPr>
              <a:t>Procedures for engaging contractors</a:t>
            </a:r>
            <a:endParaRPr lang="en-US" sz="1150" dirty="0"/>
          </a:p>
        </p:txBody>
      </p:sp>
      <p:sp>
        <p:nvSpPr>
          <p:cNvPr id="59" name="Shape 47"/>
          <p:cNvSpPr/>
          <p:nvPr/>
        </p:nvSpPr>
        <p:spPr>
          <a:xfrm>
            <a:off x="9553651" y="4000500"/>
            <a:ext cx="2086661" cy="2125980"/>
          </a:xfrm>
          <a:prstGeom prst="roundRect">
            <a:avLst>
              <a:gd name="adj" fmla="val 3506"/>
            </a:avLst>
          </a:prstGeom>
          <a:solidFill>
            <a:srgbClr val="F4F7FC"/>
          </a:solidFill>
          <a:ln/>
        </p:spPr>
      </p:sp>
      <p:sp>
        <p:nvSpPr>
          <p:cNvPr id="60" name="Shape 48"/>
          <p:cNvSpPr/>
          <p:nvPr/>
        </p:nvSpPr>
        <p:spPr>
          <a:xfrm>
            <a:off x="9736531" y="4183380"/>
            <a:ext cx="475488" cy="475488"/>
          </a:xfrm>
          <a:prstGeom prst="ellipse">
            <a:avLst/>
          </a:prstGeom>
          <a:solidFill>
            <a:srgbClr val="1B2A4A"/>
          </a:solidFill>
          <a:ln/>
        </p:spPr>
      </p:sp>
      <p:pic>
        <p:nvPicPr>
          <p:cNvPr id="61" name="Image 9" descr="preencoded.png">    </p:cNvPr>
          <p:cNvPicPr>
            <a:picLocks noChangeAspect="1"/>
          </p:cNvPicPr>
          <p:nvPr/>
        </p:nvPicPr>
        <p:blipFill>
          <a:blip r:embed="rId10"/>
          <a:stretch>
            <a:fillRect/>
          </a:stretch>
        </p:blipFill>
        <p:spPr>
          <a:xfrm>
            <a:off x="9864913" y="4311762"/>
            <a:ext cx="218724" cy="218724"/>
          </a:xfrm>
          <a:prstGeom prst="rect">
            <a:avLst/>
          </a:prstGeom>
        </p:spPr>
      </p:pic>
      <p:sp>
        <p:nvSpPr>
          <p:cNvPr id="62" name="Text 49"/>
          <p:cNvSpPr txBox="1"/>
          <p:nvPr/>
        </p:nvSpPr>
        <p:spPr>
          <a:xfrm>
            <a:off x="9736531" y="4732020"/>
            <a:ext cx="1720901" cy="457200"/>
          </a:xfrm>
          <a:prstGeom prst="rect">
            <a:avLst/>
          </a:prstGeom>
          <a:noFill/>
          <a:ln/>
        </p:spPr>
        <p:txBody>
          <a:bodyPr wrap="square" lIns="0" tIns="0" rIns="0" bIns="0" rtlCol="0" anchor="t"/>
          <a:lstStyle/>
          <a:p>
            <a:pPr indent="0" marL="0">
              <a:buNone/>
            </a:pPr>
            <a:r>
              <a:rPr lang="en-US" sz="1300" b="1" dirty="0">
                <a:solidFill>
                  <a:srgbClr val="1B2A4A"/>
                </a:solidFill>
                <a:latin typeface="Calibri" pitchFamily="34" charset="0"/>
                <a:ea typeface="Calibri" pitchFamily="34" charset="-122"/>
                <a:cs typeface="Calibri" pitchFamily="34" charset="-120"/>
              </a:rPr>
              <a:t>Stakeholder management plan</a:t>
            </a:r>
            <a:endParaRPr lang="en-US" sz="1300" dirty="0"/>
          </a:p>
        </p:txBody>
      </p:sp>
      <p:sp>
        <p:nvSpPr>
          <p:cNvPr id="63" name="Text 50"/>
          <p:cNvSpPr txBox="1"/>
          <p:nvPr/>
        </p:nvSpPr>
        <p:spPr>
          <a:xfrm>
            <a:off x="9736531" y="5216652"/>
            <a:ext cx="1720901" cy="566928"/>
          </a:xfrm>
          <a:prstGeom prst="rect">
            <a:avLst/>
          </a:prstGeom>
          <a:noFill/>
          <a:ln/>
        </p:spPr>
        <p:txBody>
          <a:bodyPr wrap="square" lIns="0" tIns="0" rIns="0" bIns="0" rtlCol="0" anchor="t"/>
          <a:lstStyle/>
          <a:p>
            <a:pPr indent="0" marL="0">
              <a:buNone/>
            </a:pPr>
            <a:r>
              <a:rPr lang="en-US" sz="1150" dirty="0">
                <a:solidFill>
                  <a:srgbClr val="2B3445"/>
                </a:solidFill>
                <a:latin typeface="Calibri" pitchFamily="34" charset="0"/>
                <a:ea typeface="Calibri" pitchFamily="34" charset="-122"/>
                <a:cs typeface="Calibri" pitchFamily="34" charset="-120"/>
              </a:rPr>
              <a:t>The strategy for engaging with stakeholders</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1.2 · FUNCTIONS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Three Functions of the Project Management Plan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06</a:t>
            </a:r>
            <a:endParaRPr lang="en-US" sz="900" dirty="0"/>
          </a:p>
        </p:txBody>
      </p:sp>
      <p:sp>
        <p:nvSpPr>
          <p:cNvPr id="7" name="Shape 4"/>
          <p:cNvSpPr/>
          <p:nvPr/>
        </p:nvSpPr>
        <p:spPr>
          <a:xfrm>
            <a:off x="548640" y="1691640"/>
            <a:ext cx="3514344" cy="2331720"/>
          </a:xfrm>
          <a:prstGeom prst="roundRect">
            <a:avLst>
              <a:gd name="adj" fmla="val 3137"/>
            </a:avLst>
          </a:prstGeom>
          <a:solidFill>
            <a:srgbClr val="F4F7FC"/>
          </a:solidFill>
          <a:ln/>
        </p:spPr>
      </p:sp>
      <p:sp>
        <p:nvSpPr>
          <p:cNvPr id="8" name="Shape 5"/>
          <p:cNvSpPr/>
          <p:nvPr/>
        </p:nvSpPr>
        <p:spPr>
          <a:xfrm>
            <a:off x="777240" y="1920240"/>
            <a:ext cx="594360" cy="59436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37717" y="2080717"/>
            <a:ext cx="273406" cy="273406"/>
          </a:xfrm>
          <a:prstGeom prst="rect">
            <a:avLst/>
          </a:prstGeom>
        </p:spPr>
      </p:pic>
      <p:sp>
        <p:nvSpPr>
          <p:cNvPr id="10" name="Text 6"/>
          <p:cNvSpPr txBox="1"/>
          <p:nvPr/>
        </p:nvSpPr>
        <p:spPr>
          <a:xfrm>
            <a:off x="1554480" y="1920240"/>
            <a:ext cx="2371344" cy="594360"/>
          </a:xfrm>
          <a:prstGeom prst="rect">
            <a:avLst/>
          </a:prstGeom>
          <a:noFill/>
          <a:ln/>
        </p:spPr>
        <p:txBody>
          <a:bodyPr wrap="square" lIns="0" tIns="0" rIns="0" bIns="0" rtlCol="0" anchor="ctr"/>
          <a:lstStyle/>
          <a:p>
            <a:pPr indent="0" marL="0">
              <a:buNone/>
            </a:pPr>
            <a:r>
              <a:rPr lang="en-US" sz="1700" b="1" dirty="0">
                <a:solidFill>
                  <a:srgbClr val="1B2A4A"/>
                </a:solidFill>
                <a:latin typeface="Calibri" pitchFamily="34" charset="0"/>
                <a:ea typeface="Calibri" pitchFamily="34" charset="-122"/>
                <a:cs typeface="Calibri" pitchFamily="34" charset="-120"/>
              </a:rPr>
              <a:t>Integrative</a:t>
            </a:r>
            <a:endParaRPr lang="en-US" sz="1700" dirty="0"/>
          </a:p>
        </p:txBody>
      </p:sp>
      <p:sp>
        <p:nvSpPr>
          <p:cNvPr id="11" name="Text 7"/>
          <p:cNvSpPr txBox="1"/>
          <p:nvPr/>
        </p:nvSpPr>
        <p:spPr>
          <a:xfrm>
            <a:off x="777240" y="2651760"/>
            <a:ext cx="3057144" cy="1188720"/>
          </a:xfrm>
          <a:prstGeom prst="rect">
            <a:avLst/>
          </a:prstGeom>
          <a:noFill/>
          <a:ln/>
        </p:spPr>
        <p:txBody>
          <a:bodyPr wrap="square" lIns="0" tIns="0" rIns="0" bIns="0" rtlCol="0" anchor="t"/>
          <a:lstStyle/>
          <a:p>
            <a:pPr indent="0" marL="0">
              <a:buNone/>
            </a:pPr>
            <a:r>
              <a:rPr lang="en-US" sz="1400" dirty="0">
                <a:solidFill>
                  <a:srgbClr val="2B3445"/>
                </a:solidFill>
                <a:latin typeface="Calibri" pitchFamily="34" charset="0"/>
                <a:ea typeface="Calibri" pitchFamily="34" charset="-122"/>
                <a:cs typeface="Calibri" pitchFamily="34" charset="-120"/>
              </a:rPr>
              <a:t>Brings together all aspects of management in a single, coherent document.</a:t>
            </a:r>
            <a:endParaRPr lang="en-US" sz="1400" dirty="0"/>
          </a:p>
        </p:txBody>
      </p:sp>
      <p:sp>
        <p:nvSpPr>
          <p:cNvPr id="12" name="Shape 8"/>
          <p:cNvSpPr/>
          <p:nvPr/>
        </p:nvSpPr>
        <p:spPr>
          <a:xfrm>
            <a:off x="4337304" y="1691640"/>
            <a:ext cx="3514344" cy="2331720"/>
          </a:xfrm>
          <a:prstGeom prst="roundRect">
            <a:avLst>
              <a:gd name="adj" fmla="val 3137"/>
            </a:avLst>
          </a:prstGeom>
          <a:solidFill>
            <a:srgbClr val="F4F7FC"/>
          </a:solidFill>
          <a:ln/>
        </p:spPr>
      </p:sp>
      <p:sp>
        <p:nvSpPr>
          <p:cNvPr id="13" name="Shape 9"/>
          <p:cNvSpPr/>
          <p:nvPr/>
        </p:nvSpPr>
        <p:spPr>
          <a:xfrm>
            <a:off x="4565904" y="1920240"/>
            <a:ext cx="594360" cy="59436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4726381" y="2080717"/>
            <a:ext cx="273406" cy="273406"/>
          </a:xfrm>
          <a:prstGeom prst="rect">
            <a:avLst/>
          </a:prstGeom>
        </p:spPr>
      </p:pic>
      <p:sp>
        <p:nvSpPr>
          <p:cNvPr id="15" name="Text 10"/>
          <p:cNvSpPr txBox="1"/>
          <p:nvPr/>
        </p:nvSpPr>
        <p:spPr>
          <a:xfrm>
            <a:off x="5343144" y="1920240"/>
            <a:ext cx="2371344" cy="594360"/>
          </a:xfrm>
          <a:prstGeom prst="rect">
            <a:avLst/>
          </a:prstGeom>
          <a:noFill/>
          <a:ln/>
        </p:spPr>
        <p:txBody>
          <a:bodyPr wrap="square" lIns="0" tIns="0" rIns="0" bIns="0" rtlCol="0" anchor="ctr"/>
          <a:lstStyle/>
          <a:p>
            <a:pPr indent="0" marL="0">
              <a:buNone/>
            </a:pPr>
            <a:r>
              <a:rPr lang="en-US" sz="1700" b="1" dirty="0">
                <a:solidFill>
                  <a:srgbClr val="1B2A4A"/>
                </a:solidFill>
                <a:latin typeface="Calibri" pitchFamily="34" charset="0"/>
                <a:ea typeface="Calibri" pitchFamily="34" charset="-122"/>
                <a:cs typeface="Calibri" pitchFamily="34" charset="-120"/>
              </a:rPr>
              <a:t>Communicative</a:t>
            </a:r>
            <a:endParaRPr lang="en-US" sz="1700" dirty="0"/>
          </a:p>
        </p:txBody>
      </p:sp>
      <p:sp>
        <p:nvSpPr>
          <p:cNvPr id="16" name="Text 11"/>
          <p:cNvSpPr txBox="1"/>
          <p:nvPr/>
        </p:nvSpPr>
        <p:spPr>
          <a:xfrm>
            <a:off x="4565904" y="2651760"/>
            <a:ext cx="3057144" cy="1188720"/>
          </a:xfrm>
          <a:prstGeom prst="rect">
            <a:avLst/>
          </a:prstGeom>
          <a:noFill/>
          <a:ln/>
        </p:spPr>
        <p:txBody>
          <a:bodyPr wrap="square" lIns="0" tIns="0" rIns="0" bIns="0" rtlCol="0" anchor="t"/>
          <a:lstStyle/>
          <a:p>
            <a:pPr indent="0" marL="0">
              <a:buNone/>
            </a:pPr>
            <a:r>
              <a:rPr lang="en-US" sz="1400" dirty="0">
                <a:solidFill>
                  <a:srgbClr val="2B3445"/>
                </a:solidFill>
                <a:latin typeface="Calibri" pitchFamily="34" charset="0"/>
                <a:ea typeface="Calibri" pitchFamily="34" charset="-122"/>
                <a:cs typeface="Calibri" pitchFamily="34" charset="-120"/>
              </a:rPr>
              <a:t>A shared reference base for all partners, reducing the risk of divergent understandings of tasks.</a:t>
            </a:r>
            <a:endParaRPr lang="en-US" sz="1400" dirty="0"/>
          </a:p>
        </p:txBody>
      </p:sp>
      <p:sp>
        <p:nvSpPr>
          <p:cNvPr id="17" name="Shape 12"/>
          <p:cNvSpPr/>
          <p:nvPr/>
        </p:nvSpPr>
        <p:spPr>
          <a:xfrm>
            <a:off x="8125968" y="1691640"/>
            <a:ext cx="3514344" cy="2331720"/>
          </a:xfrm>
          <a:prstGeom prst="roundRect">
            <a:avLst>
              <a:gd name="adj" fmla="val 3137"/>
            </a:avLst>
          </a:prstGeom>
          <a:solidFill>
            <a:srgbClr val="F4F7FC"/>
          </a:solidFill>
          <a:ln/>
        </p:spPr>
      </p:sp>
      <p:sp>
        <p:nvSpPr>
          <p:cNvPr id="18" name="Shape 13"/>
          <p:cNvSpPr/>
          <p:nvPr/>
        </p:nvSpPr>
        <p:spPr>
          <a:xfrm>
            <a:off x="8354568" y="1920240"/>
            <a:ext cx="594360" cy="594360"/>
          </a:xfrm>
          <a:prstGeom prst="ellipse">
            <a:avLst/>
          </a:prstGeom>
          <a:solidFill>
            <a:srgbClr val="1B2A4A"/>
          </a:solidFill>
          <a:ln/>
        </p:spPr>
      </p:sp>
      <p:pic>
        <p:nvPicPr>
          <p:cNvPr id="19" name="Image 2" descr="preencoded.png">    </p:cNvPr>
          <p:cNvPicPr>
            <a:picLocks noChangeAspect="1"/>
          </p:cNvPicPr>
          <p:nvPr/>
        </p:nvPicPr>
        <p:blipFill>
          <a:blip r:embed="rId3"/>
          <a:stretch>
            <a:fillRect/>
          </a:stretch>
        </p:blipFill>
        <p:spPr>
          <a:xfrm>
            <a:off x="8515045" y="2080717"/>
            <a:ext cx="273406" cy="273406"/>
          </a:xfrm>
          <a:prstGeom prst="rect">
            <a:avLst/>
          </a:prstGeom>
        </p:spPr>
      </p:pic>
      <p:sp>
        <p:nvSpPr>
          <p:cNvPr id="20" name="Text 14"/>
          <p:cNvSpPr txBox="1"/>
          <p:nvPr/>
        </p:nvSpPr>
        <p:spPr>
          <a:xfrm>
            <a:off x="9131808" y="1920240"/>
            <a:ext cx="2371344" cy="594360"/>
          </a:xfrm>
          <a:prstGeom prst="rect">
            <a:avLst/>
          </a:prstGeom>
          <a:noFill/>
          <a:ln/>
        </p:spPr>
        <p:txBody>
          <a:bodyPr wrap="square" lIns="0" tIns="0" rIns="0" bIns="0" rtlCol="0" anchor="ctr"/>
          <a:lstStyle/>
          <a:p>
            <a:pPr indent="0" marL="0">
              <a:buNone/>
            </a:pPr>
            <a:r>
              <a:rPr lang="en-US" sz="1700" b="1" dirty="0">
                <a:solidFill>
                  <a:srgbClr val="1B2A4A"/>
                </a:solidFill>
                <a:latin typeface="Calibri" pitchFamily="34" charset="0"/>
                <a:ea typeface="Calibri" pitchFamily="34" charset="-122"/>
                <a:cs typeface="Calibri" pitchFamily="34" charset="-120"/>
              </a:rPr>
              <a:t>Control</a:t>
            </a:r>
            <a:endParaRPr lang="en-US" sz="1700" dirty="0"/>
          </a:p>
        </p:txBody>
      </p:sp>
      <p:sp>
        <p:nvSpPr>
          <p:cNvPr id="21" name="Text 15"/>
          <p:cNvSpPr txBox="1"/>
          <p:nvPr/>
        </p:nvSpPr>
        <p:spPr>
          <a:xfrm>
            <a:off x="8354568" y="2651760"/>
            <a:ext cx="3057144" cy="1188720"/>
          </a:xfrm>
          <a:prstGeom prst="rect">
            <a:avLst/>
          </a:prstGeom>
          <a:noFill/>
          <a:ln/>
        </p:spPr>
        <p:txBody>
          <a:bodyPr wrap="square" lIns="0" tIns="0" rIns="0" bIns="0" rtlCol="0" anchor="t"/>
          <a:lstStyle/>
          <a:p>
            <a:pPr indent="0" marL="0">
              <a:buNone/>
            </a:pPr>
            <a:r>
              <a:rPr lang="en-US" sz="1400" dirty="0">
                <a:solidFill>
                  <a:srgbClr val="2B3445"/>
                </a:solidFill>
                <a:latin typeface="Calibri" pitchFamily="34" charset="0"/>
                <a:ea typeface="Calibri" pitchFamily="34" charset="-122"/>
                <a:cs typeface="Calibri" pitchFamily="34" charset="-120"/>
              </a:rPr>
              <a:t>The baseline against which actual progress and deviations are measured.</a:t>
            </a:r>
            <a:endParaRPr lang="en-US" sz="1400" dirty="0"/>
          </a:p>
        </p:txBody>
      </p:sp>
      <p:sp>
        <p:nvSpPr>
          <p:cNvPr id="22" name="Text 16"/>
          <p:cNvSpPr txBox="1"/>
          <p:nvPr/>
        </p:nvSpPr>
        <p:spPr>
          <a:xfrm>
            <a:off x="548640" y="4297680"/>
            <a:ext cx="5486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DO NOT CONFUSE</a:t>
            </a:r>
            <a:endParaRPr lang="en-US" sz="1200" dirty="0"/>
          </a:p>
        </p:txBody>
      </p:sp>
      <p:sp>
        <p:nvSpPr>
          <p:cNvPr id="23" name="Shape 17"/>
          <p:cNvSpPr/>
          <p:nvPr/>
        </p:nvSpPr>
        <p:spPr>
          <a:xfrm>
            <a:off x="548640" y="4663440"/>
            <a:ext cx="5074920" cy="1463040"/>
          </a:xfrm>
          <a:prstGeom prst="roundRect">
            <a:avLst>
              <a:gd name="adj" fmla="val 5000"/>
            </a:avLst>
          </a:prstGeom>
          <a:solidFill>
            <a:srgbClr val="F4F7FC"/>
          </a:solidFill>
          <a:ln/>
        </p:spPr>
      </p:sp>
      <p:sp>
        <p:nvSpPr>
          <p:cNvPr id="24" name="Shape 18"/>
          <p:cNvSpPr/>
          <p:nvPr/>
        </p:nvSpPr>
        <p:spPr>
          <a:xfrm>
            <a:off x="777240" y="4983480"/>
            <a:ext cx="777240" cy="777240"/>
          </a:xfrm>
          <a:prstGeom prst="ellipse">
            <a:avLst/>
          </a:prstGeom>
          <a:solidFill>
            <a:srgbClr val="1B2A4A"/>
          </a:solidFill>
          <a:ln/>
        </p:spPr>
      </p:sp>
      <p:pic>
        <p:nvPicPr>
          <p:cNvPr id="25" name="Image 3" descr="preencoded.png">    </p:cNvPr>
          <p:cNvPicPr>
            <a:picLocks noChangeAspect="1"/>
          </p:cNvPicPr>
          <p:nvPr/>
        </p:nvPicPr>
        <p:blipFill>
          <a:blip r:embed="rId4"/>
          <a:stretch>
            <a:fillRect/>
          </a:stretch>
        </p:blipFill>
        <p:spPr>
          <a:xfrm>
            <a:off x="987095" y="5193335"/>
            <a:ext cx="357530" cy="357530"/>
          </a:xfrm>
          <a:prstGeom prst="rect">
            <a:avLst/>
          </a:prstGeom>
        </p:spPr>
      </p:pic>
      <p:sp>
        <p:nvSpPr>
          <p:cNvPr id="26" name="Text 19"/>
          <p:cNvSpPr txBox="1"/>
          <p:nvPr/>
        </p:nvSpPr>
        <p:spPr>
          <a:xfrm>
            <a:off x="1783080" y="4754880"/>
            <a:ext cx="3657600" cy="128016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Project management plan</a:t>
            </a:r>
            <a:endParaRPr lang="en-US" sz="1400" dirty="0"/>
          </a:p>
          <a:p>
            <a:pPr indent="0" marL="0">
              <a:buNone/>
            </a:pPr>
            <a:r>
              <a:rPr lang="en-US" sz="1350" dirty="0">
                <a:solidFill>
                  <a:srgbClr val="2B3445"/>
                </a:solidFill>
                <a:latin typeface="Calibri" pitchFamily="34" charset="0"/>
                <a:ea typeface="Calibri" pitchFamily="34" charset="-122"/>
                <a:cs typeface="Calibri" pitchFamily="34" charset="-120"/>
              </a:rPr>
              <a:t>Internal, flexible and subject to updating</a:t>
            </a:r>
            <a:endParaRPr lang="en-US" sz="1400" dirty="0"/>
          </a:p>
        </p:txBody>
      </p:sp>
      <p:sp>
        <p:nvSpPr>
          <p:cNvPr id="27" name="Text 20"/>
          <p:cNvSpPr txBox="1"/>
          <p:nvPr/>
        </p:nvSpPr>
        <p:spPr>
          <a:xfrm>
            <a:off x="5623560" y="4663440"/>
            <a:ext cx="941832" cy="1463040"/>
          </a:xfrm>
          <a:prstGeom prst="rect">
            <a:avLst/>
          </a:prstGeom>
          <a:noFill/>
          <a:ln/>
        </p:spPr>
        <p:txBody>
          <a:bodyPr wrap="square" lIns="0" tIns="0" rIns="0" bIns="0" rtlCol="0" anchor="ctr"/>
          <a:lstStyle/>
          <a:p>
            <a:pPr algn="ctr" indent="0" marL="0">
              <a:buNone/>
            </a:pPr>
            <a:r>
              <a:rPr lang="en-US" sz="4000" b="1" dirty="0">
                <a:solidFill>
                  <a:srgbClr val="C9A227"/>
                </a:solidFill>
                <a:latin typeface="Cambria" pitchFamily="34" charset="0"/>
                <a:ea typeface="Cambria" pitchFamily="34" charset="-122"/>
                <a:cs typeface="Cambria" pitchFamily="34" charset="-120"/>
              </a:rPr>
              <a:t>≠</a:t>
            </a:r>
            <a:endParaRPr lang="en-US" sz="4000" dirty="0"/>
          </a:p>
        </p:txBody>
      </p:sp>
      <p:sp>
        <p:nvSpPr>
          <p:cNvPr id="28" name="Shape 21"/>
          <p:cNvSpPr/>
          <p:nvPr/>
        </p:nvSpPr>
        <p:spPr>
          <a:xfrm>
            <a:off x="6565392" y="4663440"/>
            <a:ext cx="5074920" cy="1463040"/>
          </a:xfrm>
          <a:prstGeom prst="roundRect">
            <a:avLst>
              <a:gd name="adj" fmla="val 5000"/>
            </a:avLst>
          </a:prstGeom>
          <a:solidFill>
            <a:srgbClr val="1B2A4A"/>
          </a:solidFill>
          <a:ln/>
        </p:spPr>
      </p:sp>
      <p:sp>
        <p:nvSpPr>
          <p:cNvPr id="29" name="Shape 22"/>
          <p:cNvSpPr/>
          <p:nvPr/>
        </p:nvSpPr>
        <p:spPr>
          <a:xfrm>
            <a:off x="6793992" y="4983480"/>
            <a:ext cx="777240" cy="777240"/>
          </a:xfrm>
          <a:prstGeom prst="ellipse">
            <a:avLst/>
          </a:prstGeom>
          <a:solidFill>
            <a:srgbClr val="31487A"/>
          </a:solidFill>
          <a:ln/>
        </p:spPr>
      </p:sp>
      <p:pic>
        <p:nvPicPr>
          <p:cNvPr id="30" name="Image 4" descr="preencoded.png">    </p:cNvPr>
          <p:cNvPicPr>
            <a:picLocks noChangeAspect="1"/>
          </p:cNvPicPr>
          <p:nvPr/>
        </p:nvPicPr>
        <p:blipFill>
          <a:blip r:embed="rId5"/>
          <a:stretch>
            <a:fillRect/>
          </a:stretch>
        </p:blipFill>
        <p:spPr>
          <a:xfrm>
            <a:off x="7003847" y="5193335"/>
            <a:ext cx="357530" cy="357530"/>
          </a:xfrm>
          <a:prstGeom prst="rect">
            <a:avLst/>
          </a:prstGeom>
        </p:spPr>
      </p:pic>
      <p:sp>
        <p:nvSpPr>
          <p:cNvPr id="31" name="Text 23"/>
          <p:cNvSpPr txBox="1"/>
          <p:nvPr/>
        </p:nvSpPr>
        <p:spPr>
          <a:xfrm>
            <a:off x="7799832" y="4754880"/>
            <a:ext cx="3657600" cy="128016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Grant Agreement with the donor</a:t>
            </a:r>
            <a:endParaRPr lang="en-US" sz="1400" dirty="0"/>
          </a:p>
          <a:p>
            <a:pPr indent="0" marL="0">
              <a:buNone/>
            </a:pPr>
            <a:r>
              <a:rPr lang="en-US" sz="1350" dirty="0">
                <a:solidFill>
                  <a:srgbClr val="D6DEEE"/>
                </a:solidFill>
                <a:latin typeface="Calibri" pitchFamily="34" charset="0"/>
                <a:ea typeface="Calibri" pitchFamily="34" charset="-122"/>
                <a:cs typeface="Calibri" pitchFamily="34" charset="-120"/>
              </a:rPr>
              <a:t>Amendments require formal approval: a considerably more rigid procedure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02</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2</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Managing Project Scope and Boundaries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is — and is not — included in the project's work?</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does scope creep arise, and how can it be prevented?</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documents form the scope baseline?</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5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07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2.1 · PROJECT SCOPE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Scope Creep: How the Work Grows While Resources Stay Fixed</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08</a:t>
            </a:r>
            <a:endParaRPr lang="en-US" sz="900" dirty="0"/>
          </a:p>
        </p:txBody>
      </p:sp>
      <p:sp>
        <p:nvSpPr>
          <p:cNvPr id="7" name="Text 4"/>
          <p:cNvSpPr txBox="1"/>
          <p:nvPr/>
        </p:nvSpPr>
        <p:spPr>
          <a:xfrm>
            <a:off x="548640" y="1691640"/>
            <a:ext cx="1691640" cy="320040"/>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At the outset</a:t>
            </a:r>
            <a:endParaRPr lang="en-US" sz="1250" dirty="0"/>
          </a:p>
        </p:txBody>
      </p:sp>
      <p:sp>
        <p:nvSpPr>
          <p:cNvPr id="8" name="Shape 5"/>
          <p:cNvSpPr/>
          <p:nvPr/>
        </p:nvSpPr>
        <p:spPr>
          <a:xfrm>
            <a:off x="548640" y="3337560"/>
            <a:ext cx="1691640" cy="822960"/>
          </a:xfrm>
          <a:prstGeom prst="roundRect">
            <a:avLst>
              <a:gd name="adj" fmla="val 8889"/>
            </a:avLst>
          </a:prstGeom>
          <a:solidFill>
            <a:srgbClr val="1B2A4A"/>
          </a:solidFill>
          <a:ln/>
        </p:spPr>
      </p:sp>
      <p:sp>
        <p:nvSpPr>
          <p:cNvPr id="9" name="Text 6"/>
          <p:cNvSpPr txBox="1"/>
          <p:nvPr/>
        </p:nvSpPr>
        <p:spPr>
          <a:xfrm>
            <a:off x="548640" y="3337560"/>
            <a:ext cx="1691640" cy="8229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Agreed scope</a:t>
            </a:r>
            <a:endParaRPr lang="en-US" sz="1300" dirty="0"/>
          </a:p>
        </p:txBody>
      </p:sp>
      <p:sp>
        <p:nvSpPr>
          <p:cNvPr id="10" name="Shape 7"/>
          <p:cNvSpPr/>
          <p:nvPr/>
        </p:nvSpPr>
        <p:spPr>
          <a:xfrm>
            <a:off x="2267712" y="3749040"/>
            <a:ext cx="219456" cy="0"/>
          </a:xfrm>
          <a:prstGeom prst="line">
            <a:avLst/>
          </a:prstGeom>
          <a:noFill/>
          <a:ln w="19050">
            <a:solidFill>
              <a:srgbClr val="64708C"/>
            </a:solidFill>
            <a:prstDash val="solid"/>
            <a:tailEnd type="triangle"/>
          </a:ln>
        </p:spPr>
      </p:sp>
      <p:sp>
        <p:nvSpPr>
          <p:cNvPr id="11" name="Text 8"/>
          <p:cNvSpPr txBox="1"/>
          <p:nvPr/>
        </p:nvSpPr>
        <p:spPr>
          <a:xfrm>
            <a:off x="2514600" y="1691640"/>
            <a:ext cx="1691640" cy="320040"/>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First additions</a:t>
            </a:r>
            <a:endParaRPr lang="en-US" sz="1250" dirty="0"/>
          </a:p>
        </p:txBody>
      </p:sp>
      <p:sp>
        <p:nvSpPr>
          <p:cNvPr id="12" name="Shape 9"/>
          <p:cNvSpPr/>
          <p:nvPr/>
        </p:nvSpPr>
        <p:spPr>
          <a:xfrm>
            <a:off x="2514600" y="3337560"/>
            <a:ext cx="1691640" cy="822960"/>
          </a:xfrm>
          <a:prstGeom prst="roundRect">
            <a:avLst>
              <a:gd name="adj" fmla="val 8889"/>
            </a:avLst>
          </a:prstGeom>
          <a:solidFill>
            <a:srgbClr val="1B2A4A"/>
          </a:solidFill>
          <a:ln/>
        </p:spPr>
      </p:sp>
      <p:sp>
        <p:nvSpPr>
          <p:cNvPr id="13" name="Text 10"/>
          <p:cNvSpPr txBox="1"/>
          <p:nvPr/>
        </p:nvSpPr>
        <p:spPr>
          <a:xfrm>
            <a:off x="2514600" y="3337560"/>
            <a:ext cx="1691640" cy="8229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Agreed scope</a:t>
            </a:r>
            <a:endParaRPr lang="en-US" sz="1300" dirty="0"/>
          </a:p>
        </p:txBody>
      </p:sp>
      <p:sp>
        <p:nvSpPr>
          <p:cNvPr id="14" name="Shape 11"/>
          <p:cNvSpPr/>
          <p:nvPr/>
        </p:nvSpPr>
        <p:spPr>
          <a:xfrm>
            <a:off x="2514600" y="2926080"/>
            <a:ext cx="1691640" cy="365760"/>
          </a:xfrm>
          <a:prstGeom prst="roundRect">
            <a:avLst>
              <a:gd name="adj" fmla="val 20000"/>
            </a:avLst>
          </a:prstGeom>
          <a:solidFill>
            <a:srgbClr val="E8EEF9"/>
          </a:solidFill>
          <a:ln w="19050">
            <a:solidFill>
              <a:srgbClr val="C9A227"/>
            </a:solidFill>
            <a:prstDash val="dash"/>
          </a:ln>
        </p:spPr>
      </p:sp>
      <p:sp>
        <p:nvSpPr>
          <p:cNvPr id="15" name="Text 12"/>
          <p:cNvSpPr txBox="1"/>
          <p:nvPr/>
        </p:nvSpPr>
        <p:spPr>
          <a:xfrm>
            <a:off x="2514600" y="2926080"/>
            <a:ext cx="1691640" cy="365760"/>
          </a:xfrm>
          <a:prstGeom prst="rect">
            <a:avLst/>
          </a:prstGeom>
          <a:noFill/>
          <a:ln/>
        </p:spPr>
        <p:txBody>
          <a:bodyPr wrap="square" lIns="0" tIns="0" rIns="0" bIns="0" rtlCol="0" anchor="ctr"/>
          <a:lstStyle/>
          <a:p>
            <a:pPr algn="ctr" indent="0" marL="0">
              <a:buNone/>
            </a:pPr>
            <a:r>
              <a:rPr lang="en-US" sz="1150" b="1" dirty="0">
                <a:solidFill>
                  <a:srgbClr val="1B2A4A"/>
                </a:solidFill>
                <a:latin typeface="Calibri" pitchFamily="34" charset="0"/>
                <a:ea typeface="Calibri" pitchFamily="34" charset="-122"/>
                <a:cs typeface="Calibri" pitchFamily="34" charset="-120"/>
              </a:rPr>
              <a:t>+ extra activity</a:t>
            </a:r>
            <a:endParaRPr lang="en-US" sz="1150" dirty="0"/>
          </a:p>
        </p:txBody>
      </p:sp>
      <p:sp>
        <p:nvSpPr>
          <p:cNvPr id="16" name="Shape 13"/>
          <p:cNvSpPr/>
          <p:nvPr/>
        </p:nvSpPr>
        <p:spPr>
          <a:xfrm>
            <a:off x="4233672" y="3749040"/>
            <a:ext cx="219456" cy="0"/>
          </a:xfrm>
          <a:prstGeom prst="line">
            <a:avLst/>
          </a:prstGeom>
          <a:noFill/>
          <a:ln w="19050">
            <a:solidFill>
              <a:srgbClr val="64708C"/>
            </a:solidFill>
            <a:prstDash val="solid"/>
            <a:tailEnd type="triangle"/>
          </a:ln>
        </p:spPr>
      </p:sp>
      <p:sp>
        <p:nvSpPr>
          <p:cNvPr id="17" name="Text 14"/>
          <p:cNvSpPr txBox="1"/>
          <p:nvPr/>
        </p:nvSpPr>
        <p:spPr>
          <a:xfrm>
            <a:off x="4480560" y="1691640"/>
            <a:ext cx="1691640" cy="320040"/>
          </a:xfrm>
          <a:prstGeom prst="rect">
            <a:avLst/>
          </a:prstGeom>
          <a:noFill/>
          <a:ln/>
        </p:spPr>
        <p:txBody>
          <a:bodyPr wrap="square" lIns="0" tIns="0" rIns="0" bIns="0" rtlCol="0" anchor="ctr"/>
          <a:lstStyle/>
          <a:p>
            <a:pPr algn="ctr" indent="0" marL="0">
              <a:buNone/>
            </a:pPr>
            <a:r>
              <a:rPr lang="en-US" sz="1250" b="1" dirty="0">
                <a:solidFill>
                  <a:srgbClr val="1B2A4A"/>
                </a:solidFill>
                <a:latin typeface="Calibri" pitchFamily="34" charset="0"/>
                <a:ea typeface="Calibri" pitchFamily="34" charset="-122"/>
                <a:cs typeface="Calibri" pitchFamily="34" charset="-120"/>
              </a:rPr>
              <a:t>Gradual expansion</a:t>
            </a:r>
            <a:endParaRPr lang="en-US" sz="1250" dirty="0"/>
          </a:p>
        </p:txBody>
      </p:sp>
      <p:sp>
        <p:nvSpPr>
          <p:cNvPr id="18" name="Shape 15"/>
          <p:cNvSpPr/>
          <p:nvPr/>
        </p:nvSpPr>
        <p:spPr>
          <a:xfrm>
            <a:off x="4480560" y="3337560"/>
            <a:ext cx="1691640" cy="822960"/>
          </a:xfrm>
          <a:prstGeom prst="roundRect">
            <a:avLst>
              <a:gd name="adj" fmla="val 8889"/>
            </a:avLst>
          </a:prstGeom>
          <a:solidFill>
            <a:srgbClr val="1B2A4A"/>
          </a:solidFill>
          <a:ln/>
        </p:spPr>
      </p:sp>
      <p:sp>
        <p:nvSpPr>
          <p:cNvPr id="19" name="Text 16"/>
          <p:cNvSpPr txBox="1"/>
          <p:nvPr/>
        </p:nvSpPr>
        <p:spPr>
          <a:xfrm>
            <a:off x="4480560" y="3337560"/>
            <a:ext cx="1691640" cy="8229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Agreed scope</a:t>
            </a:r>
            <a:endParaRPr lang="en-US" sz="1300" dirty="0"/>
          </a:p>
        </p:txBody>
      </p:sp>
      <p:sp>
        <p:nvSpPr>
          <p:cNvPr id="20" name="Shape 17"/>
          <p:cNvSpPr/>
          <p:nvPr/>
        </p:nvSpPr>
        <p:spPr>
          <a:xfrm>
            <a:off x="4480560" y="2926080"/>
            <a:ext cx="1691640" cy="365760"/>
          </a:xfrm>
          <a:prstGeom prst="roundRect">
            <a:avLst>
              <a:gd name="adj" fmla="val 20000"/>
            </a:avLst>
          </a:prstGeom>
          <a:solidFill>
            <a:srgbClr val="E8EEF9"/>
          </a:solidFill>
          <a:ln w="19050">
            <a:solidFill>
              <a:srgbClr val="C9A227"/>
            </a:solidFill>
            <a:prstDash val="dash"/>
          </a:ln>
        </p:spPr>
      </p:sp>
      <p:sp>
        <p:nvSpPr>
          <p:cNvPr id="21" name="Text 18"/>
          <p:cNvSpPr txBox="1"/>
          <p:nvPr/>
        </p:nvSpPr>
        <p:spPr>
          <a:xfrm>
            <a:off x="4480560" y="2926080"/>
            <a:ext cx="1691640" cy="365760"/>
          </a:xfrm>
          <a:prstGeom prst="rect">
            <a:avLst/>
          </a:prstGeom>
          <a:noFill/>
          <a:ln/>
        </p:spPr>
        <p:txBody>
          <a:bodyPr wrap="square" lIns="0" tIns="0" rIns="0" bIns="0" rtlCol="0" anchor="ctr"/>
          <a:lstStyle/>
          <a:p>
            <a:pPr algn="ctr" indent="0" marL="0">
              <a:buNone/>
            </a:pPr>
            <a:r>
              <a:rPr lang="en-US" sz="1150" b="1" dirty="0">
                <a:solidFill>
                  <a:srgbClr val="1B2A4A"/>
                </a:solidFill>
                <a:latin typeface="Calibri" pitchFamily="34" charset="0"/>
                <a:ea typeface="Calibri" pitchFamily="34" charset="-122"/>
                <a:cs typeface="Calibri" pitchFamily="34" charset="-120"/>
              </a:rPr>
              <a:t>+ extra activity</a:t>
            </a:r>
            <a:endParaRPr lang="en-US" sz="1150" dirty="0"/>
          </a:p>
        </p:txBody>
      </p:sp>
      <p:sp>
        <p:nvSpPr>
          <p:cNvPr id="22" name="Shape 19"/>
          <p:cNvSpPr/>
          <p:nvPr/>
        </p:nvSpPr>
        <p:spPr>
          <a:xfrm>
            <a:off x="4480560" y="2514600"/>
            <a:ext cx="1691640" cy="365760"/>
          </a:xfrm>
          <a:prstGeom prst="roundRect">
            <a:avLst>
              <a:gd name="adj" fmla="val 20000"/>
            </a:avLst>
          </a:prstGeom>
          <a:solidFill>
            <a:srgbClr val="E8EEF9"/>
          </a:solidFill>
          <a:ln w="19050">
            <a:solidFill>
              <a:srgbClr val="C9A227"/>
            </a:solidFill>
            <a:prstDash val="dash"/>
          </a:ln>
        </p:spPr>
      </p:sp>
      <p:sp>
        <p:nvSpPr>
          <p:cNvPr id="23" name="Text 20"/>
          <p:cNvSpPr txBox="1"/>
          <p:nvPr/>
        </p:nvSpPr>
        <p:spPr>
          <a:xfrm>
            <a:off x="4480560" y="2514600"/>
            <a:ext cx="1691640" cy="365760"/>
          </a:xfrm>
          <a:prstGeom prst="rect">
            <a:avLst/>
          </a:prstGeom>
          <a:noFill/>
          <a:ln/>
        </p:spPr>
        <p:txBody>
          <a:bodyPr wrap="square" lIns="0" tIns="0" rIns="0" bIns="0" rtlCol="0" anchor="ctr"/>
          <a:lstStyle/>
          <a:p>
            <a:pPr algn="ctr" indent="0" marL="0">
              <a:buNone/>
            </a:pPr>
            <a:r>
              <a:rPr lang="en-US" sz="1150" b="1" dirty="0">
                <a:solidFill>
                  <a:srgbClr val="1B2A4A"/>
                </a:solidFill>
                <a:latin typeface="Calibri" pitchFamily="34" charset="0"/>
                <a:ea typeface="Calibri" pitchFamily="34" charset="-122"/>
                <a:cs typeface="Calibri" pitchFamily="34" charset="-120"/>
              </a:rPr>
              <a:t>+ extra output</a:t>
            </a:r>
            <a:endParaRPr lang="en-US" sz="1150" dirty="0"/>
          </a:p>
        </p:txBody>
      </p:sp>
      <p:sp>
        <p:nvSpPr>
          <p:cNvPr id="24" name="Shape 21"/>
          <p:cNvSpPr/>
          <p:nvPr/>
        </p:nvSpPr>
        <p:spPr>
          <a:xfrm>
            <a:off x="4480560" y="2103120"/>
            <a:ext cx="1691640" cy="365760"/>
          </a:xfrm>
          <a:prstGeom prst="roundRect">
            <a:avLst>
              <a:gd name="adj" fmla="val 20000"/>
            </a:avLst>
          </a:prstGeom>
          <a:solidFill>
            <a:srgbClr val="E8EEF9"/>
          </a:solidFill>
          <a:ln w="19050">
            <a:solidFill>
              <a:srgbClr val="C9A227"/>
            </a:solidFill>
            <a:prstDash val="dash"/>
          </a:ln>
        </p:spPr>
      </p:sp>
      <p:sp>
        <p:nvSpPr>
          <p:cNvPr id="25" name="Text 22"/>
          <p:cNvSpPr txBox="1"/>
          <p:nvPr/>
        </p:nvSpPr>
        <p:spPr>
          <a:xfrm>
            <a:off x="4480560" y="2103120"/>
            <a:ext cx="1691640" cy="365760"/>
          </a:xfrm>
          <a:prstGeom prst="rect">
            <a:avLst/>
          </a:prstGeom>
          <a:noFill/>
          <a:ln/>
        </p:spPr>
        <p:txBody>
          <a:bodyPr wrap="square" lIns="0" tIns="0" rIns="0" bIns="0" rtlCol="0" anchor="ctr"/>
          <a:lstStyle/>
          <a:p>
            <a:pPr algn="ctr" indent="0" marL="0">
              <a:buNone/>
            </a:pPr>
            <a:r>
              <a:rPr lang="en-US" sz="1150" b="1" dirty="0">
                <a:solidFill>
                  <a:srgbClr val="1B2A4A"/>
                </a:solidFill>
                <a:latin typeface="Calibri" pitchFamily="34" charset="0"/>
                <a:ea typeface="Calibri" pitchFamily="34" charset="-122"/>
                <a:cs typeface="Calibri" pitchFamily="34" charset="-120"/>
              </a:rPr>
              <a:t>+ extra event</a:t>
            </a:r>
            <a:endParaRPr lang="en-US" sz="1150" dirty="0"/>
          </a:p>
        </p:txBody>
      </p:sp>
      <p:sp>
        <p:nvSpPr>
          <p:cNvPr id="26" name="Shape 23"/>
          <p:cNvSpPr/>
          <p:nvPr/>
        </p:nvSpPr>
        <p:spPr>
          <a:xfrm>
            <a:off x="548640" y="4297680"/>
            <a:ext cx="5623560" cy="548640"/>
          </a:xfrm>
          <a:prstGeom prst="roundRect">
            <a:avLst>
              <a:gd name="adj" fmla="val 13333"/>
            </a:avLst>
          </a:prstGeom>
          <a:solidFill>
            <a:srgbClr val="E8EEF9"/>
          </a:solidFill>
          <a:ln/>
        </p:spPr>
      </p:sp>
      <p:sp>
        <p:nvSpPr>
          <p:cNvPr id="27" name="Shape 24"/>
          <p:cNvSpPr/>
          <p:nvPr/>
        </p:nvSpPr>
        <p:spPr>
          <a:xfrm>
            <a:off x="685800" y="4370832"/>
            <a:ext cx="402336" cy="402336"/>
          </a:xfrm>
          <a:prstGeom prst="ellipse">
            <a:avLst/>
          </a:prstGeom>
          <a:solidFill>
            <a:srgbClr val="1B2A4A"/>
          </a:solidFill>
          <a:ln/>
        </p:spPr>
      </p:sp>
      <p:pic>
        <p:nvPicPr>
          <p:cNvPr id="28" name="Image 0" descr="preencoded.png">    </p:cNvPr>
          <p:cNvPicPr>
            <a:picLocks noChangeAspect="1"/>
          </p:cNvPicPr>
          <p:nvPr/>
        </p:nvPicPr>
        <p:blipFill>
          <a:blip r:embed="rId1"/>
          <a:stretch>
            <a:fillRect/>
          </a:stretch>
        </p:blipFill>
        <p:spPr>
          <a:xfrm>
            <a:off x="794431" y="4479463"/>
            <a:ext cx="185075" cy="185075"/>
          </a:xfrm>
          <a:prstGeom prst="rect">
            <a:avLst/>
          </a:prstGeom>
        </p:spPr>
      </p:pic>
      <p:sp>
        <p:nvSpPr>
          <p:cNvPr id="29" name="Text 25"/>
          <p:cNvSpPr txBox="1"/>
          <p:nvPr/>
        </p:nvSpPr>
        <p:spPr>
          <a:xfrm>
            <a:off x="1234440" y="4297680"/>
            <a:ext cx="4846320" cy="548640"/>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Resources and timelines: no corresponding review</a:t>
            </a:r>
            <a:endParaRPr lang="en-US" sz="1300" dirty="0"/>
          </a:p>
        </p:txBody>
      </p:sp>
      <p:sp>
        <p:nvSpPr>
          <p:cNvPr id="30" name="Shape 26"/>
          <p:cNvSpPr/>
          <p:nvPr/>
        </p:nvSpPr>
        <p:spPr>
          <a:xfrm>
            <a:off x="548640" y="5029200"/>
            <a:ext cx="5623560" cy="1097280"/>
          </a:xfrm>
          <a:prstGeom prst="roundRect">
            <a:avLst>
              <a:gd name="adj" fmla="val 6667"/>
            </a:avLst>
          </a:prstGeom>
          <a:solidFill>
            <a:srgbClr val="1B2A4A"/>
          </a:solidFill>
          <a:ln/>
        </p:spPr>
      </p:sp>
      <p:sp>
        <p:nvSpPr>
          <p:cNvPr id="31" name="Shape 27"/>
          <p:cNvSpPr/>
          <p:nvPr/>
        </p:nvSpPr>
        <p:spPr>
          <a:xfrm>
            <a:off x="777240" y="5303520"/>
            <a:ext cx="548640" cy="548640"/>
          </a:xfrm>
          <a:prstGeom prst="ellipse">
            <a:avLst/>
          </a:prstGeom>
          <a:solidFill>
            <a:srgbClr val="31487A"/>
          </a:solidFill>
          <a:ln/>
        </p:spPr>
      </p:sp>
      <p:pic>
        <p:nvPicPr>
          <p:cNvPr id="32" name="Image 1" descr="preencoded.png">    </p:cNvPr>
          <p:cNvPicPr>
            <a:picLocks noChangeAspect="1"/>
          </p:cNvPicPr>
          <p:nvPr/>
        </p:nvPicPr>
        <p:blipFill>
          <a:blip r:embed="rId2"/>
          <a:stretch>
            <a:fillRect/>
          </a:stretch>
        </p:blipFill>
        <p:spPr>
          <a:xfrm>
            <a:off x="925373" y="5451653"/>
            <a:ext cx="252374" cy="252374"/>
          </a:xfrm>
          <a:prstGeom prst="rect">
            <a:avLst/>
          </a:prstGeom>
        </p:spPr>
      </p:pic>
      <p:sp>
        <p:nvSpPr>
          <p:cNvPr id="33" name="Text 28"/>
          <p:cNvSpPr txBox="1"/>
          <p:nvPr/>
        </p:nvSpPr>
        <p:spPr>
          <a:xfrm>
            <a:off x="1554480" y="5120640"/>
            <a:ext cx="4389120" cy="91440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Result: budget overruns and schedule delays — among the most common problems in international projects.</a:t>
            </a:r>
            <a:endParaRPr lang="en-US" sz="1350" dirty="0"/>
          </a:p>
        </p:txBody>
      </p:sp>
      <p:sp>
        <p:nvSpPr>
          <p:cNvPr id="34" name="Shape 29"/>
          <p:cNvSpPr/>
          <p:nvPr/>
        </p:nvSpPr>
        <p:spPr>
          <a:xfrm>
            <a:off x="6675120" y="1865376"/>
            <a:ext cx="566928" cy="566928"/>
          </a:xfrm>
          <a:prstGeom prst="ellipse">
            <a:avLst/>
          </a:prstGeom>
          <a:solidFill>
            <a:srgbClr val="1B2A4A"/>
          </a:solidFill>
          <a:ln/>
        </p:spPr>
      </p:sp>
      <p:pic>
        <p:nvPicPr>
          <p:cNvPr id="35" name="Image 2" descr="preencoded.png">    </p:cNvPr>
          <p:cNvPicPr>
            <a:picLocks noChangeAspect="1"/>
          </p:cNvPicPr>
          <p:nvPr/>
        </p:nvPicPr>
        <p:blipFill>
          <a:blip r:embed="rId3"/>
          <a:stretch>
            <a:fillRect/>
          </a:stretch>
        </p:blipFill>
        <p:spPr>
          <a:xfrm>
            <a:off x="6828191" y="2018447"/>
            <a:ext cx="260787" cy="260787"/>
          </a:xfrm>
          <a:prstGeom prst="rect">
            <a:avLst/>
          </a:prstGeom>
        </p:spPr>
      </p:pic>
      <p:sp>
        <p:nvSpPr>
          <p:cNvPr id="36" name="Text 30"/>
          <p:cNvSpPr txBox="1"/>
          <p:nvPr/>
        </p:nvSpPr>
        <p:spPr>
          <a:xfrm>
            <a:off x="7516368" y="1691640"/>
            <a:ext cx="4123944" cy="1325880"/>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Project scope</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The totality of work required to produce project outputs with defined characteristics.</a:t>
            </a:r>
            <a:endParaRPr lang="en-US" sz="1400" dirty="0"/>
          </a:p>
        </p:txBody>
      </p:sp>
      <p:sp>
        <p:nvSpPr>
          <p:cNvPr id="37" name="Shape 31"/>
          <p:cNvSpPr/>
          <p:nvPr/>
        </p:nvSpPr>
        <p:spPr>
          <a:xfrm>
            <a:off x="6675120" y="3419856"/>
            <a:ext cx="566928" cy="566928"/>
          </a:xfrm>
          <a:prstGeom prst="ellipse">
            <a:avLst/>
          </a:prstGeom>
          <a:solidFill>
            <a:srgbClr val="1B2A4A"/>
          </a:solidFill>
          <a:ln/>
        </p:spPr>
      </p:sp>
      <p:pic>
        <p:nvPicPr>
          <p:cNvPr id="38" name="Image 3" descr="preencoded.png">    </p:cNvPr>
          <p:cNvPicPr>
            <a:picLocks noChangeAspect="1"/>
          </p:cNvPicPr>
          <p:nvPr/>
        </p:nvPicPr>
        <p:blipFill>
          <a:blip r:embed="rId4"/>
          <a:stretch>
            <a:fillRect/>
          </a:stretch>
        </p:blipFill>
        <p:spPr>
          <a:xfrm>
            <a:off x="6828191" y="3572927"/>
            <a:ext cx="260787" cy="260787"/>
          </a:xfrm>
          <a:prstGeom prst="rect">
            <a:avLst/>
          </a:prstGeom>
        </p:spPr>
      </p:pic>
      <p:sp>
        <p:nvSpPr>
          <p:cNvPr id="39" name="Text 32"/>
          <p:cNvSpPr txBox="1"/>
          <p:nvPr/>
        </p:nvSpPr>
        <p:spPr>
          <a:xfrm>
            <a:off x="7516368" y="3246120"/>
            <a:ext cx="4123944" cy="1325880"/>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Scope creep</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The uncontrolled, gradual expansion of work without a corresponding review of resources and timelines.</a:t>
            </a:r>
            <a:endParaRPr lang="en-US" sz="1400" dirty="0"/>
          </a:p>
        </p:txBody>
      </p:sp>
      <p:sp>
        <p:nvSpPr>
          <p:cNvPr id="40" name="Shape 33"/>
          <p:cNvSpPr/>
          <p:nvPr/>
        </p:nvSpPr>
        <p:spPr>
          <a:xfrm>
            <a:off x="6675120" y="4974336"/>
            <a:ext cx="566928" cy="566928"/>
          </a:xfrm>
          <a:prstGeom prst="ellipse">
            <a:avLst/>
          </a:prstGeom>
          <a:solidFill>
            <a:srgbClr val="1B2A4A"/>
          </a:solidFill>
          <a:ln/>
        </p:spPr>
      </p:sp>
      <p:pic>
        <p:nvPicPr>
          <p:cNvPr id="41" name="Image 4" descr="preencoded.png">    </p:cNvPr>
          <p:cNvPicPr>
            <a:picLocks noChangeAspect="1"/>
          </p:cNvPicPr>
          <p:nvPr/>
        </p:nvPicPr>
        <p:blipFill>
          <a:blip r:embed="rId5"/>
          <a:stretch>
            <a:fillRect/>
          </a:stretch>
        </p:blipFill>
        <p:spPr>
          <a:xfrm>
            <a:off x="6828191" y="5127407"/>
            <a:ext cx="260787" cy="260787"/>
          </a:xfrm>
          <a:prstGeom prst="rect">
            <a:avLst/>
          </a:prstGeom>
        </p:spPr>
      </p:pic>
      <p:sp>
        <p:nvSpPr>
          <p:cNvPr id="42" name="Text 34"/>
          <p:cNvSpPr txBox="1"/>
          <p:nvPr/>
        </p:nvSpPr>
        <p:spPr>
          <a:xfrm>
            <a:off x="7516368" y="4800600"/>
            <a:ext cx="4123944" cy="1325880"/>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Prevention</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Define the boundaries clearly at the outset; route material changes through formal change control (Section 5).</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2.2 · PROJECT SCOPE STATEMENT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Scope Statement: Drawing the Project Boundary</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09</a:t>
            </a:r>
            <a:endParaRPr lang="en-US" sz="900" dirty="0"/>
          </a:p>
        </p:txBody>
      </p:sp>
      <p:sp>
        <p:nvSpPr>
          <p:cNvPr id="7" name="Shape 4"/>
          <p:cNvSpPr/>
          <p:nvPr/>
        </p:nvSpPr>
        <p:spPr>
          <a:xfrm>
            <a:off x="9445752" y="365760"/>
            <a:ext cx="2194560" cy="310896"/>
          </a:xfrm>
          <a:prstGeom prst="roundRect">
            <a:avLst>
              <a:gd name="adj" fmla="val 23529"/>
            </a:avLst>
          </a:prstGeom>
          <a:solidFill>
            <a:srgbClr val="E9D68F"/>
          </a:solidFill>
          <a:ln/>
        </p:spPr>
      </p:sp>
      <p:sp>
        <p:nvSpPr>
          <p:cNvPr id="8" name="Text 5"/>
          <p:cNvSpPr txBox="1"/>
          <p:nvPr/>
        </p:nvSpPr>
        <p:spPr>
          <a:xfrm>
            <a:off x="9445752" y="365760"/>
            <a:ext cx="2194560" cy="310896"/>
          </a:xfrm>
          <a:prstGeom prst="rect">
            <a:avLst/>
          </a:prstGeom>
          <a:noFill/>
          <a:ln/>
        </p:spPr>
        <p:txBody>
          <a:bodyPr wrap="square" lIns="0" tIns="0" rIns="0" bIns="0" rtlCol="0" anchor="ctr"/>
          <a:lstStyle/>
          <a:p>
            <a:pPr algn="ctr" indent="0" marL="0">
              <a:buNone/>
            </a:pPr>
            <a:r>
              <a:rPr lang="en-US" sz="1000" b="1" spc="100" kern="0" dirty="0">
                <a:solidFill>
                  <a:srgbClr val="1B2A4A"/>
                </a:solidFill>
                <a:latin typeface="Calibri" pitchFamily="34" charset="0"/>
                <a:ea typeface="Calibri" pitchFamily="34" charset="-122"/>
                <a:cs typeface="Calibri" pitchFamily="34" charset="-120"/>
              </a:rPr>
              <a:t>ILLUSTRATIVE EXAMPLE</a:t>
            </a:r>
            <a:endParaRPr lang="en-US" sz="1000" dirty="0"/>
          </a:p>
        </p:txBody>
      </p:sp>
      <p:sp>
        <p:nvSpPr>
          <p:cNvPr id="9" name="Shape 6"/>
          <p:cNvSpPr/>
          <p:nvPr/>
        </p:nvSpPr>
        <p:spPr>
          <a:xfrm>
            <a:off x="548640" y="1691640"/>
            <a:ext cx="6172200" cy="4069080"/>
          </a:xfrm>
          <a:prstGeom prst="roundRect">
            <a:avLst>
              <a:gd name="adj" fmla="val 1798"/>
            </a:avLst>
          </a:prstGeom>
          <a:solidFill>
            <a:srgbClr val="F4F7FC"/>
          </a:solidFill>
          <a:ln w="15875">
            <a:solidFill>
              <a:srgbClr val="A9B6CC"/>
            </a:solidFill>
            <a:prstDash val="dash"/>
          </a:ln>
        </p:spPr>
      </p:sp>
      <p:sp>
        <p:nvSpPr>
          <p:cNvPr id="10" name="Shape 7"/>
          <p:cNvSpPr/>
          <p:nvPr/>
        </p:nvSpPr>
        <p:spPr>
          <a:xfrm>
            <a:off x="777240" y="1920240"/>
            <a:ext cx="3794760" cy="3611880"/>
          </a:xfrm>
          <a:prstGeom prst="roundRect">
            <a:avLst>
              <a:gd name="adj" fmla="val 2025"/>
            </a:avLst>
          </a:prstGeom>
          <a:solidFill>
            <a:srgbClr val="FFFFFF"/>
          </a:solidFill>
          <a:ln w="25400">
            <a:solidFill>
              <a:srgbClr val="1B2A4A"/>
            </a:solidFill>
            <a:prstDash val="solid"/>
          </a:ln>
        </p:spPr>
      </p:sp>
      <p:sp>
        <p:nvSpPr>
          <p:cNvPr id="11" name="Text 8"/>
          <p:cNvSpPr txBox="1"/>
          <p:nvPr/>
        </p:nvSpPr>
        <p:spPr>
          <a:xfrm>
            <a:off x="1005840" y="2057400"/>
            <a:ext cx="2743200" cy="274320"/>
          </a:xfrm>
          <a:prstGeom prst="rect">
            <a:avLst/>
          </a:prstGeom>
          <a:noFill/>
          <a:ln/>
        </p:spPr>
        <p:txBody>
          <a:bodyPr wrap="square" lIns="0" tIns="0" rIns="0" bIns="0" rtlCol="0" anchor="t"/>
          <a:lstStyle/>
          <a:p>
            <a:pPr indent="0" marL="0">
              <a:buNone/>
            </a:pPr>
            <a:r>
              <a:rPr lang="en-US" sz="1200" b="1" spc="200" kern="0" dirty="0">
                <a:solidFill>
                  <a:srgbClr val="1B2A4A"/>
                </a:solidFill>
                <a:latin typeface="Calibri" pitchFamily="34" charset="0"/>
                <a:ea typeface="Calibri" pitchFamily="34" charset="-122"/>
                <a:cs typeface="Calibri" pitchFamily="34" charset="-120"/>
              </a:rPr>
              <a:t>IN SCOPE</a:t>
            </a:r>
            <a:endParaRPr lang="en-US" sz="1200" dirty="0"/>
          </a:p>
        </p:txBody>
      </p:sp>
      <p:sp>
        <p:nvSpPr>
          <p:cNvPr id="12" name="Text 9"/>
          <p:cNvSpPr txBox="1"/>
          <p:nvPr/>
        </p:nvSpPr>
        <p:spPr>
          <a:xfrm>
            <a:off x="4754880" y="2057400"/>
            <a:ext cx="1828800" cy="274320"/>
          </a:xfrm>
          <a:prstGeom prst="rect">
            <a:avLst/>
          </a:prstGeom>
          <a:noFill/>
          <a:ln/>
        </p:spPr>
        <p:txBody>
          <a:bodyPr wrap="square" lIns="0" tIns="0" rIns="0" bIns="0" rtlCol="0" anchor="t"/>
          <a:lstStyle/>
          <a:p>
            <a:pPr indent="0" marL="0">
              <a:buNone/>
            </a:pPr>
            <a:r>
              <a:rPr lang="en-US" sz="1200" b="1" spc="200" kern="0" dirty="0">
                <a:solidFill>
                  <a:srgbClr val="64708C"/>
                </a:solidFill>
                <a:latin typeface="Calibri" pitchFamily="34" charset="0"/>
                <a:ea typeface="Calibri" pitchFamily="34" charset="-122"/>
                <a:cs typeface="Calibri" pitchFamily="34" charset="-120"/>
              </a:rPr>
              <a:t>OUT OF SCOPE</a:t>
            </a:r>
            <a:endParaRPr lang="en-US" sz="1200" dirty="0"/>
          </a:p>
        </p:txBody>
      </p:sp>
      <p:sp>
        <p:nvSpPr>
          <p:cNvPr id="13" name="Shape 10"/>
          <p:cNvSpPr/>
          <p:nvPr/>
        </p:nvSpPr>
        <p:spPr>
          <a:xfrm>
            <a:off x="1005840" y="2468880"/>
            <a:ext cx="3337560" cy="896112"/>
          </a:xfrm>
          <a:prstGeom prst="roundRect">
            <a:avLst>
              <a:gd name="adj" fmla="val 8163"/>
            </a:avLst>
          </a:prstGeom>
          <a:solidFill>
            <a:srgbClr val="E8EEF9"/>
          </a:solidFill>
          <a:ln/>
        </p:spPr>
      </p:sp>
      <p:sp>
        <p:nvSpPr>
          <p:cNvPr id="14" name="Shape 11"/>
          <p:cNvSpPr/>
          <p:nvPr/>
        </p:nvSpPr>
        <p:spPr>
          <a:xfrm>
            <a:off x="1143000" y="2688336"/>
            <a:ext cx="457200" cy="457200"/>
          </a:xfrm>
          <a:prstGeom prst="ellipse">
            <a:avLst/>
          </a:prstGeom>
          <a:solidFill>
            <a:srgbClr val="1B2A4A"/>
          </a:solidFill>
          <a:ln/>
        </p:spPr>
      </p:sp>
      <p:pic>
        <p:nvPicPr>
          <p:cNvPr id="15" name="Image 0" descr="preencoded.png">    </p:cNvPr>
          <p:cNvPicPr>
            <a:picLocks noChangeAspect="1"/>
          </p:cNvPicPr>
          <p:nvPr/>
        </p:nvPicPr>
        <p:blipFill>
          <a:blip r:embed="rId1"/>
          <a:stretch>
            <a:fillRect/>
          </a:stretch>
        </p:blipFill>
        <p:spPr>
          <a:xfrm>
            <a:off x="1266444" y="2811780"/>
            <a:ext cx="210312" cy="210312"/>
          </a:xfrm>
          <a:prstGeom prst="rect">
            <a:avLst/>
          </a:prstGeom>
        </p:spPr>
      </p:pic>
      <p:sp>
        <p:nvSpPr>
          <p:cNvPr id="16" name="Text 12"/>
          <p:cNvSpPr txBox="1"/>
          <p:nvPr/>
        </p:nvSpPr>
        <p:spPr>
          <a:xfrm>
            <a:off x="1737360" y="2468880"/>
            <a:ext cx="2514600" cy="896112"/>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Training curriculum</a:t>
            </a:r>
            <a:endParaRPr lang="en-US" sz="1400" dirty="0"/>
          </a:p>
          <a:p>
            <a:pPr indent="0" marL="0">
              <a:buNone/>
            </a:pPr>
            <a:r>
              <a:rPr lang="en-US" sz="1150" dirty="0">
                <a:solidFill>
                  <a:srgbClr val="64708C"/>
                </a:solidFill>
                <a:latin typeface="Calibri" pitchFamily="34" charset="0"/>
                <a:ea typeface="Calibri" pitchFamily="34" charset="-122"/>
                <a:cs typeface="Calibri" pitchFamily="34" charset="-120"/>
              </a:rPr>
              <a:t>Accepted when approved by all partners</a:t>
            </a:r>
            <a:endParaRPr lang="en-US" sz="1400" dirty="0"/>
          </a:p>
        </p:txBody>
      </p:sp>
      <p:sp>
        <p:nvSpPr>
          <p:cNvPr id="17" name="Shape 13"/>
          <p:cNvSpPr/>
          <p:nvPr/>
        </p:nvSpPr>
        <p:spPr>
          <a:xfrm>
            <a:off x="1005840" y="3474720"/>
            <a:ext cx="3337560" cy="896112"/>
          </a:xfrm>
          <a:prstGeom prst="roundRect">
            <a:avLst>
              <a:gd name="adj" fmla="val 8163"/>
            </a:avLst>
          </a:prstGeom>
          <a:solidFill>
            <a:srgbClr val="E8EEF9"/>
          </a:solidFill>
          <a:ln/>
        </p:spPr>
      </p:sp>
      <p:sp>
        <p:nvSpPr>
          <p:cNvPr id="18" name="Shape 14"/>
          <p:cNvSpPr/>
          <p:nvPr/>
        </p:nvSpPr>
        <p:spPr>
          <a:xfrm>
            <a:off x="1143000" y="3694176"/>
            <a:ext cx="457200" cy="457200"/>
          </a:xfrm>
          <a:prstGeom prst="ellipse">
            <a:avLst/>
          </a:prstGeom>
          <a:solidFill>
            <a:srgbClr val="1B2A4A"/>
          </a:solidFill>
          <a:ln/>
        </p:spPr>
      </p:sp>
      <p:pic>
        <p:nvPicPr>
          <p:cNvPr id="19" name="Image 1" descr="preencoded.png">    </p:cNvPr>
          <p:cNvPicPr>
            <a:picLocks noChangeAspect="1"/>
          </p:cNvPicPr>
          <p:nvPr/>
        </p:nvPicPr>
        <p:blipFill>
          <a:blip r:embed="rId2"/>
          <a:stretch>
            <a:fillRect/>
          </a:stretch>
        </p:blipFill>
        <p:spPr>
          <a:xfrm>
            <a:off x="1266444" y="3817620"/>
            <a:ext cx="210312" cy="210312"/>
          </a:xfrm>
          <a:prstGeom prst="rect">
            <a:avLst/>
          </a:prstGeom>
        </p:spPr>
      </p:pic>
      <p:sp>
        <p:nvSpPr>
          <p:cNvPr id="20" name="Text 15"/>
          <p:cNvSpPr txBox="1"/>
          <p:nvPr/>
        </p:nvSpPr>
        <p:spPr>
          <a:xfrm>
            <a:off x="1737360" y="3474720"/>
            <a:ext cx="2514600" cy="896112"/>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Pilot training courses</a:t>
            </a:r>
            <a:endParaRPr lang="en-US" sz="1400" dirty="0"/>
          </a:p>
          <a:p>
            <a:pPr indent="0" marL="0">
              <a:buNone/>
            </a:pPr>
            <a:r>
              <a:rPr lang="en-US" sz="1150" dirty="0">
                <a:solidFill>
                  <a:srgbClr val="64708C"/>
                </a:solidFill>
                <a:latin typeface="Calibri" pitchFamily="34" charset="0"/>
                <a:ea typeface="Calibri" pitchFamily="34" charset="-122"/>
                <a:cs typeface="Calibri" pitchFamily="34" charset="-120"/>
              </a:rPr>
              <a:t>Accepted when delivered to the target groups</a:t>
            </a:r>
            <a:endParaRPr lang="en-US" sz="1400" dirty="0"/>
          </a:p>
        </p:txBody>
      </p:sp>
      <p:sp>
        <p:nvSpPr>
          <p:cNvPr id="21" name="Shape 16"/>
          <p:cNvSpPr/>
          <p:nvPr/>
        </p:nvSpPr>
        <p:spPr>
          <a:xfrm>
            <a:off x="1005840" y="4480560"/>
            <a:ext cx="3337560" cy="896112"/>
          </a:xfrm>
          <a:prstGeom prst="roundRect">
            <a:avLst>
              <a:gd name="adj" fmla="val 8163"/>
            </a:avLst>
          </a:prstGeom>
          <a:solidFill>
            <a:srgbClr val="E8EEF9"/>
          </a:solidFill>
          <a:ln/>
        </p:spPr>
      </p:sp>
      <p:sp>
        <p:nvSpPr>
          <p:cNvPr id="22" name="Shape 17"/>
          <p:cNvSpPr/>
          <p:nvPr/>
        </p:nvSpPr>
        <p:spPr>
          <a:xfrm>
            <a:off x="1143000" y="4700016"/>
            <a:ext cx="457200" cy="457200"/>
          </a:xfrm>
          <a:prstGeom prst="ellipse">
            <a:avLst/>
          </a:prstGeom>
          <a:solidFill>
            <a:srgbClr val="1B2A4A"/>
          </a:solidFill>
          <a:ln/>
        </p:spPr>
      </p:sp>
      <p:pic>
        <p:nvPicPr>
          <p:cNvPr id="23" name="Image 2" descr="preencoded.png">    </p:cNvPr>
          <p:cNvPicPr>
            <a:picLocks noChangeAspect="1"/>
          </p:cNvPicPr>
          <p:nvPr/>
        </p:nvPicPr>
        <p:blipFill>
          <a:blip r:embed="rId3"/>
          <a:stretch>
            <a:fillRect/>
          </a:stretch>
        </p:blipFill>
        <p:spPr>
          <a:xfrm>
            <a:off x="1266444" y="4823460"/>
            <a:ext cx="210312" cy="210312"/>
          </a:xfrm>
          <a:prstGeom prst="rect">
            <a:avLst/>
          </a:prstGeom>
        </p:spPr>
      </p:pic>
      <p:sp>
        <p:nvSpPr>
          <p:cNvPr id="24" name="Text 18"/>
          <p:cNvSpPr txBox="1"/>
          <p:nvPr/>
        </p:nvSpPr>
        <p:spPr>
          <a:xfrm>
            <a:off x="1737360" y="4480560"/>
            <a:ext cx="2514600" cy="896112"/>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E-learning platform</a:t>
            </a:r>
            <a:endParaRPr lang="en-US" sz="1400" dirty="0"/>
          </a:p>
          <a:p>
            <a:pPr indent="0" marL="0">
              <a:buNone/>
            </a:pPr>
            <a:r>
              <a:rPr lang="en-US" sz="1150" dirty="0">
                <a:solidFill>
                  <a:srgbClr val="64708C"/>
                </a:solidFill>
                <a:latin typeface="Calibri" pitchFamily="34" charset="0"/>
                <a:ea typeface="Calibri" pitchFamily="34" charset="-122"/>
                <a:cs typeface="Calibri" pitchFamily="34" charset="-120"/>
              </a:rPr>
              <a:t>Accepted when tested by partner institutions</a:t>
            </a:r>
            <a:endParaRPr lang="en-US" sz="1400" dirty="0"/>
          </a:p>
        </p:txBody>
      </p:sp>
      <p:sp>
        <p:nvSpPr>
          <p:cNvPr id="25" name="Shape 19"/>
          <p:cNvSpPr/>
          <p:nvPr/>
        </p:nvSpPr>
        <p:spPr>
          <a:xfrm>
            <a:off x="4754880" y="2468880"/>
            <a:ext cx="1783080" cy="896112"/>
          </a:xfrm>
          <a:prstGeom prst="roundRect">
            <a:avLst>
              <a:gd name="adj" fmla="val 8163"/>
            </a:avLst>
          </a:prstGeom>
          <a:solidFill>
            <a:srgbClr val="FFFFFF"/>
          </a:solidFill>
          <a:ln w="12700">
            <a:solidFill>
              <a:srgbClr val="A9B6CC"/>
            </a:solidFill>
            <a:prstDash val="dash"/>
          </a:ln>
        </p:spPr>
      </p:sp>
      <p:sp>
        <p:nvSpPr>
          <p:cNvPr id="26" name="Shape 20"/>
          <p:cNvSpPr/>
          <p:nvPr/>
        </p:nvSpPr>
        <p:spPr>
          <a:xfrm>
            <a:off x="4864608" y="2734056"/>
            <a:ext cx="365760" cy="365760"/>
          </a:xfrm>
          <a:prstGeom prst="ellipse">
            <a:avLst/>
          </a:prstGeom>
          <a:solidFill>
            <a:srgbClr val="64708C"/>
          </a:solidFill>
          <a:ln/>
        </p:spPr>
      </p:sp>
      <p:pic>
        <p:nvPicPr>
          <p:cNvPr id="27" name="Image 3" descr="preencoded.png">    </p:cNvPr>
          <p:cNvPicPr>
            <a:picLocks noChangeAspect="1"/>
          </p:cNvPicPr>
          <p:nvPr/>
        </p:nvPicPr>
        <p:blipFill>
          <a:blip r:embed="rId4"/>
          <a:stretch>
            <a:fillRect/>
          </a:stretch>
        </p:blipFill>
        <p:spPr>
          <a:xfrm>
            <a:off x="4963363" y="2832811"/>
            <a:ext cx="168250" cy="168250"/>
          </a:xfrm>
          <a:prstGeom prst="rect">
            <a:avLst/>
          </a:prstGeom>
        </p:spPr>
      </p:pic>
      <p:sp>
        <p:nvSpPr>
          <p:cNvPr id="28" name="Text 21"/>
          <p:cNvSpPr txBox="1"/>
          <p:nvPr/>
        </p:nvSpPr>
        <p:spPr>
          <a:xfrm>
            <a:off x="5321808" y="2468880"/>
            <a:ext cx="1143000" cy="896112"/>
          </a:xfrm>
          <a:prstGeom prst="rect">
            <a:avLst/>
          </a:prstGeom>
          <a:noFill/>
          <a:ln/>
        </p:spPr>
        <p:txBody>
          <a:bodyPr wrap="square" lIns="0" tIns="0" rIns="0" bIns="0" rtlCol="0" anchor="ctr"/>
          <a:lstStyle/>
          <a:p>
            <a:pPr indent="0" marL="0">
              <a:buNone/>
            </a:pPr>
            <a:r>
              <a:rPr lang="en-US" sz="1150" dirty="0">
                <a:solidFill>
                  <a:srgbClr val="2B3445"/>
                </a:solidFill>
                <a:latin typeface="Calibri" pitchFamily="34" charset="0"/>
                <a:ea typeface="Calibri" pitchFamily="34" charset="-122"/>
                <a:cs typeface="Calibri" pitchFamily="34" charset="-120"/>
              </a:rPr>
              <a:t>Purchase of equipment</a:t>
            </a:r>
            <a:endParaRPr lang="en-US" sz="1150" dirty="0"/>
          </a:p>
        </p:txBody>
      </p:sp>
      <p:sp>
        <p:nvSpPr>
          <p:cNvPr id="29" name="Shape 22"/>
          <p:cNvSpPr/>
          <p:nvPr/>
        </p:nvSpPr>
        <p:spPr>
          <a:xfrm>
            <a:off x="4754880" y="3474720"/>
            <a:ext cx="1783080" cy="896112"/>
          </a:xfrm>
          <a:prstGeom prst="roundRect">
            <a:avLst>
              <a:gd name="adj" fmla="val 8163"/>
            </a:avLst>
          </a:prstGeom>
          <a:solidFill>
            <a:srgbClr val="FFFFFF"/>
          </a:solidFill>
          <a:ln w="12700">
            <a:solidFill>
              <a:srgbClr val="A9B6CC"/>
            </a:solidFill>
            <a:prstDash val="dash"/>
          </a:ln>
        </p:spPr>
      </p:sp>
      <p:sp>
        <p:nvSpPr>
          <p:cNvPr id="30" name="Shape 23"/>
          <p:cNvSpPr/>
          <p:nvPr/>
        </p:nvSpPr>
        <p:spPr>
          <a:xfrm>
            <a:off x="4864608" y="3739896"/>
            <a:ext cx="365760" cy="365760"/>
          </a:xfrm>
          <a:prstGeom prst="ellipse">
            <a:avLst/>
          </a:prstGeom>
          <a:solidFill>
            <a:srgbClr val="64708C"/>
          </a:solidFill>
          <a:ln/>
        </p:spPr>
      </p:sp>
      <p:pic>
        <p:nvPicPr>
          <p:cNvPr id="31" name="Image 4" descr="preencoded.png">    </p:cNvPr>
          <p:cNvPicPr>
            <a:picLocks noChangeAspect="1"/>
          </p:cNvPicPr>
          <p:nvPr/>
        </p:nvPicPr>
        <p:blipFill>
          <a:blip r:embed="rId5"/>
          <a:stretch>
            <a:fillRect/>
          </a:stretch>
        </p:blipFill>
        <p:spPr>
          <a:xfrm>
            <a:off x="4963363" y="3838651"/>
            <a:ext cx="168250" cy="168250"/>
          </a:xfrm>
          <a:prstGeom prst="rect">
            <a:avLst/>
          </a:prstGeom>
        </p:spPr>
      </p:pic>
      <p:sp>
        <p:nvSpPr>
          <p:cNvPr id="32" name="Text 24"/>
          <p:cNvSpPr txBox="1"/>
          <p:nvPr/>
        </p:nvSpPr>
        <p:spPr>
          <a:xfrm>
            <a:off x="5321808" y="3474720"/>
            <a:ext cx="1143000" cy="896112"/>
          </a:xfrm>
          <a:prstGeom prst="rect">
            <a:avLst/>
          </a:prstGeom>
          <a:noFill/>
          <a:ln/>
        </p:spPr>
        <p:txBody>
          <a:bodyPr wrap="square" lIns="0" tIns="0" rIns="0" bIns="0" rtlCol="0" anchor="ctr"/>
          <a:lstStyle/>
          <a:p>
            <a:pPr indent="0" marL="0">
              <a:buNone/>
            </a:pPr>
            <a:r>
              <a:rPr lang="en-US" sz="1150" dirty="0">
                <a:solidFill>
                  <a:srgbClr val="2B3445"/>
                </a:solidFill>
                <a:latin typeface="Calibri" pitchFamily="34" charset="0"/>
                <a:ea typeface="Calibri" pitchFamily="34" charset="-122"/>
                <a:cs typeface="Calibri" pitchFamily="34" charset="-120"/>
              </a:rPr>
              <a:t>Translation of textbooks</a:t>
            </a:r>
            <a:endParaRPr lang="en-US" sz="1150" dirty="0"/>
          </a:p>
        </p:txBody>
      </p:sp>
      <p:sp>
        <p:nvSpPr>
          <p:cNvPr id="33" name="Shape 25"/>
          <p:cNvSpPr/>
          <p:nvPr/>
        </p:nvSpPr>
        <p:spPr>
          <a:xfrm>
            <a:off x="4754880" y="4480560"/>
            <a:ext cx="1783080" cy="896112"/>
          </a:xfrm>
          <a:prstGeom prst="roundRect">
            <a:avLst>
              <a:gd name="adj" fmla="val 8163"/>
            </a:avLst>
          </a:prstGeom>
          <a:solidFill>
            <a:srgbClr val="FFFFFF"/>
          </a:solidFill>
          <a:ln w="12700">
            <a:solidFill>
              <a:srgbClr val="A9B6CC"/>
            </a:solidFill>
            <a:prstDash val="dash"/>
          </a:ln>
        </p:spPr>
      </p:sp>
      <p:sp>
        <p:nvSpPr>
          <p:cNvPr id="34" name="Shape 26"/>
          <p:cNvSpPr/>
          <p:nvPr/>
        </p:nvSpPr>
        <p:spPr>
          <a:xfrm>
            <a:off x="4864608" y="4745736"/>
            <a:ext cx="365760" cy="365760"/>
          </a:xfrm>
          <a:prstGeom prst="ellipse">
            <a:avLst/>
          </a:prstGeom>
          <a:solidFill>
            <a:srgbClr val="64708C"/>
          </a:solidFill>
          <a:ln/>
        </p:spPr>
      </p:sp>
      <p:pic>
        <p:nvPicPr>
          <p:cNvPr id="35" name="Image 5" descr="preencoded.png">    </p:cNvPr>
          <p:cNvPicPr>
            <a:picLocks noChangeAspect="1"/>
          </p:cNvPicPr>
          <p:nvPr/>
        </p:nvPicPr>
        <p:blipFill>
          <a:blip r:embed="rId6"/>
          <a:stretch>
            <a:fillRect/>
          </a:stretch>
        </p:blipFill>
        <p:spPr>
          <a:xfrm>
            <a:off x="4963363" y="4844491"/>
            <a:ext cx="168250" cy="168250"/>
          </a:xfrm>
          <a:prstGeom prst="rect">
            <a:avLst/>
          </a:prstGeom>
        </p:spPr>
      </p:pic>
      <p:sp>
        <p:nvSpPr>
          <p:cNvPr id="36" name="Text 27"/>
          <p:cNvSpPr txBox="1"/>
          <p:nvPr/>
        </p:nvSpPr>
        <p:spPr>
          <a:xfrm>
            <a:off x="5321808" y="4480560"/>
            <a:ext cx="1143000" cy="896112"/>
          </a:xfrm>
          <a:prstGeom prst="rect">
            <a:avLst/>
          </a:prstGeom>
          <a:noFill/>
          <a:ln/>
        </p:spPr>
        <p:txBody>
          <a:bodyPr wrap="square" lIns="0" tIns="0" rIns="0" bIns="0" rtlCol="0" anchor="ctr"/>
          <a:lstStyle/>
          <a:p>
            <a:pPr indent="0" marL="0">
              <a:buNone/>
            </a:pPr>
            <a:r>
              <a:rPr lang="en-US" sz="1150" dirty="0">
                <a:solidFill>
                  <a:srgbClr val="2B3445"/>
                </a:solidFill>
                <a:latin typeface="Calibri" pitchFamily="34" charset="0"/>
                <a:ea typeface="Calibri" pitchFamily="34" charset="-122"/>
                <a:cs typeface="Calibri" pitchFamily="34" charset="-120"/>
              </a:rPr>
              <a:t>Additional training cycles</a:t>
            </a:r>
            <a:endParaRPr lang="en-US" sz="1150" dirty="0"/>
          </a:p>
        </p:txBody>
      </p:sp>
      <p:sp>
        <p:nvSpPr>
          <p:cNvPr id="37" name="Shape 28"/>
          <p:cNvSpPr/>
          <p:nvPr/>
        </p:nvSpPr>
        <p:spPr>
          <a:xfrm>
            <a:off x="7040880" y="1691640"/>
            <a:ext cx="4599432" cy="1234440"/>
          </a:xfrm>
          <a:prstGeom prst="roundRect">
            <a:avLst>
              <a:gd name="adj" fmla="val 5926"/>
            </a:avLst>
          </a:prstGeom>
          <a:solidFill>
            <a:srgbClr val="F4F7FC"/>
          </a:solidFill>
          <a:ln/>
        </p:spPr>
      </p:sp>
      <p:sp>
        <p:nvSpPr>
          <p:cNvPr id="38" name="Shape 29"/>
          <p:cNvSpPr/>
          <p:nvPr/>
        </p:nvSpPr>
        <p:spPr>
          <a:xfrm>
            <a:off x="7205472" y="2057400"/>
            <a:ext cx="502920" cy="502920"/>
          </a:xfrm>
          <a:prstGeom prst="ellipse">
            <a:avLst/>
          </a:prstGeom>
          <a:solidFill>
            <a:srgbClr val="1B2A4A"/>
          </a:solidFill>
          <a:ln/>
        </p:spPr>
      </p:sp>
      <p:sp>
        <p:nvSpPr>
          <p:cNvPr id="39" name="Text 30"/>
          <p:cNvSpPr txBox="1"/>
          <p:nvPr/>
        </p:nvSpPr>
        <p:spPr>
          <a:xfrm>
            <a:off x="7205472" y="205740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40" name="Text 31"/>
          <p:cNvSpPr txBox="1"/>
          <p:nvPr/>
        </p:nvSpPr>
        <p:spPr>
          <a:xfrm>
            <a:off x="7909560" y="1691640"/>
            <a:ext cx="3547872" cy="123444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Principal project outputs  </a:t>
            </a:r>
            <a:pPr indent="0" marL="0">
              <a:buNone/>
            </a:pPr>
            <a:r>
              <a:rPr lang="en-US" sz="1400" dirty="0">
                <a:solidFill>
                  <a:srgbClr val="2B3445"/>
                </a:solidFill>
                <a:latin typeface="Calibri" pitchFamily="34" charset="0"/>
                <a:ea typeface="Calibri" pitchFamily="34" charset="-122"/>
                <a:cs typeface="Calibri" pitchFamily="34" charset="-120"/>
              </a:rPr>
              <a:t>the list of deliverables the project must produce</a:t>
            </a:r>
            <a:endParaRPr lang="en-US" sz="1400" dirty="0"/>
          </a:p>
        </p:txBody>
      </p:sp>
      <p:sp>
        <p:nvSpPr>
          <p:cNvPr id="41" name="Shape 32"/>
          <p:cNvSpPr/>
          <p:nvPr/>
        </p:nvSpPr>
        <p:spPr>
          <a:xfrm>
            <a:off x="7040880" y="3108960"/>
            <a:ext cx="4599432" cy="1234440"/>
          </a:xfrm>
          <a:prstGeom prst="roundRect">
            <a:avLst>
              <a:gd name="adj" fmla="val 5926"/>
            </a:avLst>
          </a:prstGeom>
          <a:solidFill>
            <a:srgbClr val="FFFFFF"/>
          </a:solidFill>
          <a:ln/>
        </p:spPr>
      </p:sp>
      <p:sp>
        <p:nvSpPr>
          <p:cNvPr id="42" name="Shape 33"/>
          <p:cNvSpPr/>
          <p:nvPr/>
        </p:nvSpPr>
        <p:spPr>
          <a:xfrm>
            <a:off x="7205472" y="3474720"/>
            <a:ext cx="502920" cy="502920"/>
          </a:xfrm>
          <a:prstGeom prst="ellipse">
            <a:avLst/>
          </a:prstGeom>
          <a:solidFill>
            <a:srgbClr val="1B2A4A"/>
          </a:solidFill>
          <a:ln/>
        </p:spPr>
      </p:sp>
      <p:sp>
        <p:nvSpPr>
          <p:cNvPr id="43" name="Text 34"/>
          <p:cNvSpPr txBox="1"/>
          <p:nvPr/>
        </p:nvSpPr>
        <p:spPr>
          <a:xfrm>
            <a:off x="7205472" y="347472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44" name="Text 35"/>
          <p:cNvSpPr txBox="1"/>
          <p:nvPr/>
        </p:nvSpPr>
        <p:spPr>
          <a:xfrm>
            <a:off x="7909560" y="3108960"/>
            <a:ext cx="3547872" cy="123444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Acceptance criteria  </a:t>
            </a:r>
            <a:pPr indent="0" marL="0">
              <a:buNone/>
            </a:pPr>
            <a:r>
              <a:rPr lang="en-US" sz="1400" dirty="0">
                <a:solidFill>
                  <a:srgbClr val="2B3445"/>
                </a:solidFill>
                <a:latin typeface="Calibri" pitchFamily="34" charset="0"/>
                <a:ea typeface="Calibri" pitchFamily="34" charset="-122"/>
                <a:cs typeface="Calibri" pitchFamily="34" charset="-120"/>
              </a:rPr>
              <a:t>the conditions under which each output is accepted</a:t>
            </a:r>
            <a:endParaRPr lang="en-US" sz="1400" dirty="0"/>
          </a:p>
        </p:txBody>
      </p:sp>
      <p:sp>
        <p:nvSpPr>
          <p:cNvPr id="45" name="Shape 36"/>
          <p:cNvSpPr/>
          <p:nvPr/>
        </p:nvSpPr>
        <p:spPr>
          <a:xfrm>
            <a:off x="7040880" y="4526280"/>
            <a:ext cx="4599432" cy="1234440"/>
          </a:xfrm>
          <a:prstGeom prst="roundRect">
            <a:avLst>
              <a:gd name="adj" fmla="val 5926"/>
            </a:avLst>
          </a:prstGeom>
          <a:solidFill>
            <a:srgbClr val="F4F7FC"/>
          </a:solidFill>
          <a:ln/>
        </p:spPr>
      </p:sp>
      <p:sp>
        <p:nvSpPr>
          <p:cNvPr id="46" name="Shape 37"/>
          <p:cNvSpPr/>
          <p:nvPr/>
        </p:nvSpPr>
        <p:spPr>
          <a:xfrm>
            <a:off x="7205472" y="4892040"/>
            <a:ext cx="502920" cy="502920"/>
          </a:xfrm>
          <a:prstGeom prst="ellipse">
            <a:avLst/>
          </a:prstGeom>
          <a:solidFill>
            <a:srgbClr val="1B2A4A"/>
          </a:solidFill>
          <a:ln/>
        </p:spPr>
      </p:sp>
      <p:sp>
        <p:nvSpPr>
          <p:cNvPr id="47" name="Text 38"/>
          <p:cNvSpPr txBox="1"/>
          <p:nvPr/>
        </p:nvSpPr>
        <p:spPr>
          <a:xfrm>
            <a:off x="7205472" y="489204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48" name="Text 39"/>
          <p:cNvSpPr txBox="1"/>
          <p:nvPr/>
        </p:nvSpPr>
        <p:spPr>
          <a:xfrm>
            <a:off x="7909560" y="4526280"/>
            <a:ext cx="3547872" cy="123444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Explicit exclusions  </a:t>
            </a:r>
            <a:pPr indent="0" marL="0">
              <a:buNone/>
            </a:pPr>
            <a:r>
              <a:rPr lang="en-US" sz="1400" dirty="0">
                <a:solidFill>
                  <a:srgbClr val="2B3445"/>
                </a:solidFill>
                <a:latin typeface="Calibri" pitchFamily="34" charset="0"/>
                <a:ea typeface="Calibri" pitchFamily="34" charset="-122"/>
                <a:cs typeface="Calibri" pitchFamily="34" charset="-120"/>
              </a:rPr>
              <a:t>what the project will not do — to prevent divergent stakeholder expectations</a:t>
            </a:r>
            <a:endParaRPr lang="en-US" sz="1400" dirty="0"/>
          </a:p>
        </p:txBody>
      </p:sp>
      <p:sp>
        <p:nvSpPr>
          <p:cNvPr id="49" name="Text 40"/>
          <p:cNvSpPr txBox="1"/>
          <p:nvPr/>
        </p:nvSpPr>
        <p:spPr>
          <a:xfrm>
            <a:off x="548640" y="5870448"/>
            <a:ext cx="11091672" cy="27432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Illustrative example: a hypothetical capacity-building project that develops and pilots a training programme.</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2.3 · WORK BREAKDOWN STRUCTURE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WBS at the Implementation Stage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10</a:t>
            </a:r>
            <a:endParaRPr lang="en-US" sz="900" dirty="0"/>
          </a:p>
        </p:txBody>
      </p:sp>
      <p:sp>
        <p:nvSpPr>
          <p:cNvPr id="7" name="Shape 4"/>
          <p:cNvSpPr/>
          <p:nvPr/>
        </p:nvSpPr>
        <p:spPr>
          <a:xfrm>
            <a:off x="9445752" y="365760"/>
            <a:ext cx="2194560" cy="310896"/>
          </a:xfrm>
          <a:prstGeom prst="roundRect">
            <a:avLst>
              <a:gd name="adj" fmla="val 23529"/>
            </a:avLst>
          </a:prstGeom>
          <a:solidFill>
            <a:srgbClr val="E9D68F"/>
          </a:solidFill>
          <a:ln/>
        </p:spPr>
      </p:sp>
      <p:sp>
        <p:nvSpPr>
          <p:cNvPr id="8" name="Text 5"/>
          <p:cNvSpPr txBox="1"/>
          <p:nvPr/>
        </p:nvSpPr>
        <p:spPr>
          <a:xfrm>
            <a:off x="9445752" y="365760"/>
            <a:ext cx="2194560" cy="310896"/>
          </a:xfrm>
          <a:prstGeom prst="rect">
            <a:avLst/>
          </a:prstGeom>
          <a:noFill/>
          <a:ln/>
        </p:spPr>
        <p:txBody>
          <a:bodyPr wrap="square" lIns="0" tIns="0" rIns="0" bIns="0" rtlCol="0" anchor="ctr"/>
          <a:lstStyle/>
          <a:p>
            <a:pPr algn="ctr" indent="0" marL="0">
              <a:buNone/>
            </a:pPr>
            <a:r>
              <a:rPr lang="en-US" sz="1000" b="1" spc="100" kern="0" dirty="0">
                <a:solidFill>
                  <a:srgbClr val="1B2A4A"/>
                </a:solidFill>
                <a:latin typeface="Calibri" pitchFamily="34" charset="0"/>
                <a:ea typeface="Calibri" pitchFamily="34" charset="-122"/>
                <a:cs typeface="Calibri" pitchFamily="34" charset="-120"/>
              </a:rPr>
              <a:t>ILLUSTRATIVE EXAMPLE</a:t>
            </a:r>
            <a:endParaRPr lang="en-US" sz="1000" dirty="0"/>
          </a:p>
        </p:txBody>
      </p:sp>
      <p:sp>
        <p:nvSpPr>
          <p:cNvPr id="9" name="Shape 6"/>
          <p:cNvSpPr/>
          <p:nvPr/>
        </p:nvSpPr>
        <p:spPr>
          <a:xfrm>
            <a:off x="3520440" y="1737360"/>
            <a:ext cx="2651760" cy="502920"/>
          </a:xfrm>
          <a:prstGeom prst="roundRect">
            <a:avLst>
              <a:gd name="adj" fmla="val 14545"/>
            </a:avLst>
          </a:prstGeom>
          <a:solidFill>
            <a:srgbClr val="1B2A4A"/>
          </a:solidFill>
          <a:ln/>
        </p:spPr>
      </p:sp>
      <p:sp>
        <p:nvSpPr>
          <p:cNvPr id="10" name="Text 7"/>
          <p:cNvSpPr txBox="1"/>
          <p:nvPr/>
        </p:nvSpPr>
        <p:spPr>
          <a:xfrm>
            <a:off x="3520440" y="1737360"/>
            <a:ext cx="2651760" cy="50292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Capacity-building project</a:t>
            </a:r>
            <a:endParaRPr lang="en-US" sz="1250" dirty="0"/>
          </a:p>
        </p:txBody>
      </p:sp>
      <p:sp>
        <p:nvSpPr>
          <p:cNvPr id="11" name="Text 8"/>
          <p:cNvSpPr txBox="1"/>
          <p:nvPr/>
        </p:nvSpPr>
        <p:spPr>
          <a:xfrm>
            <a:off x="548640" y="1851660"/>
            <a:ext cx="1508760" cy="274320"/>
          </a:xfrm>
          <a:prstGeom prst="rect">
            <a:avLst/>
          </a:prstGeom>
          <a:noFill/>
          <a:ln/>
        </p:spPr>
        <p:txBody>
          <a:bodyPr wrap="square" lIns="0" tIns="0" rIns="0" bIns="0" rtlCol="0" anchor="ctr"/>
          <a:lstStyle/>
          <a:p>
            <a:pPr indent="0" marL="0">
              <a:buNone/>
            </a:pPr>
            <a:r>
              <a:rPr lang="en-US" sz="1000" b="1" spc="100" kern="0" dirty="0">
                <a:solidFill>
                  <a:srgbClr val="64708C"/>
                </a:solidFill>
                <a:latin typeface="Calibri" pitchFamily="34" charset="0"/>
                <a:ea typeface="Calibri" pitchFamily="34" charset="-122"/>
                <a:cs typeface="Calibri" pitchFamily="34" charset="-120"/>
              </a:rPr>
              <a:t>PROJECT</a:t>
            </a:r>
            <a:endParaRPr lang="en-US" sz="1000" dirty="0"/>
          </a:p>
        </p:txBody>
      </p:sp>
      <p:sp>
        <p:nvSpPr>
          <p:cNvPr id="12" name="Shape 9"/>
          <p:cNvSpPr/>
          <p:nvPr/>
        </p:nvSpPr>
        <p:spPr>
          <a:xfrm>
            <a:off x="4846320" y="2240280"/>
            <a:ext cx="0" cy="182880"/>
          </a:xfrm>
          <a:prstGeom prst="line">
            <a:avLst/>
          </a:prstGeom>
          <a:noFill/>
          <a:ln w="15875">
            <a:solidFill>
              <a:srgbClr val="D5DDEB"/>
            </a:solidFill>
            <a:prstDash val="solid"/>
          </a:ln>
        </p:spPr>
      </p:sp>
      <p:sp>
        <p:nvSpPr>
          <p:cNvPr id="13" name="Shape 10"/>
          <p:cNvSpPr/>
          <p:nvPr/>
        </p:nvSpPr>
        <p:spPr>
          <a:xfrm>
            <a:off x="2788920" y="2423160"/>
            <a:ext cx="4306824" cy="0"/>
          </a:xfrm>
          <a:prstGeom prst="line">
            <a:avLst/>
          </a:prstGeom>
          <a:noFill/>
          <a:ln w="15875">
            <a:solidFill>
              <a:srgbClr val="D5DDEB"/>
            </a:solidFill>
            <a:prstDash val="solid"/>
          </a:ln>
        </p:spPr>
      </p:sp>
      <p:sp>
        <p:nvSpPr>
          <p:cNvPr id="14" name="Shape 11"/>
          <p:cNvSpPr/>
          <p:nvPr/>
        </p:nvSpPr>
        <p:spPr>
          <a:xfrm>
            <a:off x="2788920" y="2423160"/>
            <a:ext cx="0" cy="182880"/>
          </a:xfrm>
          <a:prstGeom prst="line">
            <a:avLst/>
          </a:prstGeom>
          <a:noFill/>
          <a:ln w="15875">
            <a:solidFill>
              <a:srgbClr val="D5DDEB"/>
            </a:solidFill>
            <a:prstDash val="solid"/>
          </a:ln>
        </p:spPr>
      </p:sp>
      <p:sp>
        <p:nvSpPr>
          <p:cNvPr id="15" name="Shape 12"/>
          <p:cNvSpPr/>
          <p:nvPr/>
        </p:nvSpPr>
        <p:spPr>
          <a:xfrm>
            <a:off x="2148840" y="2606040"/>
            <a:ext cx="1280160" cy="594360"/>
          </a:xfrm>
          <a:prstGeom prst="roundRect">
            <a:avLst>
              <a:gd name="adj" fmla="val 12308"/>
            </a:avLst>
          </a:prstGeom>
          <a:solidFill>
            <a:srgbClr val="24365F"/>
          </a:solidFill>
          <a:ln/>
        </p:spPr>
      </p:sp>
      <p:sp>
        <p:nvSpPr>
          <p:cNvPr id="16" name="Text 13"/>
          <p:cNvSpPr txBox="1"/>
          <p:nvPr/>
        </p:nvSpPr>
        <p:spPr>
          <a:xfrm>
            <a:off x="2194560" y="2606040"/>
            <a:ext cx="1188720" cy="594360"/>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WP1 Management</a:t>
            </a:r>
            <a:endParaRPr lang="en-US" sz="1150" dirty="0"/>
          </a:p>
        </p:txBody>
      </p:sp>
      <p:sp>
        <p:nvSpPr>
          <p:cNvPr id="17" name="Shape 14"/>
          <p:cNvSpPr/>
          <p:nvPr/>
        </p:nvSpPr>
        <p:spPr>
          <a:xfrm>
            <a:off x="4224528" y="2423160"/>
            <a:ext cx="0" cy="182880"/>
          </a:xfrm>
          <a:prstGeom prst="line">
            <a:avLst/>
          </a:prstGeom>
          <a:noFill/>
          <a:ln w="15875">
            <a:solidFill>
              <a:srgbClr val="D5DDEB"/>
            </a:solidFill>
            <a:prstDash val="solid"/>
          </a:ln>
        </p:spPr>
      </p:sp>
      <p:sp>
        <p:nvSpPr>
          <p:cNvPr id="18" name="Shape 15"/>
          <p:cNvSpPr/>
          <p:nvPr/>
        </p:nvSpPr>
        <p:spPr>
          <a:xfrm>
            <a:off x="3584448" y="2606040"/>
            <a:ext cx="1280160" cy="594360"/>
          </a:xfrm>
          <a:prstGeom prst="roundRect">
            <a:avLst>
              <a:gd name="adj" fmla="val 12308"/>
            </a:avLst>
          </a:prstGeom>
          <a:solidFill>
            <a:srgbClr val="C9A227"/>
          </a:solidFill>
          <a:ln/>
        </p:spPr>
      </p:sp>
      <p:sp>
        <p:nvSpPr>
          <p:cNvPr id="19" name="Text 16"/>
          <p:cNvSpPr txBox="1"/>
          <p:nvPr/>
        </p:nvSpPr>
        <p:spPr>
          <a:xfrm>
            <a:off x="3630168" y="2606040"/>
            <a:ext cx="1188720" cy="594360"/>
          </a:xfrm>
          <a:prstGeom prst="rect">
            <a:avLst/>
          </a:prstGeom>
          <a:noFill/>
          <a:ln/>
        </p:spPr>
        <p:txBody>
          <a:bodyPr wrap="square" lIns="0" tIns="0" rIns="0" bIns="0" rtlCol="0" anchor="ctr"/>
          <a:lstStyle/>
          <a:p>
            <a:pPr algn="ctr" indent="0" marL="0">
              <a:buNone/>
            </a:pPr>
            <a:r>
              <a:rPr lang="en-US" sz="1150" b="1" dirty="0">
                <a:solidFill>
                  <a:srgbClr val="1B2A4A"/>
                </a:solidFill>
                <a:latin typeface="Calibri" pitchFamily="34" charset="0"/>
                <a:ea typeface="Calibri" pitchFamily="34" charset="-122"/>
                <a:cs typeface="Calibri" pitchFamily="34" charset="-120"/>
              </a:rPr>
              <a:t>WP2 Curriculum</a:t>
            </a:r>
            <a:endParaRPr lang="en-US" sz="1150" dirty="0"/>
          </a:p>
        </p:txBody>
      </p:sp>
      <p:sp>
        <p:nvSpPr>
          <p:cNvPr id="20" name="Shape 17"/>
          <p:cNvSpPr/>
          <p:nvPr/>
        </p:nvSpPr>
        <p:spPr>
          <a:xfrm>
            <a:off x="5660136" y="2423160"/>
            <a:ext cx="0" cy="182880"/>
          </a:xfrm>
          <a:prstGeom prst="line">
            <a:avLst/>
          </a:prstGeom>
          <a:noFill/>
          <a:ln w="15875">
            <a:solidFill>
              <a:srgbClr val="D5DDEB"/>
            </a:solidFill>
            <a:prstDash val="solid"/>
          </a:ln>
        </p:spPr>
      </p:sp>
      <p:sp>
        <p:nvSpPr>
          <p:cNvPr id="21" name="Shape 18"/>
          <p:cNvSpPr/>
          <p:nvPr/>
        </p:nvSpPr>
        <p:spPr>
          <a:xfrm>
            <a:off x="5020056" y="2606040"/>
            <a:ext cx="1280160" cy="594360"/>
          </a:xfrm>
          <a:prstGeom prst="roundRect">
            <a:avLst>
              <a:gd name="adj" fmla="val 12308"/>
            </a:avLst>
          </a:prstGeom>
          <a:solidFill>
            <a:srgbClr val="24365F"/>
          </a:solidFill>
          <a:ln/>
        </p:spPr>
      </p:sp>
      <p:sp>
        <p:nvSpPr>
          <p:cNvPr id="22" name="Text 19"/>
          <p:cNvSpPr txBox="1"/>
          <p:nvPr/>
        </p:nvSpPr>
        <p:spPr>
          <a:xfrm>
            <a:off x="5065776" y="2606040"/>
            <a:ext cx="1188720" cy="594360"/>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WP3 Pilot training</a:t>
            </a:r>
            <a:endParaRPr lang="en-US" sz="1150" dirty="0"/>
          </a:p>
        </p:txBody>
      </p:sp>
      <p:sp>
        <p:nvSpPr>
          <p:cNvPr id="23" name="Shape 20"/>
          <p:cNvSpPr/>
          <p:nvPr/>
        </p:nvSpPr>
        <p:spPr>
          <a:xfrm>
            <a:off x="7095744" y="2423160"/>
            <a:ext cx="0" cy="182880"/>
          </a:xfrm>
          <a:prstGeom prst="line">
            <a:avLst/>
          </a:prstGeom>
          <a:noFill/>
          <a:ln w="15875">
            <a:solidFill>
              <a:srgbClr val="D5DDEB"/>
            </a:solidFill>
            <a:prstDash val="solid"/>
          </a:ln>
        </p:spPr>
      </p:sp>
      <p:sp>
        <p:nvSpPr>
          <p:cNvPr id="24" name="Shape 21"/>
          <p:cNvSpPr/>
          <p:nvPr/>
        </p:nvSpPr>
        <p:spPr>
          <a:xfrm>
            <a:off x="6455664" y="2606040"/>
            <a:ext cx="1280160" cy="594360"/>
          </a:xfrm>
          <a:prstGeom prst="roundRect">
            <a:avLst>
              <a:gd name="adj" fmla="val 12308"/>
            </a:avLst>
          </a:prstGeom>
          <a:solidFill>
            <a:srgbClr val="24365F"/>
          </a:solidFill>
          <a:ln/>
        </p:spPr>
      </p:sp>
      <p:sp>
        <p:nvSpPr>
          <p:cNvPr id="25" name="Text 22"/>
          <p:cNvSpPr txBox="1"/>
          <p:nvPr/>
        </p:nvSpPr>
        <p:spPr>
          <a:xfrm>
            <a:off x="6501384" y="2606040"/>
            <a:ext cx="1188720" cy="594360"/>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WP4 Dissemination</a:t>
            </a:r>
            <a:endParaRPr lang="en-US" sz="1150" dirty="0"/>
          </a:p>
        </p:txBody>
      </p:sp>
      <p:sp>
        <p:nvSpPr>
          <p:cNvPr id="26" name="Text 23"/>
          <p:cNvSpPr txBox="1"/>
          <p:nvPr/>
        </p:nvSpPr>
        <p:spPr>
          <a:xfrm>
            <a:off x="548640" y="2766060"/>
            <a:ext cx="1508760" cy="274320"/>
          </a:xfrm>
          <a:prstGeom prst="rect">
            <a:avLst/>
          </a:prstGeom>
          <a:noFill/>
          <a:ln/>
        </p:spPr>
        <p:txBody>
          <a:bodyPr wrap="square" lIns="0" tIns="0" rIns="0" bIns="0" rtlCol="0" anchor="ctr"/>
          <a:lstStyle/>
          <a:p>
            <a:pPr indent="0" marL="0">
              <a:buNone/>
            </a:pPr>
            <a:r>
              <a:rPr lang="en-US" sz="1000" b="1" spc="100" kern="0" dirty="0">
                <a:solidFill>
                  <a:srgbClr val="64708C"/>
                </a:solidFill>
                <a:latin typeface="Calibri" pitchFamily="34" charset="0"/>
                <a:ea typeface="Calibri" pitchFamily="34" charset="-122"/>
                <a:cs typeface="Calibri" pitchFamily="34" charset="-120"/>
              </a:rPr>
              <a:t>WORK PACKAGES</a:t>
            </a:r>
            <a:endParaRPr lang="en-US" sz="1000" dirty="0"/>
          </a:p>
        </p:txBody>
      </p:sp>
      <p:sp>
        <p:nvSpPr>
          <p:cNvPr id="27" name="Shape 24"/>
          <p:cNvSpPr/>
          <p:nvPr/>
        </p:nvSpPr>
        <p:spPr>
          <a:xfrm>
            <a:off x="4224528" y="3200400"/>
            <a:ext cx="0" cy="164592"/>
          </a:xfrm>
          <a:prstGeom prst="line">
            <a:avLst/>
          </a:prstGeom>
          <a:noFill/>
          <a:ln w="15875">
            <a:solidFill>
              <a:srgbClr val="D5DDEB"/>
            </a:solidFill>
            <a:prstDash val="solid"/>
          </a:ln>
        </p:spPr>
      </p:sp>
      <p:sp>
        <p:nvSpPr>
          <p:cNvPr id="28" name="Shape 25"/>
          <p:cNvSpPr/>
          <p:nvPr/>
        </p:nvSpPr>
        <p:spPr>
          <a:xfrm>
            <a:off x="3355848" y="3364992"/>
            <a:ext cx="1828800" cy="0"/>
          </a:xfrm>
          <a:prstGeom prst="line">
            <a:avLst/>
          </a:prstGeom>
          <a:noFill/>
          <a:ln w="15875">
            <a:solidFill>
              <a:srgbClr val="D5DDEB"/>
            </a:solidFill>
            <a:prstDash val="solid"/>
          </a:ln>
        </p:spPr>
      </p:sp>
      <p:sp>
        <p:nvSpPr>
          <p:cNvPr id="29" name="Shape 26"/>
          <p:cNvSpPr/>
          <p:nvPr/>
        </p:nvSpPr>
        <p:spPr>
          <a:xfrm>
            <a:off x="3355848" y="3364992"/>
            <a:ext cx="0" cy="155448"/>
          </a:xfrm>
          <a:prstGeom prst="line">
            <a:avLst/>
          </a:prstGeom>
          <a:noFill/>
          <a:ln w="15875">
            <a:solidFill>
              <a:srgbClr val="D5DDEB"/>
            </a:solidFill>
            <a:prstDash val="solid"/>
          </a:ln>
        </p:spPr>
      </p:sp>
      <p:sp>
        <p:nvSpPr>
          <p:cNvPr id="30" name="Shape 27"/>
          <p:cNvSpPr/>
          <p:nvPr/>
        </p:nvSpPr>
        <p:spPr>
          <a:xfrm>
            <a:off x="2487168" y="3520440"/>
            <a:ext cx="1737360" cy="548640"/>
          </a:xfrm>
          <a:prstGeom prst="roundRect">
            <a:avLst>
              <a:gd name="adj" fmla="val 13333"/>
            </a:avLst>
          </a:prstGeom>
          <a:solidFill>
            <a:srgbClr val="E8EEF9"/>
          </a:solidFill>
          <a:ln/>
        </p:spPr>
      </p:sp>
      <p:sp>
        <p:nvSpPr>
          <p:cNvPr id="31" name="Text 28"/>
          <p:cNvSpPr txBox="1"/>
          <p:nvPr/>
        </p:nvSpPr>
        <p:spPr>
          <a:xfrm>
            <a:off x="2487168" y="3520440"/>
            <a:ext cx="1737360" cy="548640"/>
          </a:xfrm>
          <a:prstGeom prst="rect">
            <a:avLst/>
          </a:prstGeom>
          <a:noFill/>
          <a:ln/>
        </p:spPr>
        <p:txBody>
          <a:bodyPr wrap="square" lIns="0" tIns="0" rIns="0" bIns="0" rtlCol="0" anchor="ctr"/>
          <a:lstStyle/>
          <a:p>
            <a:pPr algn="ctr" indent="0" marL="0">
              <a:buNone/>
            </a:pPr>
            <a:r>
              <a:rPr lang="en-US" sz="1150" b="1" dirty="0">
                <a:solidFill>
                  <a:srgbClr val="1B2A4A"/>
                </a:solidFill>
                <a:latin typeface="Calibri" pitchFamily="34" charset="0"/>
                <a:ea typeface="Calibri" pitchFamily="34" charset="-122"/>
                <a:cs typeface="Calibri" pitchFamily="34" charset="-120"/>
              </a:rPr>
              <a:t>2.1 Needs analysis</a:t>
            </a:r>
            <a:endParaRPr lang="en-US" sz="1150" dirty="0"/>
          </a:p>
        </p:txBody>
      </p:sp>
      <p:sp>
        <p:nvSpPr>
          <p:cNvPr id="32" name="Shape 29"/>
          <p:cNvSpPr/>
          <p:nvPr/>
        </p:nvSpPr>
        <p:spPr>
          <a:xfrm>
            <a:off x="5184648" y="3364992"/>
            <a:ext cx="0" cy="155448"/>
          </a:xfrm>
          <a:prstGeom prst="line">
            <a:avLst/>
          </a:prstGeom>
          <a:noFill/>
          <a:ln w="15875">
            <a:solidFill>
              <a:srgbClr val="D5DDEB"/>
            </a:solidFill>
            <a:prstDash val="solid"/>
          </a:ln>
        </p:spPr>
      </p:sp>
      <p:sp>
        <p:nvSpPr>
          <p:cNvPr id="33" name="Shape 30"/>
          <p:cNvSpPr/>
          <p:nvPr/>
        </p:nvSpPr>
        <p:spPr>
          <a:xfrm>
            <a:off x="4315968" y="3520440"/>
            <a:ext cx="1737360" cy="548640"/>
          </a:xfrm>
          <a:prstGeom prst="roundRect">
            <a:avLst>
              <a:gd name="adj" fmla="val 13333"/>
            </a:avLst>
          </a:prstGeom>
          <a:solidFill>
            <a:srgbClr val="E8EEF9"/>
          </a:solidFill>
          <a:ln/>
        </p:spPr>
      </p:sp>
      <p:sp>
        <p:nvSpPr>
          <p:cNvPr id="34" name="Text 31"/>
          <p:cNvSpPr txBox="1"/>
          <p:nvPr/>
        </p:nvSpPr>
        <p:spPr>
          <a:xfrm>
            <a:off x="4315968" y="3520440"/>
            <a:ext cx="1737360" cy="548640"/>
          </a:xfrm>
          <a:prstGeom prst="rect">
            <a:avLst/>
          </a:prstGeom>
          <a:noFill/>
          <a:ln/>
        </p:spPr>
        <p:txBody>
          <a:bodyPr wrap="square" lIns="0" tIns="0" rIns="0" bIns="0" rtlCol="0" anchor="ctr"/>
          <a:lstStyle/>
          <a:p>
            <a:pPr algn="ctr" indent="0" marL="0">
              <a:buNone/>
            </a:pPr>
            <a:r>
              <a:rPr lang="en-US" sz="1150" b="1" dirty="0">
                <a:solidFill>
                  <a:srgbClr val="1B2A4A"/>
                </a:solidFill>
                <a:latin typeface="Calibri" pitchFamily="34" charset="0"/>
                <a:ea typeface="Calibri" pitchFamily="34" charset="-122"/>
                <a:cs typeface="Calibri" pitchFamily="34" charset="-120"/>
              </a:rPr>
              <a:t>2.2 Curriculum design</a:t>
            </a:r>
            <a:endParaRPr lang="en-US" sz="1150" dirty="0"/>
          </a:p>
        </p:txBody>
      </p:sp>
      <p:sp>
        <p:nvSpPr>
          <p:cNvPr id="35" name="Text 32"/>
          <p:cNvSpPr txBox="1"/>
          <p:nvPr/>
        </p:nvSpPr>
        <p:spPr>
          <a:xfrm>
            <a:off x="548640" y="3657600"/>
            <a:ext cx="1508760" cy="274320"/>
          </a:xfrm>
          <a:prstGeom prst="rect">
            <a:avLst/>
          </a:prstGeom>
          <a:noFill/>
          <a:ln/>
        </p:spPr>
        <p:txBody>
          <a:bodyPr wrap="square" lIns="0" tIns="0" rIns="0" bIns="0" rtlCol="0" anchor="ctr"/>
          <a:lstStyle/>
          <a:p>
            <a:pPr indent="0" marL="0">
              <a:buNone/>
            </a:pPr>
            <a:r>
              <a:rPr lang="en-US" sz="1000" b="1" spc="100" kern="0" dirty="0">
                <a:solidFill>
                  <a:srgbClr val="64708C"/>
                </a:solidFill>
                <a:latin typeface="Calibri" pitchFamily="34" charset="0"/>
                <a:ea typeface="Calibri" pitchFamily="34" charset="-122"/>
                <a:cs typeface="Calibri" pitchFamily="34" charset="-120"/>
              </a:rPr>
              <a:t>TASKS</a:t>
            </a:r>
            <a:endParaRPr lang="en-US" sz="1000" dirty="0"/>
          </a:p>
        </p:txBody>
      </p:sp>
      <p:sp>
        <p:nvSpPr>
          <p:cNvPr id="36" name="Shape 33"/>
          <p:cNvSpPr/>
          <p:nvPr/>
        </p:nvSpPr>
        <p:spPr>
          <a:xfrm>
            <a:off x="5184648" y="4069080"/>
            <a:ext cx="0" cy="182880"/>
          </a:xfrm>
          <a:prstGeom prst="line">
            <a:avLst/>
          </a:prstGeom>
          <a:noFill/>
          <a:ln w="15875">
            <a:solidFill>
              <a:srgbClr val="D5DDEB"/>
            </a:solidFill>
            <a:prstDash val="solid"/>
          </a:ln>
        </p:spPr>
      </p:sp>
      <p:sp>
        <p:nvSpPr>
          <p:cNvPr id="37" name="Shape 34"/>
          <p:cNvSpPr/>
          <p:nvPr/>
        </p:nvSpPr>
        <p:spPr>
          <a:xfrm>
            <a:off x="3675888" y="4251960"/>
            <a:ext cx="3017520" cy="0"/>
          </a:xfrm>
          <a:prstGeom prst="line">
            <a:avLst/>
          </a:prstGeom>
          <a:noFill/>
          <a:ln w="15875">
            <a:solidFill>
              <a:srgbClr val="D5DDEB"/>
            </a:solidFill>
            <a:prstDash val="solid"/>
          </a:ln>
        </p:spPr>
      </p:sp>
      <p:sp>
        <p:nvSpPr>
          <p:cNvPr id="38" name="Shape 35"/>
          <p:cNvSpPr/>
          <p:nvPr/>
        </p:nvSpPr>
        <p:spPr>
          <a:xfrm>
            <a:off x="3675888" y="4251960"/>
            <a:ext cx="0" cy="182880"/>
          </a:xfrm>
          <a:prstGeom prst="line">
            <a:avLst/>
          </a:prstGeom>
          <a:noFill/>
          <a:ln w="15875">
            <a:solidFill>
              <a:srgbClr val="D5DDEB"/>
            </a:solidFill>
            <a:prstDash val="solid"/>
          </a:ln>
        </p:spPr>
      </p:sp>
      <p:sp>
        <p:nvSpPr>
          <p:cNvPr id="39" name="Shape 36"/>
          <p:cNvSpPr/>
          <p:nvPr/>
        </p:nvSpPr>
        <p:spPr>
          <a:xfrm>
            <a:off x="2990088" y="4434840"/>
            <a:ext cx="1371600" cy="548640"/>
          </a:xfrm>
          <a:prstGeom prst="roundRect">
            <a:avLst>
              <a:gd name="adj" fmla="val 13333"/>
            </a:avLst>
          </a:prstGeom>
          <a:solidFill>
            <a:srgbClr val="FFFFFF"/>
          </a:solidFill>
          <a:ln w="12700">
            <a:solidFill>
              <a:srgbClr val="31487A"/>
            </a:solidFill>
            <a:prstDash val="solid"/>
          </a:ln>
        </p:spPr>
      </p:sp>
      <p:sp>
        <p:nvSpPr>
          <p:cNvPr id="40" name="Text 37"/>
          <p:cNvSpPr txBox="1"/>
          <p:nvPr/>
        </p:nvSpPr>
        <p:spPr>
          <a:xfrm>
            <a:off x="3035808" y="4434840"/>
            <a:ext cx="1280160" cy="548640"/>
          </a:xfrm>
          <a:prstGeom prst="rect">
            <a:avLst/>
          </a:prstGeom>
          <a:noFill/>
          <a:ln/>
        </p:spPr>
        <p:txBody>
          <a:bodyPr wrap="square" lIns="0" tIns="0" rIns="0" bIns="0" rtlCol="0" anchor="ctr"/>
          <a:lstStyle/>
          <a:p>
            <a:pPr algn="ctr" indent="0" marL="0">
              <a:buNone/>
            </a:pPr>
            <a:r>
              <a:rPr lang="en-US" sz="1100" dirty="0">
                <a:solidFill>
                  <a:srgbClr val="1B2A4A"/>
                </a:solidFill>
                <a:latin typeface="Calibri" pitchFamily="34" charset="0"/>
                <a:ea typeface="Calibri" pitchFamily="34" charset="-122"/>
                <a:cs typeface="Calibri" pitchFamily="34" charset="-120"/>
              </a:rPr>
              <a:t>2.2.1 Draft modules</a:t>
            </a:r>
            <a:endParaRPr lang="en-US" sz="1100" dirty="0"/>
          </a:p>
        </p:txBody>
      </p:sp>
      <p:sp>
        <p:nvSpPr>
          <p:cNvPr id="41" name="Shape 38"/>
          <p:cNvSpPr/>
          <p:nvPr/>
        </p:nvSpPr>
        <p:spPr>
          <a:xfrm>
            <a:off x="5184648" y="4251960"/>
            <a:ext cx="0" cy="182880"/>
          </a:xfrm>
          <a:prstGeom prst="line">
            <a:avLst/>
          </a:prstGeom>
          <a:noFill/>
          <a:ln w="15875">
            <a:solidFill>
              <a:srgbClr val="D5DDEB"/>
            </a:solidFill>
            <a:prstDash val="solid"/>
          </a:ln>
        </p:spPr>
      </p:sp>
      <p:sp>
        <p:nvSpPr>
          <p:cNvPr id="42" name="Shape 39"/>
          <p:cNvSpPr/>
          <p:nvPr/>
        </p:nvSpPr>
        <p:spPr>
          <a:xfrm>
            <a:off x="4498848" y="4434840"/>
            <a:ext cx="1371600" cy="548640"/>
          </a:xfrm>
          <a:prstGeom prst="roundRect">
            <a:avLst>
              <a:gd name="adj" fmla="val 13333"/>
            </a:avLst>
          </a:prstGeom>
          <a:solidFill>
            <a:srgbClr val="FFFFFF"/>
          </a:solidFill>
          <a:ln w="12700">
            <a:solidFill>
              <a:srgbClr val="31487A"/>
            </a:solidFill>
            <a:prstDash val="solid"/>
          </a:ln>
        </p:spPr>
      </p:sp>
      <p:sp>
        <p:nvSpPr>
          <p:cNvPr id="43" name="Text 40"/>
          <p:cNvSpPr txBox="1"/>
          <p:nvPr/>
        </p:nvSpPr>
        <p:spPr>
          <a:xfrm>
            <a:off x="4544568" y="4434840"/>
            <a:ext cx="1280160" cy="548640"/>
          </a:xfrm>
          <a:prstGeom prst="rect">
            <a:avLst/>
          </a:prstGeom>
          <a:noFill/>
          <a:ln/>
        </p:spPr>
        <p:txBody>
          <a:bodyPr wrap="square" lIns="0" tIns="0" rIns="0" bIns="0" rtlCol="0" anchor="ctr"/>
          <a:lstStyle/>
          <a:p>
            <a:pPr algn="ctr" indent="0" marL="0">
              <a:buNone/>
            </a:pPr>
            <a:r>
              <a:rPr lang="en-US" sz="1100" dirty="0">
                <a:solidFill>
                  <a:srgbClr val="1B2A4A"/>
                </a:solidFill>
                <a:latin typeface="Calibri" pitchFamily="34" charset="0"/>
                <a:ea typeface="Calibri" pitchFamily="34" charset="-122"/>
                <a:cs typeface="Calibri" pitchFamily="34" charset="-120"/>
              </a:rPr>
              <a:t>2.2.2 Partner review</a:t>
            </a:r>
            <a:endParaRPr lang="en-US" sz="1100" dirty="0"/>
          </a:p>
        </p:txBody>
      </p:sp>
      <p:sp>
        <p:nvSpPr>
          <p:cNvPr id="44" name="Shape 41"/>
          <p:cNvSpPr/>
          <p:nvPr/>
        </p:nvSpPr>
        <p:spPr>
          <a:xfrm>
            <a:off x="6693408" y="4251960"/>
            <a:ext cx="0" cy="182880"/>
          </a:xfrm>
          <a:prstGeom prst="line">
            <a:avLst/>
          </a:prstGeom>
          <a:noFill/>
          <a:ln w="15875">
            <a:solidFill>
              <a:srgbClr val="D5DDEB"/>
            </a:solidFill>
            <a:prstDash val="solid"/>
          </a:ln>
        </p:spPr>
      </p:sp>
      <p:sp>
        <p:nvSpPr>
          <p:cNvPr id="45" name="Shape 42"/>
          <p:cNvSpPr/>
          <p:nvPr/>
        </p:nvSpPr>
        <p:spPr>
          <a:xfrm>
            <a:off x="6007608" y="4434840"/>
            <a:ext cx="1371600" cy="548640"/>
          </a:xfrm>
          <a:prstGeom prst="roundRect">
            <a:avLst>
              <a:gd name="adj" fmla="val 13333"/>
            </a:avLst>
          </a:prstGeom>
          <a:solidFill>
            <a:srgbClr val="FFFFFF"/>
          </a:solidFill>
          <a:ln w="12700">
            <a:solidFill>
              <a:srgbClr val="31487A"/>
            </a:solidFill>
            <a:prstDash val="solid"/>
          </a:ln>
        </p:spPr>
      </p:sp>
      <p:sp>
        <p:nvSpPr>
          <p:cNvPr id="46" name="Text 43"/>
          <p:cNvSpPr txBox="1"/>
          <p:nvPr/>
        </p:nvSpPr>
        <p:spPr>
          <a:xfrm>
            <a:off x="6053328" y="4434840"/>
            <a:ext cx="1280160" cy="548640"/>
          </a:xfrm>
          <a:prstGeom prst="rect">
            <a:avLst/>
          </a:prstGeom>
          <a:noFill/>
          <a:ln/>
        </p:spPr>
        <p:txBody>
          <a:bodyPr wrap="square" lIns="0" tIns="0" rIns="0" bIns="0" rtlCol="0" anchor="ctr"/>
          <a:lstStyle/>
          <a:p>
            <a:pPr algn="ctr" indent="0" marL="0">
              <a:buNone/>
            </a:pPr>
            <a:r>
              <a:rPr lang="en-US" sz="1100" dirty="0">
                <a:solidFill>
                  <a:srgbClr val="1B2A4A"/>
                </a:solidFill>
                <a:latin typeface="Calibri" pitchFamily="34" charset="0"/>
                <a:ea typeface="Calibri" pitchFamily="34" charset="-122"/>
                <a:cs typeface="Calibri" pitchFamily="34" charset="-120"/>
              </a:rPr>
              <a:t>2.2.3 Final approval</a:t>
            </a:r>
            <a:endParaRPr lang="en-US" sz="1100" dirty="0"/>
          </a:p>
        </p:txBody>
      </p:sp>
      <p:sp>
        <p:nvSpPr>
          <p:cNvPr id="47" name="Text 44"/>
          <p:cNvSpPr txBox="1"/>
          <p:nvPr/>
        </p:nvSpPr>
        <p:spPr>
          <a:xfrm>
            <a:off x="548640" y="4572000"/>
            <a:ext cx="1508760" cy="274320"/>
          </a:xfrm>
          <a:prstGeom prst="rect">
            <a:avLst/>
          </a:prstGeom>
          <a:noFill/>
          <a:ln/>
        </p:spPr>
        <p:txBody>
          <a:bodyPr wrap="square" lIns="0" tIns="0" rIns="0" bIns="0" rtlCol="0" anchor="ctr"/>
          <a:lstStyle/>
          <a:p>
            <a:pPr indent="0" marL="0">
              <a:buNone/>
            </a:pPr>
            <a:r>
              <a:rPr lang="en-US" sz="1000" b="1" spc="100" kern="0" dirty="0">
                <a:solidFill>
                  <a:srgbClr val="64708C"/>
                </a:solidFill>
                <a:latin typeface="Calibri" pitchFamily="34" charset="0"/>
                <a:ea typeface="Calibri" pitchFamily="34" charset="-122"/>
                <a:cs typeface="Calibri" pitchFamily="34" charset="-120"/>
              </a:rPr>
              <a:t>OPERATIONS</a:t>
            </a:r>
            <a:endParaRPr lang="en-US" sz="1000" dirty="0"/>
          </a:p>
        </p:txBody>
      </p:sp>
      <p:sp>
        <p:nvSpPr>
          <p:cNvPr id="48" name="Text 45"/>
          <p:cNvSpPr txBox="1"/>
          <p:nvPr/>
        </p:nvSpPr>
        <p:spPr>
          <a:xfrm>
            <a:off x="548640" y="4828032"/>
            <a:ext cx="1508760" cy="411480"/>
          </a:xfrm>
          <a:prstGeom prst="rect">
            <a:avLst/>
          </a:prstGeom>
          <a:noFill/>
          <a:ln/>
        </p:spPr>
        <p:txBody>
          <a:bodyPr wrap="square" lIns="0" tIns="0" rIns="0" bIns="0" rtlCol="0" anchor="t"/>
          <a:lstStyle/>
          <a:p>
            <a:pPr indent="0" marL="0">
              <a:buNone/>
            </a:pPr>
            <a:r>
              <a:rPr lang="en-US" sz="1000" i="1" dirty="0">
                <a:solidFill>
                  <a:srgbClr val="C9A227"/>
                </a:solidFill>
                <a:latin typeface="Calibri" pitchFamily="34" charset="0"/>
                <a:ea typeface="Calibri" pitchFamily="34" charset="-122"/>
                <a:cs typeface="Calibri" pitchFamily="34" charset="-120"/>
              </a:rPr>
              <a:t>detailed at the implementation stage</a:t>
            </a:r>
            <a:endParaRPr lang="en-US" sz="1000" dirty="0"/>
          </a:p>
        </p:txBody>
      </p:sp>
      <p:sp>
        <p:nvSpPr>
          <p:cNvPr id="49" name="Shape 46"/>
          <p:cNvSpPr/>
          <p:nvPr/>
        </p:nvSpPr>
        <p:spPr>
          <a:xfrm>
            <a:off x="8001000" y="1691640"/>
            <a:ext cx="3639312" cy="3291840"/>
          </a:xfrm>
          <a:prstGeom prst="roundRect">
            <a:avLst>
              <a:gd name="adj" fmla="val 2222"/>
            </a:avLst>
          </a:prstGeom>
          <a:solidFill>
            <a:srgbClr val="1B2A4A"/>
          </a:solidFill>
          <a:ln/>
        </p:spPr>
      </p:sp>
      <p:sp>
        <p:nvSpPr>
          <p:cNvPr id="50" name="Text 47"/>
          <p:cNvSpPr txBox="1"/>
          <p:nvPr/>
        </p:nvSpPr>
        <p:spPr>
          <a:xfrm>
            <a:off x="8229600" y="1874520"/>
            <a:ext cx="3200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WBS DICTIONARY</a:t>
            </a:r>
            <a:endParaRPr lang="en-US" sz="1200" dirty="0"/>
          </a:p>
        </p:txBody>
      </p:sp>
      <p:sp>
        <p:nvSpPr>
          <p:cNvPr id="51" name="Text 48"/>
          <p:cNvSpPr txBox="1"/>
          <p:nvPr/>
        </p:nvSpPr>
        <p:spPr>
          <a:xfrm>
            <a:off x="8229600" y="2176272"/>
            <a:ext cx="3200400" cy="320040"/>
          </a:xfrm>
          <a:prstGeom prst="rect">
            <a:avLst/>
          </a:prstGeom>
          <a:noFill/>
          <a:ln/>
        </p:spPr>
        <p:txBody>
          <a:bodyPr wrap="square" lIns="0" tIns="0" rIns="0" bIns="0" rtlCol="0" anchor="t"/>
          <a:lstStyle/>
          <a:p>
            <a:pPr indent="0" marL="0">
              <a:buNone/>
            </a:pPr>
            <a:r>
              <a:rPr lang="en-US" sz="1250" i="1" dirty="0">
                <a:solidFill>
                  <a:srgbClr val="C9D3E6"/>
                </a:solidFill>
                <a:latin typeface="Calibri" pitchFamily="34" charset="0"/>
                <a:ea typeface="Calibri" pitchFamily="34" charset="-122"/>
                <a:cs typeface="Calibri" pitchFamily="34" charset="-120"/>
              </a:rPr>
              <a:t>For each element of the structure:</a:t>
            </a:r>
            <a:endParaRPr lang="en-US" sz="1250" dirty="0"/>
          </a:p>
        </p:txBody>
      </p:sp>
      <p:sp>
        <p:nvSpPr>
          <p:cNvPr id="52" name="Shape 49"/>
          <p:cNvSpPr/>
          <p:nvPr/>
        </p:nvSpPr>
        <p:spPr>
          <a:xfrm>
            <a:off x="8229600" y="2633472"/>
            <a:ext cx="438912" cy="438912"/>
          </a:xfrm>
          <a:prstGeom prst="ellipse">
            <a:avLst/>
          </a:prstGeom>
          <a:solidFill>
            <a:srgbClr val="31487A"/>
          </a:solidFill>
          <a:ln/>
        </p:spPr>
      </p:sp>
      <p:pic>
        <p:nvPicPr>
          <p:cNvPr id="53" name="Image 0" descr="preencoded.png">    </p:cNvPr>
          <p:cNvPicPr>
            <a:picLocks noChangeAspect="1"/>
          </p:cNvPicPr>
          <p:nvPr/>
        </p:nvPicPr>
        <p:blipFill>
          <a:blip r:embed="rId1"/>
          <a:stretch>
            <a:fillRect/>
          </a:stretch>
        </p:blipFill>
        <p:spPr>
          <a:xfrm>
            <a:off x="8348106" y="2751978"/>
            <a:ext cx="201900" cy="201900"/>
          </a:xfrm>
          <a:prstGeom prst="rect">
            <a:avLst/>
          </a:prstGeom>
        </p:spPr>
      </p:pic>
      <p:sp>
        <p:nvSpPr>
          <p:cNvPr id="54" name="Text 50"/>
          <p:cNvSpPr txBox="1"/>
          <p:nvPr/>
        </p:nvSpPr>
        <p:spPr>
          <a:xfrm>
            <a:off x="8823960" y="2633472"/>
            <a:ext cx="2651760" cy="438912"/>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Description of the work</a:t>
            </a:r>
            <a:endParaRPr lang="en-US" sz="1400" dirty="0"/>
          </a:p>
        </p:txBody>
      </p:sp>
      <p:sp>
        <p:nvSpPr>
          <p:cNvPr id="55" name="Shape 51"/>
          <p:cNvSpPr/>
          <p:nvPr/>
        </p:nvSpPr>
        <p:spPr>
          <a:xfrm>
            <a:off x="8229600" y="3200400"/>
            <a:ext cx="438912" cy="438912"/>
          </a:xfrm>
          <a:prstGeom prst="ellipse">
            <a:avLst/>
          </a:prstGeom>
          <a:solidFill>
            <a:srgbClr val="31487A"/>
          </a:solidFill>
          <a:ln/>
        </p:spPr>
      </p:sp>
      <p:pic>
        <p:nvPicPr>
          <p:cNvPr id="56" name="Image 1" descr="preencoded.png">    </p:cNvPr>
          <p:cNvPicPr>
            <a:picLocks noChangeAspect="1"/>
          </p:cNvPicPr>
          <p:nvPr/>
        </p:nvPicPr>
        <p:blipFill>
          <a:blip r:embed="rId2"/>
          <a:stretch>
            <a:fillRect/>
          </a:stretch>
        </p:blipFill>
        <p:spPr>
          <a:xfrm>
            <a:off x="8348106" y="3318906"/>
            <a:ext cx="201900" cy="201900"/>
          </a:xfrm>
          <a:prstGeom prst="rect">
            <a:avLst/>
          </a:prstGeom>
        </p:spPr>
      </p:pic>
      <p:sp>
        <p:nvSpPr>
          <p:cNvPr id="57" name="Text 52"/>
          <p:cNvSpPr txBox="1"/>
          <p:nvPr/>
        </p:nvSpPr>
        <p:spPr>
          <a:xfrm>
            <a:off x="8823960" y="3200400"/>
            <a:ext cx="2651760" cy="438912"/>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Acceptance criteria</a:t>
            </a:r>
            <a:endParaRPr lang="en-US" sz="1400" dirty="0"/>
          </a:p>
        </p:txBody>
      </p:sp>
      <p:sp>
        <p:nvSpPr>
          <p:cNvPr id="58" name="Shape 53"/>
          <p:cNvSpPr/>
          <p:nvPr/>
        </p:nvSpPr>
        <p:spPr>
          <a:xfrm>
            <a:off x="8229600" y="3767328"/>
            <a:ext cx="438912" cy="438912"/>
          </a:xfrm>
          <a:prstGeom prst="ellipse">
            <a:avLst/>
          </a:prstGeom>
          <a:solidFill>
            <a:srgbClr val="31487A"/>
          </a:solidFill>
          <a:ln/>
        </p:spPr>
      </p:sp>
      <p:pic>
        <p:nvPicPr>
          <p:cNvPr id="59" name="Image 2" descr="preencoded.png">    </p:cNvPr>
          <p:cNvPicPr>
            <a:picLocks noChangeAspect="1"/>
          </p:cNvPicPr>
          <p:nvPr/>
        </p:nvPicPr>
        <p:blipFill>
          <a:blip r:embed="rId3"/>
          <a:stretch>
            <a:fillRect/>
          </a:stretch>
        </p:blipFill>
        <p:spPr>
          <a:xfrm>
            <a:off x="8348106" y="3885834"/>
            <a:ext cx="201900" cy="201900"/>
          </a:xfrm>
          <a:prstGeom prst="rect">
            <a:avLst/>
          </a:prstGeom>
        </p:spPr>
      </p:pic>
      <p:sp>
        <p:nvSpPr>
          <p:cNvPr id="60" name="Text 54"/>
          <p:cNvSpPr txBox="1"/>
          <p:nvPr/>
        </p:nvSpPr>
        <p:spPr>
          <a:xfrm>
            <a:off x="8823960" y="3767328"/>
            <a:ext cx="2651760" cy="438912"/>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Resources required</a:t>
            </a:r>
            <a:endParaRPr lang="en-US" sz="1400" dirty="0"/>
          </a:p>
        </p:txBody>
      </p:sp>
      <p:sp>
        <p:nvSpPr>
          <p:cNvPr id="61" name="Shape 55"/>
          <p:cNvSpPr/>
          <p:nvPr/>
        </p:nvSpPr>
        <p:spPr>
          <a:xfrm>
            <a:off x="8229600" y="4334256"/>
            <a:ext cx="438912" cy="438912"/>
          </a:xfrm>
          <a:prstGeom prst="ellipse">
            <a:avLst/>
          </a:prstGeom>
          <a:solidFill>
            <a:srgbClr val="31487A"/>
          </a:solidFill>
          <a:ln/>
        </p:spPr>
      </p:sp>
      <p:pic>
        <p:nvPicPr>
          <p:cNvPr id="62" name="Image 3" descr="preencoded.png">    </p:cNvPr>
          <p:cNvPicPr>
            <a:picLocks noChangeAspect="1"/>
          </p:cNvPicPr>
          <p:nvPr/>
        </p:nvPicPr>
        <p:blipFill>
          <a:blip r:embed="rId4"/>
          <a:stretch>
            <a:fillRect/>
          </a:stretch>
        </p:blipFill>
        <p:spPr>
          <a:xfrm>
            <a:off x="8348106" y="4452762"/>
            <a:ext cx="201900" cy="201900"/>
          </a:xfrm>
          <a:prstGeom prst="rect">
            <a:avLst/>
          </a:prstGeom>
        </p:spPr>
      </p:pic>
      <p:sp>
        <p:nvSpPr>
          <p:cNvPr id="63" name="Text 56"/>
          <p:cNvSpPr txBox="1"/>
          <p:nvPr/>
        </p:nvSpPr>
        <p:spPr>
          <a:xfrm>
            <a:off x="8823960" y="4334256"/>
            <a:ext cx="2651760" cy="438912"/>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Responsible party</a:t>
            </a:r>
            <a:endParaRPr lang="en-US" sz="1400" dirty="0"/>
          </a:p>
        </p:txBody>
      </p:sp>
      <p:sp>
        <p:nvSpPr>
          <p:cNvPr id="64" name="Shape 57"/>
          <p:cNvSpPr/>
          <p:nvPr/>
        </p:nvSpPr>
        <p:spPr>
          <a:xfrm>
            <a:off x="548640" y="5303520"/>
            <a:ext cx="2148840" cy="777240"/>
          </a:xfrm>
          <a:prstGeom prst="roundRect">
            <a:avLst>
              <a:gd name="adj" fmla="val 9412"/>
            </a:avLst>
          </a:prstGeom>
          <a:solidFill>
            <a:srgbClr val="F4F7FC"/>
          </a:solidFill>
          <a:ln/>
        </p:spPr>
      </p:sp>
      <p:sp>
        <p:nvSpPr>
          <p:cNvPr id="65" name="Text 58"/>
          <p:cNvSpPr txBox="1"/>
          <p:nvPr/>
        </p:nvSpPr>
        <p:spPr>
          <a:xfrm>
            <a:off x="640080" y="5303520"/>
            <a:ext cx="1965960" cy="777240"/>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Approved scope statement</a:t>
            </a:r>
            <a:endParaRPr lang="en-US" sz="1300" dirty="0"/>
          </a:p>
        </p:txBody>
      </p:sp>
      <p:sp>
        <p:nvSpPr>
          <p:cNvPr id="66" name="Shape 59"/>
          <p:cNvSpPr/>
          <p:nvPr/>
        </p:nvSpPr>
        <p:spPr>
          <a:xfrm>
            <a:off x="3063240" y="5303520"/>
            <a:ext cx="1417320" cy="777240"/>
          </a:xfrm>
          <a:prstGeom prst="roundRect">
            <a:avLst>
              <a:gd name="adj" fmla="val 9412"/>
            </a:avLst>
          </a:prstGeom>
          <a:solidFill>
            <a:srgbClr val="F4F7FC"/>
          </a:solidFill>
          <a:ln/>
        </p:spPr>
      </p:sp>
      <p:sp>
        <p:nvSpPr>
          <p:cNvPr id="67" name="Text 60"/>
          <p:cNvSpPr txBox="1"/>
          <p:nvPr/>
        </p:nvSpPr>
        <p:spPr>
          <a:xfrm>
            <a:off x="3154680" y="5303520"/>
            <a:ext cx="1234440" cy="777240"/>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WBS</a:t>
            </a:r>
            <a:endParaRPr lang="en-US" sz="1300" dirty="0"/>
          </a:p>
        </p:txBody>
      </p:sp>
      <p:sp>
        <p:nvSpPr>
          <p:cNvPr id="68" name="Shape 61"/>
          <p:cNvSpPr/>
          <p:nvPr/>
        </p:nvSpPr>
        <p:spPr>
          <a:xfrm>
            <a:off x="4846320" y="5303520"/>
            <a:ext cx="1965960" cy="777240"/>
          </a:xfrm>
          <a:prstGeom prst="roundRect">
            <a:avLst>
              <a:gd name="adj" fmla="val 9412"/>
            </a:avLst>
          </a:prstGeom>
          <a:solidFill>
            <a:srgbClr val="F4F7FC"/>
          </a:solidFill>
          <a:ln/>
        </p:spPr>
      </p:sp>
      <p:sp>
        <p:nvSpPr>
          <p:cNvPr id="69" name="Text 62"/>
          <p:cNvSpPr txBox="1"/>
          <p:nvPr/>
        </p:nvSpPr>
        <p:spPr>
          <a:xfrm>
            <a:off x="4937760" y="5303520"/>
            <a:ext cx="1783080" cy="777240"/>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WBS dictionary</a:t>
            </a:r>
            <a:endParaRPr lang="en-US" sz="1300" dirty="0"/>
          </a:p>
        </p:txBody>
      </p:sp>
      <p:sp>
        <p:nvSpPr>
          <p:cNvPr id="70" name="Text 63"/>
          <p:cNvSpPr txBox="1"/>
          <p:nvPr/>
        </p:nvSpPr>
        <p:spPr>
          <a:xfrm>
            <a:off x="2697480" y="5303520"/>
            <a:ext cx="365760" cy="777240"/>
          </a:xfrm>
          <a:prstGeom prst="rect">
            <a:avLst/>
          </a:prstGeom>
          <a:noFill/>
          <a:ln/>
        </p:spPr>
        <p:txBody>
          <a:bodyPr wrap="square" lIns="0" tIns="0" rIns="0" bIns="0" rtlCol="0" anchor="ctr"/>
          <a:lstStyle/>
          <a:p>
            <a:pPr algn="ctr" indent="0" marL="0">
              <a:buNone/>
            </a:pPr>
            <a:r>
              <a:rPr lang="en-US" sz="2400" b="1" dirty="0">
                <a:solidFill>
                  <a:srgbClr val="C9A227"/>
                </a:solidFill>
                <a:latin typeface="Cambria" pitchFamily="34" charset="0"/>
                <a:ea typeface="Cambria" pitchFamily="34" charset="-122"/>
                <a:cs typeface="Cambria" pitchFamily="34" charset="-120"/>
              </a:rPr>
              <a:t>+</a:t>
            </a:r>
            <a:endParaRPr lang="en-US" sz="2400" dirty="0"/>
          </a:p>
        </p:txBody>
      </p:sp>
      <p:sp>
        <p:nvSpPr>
          <p:cNvPr id="71" name="Text 64"/>
          <p:cNvSpPr txBox="1"/>
          <p:nvPr/>
        </p:nvSpPr>
        <p:spPr>
          <a:xfrm>
            <a:off x="4480560" y="5303520"/>
            <a:ext cx="365760" cy="777240"/>
          </a:xfrm>
          <a:prstGeom prst="rect">
            <a:avLst/>
          </a:prstGeom>
          <a:noFill/>
          <a:ln/>
        </p:spPr>
        <p:txBody>
          <a:bodyPr wrap="square" lIns="0" tIns="0" rIns="0" bIns="0" rtlCol="0" anchor="ctr"/>
          <a:lstStyle/>
          <a:p>
            <a:pPr algn="ctr" indent="0" marL="0">
              <a:buNone/>
            </a:pPr>
            <a:r>
              <a:rPr lang="en-US" sz="2400" b="1" dirty="0">
                <a:solidFill>
                  <a:srgbClr val="C9A227"/>
                </a:solidFill>
                <a:latin typeface="Cambria" pitchFamily="34" charset="0"/>
                <a:ea typeface="Cambria" pitchFamily="34" charset="-122"/>
                <a:cs typeface="Cambria" pitchFamily="34" charset="-120"/>
              </a:rPr>
              <a:t>+</a:t>
            </a:r>
            <a:endParaRPr lang="en-US" sz="2400" dirty="0"/>
          </a:p>
        </p:txBody>
      </p:sp>
      <p:sp>
        <p:nvSpPr>
          <p:cNvPr id="72" name="Text 65"/>
          <p:cNvSpPr txBox="1"/>
          <p:nvPr/>
        </p:nvSpPr>
        <p:spPr>
          <a:xfrm>
            <a:off x="6812280" y="5303520"/>
            <a:ext cx="365760" cy="777240"/>
          </a:xfrm>
          <a:prstGeom prst="rect">
            <a:avLst/>
          </a:prstGeom>
          <a:noFill/>
          <a:ln/>
        </p:spPr>
        <p:txBody>
          <a:bodyPr wrap="square" lIns="0" tIns="0" rIns="0" bIns="0" rtlCol="0" anchor="ctr"/>
          <a:lstStyle/>
          <a:p>
            <a:pPr algn="ctr" indent="0" marL="0">
              <a:buNone/>
            </a:pPr>
            <a:r>
              <a:rPr lang="en-US" sz="2400" b="1" dirty="0">
                <a:solidFill>
                  <a:srgbClr val="C9A227"/>
                </a:solidFill>
                <a:latin typeface="Cambria" pitchFamily="34" charset="0"/>
                <a:ea typeface="Cambria" pitchFamily="34" charset="-122"/>
                <a:cs typeface="Cambria" pitchFamily="34" charset="-120"/>
              </a:rPr>
              <a:t>=</a:t>
            </a:r>
            <a:endParaRPr lang="en-US" sz="2400" dirty="0"/>
          </a:p>
        </p:txBody>
      </p:sp>
      <p:sp>
        <p:nvSpPr>
          <p:cNvPr id="73" name="Shape 66"/>
          <p:cNvSpPr/>
          <p:nvPr/>
        </p:nvSpPr>
        <p:spPr>
          <a:xfrm>
            <a:off x="7178040" y="5303520"/>
            <a:ext cx="4462272" cy="777240"/>
          </a:xfrm>
          <a:prstGeom prst="roundRect">
            <a:avLst>
              <a:gd name="adj" fmla="val 9412"/>
            </a:avLst>
          </a:prstGeom>
          <a:solidFill>
            <a:srgbClr val="1B2A4A"/>
          </a:solidFill>
          <a:ln/>
        </p:spPr>
      </p:sp>
      <p:sp>
        <p:nvSpPr>
          <p:cNvPr id="74" name="Text 67"/>
          <p:cNvSpPr txBox="1"/>
          <p:nvPr/>
        </p:nvSpPr>
        <p:spPr>
          <a:xfrm>
            <a:off x="7360920" y="5303520"/>
            <a:ext cx="4160520" cy="777240"/>
          </a:xfrm>
          <a:prstGeom prst="rect">
            <a:avLst/>
          </a:prstGeom>
          <a:noFill/>
          <a:ln/>
        </p:spPr>
        <p:txBody>
          <a:bodyPr wrap="square" lIns="0" tIns="0" rIns="0" bIns="0" rtlCol="0" anchor="ctr"/>
          <a:lstStyle/>
          <a:p>
            <a:pPr indent="0" marL="0">
              <a:buNone/>
            </a:pPr>
            <a:r>
              <a:rPr lang="en-US" sz="1500" b="1" dirty="0">
                <a:solidFill>
                  <a:srgbClr val="C9A227"/>
                </a:solidFill>
                <a:latin typeface="Calibri" pitchFamily="34" charset="0"/>
                <a:ea typeface="Calibri" pitchFamily="34" charset="-122"/>
                <a:cs typeface="Calibri" pitchFamily="34" charset="-120"/>
              </a:rPr>
              <a:t>Scope baseline  </a:t>
            </a:r>
            <a:pPr indent="0" marL="0">
              <a:buNone/>
            </a:pPr>
            <a:r>
              <a:rPr lang="en-US" sz="1300" dirty="0">
                <a:solidFill>
                  <a:srgbClr val="FFFFFF"/>
                </a:solidFill>
                <a:latin typeface="Calibri" pitchFamily="34" charset="0"/>
                <a:ea typeface="Calibri" pitchFamily="34" charset="-122"/>
                <a:cs typeface="Calibri" pitchFamily="34" charset="-120"/>
              </a:rPr>
              <a:t>the benchmark for controlling changes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03</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3</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Scheduling: Gantt Chart, Critical Path, Milestones and Control Points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are the sequence and duration of activities determined?</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Why does the critical path set the minimum project duration?</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are milestones and control gates used during implementation?</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5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3.1 · SEQUENCE AND DURATION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Determining the Sequence and Duration of Activities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12</a:t>
            </a:r>
            <a:endParaRPr lang="en-US" sz="900" dirty="0"/>
          </a:p>
        </p:txBody>
      </p:sp>
      <p:sp>
        <p:nvSpPr>
          <p:cNvPr id="7" name="Text 4"/>
          <p:cNvSpPr txBox="1"/>
          <p:nvPr/>
        </p:nvSpPr>
        <p:spPr>
          <a:xfrm>
            <a:off x="548640" y="1691640"/>
            <a:ext cx="5486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LOGICAL DEPENDENCIES</a:t>
            </a:r>
            <a:endParaRPr lang="en-US" sz="1200" dirty="0"/>
          </a:p>
        </p:txBody>
      </p:sp>
      <p:sp>
        <p:nvSpPr>
          <p:cNvPr id="8" name="Text 5"/>
          <p:cNvSpPr txBox="1"/>
          <p:nvPr/>
        </p:nvSpPr>
        <p:spPr>
          <a:xfrm>
            <a:off x="6400800" y="1691640"/>
            <a:ext cx="5486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DURATION ESTIMATING</a:t>
            </a:r>
            <a:endParaRPr lang="en-US" sz="1200" dirty="0"/>
          </a:p>
        </p:txBody>
      </p:sp>
      <p:sp>
        <p:nvSpPr>
          <p:cNvPr id="9" name="Shape 6"/>
          <p:cNvSpPr/>
          <p:nvPr/>
        </p:nvSpPr>
        <p:spPr>
          <a:xfrm>
            <a:off x="548640" y="2103120"/>
            <a:ext cx="5394960" cy="987552"/>
          </a:xfrm>
          <a:prstGeom prst="roundRect">
            <a:avLst>
              <a:gd name="adj" fmla="val 7407"/>
            </a:avLst>
          </a:prstGeom>
          <a:solidFill>
            <a:srgbClr val="F4F7FC"/>
          </a:solidFill>
          <a:ln/>
        </p:spPr>
      </p:sp>
      <p:sp>
        <p:nvSpPr>
          <p:cNvPr id="10" name="Text 7"/>
          <p:cNvSpPr txBox="1"/>
          <p:nvPr/>
        </p:nvSpPr>
        <p:spPr>
          <a:xfrm>
            <a:off x="777240" y="2103120"/>
            <a:ext cx="2377440" cy="987552"/>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Finish-to-start (FS)</a:t>
            </a:r>
            <a:endParaRPr lang="en-US" sz="1400" dirty="0"/>
          </a:p>
          <a:p>
            <a:pPr indent="0" marL="0">
              <a:buNone/>
            </a:pPr>
            <a:r>
              <a:rPr lang="en-US" sz="1200" dirty="0">
                <a:solidFill>
                  <a:srgbClr val="2B3445"/>
                </a:solidFill>
                <a:latin typeface="Calibri" pitchFamily="34" charset="0"/>
                <a:ea typeface="Calibri" pitchFamily="34" charset="-122"/>
                <a:cs typeface="Calibri" pitchFamily="34" charset="-120"/>
              </a:rPr>
              <a:t>B can start only after A finishes</a:t>
            </a:r>
            <a:endParaRPr lang="en-US" sz="1400" dirty="0"/>
          </a:p>
        </p:txBody>
      </p:sp>
      <p:sp>
        <p:nvSpPr>
          <p:cNvPr id="11" name="Shape 8"/>
          <p:cNvSpPr/>
          <p:nvPr/>
        </p:nvSpPr>
        <p:spPr>
          <a:xfrm>
            <a:off x="3246120" y="2231136"/>
            <a:ext cx="1188720" cy="256032"/>
          </a:xfrm>
          <a:prstGeom prst="roundRect">
            <a:avLst>
              <a:gd name="adj" fmla="val 28571"/>
            </a:avLst>
          </a:prstGeom>
          <a:solidFill>
            <a:srgbClr val="1B2A4A"/>
          </a:solidFill>
          <a:ln/>
        </p:spPr>
      </p:sp>
      <p:sp>
        <p:nvSpPr>
          <p:cNvPr id="12" name="Text 9"/>
          <p:cNvSpPr txBox="1"/>
          <p:nvPr/>
        </p:nvSpPr>
        <p:spPr>
          <a:xfrm>
            <a:off x="3246120" y="2231136"/>
            <a:ext cx="1188720" cy="256032"/>
          </a:xfrm>
          <a:prstGeom prst="rect">
            <a:avLst/>
          </a:prstGeom>
          <a:noFill/>
          <a:ln/>
        </p:spPr>
        <p:txBody>
          <a:bodyPr wrap="square" lIns="0" tIns="0" rIns="0" bIns="0" rtlCol="0" anchor="ctr"/>
          <a:lstStyle/>
          <a:p>
            <a:pPr algn="ctr" indent="0" marL="0">
              <a:buNone/>
            </a:pPr>
            <a:r>
              <a:rPr lang="en-US" sz="1050" b="1" dirty="0">
                <a:solidFill>
                  <a:srgbClr val="FFFFFF"/>
                </a:solidFill>
                <a:latin typeface="Calibri" pitchFamily="34" charset="0"/>
                <a:ea typeface="Calibri" pitchFamily="34" charset="-122"/>
                <a:cs typeface="Calibri" pitchFamily="34" charset="-120"/>
              </a:rPr>
              <a:t>A</a:t>
            </a:r>
            <a:endParaRPr lang="en-US" sz="1050" dirty="0"/>
          </a:p>
        </p:txBody>
      </p:sp>
      <p:sp>
        <p:nvSpPr>
          <p:cNvPr id="13" name="Shape 10"/>
          <p:cNvSpPr/>
          <p:nvPr/>
        </p:nvSpPr>
        <p:spPr>
          <a:xfrm>
            <a:off x="4434840" y="2706624"/>
            <a:ext cx="1280160" cy="256032"/>
          </a:xfrm>
          <a:prstGeom prst="roundRect">
            <a:avLst>
              <a:gd name="adj" fmla="val 28571"/>
            </a:avLst>
          </a:prstGeom>
          <a:solidFill>
            <a:srgbClr val="C9A227"/>
          </a:solidFill>
          <a:ln/>
        </p:spPr>
      </p:sp>
      <p:sp>
        <p:nvSpPr>
          <p:cNvPr id="14" name="Text 11"/>
          <p:cNvSpPr txBox="1"/>
          <p:nvPr/>
        </p:nvSpPr>
        <p:spPr>
          <a:xfrm>
            <a:off x="4434840" y="2706624"/>
            <a:ext cx="1280160" cy="256032"/>
          </a:xfrm>
          <a:prstGeom prst="rect">
            <a:avLst/>
          </a:prstGeom>
          <a:noFill/>
          <a:ln/>
        </p:spPr>
        <p:txBody>
          <a:bodyPr wrap="square" lIns="0" tIns="0" rIns="0" bIns="0" rtlCol="0" anchor="ctr"/>
          <a:lstStyle/>
          <a:p>
            <a:pPr algn="ctr" indent="0" marL="0">
              <a:buNone/>
            </a:pPr>
            <a:r>
              <a:rPr lang="en-US" sz="1050" b="1" dirty="0">
                <a:solidFill>
                  <a:srgbClr val="1B2A4A"/>
                </a:solidFill>
                <a:latin typeface="Calibri" pitchFamily="34" charset="0"/>
                <a:ea typeface="Calibri" pitchFamily="34" charset="-122"/>
                <a:cs typeface="Calibri" pitchFamily="34" charset="-120"/>
              </a:rPr>
              <a:t>B</a:t>
            </a:r>
            <a:endParaRPr lang="en-US" sz="1050" dirty="0"/>
          </a:p>
        </p:txBody>
      </p:sp>
      <p:sp>
        <p:nvSpPr>
          <p:cNvPr id="15" name="Shape 12"/>
          <p:cNvSpPr/>
          <p:nvPr/>
        </p:nvSpPr>
        <p:spPr>
          <a:xfrm>
            <a:off x="4434840" y="2496312"/>
            <a:ext cx="0" cy="201168"/>
          </a:xfrm>
          <a:prstGeom prst="line">
            <a:avLst/>
          </a:prstGeom>
          <a:noFill/>
          <a:ln w="19050">
            <a:solidFill>
              <a:srgbClr val="2B3445"/>
            </a:solidFill>
            <a:prstDash val="solid"/>
            <a:tailEnd type="triangle"/>
          </a:ln>
        </p:spPr>
      </p:sp>
      <p:sp>
        <p:nvSpPr>
          <p:cNvPr id="16" name="Shape 13"/>
          <p:cNvSpPr/>
          <p:nvPr/>
        </p:nvSpPr>
        <p:spPr>
          <a:xfrm>
            <a:off x="548640" y="3200400"/>
            <a:ext cx="5394960" cy="987552"/>
          </a:xfrm>
          <a:prstGeom prst="roundRect">
            <a:avLst>
              <a:gd name="adj" fmla="val 7407"/>
            </a:avLst>
          </a:prstGeom>
          <a:solidFill>
            <a:srgbClr val="F4F7FC"/>
          </a:solidFill>
          <a:ln/>
        </p:spPr>
      </p:sp>
      <p:sp>
        <p:nvSpPr>
          <p:cNvPr id="17" name="Text 14"/>
          <p:cNvSpPr txBox="1"/>
          <p:nvPr/>
        </p:nvSpPr>
        <p:spPr>
          <a:xfrm>
            <a:off x="777240" y="3200400"/>
            <a:ext cx="2377440" cy="987552"/>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Start-to-start (SS)</a:t>
            </a:r>
            <a:endParaRPr lang="en-US" sz="1400" dirty="0"/>
          </a:p>
          <a:p>
            <a:pPr indent="0" marL="0">
              <a:buNone/>
            </a:pPr>
            <a:r>
              <a:rPr lang="en-US" sz="1200" dirty="0">
                <a:solidFill>
                  <a:srgbClr val="2B3445"/>
                </a:solidFill>
                <a:latin typeface="Calibri" pitchFamily="34" charset="0"/>
                <a:ea typeface="Calibri" pitchFamily="34" charset="-122"/>
                <a:cs typeface="Calibri" pitchFamily="34" charset="-120"/>
              </a:rPr>
              <a:t>B can start only after A starts</a:t>
            </a:r>
            <a:endParaRPr lang="en-US" sz="1400" dirty="0"/>
          </a:p>
        </p:txBody>
      </p:sp>
      <p:sp>
        <p:nvSpPr>
          <p:cNvPr id="18" name="Shape 15"/>
          <p:cNvSpPr/>
          <p:nvPr/>
        </p:nvSpPr>
        <p:spPr>
          <a:xfrm>
            <a:off x="3246120" y="3328416"/>
            <a:ext cx="1828800" cy="256032"/>
          </a:xfrm>
          <a:prstGeom prst="roundRect">
            <a:avLst>
              <a:gd name="adj" fmla="val 28571"/>
            </a:avLst>
          </a:prstGeom>
          <a:solidFill>
            <a:srgbClr val="1B2A4A"/>
          </a:solidFill>
          <a:ln/>
        </p:spPr>
      </p:sp>
      <p:sp>
        <p:nvSpPr>
          <p:cNvPr id="19" name="Text 16"/>
          <p:cNvSpPr txBox="1"/>
          <p:nvPr/>
        </p:nvSpPr>
        <p:spPr>
          <a:xfrm>
            <a:off x="3246120" y="3328416"/>
            <a:ext cx="1828800" cy="256032"/>
          </a:xfrm>
          <a:prstGeom prst="rect">
            <a:avLst/>
          </a:prstGeom>
          <a:noFill/>
          <a:ln/>
        </p:spPr>
        <p:txBody>
          <a:bodyPr wrap="square" lIns="0" tIns="0" rIns="0" bIns="0" rtlCol="0" anchor="ctr"/>
          <a:lstStyle/>
          <a:p>
            <a:pPr algn="ctr" indent="0" marL="0">
              <a:buNone/>
            </a:pPr>
            <a:r>
              <a:rPr lang="en-US" sz="1050" b="1" dirty="0">
                <a:solidFill>
                  <a:srgbClr val="FFFFFF"/>
                </a:solidFill>
                <a:latin typeface="Calibri" pitchFamily="34" charset="0"/>
                <a:ea typeface="Calibri" pitchFamily="34" charset="-122"/>
                <a:cs typeface="Calibri" pitchFamily="34" charset="-120"/>
              </a:rPr>
              <a:t>A</a:t>
            </a:r>
            <a:endParaRPr lang="en-US" sz="1050" dirty="0"/>
          </a:p>
        </p:txBody>
      </p:sp>
      <p:sp>
        <p:nvSpPr>
          <p:cNvPr id="20" name="Shape 17"/>
          <p:cNvSpPr/>
          <p:nvPr/>
        </p:nvSpPr>
        <p:spPr>
          <a:xfrm>
            <a:off x="3246120" y="3803904"/>
            <a:ext cx="1280160" cy="256032"/>
          </a:xfrm>
          <a:prstGeom prst="roundRect">
            <a:avLst>
              <a:gd name="adj" fmla="val 28571"/>
            </a:avLst>
          </a:prstGeom>
          <a:solidFill>
            <a:srgbClr val="C9A227"/>
          </a:solidFill>
          <a:ln/>
        </p:spPr>
      </p:sp>
      <p:sp>
        <p:nvSpPr>
          <p:cNvPr id="21" name="Text 18"/>
          <p:cNvSpPr txBox="1"/>
          <p:nvPr/>
        </p:nvSpPr>
        <p:spPr>
          <a:xfrm>
            <a:off x="3246120" y="3803904"/>
            <a:ext cx="1280160" cy="256032"/>
          </a:xfrm>
          <a:prstGeom prst="rect">
            <a:avLst/>
          </a:prstGeom>
          <a:noFill/>
          <a:ln/>
        </p:spPr>
        <p:txBody>
          <a:bodyPr wrap="square" lIns="0" tIns="0" rIns="0" bIns="0" rtlCol="0" anchor="ctr"/>
          <a:lstStyle/>
          <a:p>
            <a:pPr algn="ctr" indent="0" marL="0">
              <a:buNone/>
            </a:pPr>
            <a:r>
              <a:rPr lang="en-US" sz="1050" b="1" dirty="0">
                <a:solidFill>
                  <a:srgbClr val="1B2A4A"/>
                </a:solidFill>
                <a:latin typeface="Calibri" pitchFamily="34" charset="0"/>
                <a:ea typeface="Calibri" pitchFamily="34" charset="-122"/>
                <a:cs typeface="Calibri" pitchFamily="34" charset="-120"/>
              </a:rPr>
              <a:t>B</a:t>
            </a:r>
            <a:endParaRPr lang="en-US" sz="1050" dirty="0"/>
          </a:p>
        </p:txBody>
      </p:sp>
      <p:sp>
        <p:nvSpPr>
          <p:cNvPr id="22" name="Shape 19"/>
          <p:cNvSpPr/>
          <p:nvPr/>
        </p:nvSpPr>
        <p:spPr>
          <a:xfrm>
            <a:off x="3310128" y="3593592"/>
            <a:ext cx="0" cy="201168"/>
          </a:xfrm>
          <a:prstGeom prst="line">
            <a:avLst/>
          </a:prstGeom>
          <a:noFill/>
          <a:ln w="19050">
            <a:solidFill>
              <a:srgbClr val="2B3445"/>
            </a:solidFill>
            <a:prstDash val="solid"/>
            <a:tailEnd type="triangle"/>
          </a:ln>
        </p:spPr>
      </p:sp>
      <p:sp>
        <p:nvSpPr>
          <p:cNvPr id="23" name="Shape 20"/>
          <p:cNvSpPr/>
          <p:nvPr/>
        </p:nvSpPr>
        <p:spPr>
          <a:xfrm>
            <a:off x="548640" y="4297680"/>
            <a:ext cx="5394960" cy="987552"/>
          </a:xfrm>
          <a:prstGeom prst="roundRect">
            <a:avLst>
              <a:gd name="adj" fmla="val 7407"/>
            </a:avLst>
          </a:prstGeom>
          <a:solidFill>
            <a:srgbClr val="F4F7FC"/>
          </a:solidFill>
          <a:ln/>
        </p:spPr>
      </p:sp>
      <p:sp>
        <p:nvSpPr>
          <p:cNvPr id="24" name="Text 21"/>
          <p:cNvSpPr txBox="1"/>
          <p:nvPr/>
        </p:nvSpPr>
        <p:spPr>
          <a:xfrm>
            <a:off x="777240" y="4297680"/>
            <a:ext cx="2377440" cy="987552"/>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Finish-to-finish (FF)</a:t>
            </a:r>
            <a:endParaRPr lang="en-US" sz="1400" dirty="0"/>
          </a:p>
          <a:p>
            <a:pPr indent="0" marL="0">
              <a:buNone/>
            </a:pPr>
            <a:r>
              <a:rPr lang="en-US" sz="1200" dirty="0">
                <a:solidFill>
                  <a:srgbClr val="2B3445"/>
                </a:solidFill>
                <a:latin typeface="Calibri" pitchFamily="34" charset="0"/>
                <a:ea typeface="Calibri" pitchFamily="34" charset="-122"/>
                <a:cs typeface="Calibri" pitchFamily="34" charset="-120"/>
              </a:rPr>
              <a:t>B can finish only after A finishes</a:t>
            </a:r>
            <a:endParaRPr lang="en-US" sz="1400" dirty="0"/>
          </a:p>
        </p:txBody>
      </p:sp>
      <p:sp>
        <p:nvSpPr>
          <p:cNvPr id="25" name="Shape 22"/>
          <p:cNvSpPr/>
          <p:nvPr/>
        </p:nvSpPr>
        <p:spPr>
          <a:xfrm>
            <a:off x="3246120" y="4425696"/>
            <a:ext cx="2468880" cy="256032"/>
          </a:xfrm>
          <a:prstGeom prst="roundRect">
            <a:avLst>
              <a:gd name="adj" fmla="val 28571"/>
            </a:avLst>
          </a:prstGeom>
          <a:solidFill>
            <a:srgbClr val="1B2A4A"/>
          </a:solidFill>
          <a:ln/>
        </p:spPr>
      </p:sp>
      <p:sp>
        <p:nvSpPr>
          <p:cNvPr id="26" name="Text 23"/>
          <p:cNvSpPr txBox="1"/>
          <p:nvPr/>
        </p:nvSpPr>
        <p:spPr>
          <a:xfrm>
            <a:off x="3246120" y="4425696"/>
            <a:ext cx="2468880" cy="256032"/>
          </a:xfrm>
          <a:prstGeom prst="rect">
            <a:avLst/>
          </a:prstGeom>
          <a:noFill/>
          <a:ln/>
        </p:spPr>
        <p:txBody>
          <a:bodyPr wrap="square" lIns="0" tIns="0" rIns="0" bIns="0" rtlCol="0" anchor="ctr"/>
          <a:lstStyle/>
          <a:p>
            <a:pPr algn="ctr" indent="0" marL="0">
              <a:buNone/>
            </a:pPr>
            <a:r>
              <a:rPr lang="en-US" sz="1050" b="1" dirty="0">
                <a:solidFill>
                  <a:srgbClr val="FFFFFF"/>
                </a:solidFill>
                <a:latin typeface="Calibri" pitchFamily="34" charset="0"/>
                <a:ea typeface="Calibri" pitchFamily="34" charset="-122"/>
                <a:cs typeface="Calibri" pitchFamily="34" charset="-120"/>
              </a:rPr>
              <a:t>A</a:t>
            </a:r>
            <a:endParaRPr lang="en-US" sz="1050" dirty="0"/>
          </a:p>
        </p:txBody>
      </p:sp>
      <p:sp>
        <p:nvSpPr>
          <p:cNvPr id="27" name="Shape 24"/>
          <p:cNvSpPr/>
          <p:nvPr/>
        </p:nvSpPr>
        <p:spPr>
          <a:xfrm>
            <a:off x="4251960" y="4901184"/>
            <a:ext cx="1463040" cy="256032"/>
          </a:xfrm>
          <a:prstGeom prst="roundRect">
            <a:avLst>
              <a:gd name="adj" fmla="val 28571"/>
            </a:avLst>
          </a:prstGeom>
          <a:solidFill>
            <a:srgbClr val="C9A227"/>
          </a:solidFill>
          <a:ln/>
        </p:spPr>
      </p:sp>
      <p:sp>
        <p:nvSpPr>
          <p:cNvPr id="28" name="Text 25"/>
          <p:cNvSpPr txBox="1"/>
          <p:nvPr/>
        </p:nvSpPr>
        <p:spPr>
          <a:xfrm>
            <a:off x="4251960" y="4901184"/>
            <a:ext cx="1463040" cy="256032"/>
          </a:xfrm>
          <a:prstGeom prst="rect">
            <a:avLst/>
          </a:prstGeom>
          <a:noFill/>
          <a:ln/>
        </p:spPr>
        <p:txBody>
          <a:bodyPr wrap="square" lIns="0" tIns="0" rIns="0" bIns="0" rtlCol="0" anchor="ctr"/>
          <a:lstStyle/>
          <a:p>
            <a:pPr algn="ctr" indent="0" marL="0">
              <a:buNone/>
            </a:pPr>
            <a:r>
              <a:rPr lang="en-US" sz="1050" b="1" dirty="0">
                <a:solidFill>
                  <a:srgbClr val="1B2A4A"/>
                </a:solidFill>
                <a:latin typeface="Calibri" pitchFamily="34" charset="0"/>
                <a:ea typeface="Calibri" pitchFamily="34" charset="-122"/>
                <a:cs typeface="Calibri" pitchFamily="34" charset="-120"/>
              </a:rPr>
              <a:t>B</a:t>
            </a:r>
            <a:endParaRPr lang="en-US" sz="1050" dirty="0"/>
          </a:p>
        </p:txBody>
      </p:sp>
      <p:sp>
        <p:nvSpPr>
          <p:cNvPr id="29" name="Shape 26"/>
          <p:cNvSpPr/>
          <p:nvPr/>
        </p:nvSpPr>
        <p:spPr>
          <a:xfrm>
            <a:off x="5650992" y="4690872"/>
            <a:ext cx="0" cy="201168"/>
          </a:xfrm>
          <a:prstGeom prst="line">
            <a:avLst/>
          </a:prstGeom>
          <a:noFill/>
          <a:ln w="19050">
            <a:solidFill>
              <a:srgbClr val="2B3445"/>
            </a:solidFill>
            <a:prstDash val="solid"/>
            <a:tailEnd type="triangle"/>
          </a:ln>
        </p:spPr>
      </p:sp>
      <p:sp>
        <p:nvSpPr>
          <p:cNvPr id="30" name="Shape 27"/>
          <p:cNvSpPr/>
          <p:nvPr/>
        </p:nvSpPr>
        <p:spPr>
          <a:xfrm>
            <a:off x="6400800" y="2103120"/>
            <a:ext cx="5239512" cy="987552"/>
          </a:xfrm>
          <a:prstGeom prst="roundRect">
            <a:avLst>
              <a:gd name="adj" fmla="val 7407"/>
            </a:avLst>
          </a:prstGeom>
          <a:solidFill>
            <a:srgbClr val="F4F7FC"/>
          </a:solidFill>
          <a:ln/>
        </p:spPr>
      </p:sp>
      <p:sp>
        <p:nvSpPr>
          <p:cNvPr id="31" name="Shape 28"/>
          <p:cNvSpPr/>
          <p:nvPr/>
        </p:nvSpPr>
        <p:spPr>
          <a:xfrm>
            <a:off x="6601968" y="2345436"/>
            <a:ext cx="502920" cy="502920"/>
          </a:xfrm>
          <a:prstGeom prst="ellipse">
            <a:avLst/>
          </a:prstGeom>
          <a:solidFill>
            <a:srgbClr val="1B2A4A"/>
          </a:solidFill>
          <a:ln/>
        </p:spPr>
      </p:sp>
      <p:pic>
        <p:nvPicPr>
          <p:cNvPr id="32" name="Image 0" descr="preencoded.png">    </p:cNvPr>
          <p:cNvPicPr>
            <a:picLocks noChangeAspect="1"/>
          </p:cNvPicPr>
          <p:nvPr/>
        </p:nvPicPr>
        <p:blipFill>
          <a:blip r:embed="rId1"/>
          <a:stretch>
            <a:fillRect/>
          </a:stretch>
        </p:blipFill>
        <p:spPr>
          <a:xfrm>
            <a:off x="6737756" y="2481224"/>
            <a:ext cx="231343" cy="231343"/>
          </a:xfrm>
          <a:prstGeom prst="rect">
            <a:avLst/>
          </a:prstGeom>
        </p:spPr>
      </p:pic>
      <p:sp>
        <p:nvSpPr>
          <p:cNvPr id="33" name="Text 29"/>
          <p:cNvSpPr txBox="1"/>
          <p:nvPr/>
        </p:nvSpPr>
        <p:spPr>
          <a:xfrm>
            <a:off x="7315200" y="2148840"/>
            <a:ext cx="4187952" cy="896112"/>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Expert judgement</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Drawing on the experience of specialists</a:t>
            </a:r>
            <a:endParaRPr lang="en-US" sz="1400" dirty="0"/>
          </a:p>
        </p:txBody>
      </p:sp>
      <p:sp>
        <p:nvSpPr>
          <p:cNvPr id="34" name="Shape 30"/>
          <p:cNvSpPr/>
          <p:nvPr/>
        </p:nvSpPr>
        <p:spPr>
          <a:xfrm>
            <a:off x="6400800" y="3200400"/>
            <a:ext cx="5239512" cy="987552"/>
          </a:xfrm>
          <a:prstGeom prst="roundRect">
            <a:avLst>
              <a:gd name="adj" fmla="val 7407"/>
            </a:avLst>
          </a:prstGeom>
          <a:solidFill>
            <a:srgbClr val="F4F7FC"/>
          </a:solidFill>
          <a:ln/>
        </p:spPr>
      </p:sp>
      <p:sp>
        <p:nvSpPr>
          <p:cNvPr id="35" name="Shape 31"/>
          <p:cNvSpPr/>
          <p:nvPr/>
        </p:nvSpPr>
        <p:spPr>
          <a:xfrm>
            <a:off x="6601968" y="3442716"/>
            <a:ext cx="502920" cy="502920"/>
          </a:xfrm>
          <a:prstGeom prst="ellipse">
            <a:avLst/>
          </a:prstGeom>
          <a:solidFill>
            <a:srgbClr val="1B2A4A"/>
          </a:solidFill>
          <a:ln/>
        </p:spPr>
      </p:sp>
      <p:pic>
        <p:nvPicPr>
          <p:cNvPr id="36" name="Image 1" descr="preencoded.png">    </p:cNvPr>
          <p:cNvPicPr>
            <a:picLocks noChangeAspect="1"/>
          </p:cNvPicPr>
          <p:nvPr/>
        </p:nvPicPr>
        <p:blipFill>
          <a:blip r:embed="rId2"/>
          <a:stretch>
            <a:fillRect/>
          </a:stretch>
        </p:blipFill>
        <p:spPr>
          <a:xfrm>
            <a:off x="6737756" y="3578504"/>
            <a:ext cx="231343" cy="231343"/>
          </a:xfrm>
          <a:prstGeom prst="rect">
            <a:avLst/>
          </a:prstGeom>
        </p:spPr>
      </p:pic>
      <p:sp>
        <p:nvSpPr>
          <p:cNvPr id="37" name="Text 32"/>
          <p:cNvSpPr txBox="1"/>
          <p:nvPr/>
        </p:nvSpPr>
        <p:spPr>
          <a:xfrm>
            <a:off x="7315200" y="3246120"/>
            <a:ext cx="4187952" cy="896112"/>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Analogous estimating</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Using the durations of similar past activities as a reference</a:t>
            </a:r>
            <a:endParaRPr lang="en-US" sz="1400" dirty="0"/>
          </a:p>
        </p:txBody>
      </p:sp>
      <p:sp>
        <p:nvSpPr>
          <p:cNvPr id="38" name="Shape 33"/>
          <p:cNvSpPr/>
          <p:nvPr/>
        </p:nvSpPr>
        <p:spPr>
          <a:xfrm>
            <a:off x="6400800" y="4297680"/>
            <a:ext cx="5239512" cy="987552"/>
          </a:xfrm>
          <a:prstGeom prst="roundRect">
            <a:avLst>
              <a:gd name="adj" fmla="val 7407"/>
            </a:avLst>
          </a:prstGeom>
          <a:solidFill>
            <a:srgbClr val="F4F7FC"/>
          </a:solidFill>
          <a:ln/>
        </p:spPr>
      </p:sp>
      <p:sp>
        <p:nvSpPr>
          <p:cNvPr id="39" name="Shape 34"/>
          <p:cNvSpPr/>
          <p:nvPr/>
        </p:nvSpPr>
        <p:spPr>
          <a:xfrm>
            <a:off x="6601968" y="4539996"/>
            <a:ext cx="502920" cy="502920"/>
          </a:xfrm>
          <a:prstGeom prst="ellipse">
            <a:avLst/>
          </a:prstGeom>
          <a:solidFill>
            <a:srgbClr val="1B2A4A"/>
          </a:solidFill>
          <a:ln/>
        </p:spPr>
      </p:sp>
      <p:pic>
        <p:nvPicPr>
          <p:cNvPr id="40" name="Image 2" descr="preencoded.png">    </p:cNvPr>
          <p:cNvPicPr>
            <a:picLocks noChangeAspect="1"/>
          </p:cNvPicPr>
          <p:nvPr/>
        </p:nvPicPr>
        <p:blipFill>
          <a:blip r:embed="rId3"/>
          <a:stretch>
            <a:fillRect/>
          </a:stretch>
        </p:blipFill>
        <p:spPr>
          <a:xfrm>
            <a:off x="6737756" y="4675784"/>
            <a:ext cx="231343" cy="231343"/>
          </a:xfrm>
          <a:prstGeom prst="rect">
            <a:avLst/>
          </a:prstGeom>
        </p:spPr>
      </p:pic>
      <p:sp>
        <p:nvSpPr>
          <p:cNvPr id="41" name="Text 35"/>
          <p:cNvSpPr txBox="1"/>
          <p:nvPr/>
        </p:nvSpPr>
        <p:spPr>
          <a:xfrm>
            <a:off x="7315200" y="4343400"/>
            <a:ext cx="4187952" cy="896112"/>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Three-point estimating (PERT)</a:t>
            </a:r>
            <a:endParaRPr lang="en-US" sz="1400" dirty="0"/>
          </a:p>
          <a:p>
            <a:pPr indent="0" marL="0">
              <a:spcAft>
                <a:spcPts val="200"/>
              </a:spcAft>
              <a:buNone/>
            </a:pPr>
            <a:r>
              <a:rPr lang="en-US" sz="1250" dirty="0">
                <a:solidFill>
                  <a:srgbClr val="2B3445"/>
                </a:solidFill>
                <a:latin typeface="Calibri" pitchFamily="34" charset="0"/>
                <a:ea typeface="Calibri" pitchFamily="34" charset="-122"/>
                <a:cs typeface="Calibri" pitchFamily="34" charset="-120"/>
              </a:rPr>
              <a:t>Combining optimistic, most likely and pessimistic estimates</a:t>
            </a:r>
            <a:endParaRPr lang="en-US" sz="1400" dirty="0"/>
          </a:p>
        </p:txBody>
      </p:sp>
      <p:sp>
        <p:nvSpPr>
          <p:cNvPr id="42" name="Shape 36"/>
          <p:cNvSpPr/>
          <p:nvPr/>
        </p:nvSpPr>
        <p:spPr>
          <a:xfrm>
            <a:off x="548640" y="5532120"/>
            <a:ext cx="2377440" cy="548640"/>
          </a:xfrm>
          <a:prstGeom prst="roundRect">
            <a:avLst>
              <a:gd name="adj" fmla="val 13333"/>
            </a:avLst>
          </a:prstGeom>
          <a:solidFill>
            <a:srgbClr val="E8EEF9"/>
          </a:solidFill>
          <a:ln/>
        </p:spPr>
      </p:sp>
      <p:sp>
        <p:nvSpPr>
          <p:cNvPr id="43" name="Text 37"/>
          <p:cNvSpPr txBox="1"/>
          <p:nvPr/>
        </p:nvSpPr>
        <p:spPr>
          <a:xfrm>
            <a:off x="548640" y="5532120"/>
            <a:ext cx="2377440" cy="548640"/>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Work breakdown structure</a:t>
            </a:r>
            <a:endParaRPr lang="en-US" sz="1300" dirty="0"/>
          </a:p>
        </p:txBody>
      </p:sp>
      <p:sp>
        <p:nvSpPr>
          <p:cNvPr id="44" name="Shape 38"/>
          <p:cNvSpPr/>
          <p:nvPr/>
        </p:nvSpPr>
        <p:spPr>
          <a:xfrm>
            <a:off x="2999232" y="5806440"/>
            <a:ext cx="381000" cy="0"/>
          </a:xfrm>
          <a:prstGeom prst="line">
            <a:avLst/>
          </a:prstGeom>
          <a:noFill/>
          <a:ln w="22225">
            <a:solidFill>
              <a:srgbClr val="64708C"/>
            </a:solidFill>
            <a:prstDash val="solid"/>
            <a:tailEnd type="triangle"/>
          </a:ln>
        </p:spPr>
      </p:sp>
      <p:sp>
        <p:nvSpPr>
          <p:cNvPr id="45" name="Shape 39"/>
          <p:cNvSpPr/>
          <p:nvPr/>
        </p:nvSpPr>
        <p:spPr>
          <a:xfrm>
            <a:off x="3453384" y="5532120"/>
            <a:ext cx="2377440" cy="548640"/>
          </a:xfrm>
          <a:prstGeom prst="roundRect">
            <a:avLst>
              <a:gd name="adj" fmla="val 13333"/>
            </a:avLst>
          </a:prstGeom>
          <a:solidFill>
            <a:srgbClr val="E8EEF9"/>
          </a:solidFill>
          <a:ln/>
        </p:spPr>
      </p:sp>
      <p:sp>
        <p:nvSpPr>
          <p:cNvPr id="46" name="Text 40"/>
          <p:cNvSpPr txBox="1"/>
          <p:nvPr/>
        </p:nvSpPr>
        <p:spPr>
          <a:xfrm>
            <a:off x="3453384" y="5532120"/>
            <a:ext cx="2377440" cy="548640"/>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Logical dependencies</a:t>
            </a:r>
            <a:endParaRPr lang="en-US" sz="1300" dirty="0"/>
          </a:p>
        </p:txBody>
      </p:sp>
      <p:sp>
        <p:nvSpPr>
          <p:cNvPr id="47" name="Shape 41"/>
          <p:cNvSpPr/>
          <p:nvPr/>
        </p:nvSpPr>
        <p:spPr>
          <a:xfrm>
            <a:off x="5903976" y="5806440"/>
            <a:ext cx="381000" cy="0"/>
          </a:xfrm>
          <a:prstGeom prst="line">
            <a:avLst/>
          </a:prstGeom>
          <a:noFill/>
          <a:ln w="22225">
            <a:solidFill>
              <a:srgbClr val="64708C"/>
            </a:solidFill>
            <a:prstDash val="solid"/>
            <a:tailEnd type="triangle"/>
          </a:ln>
        </p:spPr>
      </p:sp>
      <p:sp>
        <p:nvSpPr>
          <p:cNvPr id="48" name="Shape 42"/>
          <p:cNvSpPr/>
          <p:nvPr/>
        </p:nvSpPr>
        <p:spPr>
          <a:xfrm>
            <a:off x="6358128" y="5532120"/>
            <a:ext cx="2377440" cy="548640"/>
          </a:xfrm>
          <a:prstGeom prst="roundRect">
            <a:avLst>
              <a:gd name="adj" fmla="val 13333"/>
            </a:avLst>
          </a:prstGeom>
          <a:solidFill>
            <a:srgbClr val="E8EEF9"/>
          </a:solidFill>
          <a:ln/>
        </p:spPr>
      </p:sp>
      <p:sp>
        <p:nvSpPr>
          <p:cNvPr id="49" name="Text 43"/>
          <p:cNvSpPr txBox="1"/>
          <p:nvPr/>
        </p:nvSpPr>
        <p:spPr>
          <a:xfrm>
            <a:off x="6358128" y="5532120"/>
            <a:ext cx="2377440" cy="548640"/>
          </a:xfrm>
          <a:prstGeom prst="rect">
            <a:avLst/>
          </a:prstGeom>
          <a:noFill/>
          <a:ln/>
        </p:spPr>
        <p:txBody>
          <a:bodyPr wrap="square" lIns="0" tIns="0" rIns="0" bIns="0" rtlCol="0" anchor="ctr"/>
          <a:lstStyle/>
          <a:p>
            <a:pPr algn="ctr" indent="0" marL="0">
              <a:buNone/>
            </a:pPr>
            <a:r>
              <a:rPr lang="en-US" sz="1300" b="1" dirty="0">
                <a:solidFill>
                  <a:srgbClr val="1B2A4A"/>
                </a:solidFill>
                <a:latin typeface="Calibri" pitchFamily="34" charset="0"/>
                <a:ea typeface="Calibri" pitchFamily="34" charset="-122"/>
                <a:cs typeface="Calibri" pitchFamily="34" charset="-120"/>
              </a:rPr>
              <a:t>Duration estimates</a:t>
            </a:r>
            <a:endParaRPr lang="en-US" sz="1300" dirty="0"/>
          </a:p>
        </p:txBody>
      </p:sp>
      <p:sp>
        <p:nvSpPr>
          <p:cNvPr id="50" name="Shape 44"/>
          <p:cNvSpPr/>
          <p:nvPr/>
        </p:nvSpPr>
        <p:spPr>
          <a:xfrm>
            <a:off x="8808720" y="5806440"/>
            <a:ext cx="381000" cy="0"/>
          </a:xfrm>
          <a:prstGeom prst="line">
            <a:avLst/>
          </a:prstGeom>
          <a:noFill/>
          <a:ln w="22225">
            <a:solidFill>
              <a:srgbClr val="64708C"/>
            </a:solidFill>
            <a:prstDash val="solid"/>
            <a:tailEnd type="triangle"/>
          </a:ln>
        </p:spPr>
      </p:sp>
      <p:sp>
        <p:nvSpPr>
          <p:cNvPr id="51" name="Shape 45"/>
          <p:cNvSpPr/>
          <p:nvPr/>
        </p:nvSpPr>
        <p:spPr>
          <a:xfrm>
            <a:off x="9262872" y="5532120"/>
            <a:ext cx="2377440" cy="548640"/>
          </a:xfrm>
          <a:prstGeom prst="roundRect">
            <a:avLst>
              <a:gd name="adj" fmla="val 13333"/>
            </a:avLst>
          </a:prstGeom>
          <a:solidFill>
            <a:srgbClr val="1B2A4A"/>
          </a:solidFill>
          <a:ln/>
        </p:spPr>
      </p:sp>
      <p:sp>
        <p:nvSpPr>
          <p:cNvPr id="52" name="Text 46"/>
          <p:cNvSpPr txBox="1"/>
          <p:nvPr/>
        </p:nvSpPr>
        <p:spPr>
          <a:xfrm>
            <a:off x="9262872" y="5532120"/>
            <a:ext cx="237744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Project network diagram</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3.2 · THE GANTT CHART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Gantt Chart: Visualising the Work Plan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13</a:t>
            </a:r>
            <a:endParaRPr lang="en-US" sz="900" dirty="0"/>
          </a:p>
        </p:txBody>
      </p:sp>
      <p:sp>
        <p:nvSpPr>
          <p:cNvPr id="7" name="Shape 4"/>
          <p:cNvSpPr/>
          <p:nvPr/>
        </p:nvSpPr>
        <p:spPr>
          <a:xfrm>
            <a:off x="9445752" y="365760"/>
            <a:ext cx="2194560" cy="310896"/>
          </a:xfrm>
          <a:prstGeom prst="roundRect">
            <a:avLst>
              <a:gd name="adj" fmla="val 23529"/>
            </a:avLst>
          </a:prstGeom>
          <a:solidFill>
            <a:srgbClr val="E9D68F"/>
          </a:solidFill>
          <a:ln/>
        </p:spPr>
      </p:sp>
      <p:sp>
        <p:nvSpPr>
          <p:cNvPr id="8" name="Text 5"/>
          <p:cNvSpPr txBox="1"/>
          <p:nvPr/>
        </p:nvSpPr>
        <p:spPr>
          <a:xfrm>
            <a:off x="9445752" y="365760"/>
            <a:ext cx="2194560" cy="310896"/>
          </a:xfrm>
          <a:prstGeom prst="rect">
            <a:avLst/>
          </a:prstGeom>
          <a:noFill/>
          <a:ln/>
        </p:spPr>
        <p:txBody>
          <a:bodyPr wrap="square" lIns="0" tIns="0" rIns="0" bIns="0" rtlCol="0" anchor="ctr"/>
          <a:lstStyle/>
          <a:p>
            <a:pPr algn="ctr" indent="0" marL="0">
              <a:buNone/>
            </a:pPr>
            <a:r>
              <a:rPr lang="en-US" sz="1000" b="1" spc="100" kern="0" dirty="0">
                <a:solidFill>
                  <a:srgbClr val="1B2A4A"/>
                </a:solidFill>
                <a:latin typeface="Calibri" pitchFamily="34" charset="0"/>
                <a:ea typeface="Calibri" pitchFamily="34" charset="-122"/>
                <a:cs typeface="Calibri" pitchFamily="34" charset="-120"/>
              </a:rPr>
              <a:t>ILLUSTRATIVE EXAMPLE</a:t>
            </a:r>
            <a:endParaRPr lang="en-US" sz="1000" dirty="0"/>
          </a:p>
        </p:txBody>
      </p:sp>
      <p:sp>
        <p:nvSpPr>
          <p:cNvPr id="9" name="Shape 6"/>
          <p:cNvSpPr/>
          <p:nvPr/>
        </p:nvSpPr>
        <p:spPr>
          <a:xfrm>
            <a:off x="548640" y="2057400"/>
            <a:ext cx="11091672" cy="475488"/>
          </a:xfrm>
          <a:prstGeom prst="rect">
            <a:avLst/>
          </a:prstGeom>
          <a:solidFill>
            <a:srgbClr val="F4F7FC"/>
          </a:solidFill>
          <a:ln/>
        </p:spPr>
      </p:sp>
      <p:sp>
        <p:nvSpPr>
          <p:cNvPr id="10" name="Shape 7"/>
          <p:cNvSpPr/>
          <p:nvPr/>
        </p:nvSpPr>
        <p:spPr>
          <a:xfrm>
            <a:off x="548640" y="3008376"/>
            <a:ext cx="11091672" cy="475488"/>
          </a:xfrm>
          <a:prstGeom prst="rect">
            <a:avLst/>
          </a:prstGeom>
          <a:solidFill>
            <a:srgbClr val="F4F7FC"/>
          </a:solidFill>
          <a:ln/>
        </p:spPr>
      </p:sp>
      <p:sp>
        <p:nvSpPr>
          <p:cNvPr id="11" name="Shape 8"/>
          <p:cNvSpPr/>
          <p:nvPr/>
        </p:nvSpPr>
        <p:spPr>
          <a:xfrm>
            <a:off x="548640" y="3959352"/>
            <a:ext cx="11091672" cy="475488"/>
          </a:xfrm>
          <a:prstGeom prst="rect">
            <a:avLst/>
          </a:prstGeom>
          <a:solidFill>
            <a:srgbClr val="F4F7FC"/>
          </a:solidFill>
          <a:ln/>
        </p:spPr>
      </p:sp>
      <p:sp>
        <p:nvSpPr>
          <p:cNvPr id="12" name="Shape 9"/>
          <p:cNvSpPr/>
          <p:nvPr/>
        </p:nvSpPr>
        <p:spPr>
          <a:xfrm>
            <a:off x="548640" y="4910328"/>
            <a:ext cx="11091672" cy="475488"/>
          </a:xfrm>
          <a:prstGeom prst="rect">
            <a:avLst/>
          </a:prstGeom>
          <a:solidFill>
            <a:srgbClr val="F4F7FC"/>
          </a:solidFill>
          <a:ln/>
        </p:spPr>
      </p:sp>
      <p:sp>
        <p:nvSpPr>
          <p:cNvPr id="13" name="Shape 10"/>
          <p:cNvSpPr/>
          <p:nvPr/>
        </p:nvSpPr>
        <p:spPr>
          <a:xfrm>
            <a:off x="3566160" y="2057400"/>
            <a:ext cx="0" cy="3328416"/>
          </a:xfrm>
          <a:prstGeom prst="line">
            <a:avLst/>
          </a:prstGeom>
          <a:noFill/>
          <a:ln w="9525">
            <a:solidFill>
              <a:srgbClr val="D5DDEB"/>
            </a:solidFill>
            <a:prstDash val="solid"/>
          </a:ln>
        </p:spPr>
      </p:sp>
      <p:sp>
        <p:nvSpPr>
          <p:cNvPr id="14" name="Shape 11"/>
          <p:cNvSpPr/>
          <p:nvPr/>
        </p:nvSpPr>
        <p:spPr>
          <a:xfrm>
            <a:off x="4229100" y="2057400"/>
            <a:ext cx="0" cy="3328416"/>
          </a:xfrm>
          <a:prstGeom prst="line">
            <a:avLst/>
          </a:prstGeom>
          <a:noFill/>
          <a:ln w="9525">
            <a:solidFill>
              <a:srgbClr val="D5DDEB"/>
            </a:solidFill>
            <a:prstDash val="solid"/>
          </a:ln>
        </p:spPr>
      </p:sp>
      <p:sp>
        <p:nvSpPr>
          <p:cNvPr id="15" name="Shape 12"/>
          <p:cNvSpPr/>
          <p:nvPr/>
        </p:nvSpPr>
        <p:spPr>
          <a:xfrm>
            <a:off x="4892040" y="2057400"/>
            <a:ext cx="0" cy="3328416"/>
          </a:xfrm>
          <a:prstGeom prst="line">
            <a:avLst/>
          </a:prstGeom>
          <a:noFill/>
          <a:ln w="9525">
            <a:solidFill>
              <a:srgbClr val="D5DDEB"/>
            </a:solidFill>
            <a:prstDash val="solid"/>
          </a:ln>
        </p:spPr>
      </p:sp>
      <p:sp>
        <p:nvSpPr>
          <p:cNvPr id="16" name="Shape 13"/>
          <p:cNvSpPr/>
          <p:nvPr/>
        </p:nvSpPr>
        <p:spPr>
          <a:xfrm>
            <a:off x="5554980" y="2057400"/>
            <a:ext cx="0" cy="3328416"/>
          </a:xfrm>
          <a:prstGeom prst="line">
            <a:avLst/>
          </a:prstGeom>
          <a:noFill/>
          <a:ln w="9525">
            <a:solidFill>
              <a:srgbClr val="D5DDEB"/>
            </a:solidFill>
            <a:prstDash val="solid"/>
          </a:ln>
        </p:spPr>
      </p:sp>
      <p:sp>
        <p:nvSpPr>
          <p:cNvPr id="17" name="Shape 14"/>
          <p:cNvSpPr/>
          <p:nvPr/>
        </p:nvSpPr>
        <p:spPr>
          <a:xfrm>
            <a:off x="6217920" y="2057400"/>
            <a:ext cx="0" cy="3328416"/>
          </a:xfrm>
          <a:prstGeom prst="line">
            <a:avLst/>
          </a:prstGeom>
          <a:noFill/>
          <a:ln w="9525">
            <a:solidFill>
              <a:srgbClr val="D5DDEB"/>
            </a:solidFill>
            <a:prstDash val="solid"/>
          </a:ln>
        </p:spPr>
      </p:sp>
      <p:sp>
        <p:nvSpPr>
          <p:cNvPr id="18" name="Shape 15"/>
          <p:cNvSpPr/>
          <p:nvPr/>
        </p:nvSpPr>
        <p:spPr>
          <a:xfrm>
            <a:off x="6880860" y="2057400"/>
            <a:ext cx="0" cy="3328416"/>
          </a:xfrm>
          <a:prstGeom prst="line">
            <a:avLst/>
          </a:prstGeom>
          <a:noFill/>
          <a:ln w="9525">
            <a:solidFill>
              <a:srgbClr val="D5DDEB"/>
            </a:solidFill>
            <a:prstDash val="solid"/>
          </a:ln>
        </p:spPr>
      </p:sp>
      <p:sp>
        <p:nvSpPr>
          <p:cNvPr id="19" name="Shape 16"/>
          <p:cNvSpPr/>
          <p:nvPr/>
        </p:nvSpPr>
        <p:spPr>
          <a:xfrm>
            <a:off x="7543800" y="2057400"/>
            <a:ext cx="0" cy="3328416"/>
          </a:xfrm>
          <a:prstGeom prst="line">
            <a:avLst/>
          </a:prstGeom>
          <a:noFill/>
          <a:ln w="9525">
            <a:solidFill>
              <a:srgbClr val="D5DDEB"/>
            </a:solidFill>
            <a:prstDash val="solid"/>
          </a:ln>
        </p:spPr>
      </p:sp>
      <p:sp>
        <p:nvSpPr>
          <p:cNvPr id="20" name="Shape 17"/>
          <p:cNvSpPr/>
          <p:nvPr/>
        </p:nvSpPr>
        <p:spPr>
          <a:xfrm>
            <a:off x="8206740" y="2057400"/>
            <a:ext cx="0" cy="3328416"/>
          </a:xfrm>
          <a:prstGeom prst="line">
            <a:avLst/>
          </a:prstGeom>
          <a:noFill/>
          <a:ln w="9525">
            <a:solidFill>
              <a:srgbClr val="D5DDEB"/>
            </a:solidFill>
            <a:prstDash val="solid"/>
          </a:ln>
        </p:spPr>
      </p:sp>
      <p:sp>
        <p:nvSpPr>
          <p:cNvPr id="21" name="Shape 18"/>
          <p:cNvSpPr/>
          <p:nvPr/>
        </p:nvSpPr>
        <p:spPr>
          <a:xfrm>
            <a:off x="8869680" y="2057400"/>
            <a:ext cx="0" cy="3328416"/>
          </a:xfrm>
          <a:prstGeom prst="line">
            <a:avLst/>
          </a:prstGeom>
          <a:noFill/>
          <a:ln w="9525">
            <a:solidFill>
              <a:srgbClr val="D5DDEB"/>
            </a:solidFill>
            <a:prstDash val="solid"/>
          </a:ln>
        </p:spPr>
      </p:sp>
      <p:sp>
        <p:nvSpPr>
          <p:cNvPr id="22" name="Shape 19"/>
          <p:cNvSpPr/>
          <p:nvPr/>
        </p:nvSpPr>
        <p:spPr>
          <a:xfrm>
            <a:off x="9532620" y="2057400"/>
            <a:ext cx="0" cy="3328416"/>
          </a:xfrm>
          <a:prstGeom prst="line">
            <a:avLst/>
          </a:prstGeom>
          <a:noFill/>
          <a:ln w="9525">
            <a:solidFill>
              <a:srgbClr val="D5DDEB"/>
            </a:solidFill>
            <a:prstDash val="solid"/>
          </a:ln>
        </p:spPr>
      </p:sp>
      <p:sp>
        <p:nvSpPr>
          <p:cNvPr id="23" name="Shape 20"/>
          <p:cNvSpPr/>
          <p:nvPr/>
        </p:nvSpPr>
        <p:spPr>
          <a:xfrm>
            <a:off x="10195560" y="2057400"/>
            <a:ext cx="0" cy="3328416"/>
          </a:xfrm>
          <a:prstGeom prst="line">
            <a:avLst/>
          </a:prstGeom>
          <a:noFill/>
          <a:ln w="9525">
            <a:solidFill>
              <a:srgbClr val="D5DDEB"/>
            </a:solidFill>
            <a:prstDash val="solid"/>
          </a:ln>
        </p:spPr>
      </p:sp>
      <p:sp>
        <p:nvSpPr>
          <p:cNvPr id="24" name="Shape 21"/>
          <p:cNvSpPr/>
          <p:nvPr/>
        </p:nvSpPr>
        <p:spPr>
          <a:xfrm>
            <a:off x="10858500" y="2057400"/>
            <a:ext cx="0" cy="3328416"/>
          </a:xfrm>
          <a:prstGeom prst="line">
            <a:avLst/>
          </a:prstGeom>
          <a:noFill/>
          <a:ln w="9525">
            <a:solidFill>
              <a:srgbClr val="D5DDEB"/>
            </a:solidFill>
            <a:prstDash val="solid"/>
          </a:ln>
        </p:spPr>
      </p:sp>
      <p:sp>
        <p:nvSpPr>
          <p:cNvPr id="25" name="Shape 22"/>
          <p:cNvSpPr/>
          <p:nvPr/>
        </p:nvSpPr>
        <p:spPr>
          <a:xfrm>
            <a:off x="11521440" y="2057400"/>
            <a:ext cx="0" cy="3328416"/>
          </a:xfrm>
          <a:prstGeom prst="line">
            <a:avLst/>
          </a:prstGeom>
          <a:noFill/>
          <a:ln w="9525">
            <a:solidFill>
              <a:srgbClr val="D5DDEB"/>
            </a:solidFill>
            <a:prstDash val="solid"/>
          </a:ln>
        </p:spPr>
      </p:sp>
      <p:sp>
        <p:nvSpPr>
          <p:cNvPr id="26" name="Text 23"/>
          <p:cNvSpPr txBox="1"/>
          <p:nvPr/>
        </p:nvSpPr>
        <p:spPr>
          <a:xfrm>
            <a:off x="3566160" y="1709928"/>
            <a:ext cx="662940" cy="320040"/>
          </a:xfrm>
          <a:prstGeom prst="rect">
            <a:avLst/>
          </a:prstGeom>
          <a:noFill/>
          <a:ln/>
        </p:spPr>
        <p:txBody>
          <a:bodyPr wrap="square" lIns="0" tIns="0" rIns="0" bIns="0" rtlCol="0" anchor="ctr"/>
          <a:lstStyle/>
          <a:p>
            <a:pPr algn="ctr" indent="0" marL="0">
              <a:buNone/>
            </a:pPr>
            <a:r>
              <a:rPr lang="en-US" sz="1100" b="1" dirty="0">
                <a:solidFill>
                  <a:srgbClr val="64708C"/>
                </a:solidFill>
                <a:latin typeface="Calibri" pitchFamily="34" charset="0"/>
                <a:ea typeface="Calibri" pitchFamily="34" charset="-122"/>
                <a:cs typeface="Calibri" pitchFamily="34" charset="-120"/>
              </a:rPr>
              <a:t>M1</a:t>
            </a:r>
            <a:endParaRPr lang="en-US" sz="1100" dirty="0"/>
          </a:p>
        </p:txBody>
      </p:sp>
      <p:sp>
        <p:nvSpPr>
          <p:cNvPr id="27" name="Text 24"/>
          <p:cNvSpPr txBox="1"/>
          <p:nvPr/>
        </p:nvSpPr>
        <p:spPr>
          <a:xfrm>
            <a:off x="4229100" y="1709928"/>
            <a:ext cx="662940" cy="320040"/>
          </a:xfrm>
          <a:prstGeom prst="rect">
            <a:avLst/>
          </a:prstGeom>
          <a:noFill/>
          <a:ln/>
        </p:spPr>
        <p:txBody>
          <a:bodyPr wrap="square" lIns="0" tIns="0" rIns="0" bIns="0" rtlCol="0" anchor="ctr"/>
          <a:lstStyle/>
          <a:p>
            <a:pPr algn="ctr" indent="0" marL="0">
              <a:buNone/>
            </a:pPr>
            <a:r>
              <a:rPr lang="en-US" sz="1100" b="1" dirty="0">
                <a:solidFill>
                  <a:srgbClr val="64708C"/>
                </a:solidFill>
                <a:latin typeface="Calibri" pitchFamily="34" charset="0"/>
                <a:ea typeface="Calibri" pitchFamily="34" charset="-122"/>
                <a:cs typeface="Calibri" pitchFamily="34" charset="-120"/>
              </a:rPr>
              <a:t>M2</a:t>
            </a:r>
            <a:endParaRPr lang="en-US" sz="1100" dirty="0"/>
          </a:p>
        </p:txBody>
      </p:sp>
      <p:sp>
        <p:nvSpPr>
          <p:cNvPr id="28" name="Text 25"/>
          <p:cNvSpPr txBox="1"/>
          <p:nvPr/>
        </p:nvSpPr>
        <p:spPr>
          <a:xfrm>
            <a:off x="4892040" y="1709928"/>
            <a:ext cx="662940" cy="320040"/>
          </a:xfrm>
          <a:prstGeom prst="rect">
            <a:avLst/>
          </a:prstGeom>
          <a:noFill/>
          <a:ln/>
        </p:spPr>
        <p:txBody>
          <a:bodyPr wrap="square" lIns="0" tIns="0" rIns="0" bIns="0" rtlCol="0" anchor="ctr"/>
          <a:lstStyle/>
          <a:p>
            <a:pPr algn="ctr" indent="0" marL="0">
              <a:buNone/>
            </a:pPr>
            <a:r>
              <a:rPr lang="en-US" sz="1100" b="1" dirty="0">
                <a:solidFill>
                  <a:srgbClr val="64708C"/>
                </a:solidFill>
                <a:latin typeface="Calibri" pitchFamily="34" charset="0"/>
                <a:ea typeface="Calibri" pitchFamily="34" charset="-122"/>
                <a:cs typeface="Calibri" pitchFamily="34" charset="-120"/>
              </a:rPr>
              <a:t>M3</a:t>
            </a:r>
            <a:endParaRPr lang="en-US" sz="1100" dirty="0"/>
          </a:p>
        </p:txBody>
      </p:sp>
      <p:sp>
        <p:nvSpPr>
          <p:cNvPr id="29" name="Text 26"/>
          <p:cNvSpPr txBox="1"/>
          <p:nvPr/>
        </p:nvSpPr>
        <p:spPr>
          <a:xfrm>
            <a:off x="5554980" y="1709928"/>
            <a:ext cx="662940" cy="320040"/>
          </a:xfrm>
          <a:prstGeom prst="rect">
            <a:avLst/>
          </a:prstGeom>
          <a:noFill/>
          <a:ln/>
        </p:spPr>
        <p:txBody>
          <a:bodyPr wrap="square" lIns="0" tIns="0" rIns="0" bIns="0" rtlCol="0" anchor="ctr"/>
          <a:lstStyle/>
          <a:p>
            <a:pPr algn="ctr" indent="0" marL="0">
              <a:buNone/>
            </a:pPr>
            <a:r>
              <a:rPr lang="en-US" sz="1100" b="1" dirty="0">
                <a:solidFill>
                  <a:srgbClr val="64708C"/>
                </a:solidFill>
                <a:latin typeface="Calibri" pitchFamily="34" charset="0"/>
                <a:ea typeface="Calibri" pitchFamily="34" charset="-122"/>
                <a:cs typeface="Calibri" pitchFamily="34" charset="-120"/>
              </a:rPr>
              <a:t>M4</a:t>
            </a:r>
            <a:endParaRPr lang="en-US" sz="1100" dirty="0"/>
          </a:p>
        </p:txBody>
      </p:sp>
      <p:sp>
        <p:nvSpPr>
          <p:cNvPr id="30" name="Text 27"/>
          <p:cNvSpPr txBox="1"/>
          <p:nvPr/>
        </p:nvSpPr>
        <p:spPr>
          <a:xfrm>
            <a:off x="6217920" y="1709928"/>
            <a:ext cx="662940" cy="320040"/>
          </a:xfrm>
          <a:prstGeom prst="rect">
            <a:avLst/>
          </a:prstGeom>
          <a:noFill/>
          <a:ln/>
        </p:spPr>
        <p:txBody>
          <a:bodyPr wrap="square" lIns="0" tIns="0" rIns="0" bIns="0" rtlCol="0" anchor="ctr"/>
          <a:lstStyle/>
          <a:p>
            <a:pPr algn="ctr" indent="0" marL="0">
              <a:buNone/>
            </a:pPr>
            <a:r>
              <a:rPr lang="en-US" sz="1100" b="1" dirty="0">
                <a:solidFill>
                  <a:srgbClr val="64708C"/>
                </a:solidFill>
                <a:latin typeface="Calibri" pitchFamily="34" charset="0"/>
                <a:ea typeface="Calibri" pitchFamily="34" charset="-122"/>
                <a:cs typeface="Calibri" pitchFamily="34" charset="-120"/>
              </a:rPr>
              <a:t>M5</a:t>
            </a:r>
            <a:endParaRPr lang="en-US" sz="1100" dirty="0"/>
          </a:p>
        </p:txBody>
      </p:sp>
      <p:sp>
        <p:nvSpPr>
          <p:cNvPr id="31" name="Text 28"/>
          <p:cNvSpPr txBox="1"/>
          <p:nvPr/>
        </p:nvSpPr>
        <p:spPr>
          <a:xfrm>
            <a:off x="6880860" y="1709928"/>
            <a:ext cx="662940" cy="320040"/>
          </a:xfrm>
          <a:prstGeom prst="rect">
            <a:avLst/>
          </a:prstGeom>
          <a:noFill/>
          <a:ln/>
        </p:spPr>
        <p:txBody>
          <a:bodyPr wrap="square" lIns="0" tIns="0" rIns="0" bIns="0" rtlCol="0" anchor="ctr"/>
          <a:lstStyle/>
          <a:p>
            <a:pPr algn="ctr" indent="0" marL="0">
              <a:buNone/>
            </a:pPr>
            <a:r>
              <a:rPr lang="en-US" sz="1100" b="1" dirty="0">
                <a:solidFill>
                  <a:srgbClr val="64708C"/>
                </a:solidFill>
                <a:latin typeface="Calibri" pitchFamily="34" charset="0"/>
                <a:ea typeface="Calibri" pitchFamily="34" charset="-122"/>
                <a:cs typeface="Calibri" pitchFamily="34" charset="-120"/>
              </a:rPr>
              <a:t>M6</a:t>
            </a:r>
            <a:endParaRPr lang="en-US" sz="1100" dirty="0"/>
          </a:p>
        </p:txBody>
      </p:sp>
      <p:sp>
        <p:nvSpPr>
          <p:cNvPr id="32" name="Text 29"/>
          <p:cNvSpPr txBox="1"/>
          <p:nvPr/>
        </p:nvSpPr>
        <p:spPr>
          <a:xfrm>
            <a:off x="7543800" y="1709928"/>
            <a:ext cx="662940" cy="320040"/>
          </a:xfrm>
          <a:prstGeom prst="rect">
            <a:avLst/>
          </a:prstGeom>
          <a:noFill/>
          <a:ln/>
        </p:spPr>
        <p:txBody>
          <a:bodyPr wrap="square" lIns="0" tIns="0" rIns="0" bIns="0" rtlCol="0" anchor="ctr"/>
          <a:lstStyle/>
          <a:p>
            <a:pPr algn="ctr" indent="0" marL="0">
              <a:buNone/>
            </a:pPr>
            <a:r>
              <a:rPr lang="en-US" sz="1100" b="1" dirty="0">
                <a:solidFill>
                  <a:srgbClr val="64708C"/>
                </a:solidFill>
                <a:latin typeface="Calibri" pitchFamily="34" charset="0"/>
                <a:ea typeface="Calibri" pitchFamily="34" charset="-122"/>
                <a:cs typeface="Calibri" pitchFamily="34" charset="-120"/>
              </a:rPr>
              <a:t>M7</a:t>
            </a:r>
            <a:endParaRPr lang="en-US" sz="1100" dirty="0"/>
          </a:p>
        </p:txBody>
      </p:sp>
      <p:sp>
        <p:nvSpPr>
          <p:cNvPr id="33" name="Text 30"/>
          <p:cNvSpPr txBox="1"/>
          <p:nvPr/>
        </p:nvSpPr>
        <p:spPr>
          <a:xfrm>
            <a:off x="8206740" y="1709928"/>
            <a:ext cx="662940" cy="320040"/>
          </a:xfrm>
          <a:prstGeom prst="rect">
            <a:avLst/>
          </a:prstGeom>
          <a:noFill/>
          <a:ln/>
        </p:spPr>
        <p:txBody>
          <a:bodyPr wrap="square" lIns="0" tIns="0" rIns="0" bIns="0" rtlCol="0" anchor="ctr"/>
          <a:lstStyle/>
          <a:p>
            <a:pPr algn="ctr" indent="0" marL="0">
              <a:buNone/>
            </a:pPr>
            <a:r>
              <a:rPr lang="en-US" sz="1100" b="1" dirty="0">
                <a:solidFill>
                  <a:srgbClr val="64708C"/>
                </a:solidFill>
                <a:latin typeface="Calibri" pitchFamily="34" charset="0"/>
                <a:ea typeface="Calibri" pitchFamily="34" charset="-122"/>
                <a:cs typeface="Calibri" pitchFamily="34" charset="-120"/>
              </a:rPr>
              <a:t>M8</a:t>
            </a:r>
            <a:endParaRPr lang="en-US" sz="1100" dirty="0"/>
          </a:p>
        </p:txBody>
      </p:sp>
      <p:sp>
        <p:nvSpPr>
          <p:cNvPr id="34" name="Text 31"/>
          <p:cNvSpPr txBox="1"/>
          <p:nvPr/>
        </p:nvSpPr>
        <p:spPr>
          <a:xfrm>
            <a:off x="8869680" y="1709928"/>
            <a:ext cx="662940" cy="320040"/>
          </a:xfrm>
          <a:prstGeom prst="rect">
            <a:avLst/>
          </a:prstGeom>
          <a:noFill/>
          <a:ln/>
        </p:spPr>
        <p:txBody>
          <a:bodyPr wrap="square" lIns="0" tIns="0" rIns="0" bIns="0" rtlCol="0" anchor="ctr"/>
          <a:lstStyle/>
          <a:p>
            <a:pPr algn="ctr" indent="0" marL="0">
              <a:buNone/>
            </a:pPr>
            <a:r>
              <a:rPr lang="en-US" sz="1100" b="1" dirty="0">
                <a:solidFill>
                  <a:srgbClr val="64708C"/>
                </a:solidFill>
                <a:latin typeface="Calibri" pitchFamily="34" charset="0"/>
                <a:ea typeface="Calibri" pitchFamily="34" charset="-122"/>
                <a:cs typeface="Calibri" pitchFamily="34" charset="-120"/>
              </a:rPr>
              <a:t>M9</a:t>
            </a:r>
            <a:endParaRPr lang="en-US" sz="1100" dirty="0"/>
          </a:p>
        </p:txBody>
      </p:sp>
      <p:sp>
        <p:nvSpPr>
          <p:cNvPr id="35" name="Text 32"/>
          <p:cNvSpPr txBox="1"/>
          <p:nvPr/>
        </p:nvSpPr>
        <p:spPr>
          <a:xfrm>
            <a:off x="9532620" y="1709928"/>
            <a:ext cx="662940" cy="320040"/>
          </a:xfrm>
          <a:prstGeom prst="rect">
            <a:avLst/>
          </a:prstGeom>
          <a:noFill/>
          <a:ln/>
        </p:spPr>
        <p:txBody>
          <a:bodyPr wrap="square" lIns="0" tIns="0" rIns="0" bIns="0" rtlCol="0" anchor="ctr"/>
          <a:lstStyle/>
          <a:p>
            <a:pPr algn="ctr" indent="0" marL="0">
              <a:buNone/>
            </a:pPr>
            <a:r>
              <a:rPr lang="en-US" sz="1100" b="1" dirty="0">
                <a:solidFill>
                  <a:srgbClr val="64708C"/>
                </a:solidFill>
                <a:latin typeface="Calibri" pitchFamily="34" charset="0"/>
                <a:ea typeface="Calibri" pitchFamily="34" charset="-122"/>
                <a:cs typeface="Calibri" pitchFamily="34" charset="-120"/>
              </a:rPr>
              <a:t>M10</a:t>
            </a:r>
            <a:endParaRPr lang="en-US" sz="1100" dirty="0"/>
          </a:p>
        </p:txBody>
      </p:sp>
      <p:sp>
        <p:nvSpPr>
          <p:cNvPr id="36" name="Text 33"/>
          <p:cNvSpPr txBox="1"/>
          <p:nvPr/>
        </p:nvSpPr>
        <p:spPr>
          <a:xfrm>
            <a:off x="10195560" y="1709928"/>
            <a:ext cx="662940" cy="320040"/>
          </a:xfrm>
          <a:prstGeom prst="rect">
            <a:avLst/>
          </a:prstGeom>
          <a:noFill/>
          <a:ln/>
        </p:spPr>
        <p:txBody>
          <a:bodyPr wrap="square" lIns="0" tIns="0" rIns="0" bIns="0" rtlCol="0" anchor="ctr"/>
          <a:lstStyle/>
          <a:p>
            <a:pPr algn="ctr" indent="0" marL="0">
              <a:buNone/>
            </a:pPr>
            <a:r>
              <a:rPr lang="en-US" sz="1100" b="1" dirty="0">
                <a:solidFill>
                  <a:srgbClr val="64708C"/>
                </a:solidFill>
                <a:latin typeface="Calibri" pitchFamily="34" charset="0"/>
                <a:ea typeface="Calibri" pitchFamily="34" charset="-122"/>
                <a:cs typeface="Calibri" pitchFamily="34" charset="-120"/>
              </a:rPr>
              <a:t>M11</a:t>
            </a:r>
            <a:endParaRPr lang="en-US" sz="1100" dirty="0"/>
          </a:p>
        </p:txBody>
      </p:sp>
      <p:sp>
        <p:nvSpPr>
          <p:cNvPr id="37" name="Text 34"/>
          <p:cNvSpPr txBox="1"/>
          <p:nvPr/>
        </p:nvSpPr>
        <p:spPr>
          <a:xfrm>
            <a:off x="10858500" y="1709928"/>
            <a:ext cx="662940" cy="320040"/>
          </a:xfrm>
          <a:prstGeom prst="rect">
            <a:avLst/>
          </a:prstGeom>
          <a:noFill/>
          <a:ln/>
        </p:spPr>
        <p:txBody>
          <a:bodyPr wrap="square" lIns="0" tIns="0" rIns="0" bIns="0" rtlCol="0" anchor="ctr"/>
          <a:lstStyle/>
          <a:p>
            <a:pPr algn="ctr" indent="0" marL="0">
              <a:buNone/>
            </a:pPr>
            <a:r>
              <a:rPr lang="en-US" sz="1100" b="1" dirty="0">
                <a:solidFill>
                  <a:srgbClr val="64708C"/>
                </a:solidFill>
                <a:latin typeface="Calibri" pitchFamily="34" charset="0"/>
                <a:ea typeface="Calibri" pitchFamily="34" charset="-122"/>
                <a:cs typeface="Calibri" pitchFamily="34" charset="-120"/>
              </a:rPr>
              <a:t>M12</a:t>
            </a:r>
            <a:endParaRPr lang="en-US" sz="1100" dirty="0"/>
          </a:p>
        </p:txBody>
      </p:sp>
      <p:sp>
        <p:nvSpPr>
          <p:cNvPr id="38" name="Text 35"/>
          <p:cNvSpPr txBox="1"/>
          <p:nvPr/>
        </p:nvSpPr>
        <p:spPr>
          <a:xfrm>
            <a:off x="685800" y="1709928"/>
            <a:ext cx="2743200" cy="320040"/>
          </a:xfrm>
          <a:prstGeom prst="rect">
            <a:avLst/>
          </a:prstGeom>
          <a:noFill/>
          <a:ln/>
        </p:spPr>
        <p:txBody>
          <a:bodyPr wrap="square" lIns="0" tIns="0" rIns="0" bIns="0" rtlCol="0" anchor="ctr"/>
          <a:lstStyle/>
          <a:p>
            <a:pPr indent="0" marL="0">
              <a:buNone/>
            </a:pPr>
            <a:r>
              <a:rPr lang="en-US" sz="1100" b="1" dirty="0">
                <a:solidFill>
                  <a:srgbClr val="64708C"/>
                </a:solidFill>
                <a:latin typeface="Calibri" pitchFamily="34" charset="0"/>
                <a:ea typeface="Calibri" pitchFamily="34" charset="-122"/>
                <a:cs typeface="Calibri" pitchFamily="34" charset="-120"/>
              </a:rPr>
              <a:t>Activity</a:t>
            </a:r>
            <a:endParaRPr lang="en-US" sz="1100" dirty="0"/>
          </a:p>
        </p:txBody>
      </p:sp>
      <p:sp>
        <p:nvSpPr>
          <p:cNvPr id="39" name="Text 36"/>
          <p:cNvSpPr txBox="1"/>
          <p:nvPr/>
        </p:nvSpPr>
        <p:spPr>
          <a:xfrm>
            <a:off x="685800" y="2057400"/>
            <a:ext cx="2926080" cy="475488"/>
          </a:xfrm>
          <a:prstGeom prst="rect">
            <a:avLst/>
          </a:prstGeom>
          <a:noFill/>
          <a:ln/>
        </p:spPr>
        <p:txBody>
          <a:bodyPr wrap="square" lIns="0" tIns="0" rIns="0" bIns="0" rtlCol="0" anchor="ctr"/>
          <a:lstStyle/>
          <a:p>
            <a:pPr indent="0" marL="0">
              <a:buNone/>
            </a:pPr>
            <a:r>
              <a:rPr lang="en-US" sz="1300" b="1" dirty="0">
                <a:solidFill>
                  <a:srgbClr val="C9A227"/>
                </a:solidFill>
                <a:latin typeface="Calibri" pitchFamily="34" charset="0"/>
                <a:ea typeface="Calibri" pitchFamily="34" charset="-122"/>
                <a:cs typeface="Calibri" pitchFamily="34" charset="-120"/>
              </a:rPr>
              <a:t>A   </a:t>
            </a:r>
            <a:pPr indent="0" marL="0">
              <a:buNone/>
            </a:pPr>
            <a:r>
              <a:rPr lang="en-US" sz="1300" dirty="0">
                <a:solidFill>
                  <a:srgbClr val="1B2A4A"/>
                </a:solidFill>
                <a:latin typeface="Calibri" pitchFamily="34" charset="0"/>
                <a:ea typeface="Calibri" pitchFamily="34" charset="-122"/>
                <a:cs typeface="Calibri" pitchFamily="34" charset="-120"/>
              </a:rPr>
              <a:t>Needs analysis</a:t>
            </a:r>
            <a:endParaRPr lang="en-US" sz="1300" dirty="0"/>
          </a:p>
        </p:txBody>
      </p:sp>
      <p:sp>
        <p:nvSpPr>
          <p:cNvPr id="40" name="Shape 37"/>
          <p:cNvSpPr/>
          <p:nvPr/>
        </p:nvSpPr>
        <p:spPr>
          <a:xfrm>
            <a:off x="3602736" y="2157984"/>
            <a:ext cx="1252728" cy="274320"/>
          </a:xfrm>
          <a:prstGeom prst="roundRect">
            <a:avLst>
              <a:gd name="adj" fmla="val 26667"/>
            </a:avLst>
          </a:prstGeom>
          <a:solidFill>
            <a:srgbClr val="C9A227"/>
          </a:solidFill>
          <a:ln/>
        </p:spPr>
      </p:sp>
      <p:sp>
        <p:nvSpPr>
          <p:cNvPr id="41" name="Text 38"/>
          <p:cNvSpPr txBox="1"/>
          <p:nvPr/>
        </p:nvSpPr>
        <p:spPr>
          <a:xfrm>
            <a:off x="3602736" y="2157984"/>
            <a:ext cx="1252728" cy="274320"/>
          </a:xfrm>
          <a:prstGeom prst="rect">
            <a:avLst/>
          </a:prstGeom>
          <a:noFill/>
          <a:ln/>
        </p:spPr>
        <p:txBody>
          <a:bodyPr wrap="square" lIns="0" tIns="0" rIns="0" bIns="0" rtlCol="0" anchor="ctr"/>
          <a:lstStyle/>
          <a:p>
            <a:pPr algn="ctr" indent="0" marL="0">
              <a:buNone/>
            </a:pPr>
            <a:r>
              <a:rPr lang="en-US" sz="1000" b="1" dirty="0">
                <a:solidFill>
                  <a:srgbClr val="1B2A4A"/>
                </a:solidFill>
                <a:latin typeface="Calibri" pitchFamily="34" charset="0"/>
                <a:ea typeface="Calibri" pitchFamily="34" charset="-122"/>
                <a:cs typeface="Calibri" pitchFamily="34" charset="-120"/>
              </a:rPr>
              <a:t>2 months</a:t>
            </a:r>
            <a:endParaRPr lang="en-US" sz="1000" dirty="0"/>
          </a:p>
        </p:txBody>
      </p:sp>
      <p:sp>
        <p:nvSpPr>
          <p:cNvPr id="42" name="Text 39"/>
          <p:cNvSpPr txBox="1"/>
          <p:nvPr/>
        </p:nvSpPr>
        <p:spPr>
          <a:xfrm>
            <a:off x="685800" y="2532888"/>
            <a:ext cx="2926080" cy="475488"/>
          </a:xfrm>
          <a:prstGeom prst="rect">
            <a:avLst/>
          </a:prstGeom>
          <a:noFill/>
          <a:ln/>
        </p:spPr>
        <p:txBody>
          <a:bodyPr wrap="square" lIns="0" tIns="0" rIns="0" bIns="0" rtlCol="0" anchor="ctr"/>
          <a:lstStyle/>
          <a:p>
            <a:pPr indent="0" marL="0">
              <a:buNone/>
            </a:pPr>
            <a:r>
              <a:rPr lang="en-US" sz="1300" b="1" dirty="0">
                <a:solidFill>
                  <a:srgbClr val="C9A227"/>
                </a:solidFill>
                <a:latin typeface="Calibri" pitchFamily="34" charset="0"/>
                <a:ea typeface="Calibri" pitchFamily="34" charset="-122"/>
                <a:cs typeface="Calibri" pitchFamily="34" charset="-120"/>
              </a:rPr>
              <a:t>B   </a:t>
            </a:r>
            <a:pPr indent="0" marL="0">
              <a:buNone/>
            </a:pPr>
            <a:r>
              <a:rPr lang="en-US" sz="1300" dirty="0">
                <a:solidFill>
                  <a:srgbClr val="1B2A4A"/>
                </a:solidFill>
                <a:latin typeface="Calibri" pitchFamily="34" charset="0"/>
                <a:ea typeface="Calibri" pitchFamily="34" charset="-122"/>
                <a:cs typeface="Calibri" pitchFamily="34" charset="-120"/>
              </a:rPr>
              <a:t>Curriculum development</a:t>
            </a:r>
            <a:endParaRPr lang="en-US" sz="1300" dirty="0"/>
          </a:p>
        </p:txBody>
      </p:sp>
      <p:sp>
        <p:nvSpPr>
          <p:cNvPr id="43" name="Shape 40"/>
          <p:cNvSpPr/>
          <p:nvPr/>
        </p:nvSpPr>
        <p:spPr>
          <a:xfrm>
            <a:off x="4928616" y="2633472"/>
            <a:ext cx="1915668" cy="274320"/>
          </a:xfrm>
          <a:prstGeom prst="roundRect">
            <a:avLst>
              <a:gd name="adj" fmla="val 26667"/>
            </a:avLst>
          </a:prstGeom>
          <a:solidFill>
            <a:srgbClr val="C9A227"/>
          </a:solidFill>
          <a:ln/>
        </p:spPr>
      </p:sp>
      <p:sp>
        <p:nvSpPr>
          <p:cNvPr id="44" name="Text 41"/>
          <p:cNvSpPr txBox="1"/>
          <p:nvPr/>
        </p:nvSpPr>
        <p:spPr>
          <a:xfrm>
            <a:off x="4928616" y="2633472"/>
            <a:ext cx="1915668" cy="274320"/>
          </a:xfrm>
          <a:prstGeom prst="rect">
            <a:avLst/>
          </a:prstGeom>
          <a:noFill/>
          <a:ln/>
        </p:spPr>
        <p:txBody>
          <a:bodyPr wrap="square" lIns="0" tIns="0" rIns="0" bIns="0" rtlCol="0" anchor="ctr"/>
          <a:lstStyle/>
          <a:p>
            <a:pPr algn="ctr" indent="0" marL="0">
              <a:buNone/>
            </a:pPr>
            <a:r>
              <a:rPr lang="en-US" sz="1000" b="1" dirty="0">
                <a:solidFill>
                  <a:srgbClr val="1B2A4A"/>
                </a:solidFill>
                <a:latin typeface="Calibri" pitchFamily="34" charset="0"/>
                <a:ea typeface="Calibri" pitchFamily="34" charset="-122"/>
                <a:cs typeface="Calibri" pitchFamily="34" charset="-120"/>
              </a:rPr>
              <a:t>3 months</a:t>
            </a:r>
            <a:endParaRPr lang="en-US" sz="1000" dirty="0"/>
          </a:p>
        </p:txBody>
      </p:sp>
      <p:sp>
        <p:nvSpPr>
          <p:cNvPr id="45" name="Text 42"/>
          <p:cNvSpPr txBox="1"/>
          <p:nvPr/>
        </p:nvSpPr>
        <p:spPr>
          <a:xfrm>
            <a:off x="685800" y="3008376"/>
            <a:ext cx="2926080" cy="475488"/>
          </a:xfrm>
          <a:prstGeom prst="rect">
            <a:avLst/>
          </a:prstGeom>
          <a:noFill/>
          <a:ln/>
        </p:spPr>
        <p:txBody>
          <a:bodyPr wrap="square" lIns="0" tIns="0" rIns="0" bIns="0" rtlCol="0" anchor="ctr"/>
          <a:lstStyle/>
          <a:p>
            <a:pPr indent="0" marL="0">
              <a:buNone/>
            </a:pPr>
            <a:r>
              <a:rPr lang="en-US" sz="1300" b="1" dirty="0">
                <a:solidFill>
                  <a:srgbClr val="C9A227"/>
                </a:solidFill>
                <a:latin typeface="Calibri" pitchFamily="34" charset="0"/>
                <a:ea typeface="Calibri" pitchFamily="34" charset="-122"/>
                <a:cs typeface="Calibri" pitchFamily="34" charset="-120"/>
              </a:rPr>
              <a:t>C   </a:t>
            </a:r>
            <a:pPr indent="0" marL="0">
              <a:buNone/>
            </a:pPr>
            <a:r>
              <a:rPr lang="en-US" sz="1300" dirty="0">
                <a:solidFill>
                  <a:srgbClr val="1B2A4A"/>
                </a:solidFill>
                <a:latin typeface="Calibri" pitchFamily="34" charset="0"/>
                <a:ea typeface="Calibri" pitchFamily="34" charset="-122"/>
                <a:cs typeface="Calibri" pitchFamily="34" charset="-120"/>
              </a:rPr>
              <a:t>E-learning platform set-up</a:t>
            </a:r>
            <a:endParaRPr lang="en-US" sz="1300" dirty="0"/>
          </a:p>
        </p:txBody>
      </p:sp>
      <p:sp>
        <p:nvSpPr>
          <p:cNvPr id="46" name="Shape 43"/>
          <p:cNvSpPr/>
          <p:nvPr/>
        </p:nvSpPr>
        <p:spPr>
          <a:xfrm>
            <a:off x="4928616" y="3108960"/>
            <a:ext cx="1252728" cy="274320"/>
          </a:xfrm>
          <a:prstGeom prst="roundRect">
            <a:avLst>
              <a:gd name="adj" fmla="val 26667"/>
            </a:avLst>
          </a:prstGeom>
          <a:solidFill>
            <a:srgbClr val="1B2A4A"/>
          </a:solidFill>
          <a:ln/>
        </p:spPr>
      </p:sp>
      <p:sp>
        <p:nvSpPr>
          <p:cNvPr id="47" name="Text 44"/>
          <p:cNvSpPr txBox="1"/>
          <p:nvPr/>
        </p:nvSpPr>
        <p:spPr>
          <a:xfrm>
            <a:off x="4928616" y="3108960"/>
            <a:ext cx="1252728"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 months</a:t>
            </a:r>
            <a:endParaRPr lang="en-US" sz="1000" dirty="0"/>
          </a:p>
        </p:txBody>
      </p:sp>
      <p:sp>
        <p:nvSpPr>
          <p:cNvPr id="48" name="Shape 45"/>
          <p:cNvSpPr/>
          <p:nvPr/>
        </p:nvSpPr>
        <p:spPr>
          <a:xfrm>
            <a:off x="6254496" y="3108960"/>
            <a:ext cx="589788" cy="274320"/>
          </a:xfrm>
          <a:prstGeom prst="roundRect">
            <a:avLst>
              <a:gd name="adj" fmla="val 26667"/>
            </a:avLst>
          </a:prstGeom>
          <a:solidFill>
            <a:srgbClr val="E8EEF9"/>
          </a:solidFill>
          <a:ln w="9525">
            <a:solidFill>
              <a:srgbClr val="31487A"/>
            </a:solidFill>
            <a:prstDash val="dash"/>
          </a:ln>
        </p:spPr>
      </p:sp>
      <p:sp>
        <p:nvSpPr>
          <p:cNvPr id="49" name="Text 46"/>
          <p:cNvSpPr txBox="1"/>
          <p:nvPr/>
        </p:nvSpPr>
        <p:spPr>
          <a:xfrm>
            <a:off x="6254496" y="3108960"/>
            <a:ext cx="589788" cy="274320"/>
          </a:xfrm>
          <a:prstGeom prst="rect">
            <a:avLst/>
          </a:prstGeom>
          <a:noFill/>
          <a:ln/>
        </p:spPr>
        <p:txBody>
          <a:bodyPr wrap="square" lIns="0" tIns="0" rIns="0" bIns="0" rtlCol="0" anchor="ctr"/>
          <a:lstStyle/>
          <a:p>
            <a:pPr algn="ctr" indent="0" marL="0">
              <a:buNone/>
            </a:pPr>
            <a:r>
              <a:rPr lang="en-US" sz="1000" i="1" dirty="0">
                <a:solidFill>
                  <a:srgbClr val="31487A"/>
                </a:solidFill>
                <a:latin typeface="Calibri" pitchFamily="34" charset="0"/>
                <a:ea typeface="Calibri" pitchFamily="34" charset="-122"/>
                <a:cs typeface="Calibri" pitchFamily="34" charset="-120"/>
              </a:rPr>
              <a:t>float</a:t>
            </a:r>
            <a:endParaRPr lang="en-US" sz="1000" dirty="0"/>
          </a:p>
        </p:txBody>
      </p:sp>
      <p:sp>
        <p:nvSpPr>
          <p:cNvPr id="50" name="Text 47"/>
          <p:cNvSpPr txBox="1"/>
          <p:nvPr/>
        </p:nvSpPr>
        <p:spPr>
          <a:xfrm>
            <a:off x="685800" y="3483864"/>
            <a:ext cx="2926080" cy="475488"/>
          </a:xfrm>
          <a:prstGeom prst="rect">
            <a:avLst/>
          </a:prstGeom>
          <a:noFill/>
          <a:ln/>
        </p:spPr>
        <p:txBody>
          <a:bodyPr wrap="square" lIns="0" tIns="0" rIns="0" bIns="0" rtlCol="0" anchor="ctr"/>
          <a:lstStyle/>
          <a:p>
            <a:pPr indent="0" marL="0">
              <a:buNone/>
            </a:pPr>
            <a:r>
              <a:rPr lang="en-US" sz="1300" b="1" dirty="0">
                <a:solidFill>
                  <a:srgbClr val="C9A227"/>
                </a:solidFill>
                <a:latin typeface="Calibri" pitchFamily="34" charset="0"/>
                <a:ea typeface="Calibri" pitchFamily="34" charset="-122"/>
                <a:cs typeface="Calibri" pitchFamily="34" charset="-120"/>
              </a:rPr>
              <a:t>D   </a:t>
            </a:r>
            <a:pPr indent="0" marL="0">
              <a:buNone/>
            </a:pPr>
            <a:r>
              <a:rPr lang="en-US" sz="1300" dirty="0">
                <a:solidFill>
                  <a:srgbClr val="1B2A4A"/>
                </a:solidFill>
                <a:latin typeface="Calibri" pitchFamily="34" charset="0"/>
                <a:ea typeface="Calibri" pitchFamily="34" charset="-122"/>
                <a:cs typeface="Calibri" pitchFamily="34" charset="-120"/>
              </a:rPr>
              <a:t>Pilot training courses</a:t>
            </a:r>
            <a:endParaRPr lang="en-US" sz="1300" dirty="0"/>
          </a:p>
        </p:txBody>
      </p:sp>
      <p:sp>
        <p:nvSpPr>
          <p:cNvPr id="51" name="Shape 48"/>
          <p:cNvSpPr/>
          <p:nvPr/>
        </p:nvSpPr>
        <p:spPr>
          <a:xfrm>
            <a:off x="6917436" y="3584448"/>
            <a:ext cx="2578608" cy="274320"/>
          </a:xfrm>
          <a:prstGeom prst="roundRect">
            <a:avLst>
              <a:gd name="adj" fmla="val 26667"/>
            </a:avLst>
          </a:prstGeom>
          <a:solidFill>
            <a:srgbClr val="C9A227"/>
          </a:solidFill>
          <a:ln/>
        </p:spPr>
      </p:sp>
      <p:sp>
        <p:nvSpPr>
          <p:cNvPr id="52" name="Text 49"/>
          <p:cNvSpPr txBox="1"/>
          <p:nvPr/>
        </p:nvSpPr>
        <p:spPr>
          <a:xfrm>
            <a:off x="6917436" y="3584448"/>
            <a:ext cx="2578608" cy="274320"/>
          </a:xfrm>
          <a:prstGeom prst="rect">
            <a:avLst/>
          </a:prstGeom>
          <a:noFill/>
          <a:ln/>
        </p:spPr>
        <p:txBody>
          <a:bodyPr wrap="square" lIns="0" tIns="0" rIns="0" bIns="0" rtlCol="0" anchor="ctr"/>
          <a:lstStyle/>
          <a:p>
            <a:pPr algn="ctr" indent="0" marL="0">
              <a:buNone/>
            </a:pPr>
            <a:r>
              <a:rPr lang="en-US" sz="1000" b="1" dirty="0">
                <a:solidFill>
                  <a:srgbClr val="1B2A4A"/>
                </a:solidFill>
                <a:latin typeface="Calibri" pitchFamily="34" charset="0"/>
                <a:ea typeface="Calibri" pitchFamily="34" charset="-122"/>
                <a:cs typeface="Calibri" pitchFamily="34" charset="-120"/>
              </a:rPr>
              <a:t>4 months</a:t>
            </a:r>
            <a:endParaRPr lang="en-US" sz="1000" dirty="0"/>
          </a:p>
        </p:txBody>
      </p:sp>
      <p:sp>
        <p:nvSpPr>
          <p:cNvPr id="53" name="Text 50"/>
          <p:cNvSpPr txBox="1"/>
          <p:nvPr/>
        </p:nvSpPr>
        <p:spPr>
          <a:xfrm>
            <a:off x="685800" y="3959352"/>
            <a:ext cx="2926080" cy="475488"/>
          </a:xfrm>
          <a:prstGeom prst="rect">
            <a:avLst/>
          </a:prstGeom>
          <a:noFill/>
          <a:ln/>
        </p:spPr>
        <p:txBody>
          <a:bodyPr wrap="square" lIns="0" tIns="0" rIns="0" bIns="0" rtlCol="0" anchor="ctr"/>
          <a:lstStyle/>
          <a:p>
            <a:pPr indent="0" marL="0">
              <a:buNone/>
            </a:pPr>
            <a:r>
              <a:rPr lang="en-US" sz="1300" b="1" dirty="0">
                <a:solidFill>
                  <a:srgbClr val="C9A227"/>
                </a:solidFill>
                <a:latin typeface="Calibri" pitchFamily="34" charset="0"/>
                <a:ea typeface="Calibri" pitchFamily="34" charset="-122"/>
                <a:cs typeface="Calibri" pitchFamily="34" charset="-120"/>
              </a:rPr>
              <a:t>E   </a:t>
            </a:r>
            <a:pPr indent="0" marL="0">
              <a:buNone/>
            </a:pPr>
            <a:r>
              <a:rPr lang="en-US" sz="1300" dirty="0">
                <a:solidFill>
                  <a:srgbClr val="1B2A4A"/>
                </a:solidFill>
                <a:latin typeface="Calibri" pitchFamily="34" charset="0"/>
                <a:ea typeface="Calibri" pitchFamily="34" charset="-122"/>
                <a:cs typeface="Calibri" pitchFamily="34" charset="-120"/>
              </a:rPr>
              <a:t>Trainer guidebook</a:t>
            </a:r>
            <a:endParaRPr lang="en-US" sz="1300" dirty="0"/>
          </a:p>
        </p:txBody>
      </p:sp>
      <p:sp>
        <p:nvSpPr>
          <p:cNvPr id="54" name="Shape 51"/>
          <p:cNvSpPr/>
          <p:nvPr/>
        </p:nvSpPr>
        <p:spPr>
          <a:xfrm>
            <a:off x="6917436" y="4059936"/>
            <a:ext cx="1252728" cy="274320"/>
          </a:xfrm>
          <a:prstGeom prst="roundRect">
            <a:avLst>
              <a:gd name="adj" fmla="val 26667"/>
            </a:avLst>
          </a:prstGeom>
          <a:solidFill>
            <a:srgbClr val="1B2A4A"/>
          </a:solidFill>
          <a:ln/>
        </p:spPr>
      </p:sp>
      <p:sp>
        <p:nvSpPr>
          <p:cNvPr id="55" name="Text 52"/>
          <p:cNvSpPr txBox="1"/>
          <p:nvPr/>
        </p:nvSpPr>
        <p:spPr>
          <a:xfrm>
            <a:off x="6917436" y="4059936"/>
            <a:ext cx="1252728"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 months</a:t>
            </a:r>
            <a:endParaRPr lang="en-US" sz="1000" dirty="0"/>
          </a:p>
        </p:txBody>
      </p:sp>
      <p:sp>
        <p:nvSpPr>
          <p:cNvPr id="56" name="Shape 53"/>
          <p:cNvSpPr/>
          <p:nvPr/>
        </p:nvSpPr>
        <p:spPr>
          <a:xfrm>
            <a:off x="8243316" y="4059936"/>
            <a:ext cx="1252728" cy="274320"/>
          </a:xfrm>
          <a:prstGeom prst="roundRect">
            <a:avLst>
              <a:gd name="adj" fmla="val 26667"/>
            </a:avLst>
          </a:prstGeom>
          <a:solidFill>
            <a:srgbClr val="E8EEF9"/>
          </a:solidFill>
          <a:ln w="9525">
            <a:solidFill>
              <a:srgbClr val="31487A"/>
            </a:solidFill>
            <a:prstDash val="dash"/>
          </a:ln>
        </p:spPr>
      </p:sp>
      <p:sp>
        <p:nvSpPr>
          <p:cNvPr id="57" name="Text 54"/>
          <p:cNvSpPr txBox="1"/>
          <p:nvPr/>
        </p:nvSpPr>
        <p:spPr>
          <a:xfrm>
            <a:off x="8243316" y="4059936"/>
            <a:ext cx="1252728" cy="274320"/>
          </a:xfrm>
          <a:prstGeom prst="rect">
            <a:avLst/>
          </a:prstGeom>
          <a:noFill/>
          <a:ln/>
        </p:spPr>
        <p:txBody>
          <a:bodyPr wrap="square" lIns="0" tIns="0" rIns="0" bIns="0" rtlCol="0" anchor="ctr"/>
          <a:lstStyle/>
          <a:p>
            <a:pPr algn="ctr" indent="0" marL="0">
              <a:buNone/>
            </a:pPr>
            <a:r>
              <a:rPr lang="en-US" sz="1000" i="1" dirty="0">
                <a:solidFill>
                  <a:srgbClr val="31487A"/>
                </a:solidFill>
                <a:latin typeface="Calibri" pitchFamily="34" charset="0"/>
                <a:ea typeface="Calibri" pitchFamily="34" charset="-122"/>
                <a:cs typeface="Calibri" pitchFamily="34" charset="-120"/>
              </a:rPr>
              <a:t>float</a:t>
            </a:r>
            <a:endParaRPr lang="en-US" sz="1000" dirty="0"/>
          </a:p>
        </p:txBody>
      </p:sp>
      <p:sp>
        <p:nvSpPr>
          <p:cNvPr id="58" name="Text 55"/>
          <p:cNvSpPr txBox="1"/>
          <p:nvPr/>
        </p:nvSpPr>
        <p:spPr>
          <a:xfrm>
            <a:off x="685800" y="4434840"/>
            <a:ext cx="2926080" cy="475488"/>
          </a:xfrm>
          <a:prstGeom prst="rect">
            <a:avLst/>
          </a:prstGeom>
          <a:noFill/>
          <a:ln/>
        </p:spPr>
        <p:txBody>
          <a:bodyPr wrap="square" lIns="0" tIns="0" rIns="0" bIns="0" rtlCol="0" anchor="ctr"/>
          <a:lstStyle/>
          <a:p>
            <a:pPr indent="0" marL="0">
              <a:buNone/>
            </a:pPr>
            <a:r>
              <a:rPr lang="en-US" sz="1300" b="1" dirty="0">
                <a:solidFill>
                  <a:srgbClr val="C9A227"/>
                </a:solidFill>
                <a:latin typeface="Calibri" pitchFamily="34" charset="0"/>
                <a:ea typeface="Calibri" pitchFamily="34" charset="-122"/>
                <a:cs typeface="Calibri" pitchFamily="34" charset="-120"/>
              </a:rPr>
              <a:t>F   </a:t>
            </a:r>
            <a:pPr indent="0" marL="0">
              <a:buNone/>
            </a:pPr>
            <a:r>
              <a:rPr lang="en-US" sz="1300" dirty="0">
                <a:solidFill>
                  <a:srgbClr val="1B2A4A"/>
                </a:solidFill>
                <a:latin typeface="Calibri" pitchFamily="34" charset="0"/>
                <a:ea typeface="Calibri" pitchFamily="34" charset="-122"/>
                <a:cs typeface="Calibri" pitchFamily="34" charset="-120"/>
              </a:rPr>
              <a:t>Evaluation and dissemination</a:t>
            </a:r>
            <a:endParaRPr lang="en-US" sz="1300" dirty="0"/>
          </a:p>
        </p:txBody>
      </p:sp>
      <p:sp>
        <p:nvSpPr>
          <p:cNvPr id="59" name="Shape 56"/>
          <p:cNvSpPr/>
          <p:nvPr/>
        </p:nvSpPr>
        <p:spPr>
          <a:xfrm>
            <a:off x="9569196" y="4535424"/>
            <a:ext cx="1915668" cy="274320"/>
          </a:xfrm>
          <a:prstGeom prst="roundRect">
            <a:avLst>
              <a:gd name="adj" fmla="val 26667"/>
            </a:avLst>
          </a:prstGeom>
          <a:solidFill>
            <a:srgbClr val="C9A227"/>
          </a:solidFill>
          <a:ln/>
        </p:spPr>
      </p:sp>
      <p:sp>
        <p:nvSpPr>
          <p:cNvPr id="60" name="Text 57"/>
          <p:cNvSpPr txBox="1"/>
          <p:nvPr/>
        </p:nvSpPr>
        <p:spPr>
          <a:xfrm>
            <a:off x="9569196" y="4535424"/>
            <a:ext cx="1915668" cy="274320"/>
          </a:xfrm>
          <a:prstGeom prst="rect">
            <a:avLst/>
          </a:prstGeom>
          <a:noFill/>
          <a:ln/>
        </p:spPr>
        <p:txBody>
          <a:bodyPr wrap="square" lIns="0" tIns="0" rIns="0" bIns="0" rtlCol="0" anchor="ctr"/>
          <a:lstStyle/>
          <a:p>
            <a:pPr algn="ctr" indent="0" marL="0">
              <a:buNone/>
            </a:pPr>
            <a:r>
              <a:rPr lang="en-US" sz="1000" b="1" dirty="0">
                <a:solidFill>
                  <a:srgbClr val="1B2A4A"/>
                </a:solidFill>
                <a:latin typeface="Calibri" pitchFamily="34" charset="0"/>
                <a:ea typeface="Calibri" pitchFamily="34" charset="-122"/>
                <a:cs typeface="Calibri" pitchFamily="34" charset="-120"/>
              </a:rPr>
              <a:t>3 months</a:t>
            </a:r>
            <a:endParaRPr lang="en-US" sz="1000" dirty="0"/>
          </a:p>
        </p:txBody>
      </p:sp>
      <p:sp>
        <p:nvSpPr>
          <p:cNvPr id="61" name="Text 58"/>
          <p:cNvSpPr txBox="1"/>
          <p:nvPr/>
        </p:nvSpPr>
        <p:spPr>
          <a:xfrm>
            <a:off x="685800" y="4910328"/>
            <a:ext cx="2926080" cy="475488"/>
          </a:xfrm>
          <a:prstGeom prst="rect">
            <a:avLst/>
          </a:prstGeom>
          <a:noFill/>
          <a:ln/>
        </p:spPr>
        <p:txBody>
          <a:bodyPr wrap="square" lIns="0" tIns="0" rIns="0" bIns="0" rtlCol="0" anchor="ctr"/>
          <a:lstStyle/>
          <a:p>
            <a:pPr indent="0" marL="0">
              <a:buNone/>
            </a:pPr>
            <a:r>
              <a:rPr lang="en-US" sz="1300" b="1" dirty="0">
                <a:solidFill>
                  <a:srgbClr val="1B2A4A"/>
                </a:solidFill>
                <a:latin typeface="Calibri" pitchFamily="34" charset="0"/>
                <a:ea typeface="Calibri" pitchFamily="34" charset="-122"/>
                <a:cs typeface="Calibri" pitchFamily="34" charset="-120"/>
              </a:rPr>
              <a:t>Milestones</a:t>
            </a:r>
            <a:endParaRPr lang="en-US" sz="1300" dirty="0"/>
          </a:p>
        </p:txBody>
      </p:sp>
      <p:sp>
        <p:nvSpPr>
          <p:cNvPr id="62" name="Shape 59"/>
          <p:cNvSpPr/>
          <p:nvPr/>
        </p:nvSpPr>
        <p:spPr>
          <a:xfrm>
            <a:off x="4754880" y="5010912"/>
            <a:ext cx="274320" cy="274320"/>
          </a:xfrm>
          <a:prstGeom prst="diamond">
            <a:avLst/>
          </a:prstGeom>
          <a:solidFill>
            <a:srgbClr val="1B2A4A"/>
          </a:solidFill>
          <a:ln w="12700">
            <a:solidFill>
              <a:srgbClr val="FFFFFF"/>
            </a:solidFill>
            <a:prstDash val="solid"/>
          </a:ln>
        </p:spPr>
      </p:sp>
      <p:sp>
        <p:nvSpPr>
          <p:cNvPr id="63" name="Text 60"/>
          <p:cNvSpPr txBox="1"/>
          <p:nvPr/>
        </p:nvSpPr>
        <p:spPr>
          <a:xfrm>
            <a:off x="4233672" y="4910328"/>
            <a:ext cx="475488" cy="475488"/>
          </a:xfrm>
          <a:prstGeom prst="rect">
            <a:avLst/>
          </a:prstGeom>
          <a:noFill/>
          <a:ln/>
        </p:spPr>
        <p:txBody>
          <a:bodyPr wrap="square" lIns="0" tIns="0" rIns="0" bIns="0" rtlCol="0" anchor="ctr"/>
          <a:lstStyle/>
          <a:p>
            <a:pPr algn="r" indent="0" marL="0">
              <a:buNone/>
            </a:pPr>
            <a:r>
              <a:rPr lang="en-US" sz="1050" b="1" dirty="0">
                <a:solidFill>
                  <a:srgbClr val="1B2A4A"/>
                </a:solidFill>
                <a:latin typeface="Calibri" pitchFamily="34" charset="0"/>
                <a:ea typeface="Calibri" pitchFamily="34" charset="-122"/>
                <a:cs typeface="Calibri" pitchFamily="34" charset="-120"/>
              </a:rPr>
              <a:t>MS1</a:t>
            </a:r>
            <a:endParaRPr lang="en-US" sz="1050" dirty="0"/>
          </a:p>
        </p:txBody>
      </p:sp>
      <p:sp>
        <p:nvSpPr>
          <p:cNvPr id="64" name="Shape 61"/>
          <p:cNvSpPr/>
          <p:nvPr/>
        </p:nvSpPr>
        <p:spPr>
          <a:xfrm>
            <a:off x="6743700" y="5010912"/>
            <a:ext cx="274320" cy="274320"/>
          </a:xfrm>
          <a:prstGeom prst="diamond">
            <a:avLst/>
          </a:prstGeom>
          <a:solidFill>
            <a:srgbClr val="1B2A4A"/>
          </a:solidFill>
          <a:ln w="12700">
            <a:solidFill>
              <a:srgbClr val="FFFFFF"/>
            </a:solidFill>
            <a:prstDash val="solid"/>
          </a:ln>
        </p:spPr>
      </p:sp>
      <p:sp>
        <p:nvSpPr>
          <p:cNvPr id="65" name="Text 62"/>
          <p:cNvSpPr txBox="1"/>
          <p:nvPr/>
        </p:nvSpPr>
        <p:spPr>
          <a:xfrm>
            <a:off x="6222492" y="4910328"/>
            <a:ext cx="475488" cy="475488"/>
          </a:xfrm>
          <a:prstGeom prst="rect">
            <a:avLst/>
          </a:prstGeom>
          <a:noFill/>
          <a:ln/>
        </p:spPr>
        <p:txBody>
          <a:bodyPr wrap="square" lIns="0" tIns="0" rIns="0" bIns="0" rtlCol="0" anchor="ctr"/>
          <a:lstStyle/>
          <a:p>
            <a:pPr algn="r" indent="0" marL="0">
              <a:buNone/>
            </a:pPr>
            <a:r>
              <a:rPr lang="en-US" sz="1050" b="1" dirty="0">
                <a:solidFill>
                  <a:srgbClr val="1B2A4A"/>
                </a:solidFill>
                <a:latin typeface="Calibri" pitchFamily="34" charset="0"/>
                <a:ea typeface="Calibri" pitchFamily="34" charset="-122"/>
                <a:cs typeface="Calibri" pitchFamily="34" charset="-120"/>
              </a:rPr>
              <a:t>MS2</a:t>
            </a:r>
            <a:endParaRPr lang="en-US" sz="1050" dirty="0"/>
          </a:p>
        </p:txBody>
      </p:sp>
      <p:sp>
        <p:nvSpPr>
          <p:cNvPr id="66" name="Shape 63"/>
          <p:cNvSpPr/>
          <p:nvPr/>
        </p:nvSpPr>
        <p:spPr>
          <a:xfrm>
            <a:off x="9395460" y="5010912"/>
            <a:ext cx="274320" cy="274320"/>
          </a:xfrm>
          <a:prstGeom prst="diamond">
            <a:avLst/>
          </a:prstGeom>
          <a:solidFill>
            <a:srgbClr val="1B2A4A"/>
          </a:solidFill>
          <a:ln w="12700">
            <a:solidFill>
              <a:srgbClr val="FFFFFF"/>
            </a:solidFill>
            <a:prstDash val="solid"/>
          </a:ln>
        </p:spPr>
      </p:sp>
      <p:sp>
        <p:nvSpPr>
          <p:cNvPr id="67" name="Text 64"/>
          <p:cNvSpPr txBox="1"/>
          <p:nvPr/>
        </p:nvSpPr>
        <p:spPr>
          <a:xfrm>
            <a:off x="8874252" y="4910328"/>
            <a:ext cx="475488" cy="475488"/>
          </a:xfrm>
          <a:prstGeom prst="rect">
            <a:avLst/>
          </a:prstGeom>
          <a:noFill/>
          <a:ln/>
        </p:spPr>
        <p:txBody>
          <a:bodyPr wrap="square" lIns="0" tIns="0" rIns="0" bIns="0" rtlCol="0" anchor="ctr"/>
          <a:lstStyle/>
          <a:p>
            <a:pPr algn="r" indent="0" marL="0">
              <a:buNone/>
            </a:pPr>
            <a:r>
              <a:rPr lang="en-US" sz="1050" b="1" dirty="0">
                <a:solidFill>
                  <a:srgbClr val="1B2A4A"/>
                </a:solidFill>
                <a:latin typeface="Calibri" pitchFamily="34" charset="0"/>
                <a:ea typeface="Calibri" pitchFamily="34" charset="-122"/>
                <a:cs typeface="Calibri" pitchFamily="34" charset="-120"/>
              </a:rPr>
              <a:t>MS3</a:t>
            </a:r>
            <a:endParaRPr lang="en-US" sz="1050" dirty="0"/>
          </a:p>
        </p:txBody>
      </p:sp>
      <p:sp>
        <p:nvSpPr>
          <p:cNvPr id="68" name="Shape 65"/>
          <p:cNvSpPr/>
          <p:nvPr/>
        </p:nvSpPr>
        <p:spPr>
          <a:xfrm>
            <a:off x="11384280" y="5010912"/>
            <a:ext cx="274320" cy="274320"/>
          </a:xfrm>
          <a:prstGeom prst="diamond">
            <a:avLst/>
          </a:prstGeom>
          <a:solidFill>
            <a:srgbClr val="1B2A4A"/>
          </a:solidFill>
          <a:ln w="12700">
            <a:solidFill>
              <a:srgbClr val="FFFFFF"/>
            </a:solidFill>
            <a:prstDash val="solid"/>
          </a:ln>
        </p:spPr>
      </p:sp>
      <p:sp>
        <p:nvSpPr>
          <p:cNvPr id="69" name="Text 66"/>
          <p:cNvSpPr txBox="1"/>
          <p:nvPr/>
        </p:nvSpPr>
        <p:spPr>
          <a:xfrm>
            <a:off x="10863072" y="4910328"/>
            <a:ext cx="475488" cy="475488"/>
          </a:xfrm>
          <a:prstGeom prst="rect">
            <a:avLst/>
          </a:prstGeom>
          <a:noFill/>
          <a:ln/>
        </p:spPr>
        <p:txBody>
          <a:bodyPr wrap="square" lIns="0" tIns="0" rIns="0" bIns="0" rtlCol="0" anchor="ctr"/>
          <a:lstStyle/>
          <a:p>
            <a:pPr algn="r" indent="0" marL="0">
              <a:buNone/>
            </a:pPr>
            <a:r>
              <a:rPr lang="en-US" sz="1050" b="1" dirty="0">
                <a:solidFill>
                  <a:srgbClr val="1B2A4A"/>
                </a:solidFill>
                <a:latin typeface="Calibri" pitchFamily="34" charset="0"/>
                <a:ea typeface="Calibri" pitchFamily="34" charset="-122"/>
                <a:cs typeface="Calibri" pitchFamily="34" charset="-120"/>
              </a:rPr>
              <a:t>MS4</a:t>
            </a:r>
            <a:endParaRPr lang="en-US" sz="1050" dirty="0"/>
          </a:p>
        </p:txBody>
      </p:sp>
      <p:sp>
        <p:nvSpPr>
          <p:cNvPr id="70" name="Shape 67"/>
          <p:cNvSpPr/>
          <p:nvPr/>
        </p:nvSpPr>
        <p:spPr>
          <a:xfrm>
            <a:off x="685800" y="5532120"/>
            <a:ext cx="384048" cy="219456"/>
          </a:xfrm>
          <a:prstGeom prst="roundRect">
            <a:avLst>
              <a:gd name="adj" fmla="val 33333"/>
            </a:avLst>
          </a:prstGeom>
          <a:solidFill>
            <a:srgbClr val="C9A227"/>
          </a:solidFill>
          <a:ln/>
        </p:spPr>
      </p:sp>
      <p:sp>
        <p:nvSpPr>
          <p:cNvPr id="71" name="Text 68"/>
          <p:cNvSpPr txBox="1"/>
          <p:nvPr/>
        </p:nvSpPr>
        <p:spPr>
          <a:xfrm>
            <a:off x="1188720" y="5504688"/>
            <a:ext cx="1920240" cy="274320"/>
          </a:xfrm>
          <a:prstGeom prst="rect">
            <a:avLst/>
          </a:prstGeom>
          <a:noFill/>
          <a:ln/>
        </p:spPr>
        <p:txBody>
          <a:bodyPr wrap="square" lIns="0" tIns="0" rIns="0" bIns="0" rtlCol="0" anchor="ctr"/>
          <a:lstStyle/>
          <a:p>
            <a:pPr indent="0" marL="0">
              <a:buNone/>
            </a:pPr>
            <a:r>
              <a:rPr lang="en-US" sz="1150" dirty="0">
                <a:solidFill>
                  <a:srgbClr val="2B3445"/>
                </a:solidFill>
                <a:latin typeface="Calibri" pitchFamily="34" charset="0"/>
                <a:ea typeface="Calibri" pitchFamily="34" charset="-122"/>
                <a:cs typeface="Calibri" pitchFamily="34" charset="-120"/>
              </a:rPr>
              <a:t>Critical path activity</a:t>
            </a:r>
            <a:endParaRPr lang="en-US" sz="1150" dirty="0"/>
          </a:p>
        </p:txBody>
      </p:sp>
      <p:sp>
        <p:nvSpPr>
          <p:cNvPr id="72" name="Shape 69"/>
          <p:cNvSpPr/>
          <p:nvPr/>
        </p:nvSpPr>
        <p:spPr>
          <a:xfrm>
            <a:off x="3200400" y="5532120"/>
            <a:ext cx="384048" cy="219456"/>
          </a:xfrm>
          <a:prstGeom prst="roundRect">
            <a:avLst>
              <a:gd name="adj" fmla="val 33333"/>
            </a:avLst>
          </a:prstGeom>
          <a:solidFill>
            <a:srgbClr val="1B2A4A"/>
          </a:solidFill>
          <a:ln/>
        </p:spPr>
      </p:sp>
      <p:sp>
        <p:nvSpPr>
          <p:cNvPr id="73" name="Text 70"/>
          <p:cNvSpPr txBox="1"/>
          <p:nvPr/>
        </p:nvSpPr>
        <p:spPr>
          <a:xfrm>
            <a:off x="3703320" y="5504688"/>
            <a:ext cx="1920240" cy="274320"/>
          </a:xfrm>
          <a:prstGeom prst="rect">
            <a:avLst/>
          </a:prstGeom>
          <a:noFill/>
          <a:ln/>
        </p:spPr>
        <p:txBody>
          <a:bodyPr wrap="square" lIns="0" tIns="0" rIns="0" bIns="0" rtlCol="0" anchor="ctr"/>
          <a:lstStyle/>
          <a:p>
            <a:pPr indent="0" marL="0">
              <a:buNone/>
            </a:pPr>
            <a:r>
              <a:rPr lang="en-US" sz="1150" dirty="0">
                <a:solidFill>
                  <a:srgbClr val="2B3445"/>
                </a:solidFill>
                <a:latin typeface="Calibri" pitchFamily="34" charset="0"/>
                <a:ea typeface="Calibri" pitchFamily="34" charset="-122"/>
                <a:cs typeface="Calibri" pitchFamily="34" charset="-120"/>
              </a:rPr>
              <a:t>Non-critical activity</a:t>
            </a:r>
            <a:endParaRPr lang="en-US" sz="1150" dirty="0"/>
          </a:p>
        </p:txBody>
      </p:sp>
      <p:sp>
        <p:nvSpPr>
          <p:cNvPr id="74" name="Shape 71"/>
          <p:cNvSpPr/>
          <p:nvPr/>
        </p:nvSpPr>
        <p:spPr>
          <a:xfrm>
            <a:off x="5715000" y="5532120"/>
            <a:ext cx="384048" cy="219456"/>
          </a:xfrm>
          <a:prstGeom prst="roundRect">
            <a:avLst>
              <a:gd name="adj" fmla="val 33333"/>
            </a:avLst>
          </a:prstGeom>
          <a:solidFill>
            <a:srgbClr val="E8EEF9"/>
          </a:solidFill>
          <a:ln w="9525">
            <a:solidFill>
              <a:srgbClr val="31487A"/>
            </a:solidFill>
            <a:prstDash val="dash"/>
          </a:ln>
        </p:spPr>
      </p:sp>
      <p:sp>
        <p:nvSpPr>
          <p:cNvPr id="75" name="Text 72"/>
          <p:cNvSpPr txBox="1"/>
          <p:nvPr/>
        </p:nvSpPr>
        <p:spPr>
          <a:xfrm>
            <a:off x="6217920" y="5504688"/>
            <a:ext cx="1920240" cy="274320"/>
          </a:xfrm>
          <a:prstGeom prst="rect">
            <a:avLst/>
          </a:prstGeom>
          <a:noFill/>
          <a:ln/>
        </p:spPr>
        <p:txBody>
          <a:bodyPr wrap="square" lIns="0" tIns="0" rIns="0" bIns="0" rtlCol="0" anchor="ctr"/>
          <a:lstStyle/>
          <a:p>
            <a:pPr indent="0" marL="0">
              <a:buNone/>
            </a:pPr>
            <a:r>
              <a:rPr lang="en-US" sz="1150" dirty="0">
                <a:solidFill>
                  <a:srgbClr val="2B3445"/>
                </a:solidFill>
                <a:latin typeface="Calibri" pitchFamily="34" charset="0"/>
                <a:ea typeface="Calibri" pitchFamily="34" charset="-122"/>
                <a:cs typeface="Calibri" pitchFamily="34" charset="-120"/>
              </a:rPr>
              <a:t>Float (slack)</a:t>
            </a:r>
            <a:endParaRPr lang="en-US" sz="1150" dirty="0"/>
          </a:p>
        </p:txBody>
      </p:sp>
      <p:sp>
        <p:nvSpPr>
          <p:cNvPr id="76" name="Shape 73"/>
          <p:cNvSpPr/>
          <p:nvPr/>
        </p:nvSpPr>
        <p:spPr>
          <a:xfrm>
            <a:off x="8293608" y="5522976"/>
            <a:ext cx="237744" cy="237744"/>
          </a:xfrm>
          <a:prstGeom prst="diamond">
            <a:avLst/>
          </a:prstGeom>
          <a:solidFill>
            <a:srgbClr val="1B2A4A"/>
          </a:solidFill>
          <a:ln w="12700">
            <a:solidFill>
              <a:srgbClr val="FFFFFF"/>
            </a:solidFill>
            <a:prstDash val="solid"/>
          </a:ln>
        </p:spPr>
      </p:sp>
      <p:sp>
        <p:nvSpPr>
          <p:cNvPr id="77" name="Text 74"/>
          <p:cNvSpPr txBox="1"/>
          <p:nvPr/>
        </p:nvSpPr>
        <p:spPr>
          <a:xfrm>
            <a:off x="8732520" y="5504688"/>
            <a:ext cx="1920240" cy="274320"/>
          </a:xfrm>
          <a:prstGeom prst="rect">
            <a:avLst/>
          </a:prstGeom>
          <a:noFill/>
          <a:ln/>
        </p:spPr>
        <p:txBody>
          <a:bodyPr wrap="square" lIns="0" tIns="0" rIns="0" bIns="0" rtlCol="0" anchor="ctr"/>
          <a:lstStyle/>
          <a:p>
            <a:pPr indent="0" marL="0">
              <a:buNone/>
            </a:pPr>
            <a:r>
              <a:rPr lang="en-US" sz="1150" dirty="0">
                <a:solidFill>
                  <a:srgbClr val="2B3445"/>
                </a:solidFill>
                <a:latin typeface="Calibri" pitchFamily="34" charset="0"/>
                <a:ea typeface="Calibri" pitchFamily="34" charset="-122"/>
                <a:cs typeface="Calibri" pitchFamily="34" charset="-120"/>
              </a:rPr>
              <a:t>Milestone</a:t>
            </a:r>
            <a:endParaRPr lang="en-US" sz="1150" dirty="0"/>
          </a:p>
        </p:txBody>
      </p:sp>
      <p:sp>
        <p:nvSpPr>
          <p:cNvPr id="78" name="Text 75"/>
          <p:cNvSpPr txBox="1"/>
          <p:nvPr/>
        </p:nvSpPr>
        <p:spPr>
          <a:xfrm>
            <a:off x="548640" y="5870448"/>
            <a:ext cx="11091672" cy="27432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Illustrative example: a hypothetical 12-month capacity-building project; durations in months.</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3.3 · THE CRITICAL PATH METHOD</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Critical Path Sets the Minimum Project Duration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14</a:t>
            </a:r>
            <a:endParaRPr lang="en-US" sz="900" dirty="0"/>
          </a:p>
        </p:txBody>
      </p:sp>
      <p:sp>
        <p:nvSpPr>
          <p:cNvPr id="7" name="Shape 4"/>
          <p:cNvSpPr/>
          <p:nvPr/>
        </p:nvSpPr>
        <p:spPr>
          <a:xfrm>
            <a:off x="9445752" y="365760"/>
            <a:ext cx="2194560" cy="310896"/>
          </a:xfrm>
          <a:prstGeom prst="roundRect">
            <a:avLst>
              <a:gd name="adj" fmla="val 23529"/>
            </a:avLst>
          </a:prstGeom>
          <a:solidFill>
            <a:srgbClr val="E9D68F"/>
          </a:solidFill>
          <a:ln/>
        </p:spPr>
      </p:sp>
      <p:sp>
        <p:nvSpPr>
          <p:cNvPr id="8" name="Text 5"/>
          <p:cNvSpPr txBox="1"/>
          <p:nvPr/>
        </p:nvSpPr>
        <p:spPr>
          <a:xfrm>
            <a:off x="9445752" y="365760"/>
            <a:ext cx="2194560" cy="310896"/>
          </a:xfrm>
          <a:prstGeom prst="rect">
            <a:avLst/>
          </a:prstGeom>
          <a:noFill/>
          <a:ln/>
        </p:spPr>
        <p:txBody>
          <a:bodyPr wrap="square" lIns="0" tIns="0" rIns="0" bIns="0" rtlCol="0" anchor="ctr"/>
          <a:lstStyle/>
          <a:p>
            <a:pPr algn="ctr" indent="0" marL="0">
              <a:buNone/>
            </a:pPr>
            <a:r>
              <a:rPr lang="en-US" sz="1000" b="1" spc="100" kern="0" dirty="0">
                <a:solidFill>
                  <a:srgbClr val="1B2A4A"/>
                </a:solidFill>
                <a:latin typeface="Calibri" pitchFamily="34" charset="0"/>
                <a:ea typeface="Calibri" pitchFamily="34" charset="-122"/>
                <a:cs typeface="Calibri" pitchFamily="34" charset="-120"/>
              </a:rPr>
              <a:t>ILLUSTRATIVE EXAMPLE</a:t>
            </a:r>
            <a:endParaRPr lang="en-US" sz="1000" dirty="0"/>
          </a:p>
        </p:txBody>
      </p:sp>
      <p:sp>
        <p:nvSpPr>
          <p:cNvPr id="9" name="Shape 6"/>
          <p:cNvSpPr/>
          <p:nvPr/>
        </p:nvSpPr>
        <p:spPr>
          <a:xfrm>
            <a:off x="1051560" y="3520440"/>
            <a:ext cx="256032" cy="0"/>
          </a:xfrm>
          <a:prstGeom prst="line">
            <a:avLst/>
          </a:prstGeom>
          <a:noFill/>
          <a:ln w="38100">
            <a:solidFill>
              <a:srgbClr val="C9A227"/>
            </a:solidFill>
            <a:prstDash val="solid"/>
            <a:tailEnd type="triangle"/>
          </a:ln>
        </p:spPr>
      </p:sp>
      <p:sp>
        <p:nvSpPr>
          <p:cNvPr id="10" name="Shape 7"/>
          <p:cNvSpPr/>
          <p:nvPr/>
        </p:nvSpPr>
        <p:spPr>
          <a:xfrm>
            <a:off x="2560320" y="3520440"/>
            <a:ext cx="301752" cy="0"/>
          </a:xfrm>
          <a:prstGeom prst="line">
            <a:avLst/>
          </a:prstGeom>
          <a:noFill/>
          <a:ln w="38100">
            <a:solidFill>
              <a:srgbClr val="C9A227"/>
            </a:solidFill>
            <a:prstDash val="solid"/>
            <a:tailEnd type="triangle"/>
          </a:ln>
        </p:spPr>
      </p:sp>
      <p:sp>
        <p:nvSpPr>
          <p:cNvPr id="11" name="Shape 8"/>
          <p:cNvSpPr/>
          <p:nvPr/>
        </p:nvSpPr>
        <p:spPr>
          <a:xfrm>
            <a:off x="4114800" y="3520440"/>
            <a:ext cx="301752" cy="0"/>
          </a:xfrm>
          <a:prstGeom prst="line">
            <a:avLst/>
          </a:prstGeom>
          <a:noFill/>
          <a:ln w="38100">
            <a:solidFill>
              <a:srgbClr val="C9A227"/>
            </a:solidFill>
            <a:prstDash val="solid"/>
            <a:tailEnd type="triangle"/>
          </a:ln>
        </p:spPr>
      </p:sp>
      <p:sp>
        <p:nvSpPr>
          <p:cNvPr id="12" name="Shape 9"/>
          <p:cNvSpPr/>
          <p:nvPr/>
        </p:nvSpPr>
        <p:spPr>
          <a:xfrm>
            <a:off x="5669280" y="3520440"/>
            <a:ext cx="301752" cy="0"/>
          </a:xfrm>
          <a:prstGeom prst="line">
            <a:avLst/>
          </a:prstGeom>
          <a:noFill/>
          <a:ln w="38100">
            <a:solidFill>
              <a:srgbClr val="C9A227"/>
            </a:solidFill>
            <a:prstDash val="solid"/>
            <a:tailEnd type="triangle"/>
          </a:ln>
        </p:spPr>
      </p:sp>
      <p:sp>
        <p:nvSpPr>
          <p:cNvPr id="13" name="Shape 10"/>
          <p:cNvSpPr/>
          <p:nvPr/>
        </p:nvSpPr>
        <p:spPr>
          <a:xfrm>
            <a:off x="7223760" y="3520440"/>
            <a:ext cx="256032" cy="0"/>
          </a:xfrm>
          <a:prstGeom prst="line">
            <a:avLst/>
          </a:prstGeom>
          <a:noFill/>
          <a:ln w="38100">
            <a:solidFill>
              <a:srgbClr val="C9A227"/>
            </a:solidFill>
            <a:prstDash val="solid"/>
            <a:tailEnd type="triangle"/>
          </a:ln>
        </p:spPr>
      </p:sp>
      <p:sp>
        <p:nvSpPr>
          <p:cNvPr id="14" name="Shape 11"/>
          <p:cNvSpPr/>
          <p:nvPr/>
        </p:nvSpPr>
        <p:spPr>
          <a:xfrm>
            <a:off x="1943100" y="3977640"/>
            <a:ext cx="918972" cy="822960"/>
          </a:xfrm>
          <a:prstGeom prst="line">
            <a:avLst/>
          </a:prstGeom>
          <a:noFill/>
          <a:ln w="19050">
            <a:solidFill>
              <a:srgbClr val="8C9AB5"/>
            </a:solidFill>
            <a:prstDash val="solid"/>
            <a:tailEnd type="triangle"/>
          </a:ln>
        </p:spPr>
      </p:sp>
      <p:sp>
        <p:nvSpPr>
          <p:cNvPr id="15" name="Shape 12"/>
          <p:cNvSpPr/>
          <p:nvPr/>
        </p:nvSpPr>
        <p:spPr>
          <a:xfrm flipV="1">
            <a:off x="4114800" y="3995928"/>
            <a:ext cx="937260" cy="804672"/>
          </a:xfrm>
          <a:prstGeom prst="line">
            <a:avLst/>
          </a:prstGeom>
          <a:noFill/>
          <a:ln w="19050">
            <a:solidFill>
              <a:srgbClr val="8C9AB5"/>
            </a:solidFill>
            <a:prstDash val="solid"/>
            <a:tailEnd type="triangle"/>
          </a:ln>
        </p:spPr>
      </p:sp>
      <p:sp>
        <p:nvSpPr>
          <p:cNvPr id="16" name="Shape 13"/>
          <p:cNvSpPr/>
          <p:nvPr/>
        </p:nvSpPr>
        <p:spPr>
          <a:xfrm flipV="1">
            <a:off x="3497580" y="2240280"/>
            <a:ext cx="918972" cy="822960"/>
          </a:xfrm>
          <a:prstGeom prst="line">
            <a:avLst/>
          </a:prstGeom>
          <a:noFill/>
          <a:ln w="19050">
            <a:solidFill>
              <a:srgbClr val="8C9AB5"/>
            </a:solidFill>
            <a:prstDash val="solid"/>
            <a:tailEnd type="triangle"/>
          </a:ln>
        </p:spPr>
      </p:sp>
      <p:sp>
        <p:nvSpPr>
          <p:cNvPr id="17" name="Shape 14"/>
          <p:cNvSpPr/>
          <p:nvPr/>
        </p:nvSpPr>
        <p:spPr>
          <a:xfrm>
            <a:off x="5669280" y="2240280"/>
            <a:ext cx="937260" cy="804672"/>
          </a:xfrm>
          <a:prstGeom prst="line">
            <a:avLst/>
          </a:prstGeom>
          <a:noFill/>
          <a:ln w="19050">
            <a:solidFill>
              <a:srgbClr val="8C9AB5"/>
            </a:solidFill>
            <a:prstDash val="solid"/>
            <a:tailEnd type="triangle"/>
          </a:ln>
        </p:spPr>
      </p:sp>
      <p:sp>
        <p:nvSpPr>
          <p:cNvPr id="18" name="Shape 15"/>
          <p:cNvSpPr/>
          <p:nvPr/>
        </p:nvSpPr>
        <p:spPr>
          <a:xfrm>
            <a:off x="548640" y="3268980"/>
            <a:ext cx="502920" cy="502920"/>
          </a:xfrm>
          <a:prstGeom prst="ellipse">
            <a:avLst/>
          </a:prstGeom>
          <a:solidFill>
            <a:srgbClr val="31487A"/>
          </a:solidFill>
          <a:ln/>
        </p:spPr>
      </p:sp>
      <p:sp>
        <p:nvSpPr>
          <p:cNvPr id="19" name="Text 16"/>
          <p:cNvSpPr txBox="1"/>
          <p:nvPr/>
        </p:nvSpPr>
        <p:spPr>
          <a:xfrm>
            <a:off x="548640" y="3268980"/>
            <a:ext cx="502920" cy="5029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Start</a:t>
            </a:r>
            <a:endParaRPr lang="en-US" sz="1000" dirty="0"/>
          </a:p>
        </p:txBody>
      </p:sp>
      <p:sp>
        <p:nvSpPr>
          <p:cNvPr id="20" name="Shape 17"/>
          <p:cNvSpPr/>
          <p:nvPr/>
        </p:nvSpPr>
        <p:spPr>
          <a:xfrm>
            <a:off x="7498080" y="3268980"/>
            <a:ext cx="502920" cy="502920"/>
          </a:xfrm>
          <a:prstGeom prst="ellipse">
            <a:avLst/>
          </a:prstGeom>
          <a:solidFill>
            <a:srgbClr val="31487A"/>
          </a:solidFill>
          <a:ln/>
        </p:spPr>
      </p:sp>
      <p:sp>
        <p:nvSpPr>
          <p:cNvPr id="21" name="Text 18"/>
          <p:cNvSpPr txBox="1"/>
          <p:nvPr/>
        </p:nvSpPr>
        <p:spPr>
          <a:xfrm>
            <a:off x="7498080" y="3268980"/>
            <a:ext cx="502920" cy="5029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End</a:t>
            </a:r>
            <a:endParaRPr lang="en-US" sz="1000" dirty="0"/>
          </a:p>
        </p:txBody>
      </p:sp>
      <p:sp>
        <p:nvSpPr>
          <p:cNvPr id="22" name="Shape 19"/>
          <p:cNvSpPr/>
          <p:nvPr/>
        </p:nvSpPr>
        <p:spPr>
          <a:xfrm>
            <a:off x="1325880" y="3063240"/>
            <a:ext cx="1234440" cy="914400"/>
          </a:xfrm>
          <a:prstGeom prst="roundRect">
            <a:avLst>
              <a:gd name="adj" fmla="val 8000"/>
            </a:avLst>
          </a:prstGeom>
          <a:solidFill>
            <a:srgbClr val="1B2A4A"/>
          </a:solidFill>
          <a:ln/>
        </p:spPr>
      </p:sp>
      <p:sp>
        <p:nvSpPr>
          <p:cNvPr id="23" name="Text 20"/>
          <p:cNvSpPr txBox="1"/>
          <p:nvPr/>
        </p:nvSpPr>
        <p:spPr>
          <a:xfrm>
            <a:off x="1417320" y="3099816"/>
            <a:ext cx="1051560" cy="841248"/>
          </a:xfrm>
          <a:prstGeom prst="rect">
            <a:avLst/>
          </a:prstGeom>
          <a:noFill/>
          <a:ln/>
        </p:spPr>
        <p:txBody>
          <a:bodyPr wrap="square" lIns="0" tIns="0" rIns="0" bIns="0" rtlCol="0" anchor="ctr"/>
          <a:lstStyle/>
          <a:p>
            <a:pPr indent="0" marL="0">
              <a:buNone/>
            </a:pPr>
            <a:r>
              <a:rPr lang="en-US" sz="1600" b="1" dirty="0">
                <a:solidFill>
                  <a:srgbClr val="C9A227"/>
                </a:solidFill>
                <a:latin typeface="Cambria" pitchFamily="34" charset="0"/>
                <a:ea typeface="Cambria" pitchFamily="34" charset="-122"/>
                <a:cs typeface="Cambria" pitchFamily="34" charset="-120"/>
              </a:rPr>
              <a:t>A</a:t>
            </a:r>
            <a:pPr indent="0" marL="0">
              <a:buNone/>
            </a:pPr>
            <a:r>
              <a:rPr lang="en-US" sz="1100" b="1" dirty="0">
                <a:solidFill>
                  <a:srgbClr val="FFFFFF"/>
                </a:solidFill>
                <a:latin typeface="Calibri" pitchFamily="34" charset="0"/>
                <a:ea typeface="Calibri" pitchFamily="34" charset="-122"/>
                <a:cs typeface="Calibri" pitchFamily="34" charset="-120"/>
              </a:rPr>
              <a:t>   2 months</a:t>
            </a:r>
            <a:endParaRPr lang="en-US" sz="1400" dirty="0"/>
          </a:p>
          <a:p>
            <a:pPr indent="0" marL="0">
              <a:buNone/>
            </a:pPr>
            <a:r>
              <a:rPr lang="en-US" sz="1050" dirty="0">
                <a:solidFill>
                  <a:srgbClr val="D6DEEE"/>
                </a:solidFill>
                <a:latin typeface="Calibri" pitchFamily="34" charset="0"/>
                <a:ea typeface="Calibri" pitchFamily="34" charset="-122"/>
                <a:cs typeface="Calibri" pitchFamily="34" charset="-120"/>
              </a:rPr>
              <a:t>Needs analysis</a:t>
            </a:r>
            <a:endParaRPr lang="en-US" sz="1400" dirty="0"/>
          </a:p>
          <a:p>
            <a:pPr indent="0" marL="0">
              <a:buNone/>
            </a:pPr>
            <a:r>
              <a:rPr lang="en-US" sz="1000" i="1" dirty="0">
                <a:solidFill>
                  <a:srgbClr val="E9D68F"/>
                </a:solidFill>
                <a:latin typeface="Calibri" pitchFamily="34" charset="0"/>
                <a:ea typeface="Calibri" pitchFamily="34" charset="-122"/>
                <a:cs typeface="Calibri" pitchFamily="34" charset="-120"/>
              </a:rPr>
              <a:t>Float: 0</a:t>
            </a:r>
            <a:endParaRPr lang="en-US" sz="1400" dirty="0"/>
          </a:p>
        </p:txBody>
      </p:sp>
      <p:sp>
        <p:nvSpPr>
          <p:cNvPr id="24" name="Shape 21"/>
          <p:cNvSpPr/>
          <p:nvPr/>
        </p:nvSpPr>
        <p:spPr>
          <a:xfrm>
            <a:off x="2880360" y="3063240"/>
            <a:ext cx="1234440" cy="914400"/>
          </a:xfrm>
          <a:prstGeom prst="roundRect">
            <a:avLst>
              <a:gd name="adj" fmla="val 8000"/>
            </a:avLst>
          </a:prstGeom>
          <a:solidFill>
            <a:srgbClr val="1B2A4A"/>
          </a:solidFill>
          <a:ln/>
        </p:spPr>
      </p:sp>
      <p:sp>
        <p:nvSpPr>
          <p:cNvPr id="25" name="Text 22"/>
          <p:cNvSpPr txBox="1"/>
          <p:nvPr/>
        </p:nvSpPr>
        <p:spPr>
          <a:xfrm>
            <a:off x="2971800" y="3099816"/>
            <a:ext cx="1051560" cy="841248"/>
          </a:xfrm>
          <a:prstGeom prst="rect">
            <a:avLst/>
          </a:prstGeom>
          <a:noFill/>
          <a:ln/>
        </p:spPr>
        <p:txBody>
          <a:bodyPr wrap="square" lIns="0" tIns="0" rIns="0" bIns="0" rtlCol="0" anchor="ctr"/>
          <a:lstStyle/>
          <a:p>
            <a:pPr indent="0" marL="0">
              <a:buNone/>
            </a:pPr>
            <a:r>
              <a:rPr lang="en-US" sz="1600" b="1" dirty="0">
                <a:solidFill>
                  <a:srgbClr val="C9A227"/>
                </a:solidFill>
                <a:latin typeface="Cambria" pitchFamily="34" charset="0"/>
                <a:ea typeface="Cambria" pitchFamily="34" charset="-122"/>
                <a:cs typeface="Cambria" pitchFamily="34" charset="-120"/>
              </a:rPr>
              <a:t>B</a:t>
            </a:r>
            <a:pPr indent="0" marL="0">
              <a:buNone/>
            </a:pPr>
            <a:r>
              <a:rPr lang="en-US" sz="1100" b="1" dirty="0">
                <a:solidFill>
                  <a:srgbClr val="FFFFFF"/>
                </a:solidFill>
                <a:latin typeface="Calibri" pitchFamily="34" charset="0"/>
                <a:ea typeface="Calibri" pitchFamily="34" charset="-122"/>
                <a:cs typeface="Calibri" pitchFamily="34" charset="-120"/>
              </a:rPr>
              <a:t>   3 months</a:t>
            </a:r>
            <a:endParaRPr lang="en-US" sz="1400" dirty="0"/>
          </a:p>
          <a:p>
            <a:pPr indent="0" marL="0">
              <a:buNone/>
            </a:pPr>
            <a:r>
              <a:rPr lang="en-US" sz="1050" dirty="0">
                <a:solidFill>
                  <a:srgbClr val="D6DEEE"/>
                </a:solidFill>
                <a:latin typeface="Calibri" pitchFamily="34" charset="0"/>
                <a:ea typeface="Calibri" pitchFamily="34" charset="-122"/>
                <a:cs typeface="Calibri" pitchFamily="34" charset="-120"/>
              </a:rPr>
              <a:t>Curriculum development</a:t>
            </a:r>
            <a:endParaRPr lang="en-US" sz="1400" dirty="0"/>
          </a:p>
          <a:p>
            <a:pPr indent="0" marL="0">
              <a:buNone/>
            </a:pPr>
            <a:r>
              <a:rPr lang="en-US" sz="1000" i="1" dirty="0">
                <a:solidFill>
                  <a:srgbClr val="E9D68F"/>
                </a:solidFill>
                <a:latin typeface="Calibri" pitchFamily="34" charset="0"/>
                <a:ea typeface="Calibri" pitchFamily="34" charset="-122"/>
                <a:cs typeface="Calibri" pitchFamily="34" charset="-120"/>
              </a:rPr>
              <a:t>Float: 0</a:t>
            </a:r>
            <a:endParaRPr lang="en-US" sz="1400" dirty="0"/>
          </a:p>
        </p:txBody>
      </p:sp>
      <p:sp>
        <p:nvSpPr>
          <p:cNvPr id="26" name="Shape 23"/>
          <p:cNvSpPr/>
          <p:nvPr/>
        </p:nvSpPr>
        <p:spPr>
          <a:xfrm>
            <a:off x="2880360" y="4343400"/>
            <a:ext cx="1234440" cy="914400"/>
          </a:xfrm>
          <a:prstGeom prst="roundRect">
            <a:avLst>
              <a:gd name="adj" fmla="val 8000"/>
            </a:avLst>
          </a:prstGeom>
          <a:solidFill>
            <a:srgbClr val="F4F7FC"/>
          </a:solidFill>
          <a:ln w="12700">
            <a:solidFill>
              <a:srgbClr val="A9B6CC"/>
            </a:solidFill>
            <a:prstDash val="solid"/>
          </a:ln>
        </p:spPr>
      </p:sp>
      <p:sp>
        <p:nvSpPr>
          <p:cNvPr id="27" name="Text 24"/>
          <p:cNvSpPr txBox="1"/>
          <p:nvPr/>
        </p:nvSpPr>
        <p:spPr>
          <a:xfrm>
            <a:off x="2971800" y="4379976"/>
            <a:ext cx="1051560" cy="841248"/>
          </a:xfrm>
          <a:prstGeom prst="rect">
            <a:avLst/>
          </a:prstGeom>
          <a:noFill/>
          <a:ln/>
        </p:spPr>
        <p:txBody>
          <a:bodyPr wrap="square" lIns="0" tIns="0" rIns="0" bIns="0" rtlCol="0" anchor="ctr"/>
          <a:lstStyle/>
          <a:p>
            <a:pPr indent="0" marL="0">
              <a:buNone/>
            </a:pPr>
            <a:r>
              <a:rPr lang="en-US" sz="1600" b="1" dirty="0">
                <a:solidFill>
                  <a:srgbClr val="1B2A4A"/>
                </a:solidFill>
                <a:latin typeface="Cambria" pitchFamily="34" charset="0"/>
                <a:ea typeface="Cambria" pitchFamily="34" charset="-122"/>
                <a:cs typeface="Cambria" pitchFamily="34" charset="-120"/>
              </a:rPr>
              <a:t>C</a:t>
            </a:r>
            <a:pPr indent="0" marL="0">
              <a:buNone/>
            </a:pPr>
            <a:r>
              <a:rPr lang="en-US" sz="1100" b="1" dirty="0">
                <a:solidFill>
                  <a:srgbClr val="1B2A4A"/>
                </a:solidFill>
                <a:latin typeface="Calibri" pitchFamily="34" charset="0"/>
                <a:ea typeface="Calibri" pitchFamily="34" charset="-122"/>
                <a:cs typeface="Calibri" pitchFamily="34" charset="-120"/>
              </a:rPr>
              <a:t>   2 months</a:t>
            </a:r>
            <a:endParaRPr lang="en-US" sz="1400" dirty="0"/>
          </a:p>
          <a:p>
            <a:pPr indent="0" marL="0">
              <a:buNone/>
            </a:pPr>
            <a:r>
              <a:rPr lang="en-US" sz="1050" dirty="0">
                <a:solidFill>
                  <a:srgbClr val="2B3445"/>
                </a:solidFill>
                <a:latin typeface="Calibri" pitchFamily="34" charset="0"/>
                <a:ea typeface="Calibri" pitchFamily="34" charset="-122"/>
                <a:cs typeface="Calibri" pitchFamily="34" charset="-120"/>
              </a:rPr>
              <a:t>E-learning platform</a:t>
            </a:r>
            <a:endParaRPr lang="en-US" sz="1400" dirty="0"/>
          </a:p>
          <a:p>
            <a:pPr indent="0" marL="0">
              <a:buNone/>
            </a:pPr>
            <a:r>
              <a:rPr lang="en-US" sz="1000" i="1" dirty="0">
                <a:solidFill>
                  <a:srgbClr val="64708C"/>
                </a:solidFill>
                <a:latin typeface="Calibri" pitchFamily="34" charset="0"/>
                <a:ea typeface="Calibri" pitchFamily="34" charset="-122"/>
                <a:cs typeface="Calibri" pitchFamily="34" charset="-120"/>
              </a:rPr>
              <a:t>Float: 1 month</a:t>
            </a:r>
            <a:endParaRPr lang="en-US" sz="1400" dirty="0"/>
          </a:p>
        </p:txBody>
      </p:sp>
      <p:sp>
        <p:nvSpPr>
          <p:cNvPr id="28" name="Shape 25"/>
          <p:cNvSpPr/>
          <p:nvPr/>
        </p:nvSpPr>
        <p:spPr>
          <a:xfrm>
            <a:off x="4434840" y="3063240"/>
            <a:ext cx="1234440" cy="914400"/>
          </a:xfrm>
          <a:prstGeom prst="roundRect">
            <a:avLst>
              <a:gd name="adj" fmla="val 8000"/>
            </a:avLst>
          </a:prstGeom>
          <a:solidFill>
            <a:srgbClr val="1B2A4A"/>
          </a:solidFill>
          <a:ln/>
        </p:spPr>
      </p:sp>
      <p:sp>
        <p:nvSpPr>
          <p:cNvPr id="29" name="Text 26"/>
          <p:cNvSpPr txBox="1"/>
          <p:nvPr/>
        </p:nvSpPr>
        <p:spPr>
          <a:xfrm>
            <a:off x="4526280" y="3099816"/>
            <a:ext cx="1051560" cy="841248"/>
          </a:xfrm>
          <a:prstGeom prst="rect">
            <a:avLst/>
          </a:prstGeom>
          <a:noFill/>
          <a:ln/>
        </p:spPr>
        <p:txBody>
          <a:bodyPr wrap="square" lIns="0" tIns="0" rIns="0" bIns="0" rtlCol="0" anchor="ctr"/>
          <a:lstStyle/>
          <a:p>
            <a:pPr indent="0" marL="0">
              <a:buNone/>
            </a:pPr>
            <a:r>
              <a:rPr lang="en-US" sz="1600" b="1" dirty="0">
                <a:solidFill>
                  <a:srgbClr val="C9A227"/>
                </a:solidFill>
                <a:latin typeface="Cambria" pitchFamily="34" charset="0"/>
                <a:ea typeface="Cambria" pitchFamily="34" charset="-122"/>
                <a:cs typeface="Cambria" pitchFamily="34" charset="-120"/>
              </a:rPr>
              <a:t>D</a:t>
            </a:r>
            <a:pPr indent="0" marL="0">
              <a:buNone/>
            </a:pPr>
            <a:r>
              <a:rPr lang="en-US" sz="1100" b="1" dirty="0">
                <a:solidFill>
                  <a:srgbClr val="FFFFFF"/>
                </a:solidFill>
                <a:latin typeface="Calibri" pitchFamily="34" charset="0"/>
                <a:ea typeface="Calibri" pitchFamily="34" charset="-122"/>
                <a:cs typeface="Calibri" pitchFamily="34" charset="-120"/>
              </a:rPr>
              <a:t>   4 months</a:t>
            </a:r>
            <a:endParaRPr lang="en-US" sz="1400" dirty="0"/>
          </a:p>
          <a:p>
            <a:pPr indent="0" marL="0">
              <a:buNone/>
            </a:pPr>
            <a:r>
              <a:rPr lang="en-US" sz="1050" dirty="0">
                <a:solidFill>
                  <a:srgbClr val="D6DEEE"/>
                </a:solidFill>
                <a:latin typeface="Calibri" pitchFamily="34" charset="0"/>
                <a:ea typeface="Calibri" pitchFamily="34" charset="-122"/>
                <a:cs typeface="Calibri" pitchFamily="34" charset="-120"/>
              </a:rPr>
              <a:t>Pilot training</a:t>
            </a:r>
            <a:endParaRPr lang="en-US" sz="1400" dirty="0"/>
          </a:p>
          <a:p>
            <a:pPr indent="0" marL="0">
              <a:buNone/>
            </a:pPr>
            <a:r>
              <a:rPr lang="en-US" sz="1000" i="1" dirty="0">
                <a:solidFill>
                  <a:srgbClr val="E9D68F"/>
                </a:solidFill>
                <a:latin typeface="Calibri" pitchFamily="34" charset="0"/>
                <a:ea typeface="Calibri" pitchFamily="34" charset="-122"/>
                <a:cs typeface="Calibri" pitchFamily="34" charset="-120"/>
              </a:rPr>
              <a:t>Float: 0</a:t>
            </a:r>
            <a:endParaRPr lang="en-US" sz="1400" dirty="0"/>
          </a:p>
        </p:txBody>
      </p:sp>
      <p:sp>
        <p:nvSpPr>
          <p:cNvPr id="30" name="Shape 27"/>
          <p:cNvSpPr/>
          <p:nvPr/>
        </p:nvSpPr>
        <p:spPr>
          <a:xfrm>
            <a:off x="4434840" y="1783080"/>
            <a:ext cx="1234440" cy="914400"/>
          </a:xfrm>
          <a:prstGeom prst="roundRect">
            <a:avLst>
              <a:gd name="adj" fmla="val 8000"/>
            </a:avLst>
          </a:prstGeom>
          <a:solidFill>
            <a:srgbClr val="F4F7FC"/>
          </a:solidFill>
          <a:ln w="12700">
            <a:solidFill>
              <a:srgbClr val="A9B6CC"/>
            </a:solidFill>
            <a:prstDash val="solid"/>
          </a:ln>
        </p:spPr>
      </p:sp>
      <p:sp>
        <p:nvSpPr>
          <p:cNvPr id="31" name="Text 28"/>
          <p:cNvSpPr txBox="1"/>
          <p:nvPr/>
        </p:nvSpPr>
        <p:spPr>
          <a:xfrm>
            <a:off x="4526280" y="1819656"/>
            <a:ext cx="1051560" cy="841248"/>
          </a:xfrm>
          <a:prstGeom prst="rect">
            <a:avLst/>
          </a:prstGeom>
          <a:noFill/>
          <a:ln/>
        </p:spPr>
        <p:txBody>
          <a:bodyPr wrap="square" lIns="0" tIns="0" rIns="0" bIns="0" rtlCol="0" anchor="ctr"/>
          <a:lstStyle/>
          <a:p>
            <a:pPr indent="0" marL="0">
              <a:buNone/>
            </a:pPr>
            <a:r>
              <a:rPr lang="en-US" sz="1600" b="1" dirty="0">
                <a:solidFill>
                  <a:srgbClr val="1B2A4A"/>
                </a:solidFill>
                <a:latin typeface="Cambria" pitchFamily="34" charset="0"/>
                <a:ea typeface="Cambria" pitchFamily="34" charset="-122"/>
                <a:cs typeface="Cambria" pitchFamily="34" charset="-120"/>
              </a:rPr>
              <a:t>E</a:t>
            </a:r>
            <a:pPr indent="0" marL="0">
              <a:buNone/>
            </a:pPr>
            <a:r>
              <a:rPr lang="en-US" sz="1100" b="1" dirty="0">
                <a:solidFill>
                  <a:srgbClr val="1B2A4A"/>
                </a:solidFill>
                <a:latin typeface="Calibri" pitchFamily="34" charset="0"/>
                <a:ea typeface="Calibri" pitchFamily="34" charset="-122"/>
                <a:cs typeface="Calibri" pitchFamily="34" charset="-120"/>
              </a:rPr>
              <a:t>   2 months</a:t>
            </a:r>
            <a:endParaRPr lang="en-US" sz="1400" dirty="0"/>
          </a:p>
          <a:p>
            <a:pPr indent="0" marL="0">
              <a:buNone/>
            </a:pPr>
            <a:r>
              <a:rPr lang="en-US" sz="1050" dirty="0">
                <a:solidFill>
                  <a:srgbClr val="2B3445"/>
                </a:solidFill>
                <a:latin typeface="Calibri" pitchFamily="34" charset="0"/>
                <a:ea typeface="Calibri" pitchFamily="34" charset="-122"/>
                <a:cs typeface="Calibri" pitchFamily="34" charset="-120"/>
              </a:rPr>
              <a:t>Trainer guidebook</a:t>
            </a:r>
            <a:endParaRPr lang="en-US" sz="1400" dirty="0"/>
          </a:p>
          <a:p>
            <a:pPr indent="0" marL="0">
              <a:buNone/>
            </a:pPr>
            <a:r>
              <a:rPr lang="en-US" sz="1000" i="1" dirty="0">
                <a:solidFill>
                  <a:srgbClr val="64708C"/>
                </a:solidFill>
                <a:latin typeface="Calibri" pitchFamily="34" charset="0"/>
                <a:ea typeface="Calibri" pitchFamily="34" charset="-122"/>
                <a:cs typeface="Calibri" pitchFamily="34" charset="-120"/>
              </a:rPr>
              <a:t>Float: 2 months</a:t>
            </a:r>
            <a:endParaRPr lang="en-US" sz="1400" dirty="0"/>
          </a:p>
        </p:txBody>
      </p:sp>
      <p:sp>
        <p:nvSpPr>
          <p:cNvPr id="32" name="Shape 29"/>
          <p:cNvSpPr/>
          <p:nvPr/>
        </p:nvSpPr>
        <p:spPr>
          <a:xfrm>
            <a:off x="5989320" y="3063240"/>
            <a:ext cx="1234440" cy="914400"/>
          </a:xfrm>
          <a:prstGeom prst="roundRect">
            <a:avLst>
              <a:gd name="adj" fmla="val 8000"/>
            </a:avLst>
          </a:prstGeom>
          <a:solidFill>
            <a:srgbClr val="1B2A4A"/>
          </a:solidFill>
          <a:ln/>
        </p:spPr>
      </p:sp>
      <p:sp>
        <p:nvSpPr>
          <p:cNvPr id="33" name="Text 30"/>
          <p:cNvSpPr txBox="1"/>
          <p:nvPr/>
        </p:nvSpPr>
        <p:spPr>
          <a:xfrm>
            <a:off x="6080760" y="3099816"/>
            <a:ext cx="1051560" cy="841248"/>
          </a:xfrm>
          <a:prstGeom prst="rect">
            <a:avLst/>
          </a:prstGeom>
          <a:noFill/>
          <a:ln/>
        </p:spPr>
        <p:txBody>
          <a:bodyPr wrap="square" lIns="0" tIns="0" rIns="0" bIns="0" rtlCol="0" anchor="ctr"/>
          <a:lstStyle/>
          <a:p>
            <a:pPr indent="0" marL="0">
              <a:buNone/>
            </a:pPr>
            <a:r>
              <a:rPr lang="en-US" sz="1600" b="1" dirty="0">
                <a:solidFill>
                  <a:srgbClr val="C9A227"/>
                </a:solidFill>
                <a:latin typeface="Cambria" pitchFamily="34" charset="0"/>
                <a:ea typeface="Cambria" pitchFamily="34" charset="-122"/>
                <a:cs typeface="Cambria" pitchFamily="34" charset="-120"/>
              </a:rPr>
              <a:t>F</a:t>
            </a:r>
            <a:pPr indent="0" marL="0">
              <a:buNone/>
            </a:pPr>
            <a:r>
              <a:rPr lang="en-US" sz="1100" b="1" dirty="0">
                <a:solidFill>
                  <a:srgbClr val="FFFFFF"/>
                </a:solidFill>
                <a:latin typeface="Calibri" pitchFamily="34" charset="0"/>
                <a:ea typeface="Calibri" pitchFamily="34" charset="-122"/>
                <a:cs typeface="Calibri" pitchFamily="34" charset="-120"/>
              </a:rPr>
              <a:t>   3 months</a:t>
            </a:r>
            <a:endParaRPr lang="en-US" sz="1400" dirty="0"/>
          </a:p>
          <a:p>
            <a:pPr indent="0" marL="0">
              <a:buNone/>
            </a:pPr>
            <a:r>
              <a:rPr lang="en-US" sz="1050" dirty="0">
                <a:solidFill>
                  <a:srgbClr val="D6DEEE"/>
                </a:solidFill>
                <a:latin typeface="Calibri" pitchFamily="34" charset="0"/>
                <a:ea typeface="Calibri" pitchFamily="34" charset="-122"/>
                <a:cs typeface="Calibri" pitchFamily="34" charset="-120"/>
              </a:rPr>
              <a:t>Evaluation and dissemination</a:t>
            </a:r>
            <a:endParaRPr lang="en-US" sz="1400" dirty="0"/>
          </a:p>
          <a:p>
            <a:pPr indent="0" marL="0">
              <a:buNone/>
            </a:pPr>
            <a:r>
              <a:rPr lang="en-US" sz="1000" i="1" dirty="0">
                <a:solidFill>
                  <a:srgbClr val="E9D68F"/>
                </a:solidFill>
                <a:latin typeface="Calibri" pitchFamily="34" charset="0"/>
                <a:ea typeface="Calibri" pitchFamily="34" charset="-122"/>
                <a:cs typeface="Calibri" pitchFamily="34" charset="-120"/>
              </a:rPr>
              <a:t>Float: 0</a:t>
            </a:r>
            <a:endParaRPr lang="en-US" sz="1400" dirty="0"/>
          </a:p>
        </p:txBody>
      </p:sp>
      <p:sp>
        <p:nvSpPr>
          <p:cNvPr id="34" name="Shape 31"/>
          <p:cNvSpPr/>
          <p:nvPr/>
        </p:nvSpPr>
        <p:spPr>
          <a:xfrm>
            <a:off x="640080" y="5623560"/>
            <a:ext cx="457200" cy="0"/>
          </a:xfrm>
          <a:prstGeom prst="line">
            <a:avLst/>
          </a:prstGeom>
          <a:noFill/>
          <a:ln w="38100">
            <a:solidFill>
              <a:srgbClr val="C9A227"/>
            </a:solidFill>
            <a:prstDash val="solid"/>
          </a:ln>
        </p:spPr>
      </p:sp>
      <p:sp>
        <p:nvSpPr>
          <p:cNvPr id="35" name="Text 32"/>
          <p:cNvSpPr txBox="1"/>
          <p:nvPr/>
        </p:nvSpPr>
        <p:spPr>
          <a:xfrm>
            <a:off x="1234440" y="5486400"/>
            <a:ext cx="2377440" cy="274320"/>
          </a:xfrm>
          <a:prstGeom prst="rect">
            <a:avLst/>
          </a:prstGeom>
          <a:noFill/>
          <a:ln/>
        </p:spPr>
        <p:txBody>
          <a:bodyPr wrap="square" lIns="0" tIns="0" rIns="0" bIns="0" rtlCol="0" anchor="ctr"/>
          <a:lstStyle/>
          <a:p>
            <a:pPr indent="0" marL="0">
              <a:buNone/>
            </a:pPr>
            <a:r>
              <a:rPr lang="en-US" sz="1150" dirty="0">
                <a:solidFill>
                  <a:srgbClr val="2B3445"/>
                </a:solidFill>
                <a:latin typeface="Calibri" pitchFamily="34" charset="0"/>
                <a:ea typeface="Calibri" pitchFamily="34" charset="-122"/>
                <a:cs typeface="Calibri" pitchFamily="34" charset="-120"/>
              </a:rPr>
              <a:t>Critical path (zero float)</a:t>
            </a:r>
            <a:endParaRPr lang="en-US" sz="1150" dirty="0"/>
          </a:p>
        </p:txBody>
      </p:sp>
      <p:sp>
        <p:nvSpPr>
          <p:cNvPr id="36" name="Shape 33"/>
          <p:cNvSpPr/>
          <p:nvPr/>
        </p:nvSpPr>
        <p:spPr>
          <a:xfrm>
            <a:off x="3749040" y="5623560"/>
            <a:ext cx="457200" cy="0"/>
          </a:xfrm>
          <a:prstGeom prst="line">
            <a:avLst/>
          </a:prstGeom>
          <a:noFill/>
          <a:ln w="19050">
            <a:solidFill>
              <a:srgbClr val="8C9AB5"/>
            </a:solidFill>
            <a:prstDash val="solid"/>
          </a:ln>
        </p:spPr>
      </p:sp>
      <p:sp>
        <p:nvSpPr>
          <p:cNvPr id="37" name="Text 34"/>
          <p:cNvSpPr txBox="1"/>
          <p:nvPr/>
        </p:nvSpPr>
        <p:spPr>
          <a:xfrm>
            <a:off x="4343400" y="5486400"/>
            <a:ext cx="3566160" cy="274320"/>
          </a:xfrm>
          <a:prstGeom prst="rect">
            <a:avLst/>
          </a:prstGeom>
          <a:noFill/>
          <a:ln/>
        </p:spPr>
        <p:txBody>
          <a:bodyPr wrap="square" lIns="0" tIns="0" rIns="0" bIns="0" rtlCol="0" anchor="ctr"/>
          <a:lstStyle/>
          <a:p>
            <a:pPr indent="0" marL="0">
              <a:buNone/>
            </a:pPr>
            <a:r>
              <a:rPr lang="en-US" sz="1150" dirty="0">
                <a:solidFill>
                  <a:srgbClr val="2B3445"/>
                </a:solidFill>
                <a:latin typeface="Calibri" pitchFamily="34" charset="0"/>
                <a:ea typeface="Calibri" pitchFamily="34" charset="-122"/>
                <a:cs typeface="Calibri" pitchFamily="34" charset="-120"/>
              </a:rPr>
              <a:t>Non-critical links (activities with float)</a:t>
            </a:r>
            <a:endParaRPr lang="en-US" sz="1150" dirty="0"/>
          </a:p>
        </p:txBody>
      </p:sp>
      <p:sp>
        <p:nvSpPr>
          <p:cNvPr id="38" name="Text 35"/>
          <p:cNvSpPr txBox="1"/>
          <p:nvPr/>
        </p:nvSpPr>
        <p:spPr>
          <a:xfrm>
            <a:off x="8321040" y="1691640"/>
            <a:ext cx="3319272"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PATHS THROUGH THE NETWORK</a:t>
            </a:r>
            <a:endParaRPr lang="en-US" sz="1200" dirty="0"/>
          </a:p>
        </p:txBody>
      </p:sp>
      <p:sp>
        <p:nvSpPr>
          <p:cNvPr id="39" name="Shape 36"/>
          <p:cNvSpPr/>
          <p:nvPr/>
        </p:nvSpPr>
        <p:spPr>
          <a:xfrm>
            <a:off x="8321040" y="2103120"/>
            <a:ext cx="3319272" cy="841248"/>
          </a:xfrm>
          <a:prstGeom prst="roundRect">
            <a:avLst>
              <a:gd name="adj" fmla="val 8696"/>
            </a:avLst>
          </a:prstGeom>
          <a:solidFill>
            <a:srgbClr val="1B2A4A"/>
          </a:solidFill>
          <a:ln/>
        </p:spPr>
      </p:sp>
      <p:sp>
        <p:nvSpPr>
          <p:cNvPr id="40" name="Text 37"/>
          <p:cNvSpPr txBox="1"/>
          <p:nvPr/>
        </p:nvSpPr>
        <p:spPr>
          <a:xfrm>
            <a:off x="8503920" y="2103120"/>
            <a:ext cx="3017520" cy="841248"/>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A → B → D → F</a:t>
            </a:r>
            <a:endParaRPr lang="en-US" sz="1400" dirty="0"/>
          </a:p>
          <a:p>
            <a:pPr indent="0" marL="0">
              <a:buNone/>
            </a:pPr>
            <a:r>
              <a:rPr lang="en-US" sz="1200" dirty="0">
                <a:solidFill>
                  <a:srgbClr val="E9D68F"/>
                </a:solidFill>
                <a:latin typeface="Calibri" pitchFamily="34" charset="0"/>
                <a:ea typeface="Calibri" pitchFamily="34" charset="-122"/>
                <a:cs typeface="Calibri" pitchFamily="34" charset="-120"/>
              </a:rPr>
              <a:t>12 months · the critical path</a:t>
            </a:r>
            <a:endParaRPr lang="en-US" sz="1400" dirty="0"/>
          </a:p>
        </p:txBody>
      </p:sp>
      <p:sp>
        <p:nvSpPr>
          <p:cNvPr id="41" name="Shape 38"/>
          <p:cNvSpPr/>
          <p:nvPr/>
        </p:nvSpPr>
        <p:spPr>
          <a:xfrm>
            <a:off x="8321040" y="3063240"/>
            <a:ext cx="3319272" cy="841248"/>
          </a:xfrm>
          <a:prstGeom prst="roundRect">
            <a:avLst>
              <a:gd name="adj" fmla="val 8696"/>
            </a:avLst>
          </a:prstGeom>
          <a:solidFill>
            <a:srgbClr val="F4F7FC"/>
          </a:solidFill>
          <a:ln/>
        </p:spPr>
      </p:sp>
      <p:sp>
        <p:nvSpPr>
          <p:cNvPr id="42" name="Text 39"/>
          <p:cNvSpPr txBox="1"/>
          <p:nvPr/>
        </p:nvSpPr>
        <p:spPr>
          <a:xfrm>
            <a:off x="8503920" y="3063240"/>
            <a:ext cx="3017520" cy="841248"/>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A → C → D → F</a:t>
            </a:r>
            <a:endParaRPr lang="en-US" sz="1400" dirty="0"/>
          </a:p>
          <a:p>
            <a:pPr indent="0" marL="0">
              <a:buNone/>
            </a:pPr>
            <a:r>
              <a:rPr lang="en-US" sz="1200" dirty="0">
                <a:solidFill>
                  <a:srgbClr val="2B3445"/>
                </a:solidFill>
                <a:latin typeface="Calibri" pitchFamily="34" charset="0"/>
                <a:ea typeface="Calibri" pitchFamily="34" charset="-122"/>
                <a:cs typeface="Calibri" pitchFamily="34" charset="-120"/>
              </a:rPr>
              <a:t>11 months · C has 1 month of float</a:t>
            </a:r>
            <a:endParaRPr lang="en-US" sz="1400" dirty="0"/>
          </a:p>
        </p:txBody>
      </p:sp>
      <p:sp>
        <p:nvSpPr>
          <p:cNvPr id="43" name="Shape 40"/>
          <p:cNvSpPr/>
          <p:nvPr/>
        </p:nvSpPr>
        <p:spPr>
          <a:xfrm>
            <a:off x="8321040" y="4023360"/>
            <a:ext cx="3319272" cy="841248"/>
          </a:xfrm>
          <a:prstGeom prst="roundRect">
            <a:avLst>
              <a:gd name="adj" fmla="val 8696"/>
            </a:avLst>
          </a:prstGeom>
          <a:solidFill>
            <a:srgbClr val="F4F7FC"/>
          </a:solidFill>
          <a:ln/>
        </p:spPr>
      </p:sp>
      <p:sp>
        <p:nvSpPr>
          <p:cNvPr id="44" name="Text 41"/>
          <p:cNvSpPr txBox="1"/>
          <p:nvPr/>
        </p:nvSpPr>
        <p:spPr>
          <a:xfrm>
            <a:off x="8503920" y="4023360"/>
            <a:ext cx="3017520" cy="841248"/>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A → B → E → F</a:t>
            </a:r>
            <a:endParaRPr lang="en-US" sz="1400" dirty="0"/>
          </a:p>
          <a:p>
            <a:pPr indent="0" marL="0">
              <a:buNone/>
            </a:pPr>
            <a:r>
              <a:rPr lang="en-US" sz="1200" dirty="0">
                <a:solidFill>
                  <a:srgbClr val="2B3445"/>
                </a:solidFill>
                <a:latin typeface="Calibri" pitchFamily="34" charset="0"/>
                <a:ea typeface="Calibri" pitchFamily="34" charset="-122"/>
                <a:cs typeface="Calibri" pitchFamily="34" charset="-120"/>
              </a:rPr>
              <a:t>10 months · E has 2 months of float</a:t>
            </a:r>
            <a:endParaRPr lang="en-US" sz="1400" dirty="0"/>
          </a:p>
        </p:txBody>
      </p:sp>
      <p:sp>
        <p:nvSpPr>
          <p:cNvPr id="45" name="Shape 42"/>
          <p:cNvSpPr/>
          <p:nvPr/>
        </p:nvSpPr>
        <p:spPr>
          <a:xfrm>
            <a:off x="8321040" y="5029200"/>
            <a:ext cx="3319272" cy="1097280"/>
          </a:xfrm>
          <a:prstGeom prst="roundRect">
            <a:avLst>
              <a:gd name="adj" fmla="val 6667"/>
            </a:avLst>
          </a:prstGeom>
          <a:solidFill>
            <a:srgbClr val="1B2A4A"/>
          </a:solidFill>
          <a:ln/>
        </p:spPr>
      </p:sp>
      <p:sp>
        <p:nvSpPr>
          <p:cNvPr id="46" name="Shape 43"/>
          <p:cNvSpPr/>
          <p:nvPr/>
        </p:nvSpPr>
        <p:spPr>
          <a:xfrm>
            <a:off x="8549640" y="5303520"/>
            <a:ext cx="548640" cy="548640"/>
          </a:xfrm>
          <a:prstGeom prst="ellipse">
            <a:avLst/>
          </a:prstGeom>
          <a:solidFill>
            <a:srgbClr val="31487A"/>
          </a:solidFill>
          <a:ln/>
        </p:spPr>
      </p:sp>
      <p:pic>
        <p:nvPicPr>
          <p:cNvPr id="47" name="Image 0" descr="preencoded.png">    </p:cNvPr>
          <p:cNvPicPr>
            <a:picLocks noChangeAspect="1"/>
          </p:cNvPicPr>
          <p:nvPr/>
        </p:nvPicPr>
        <p:blipFill>
          <a:blip r:embed="rId1"/>
          <a:stretch>
            <a:fillRect/>
          </a:stretch>
        </p:blipFill>
        <p:spPr>
          <a:xfrm>
            <a:off x="8697773" y="5451653"/>
            <a:ext cx="252374" cy="252374"/>
          </a:xfrm>
          <a:prstGeom prst="rect">
            <a:avLst/>
          </a:prstGeom>
        </p:spPr>
      </p:pic>
      <p:sp>
        <p:nvSpPr>
          <p:cNvPr id="48" name="Text 44"/>
          <p:cNvSpPr txBox="1"/>
          <p:nvPr/>
        </p:nvSpPr>
        <p:spPr>
          <a:xfrm>
            <a:off x="9326880" y="5120640"/>
            <a:ext cx="2084832" cy="914400"/>
          </a:xfrm>
          <a:prstGeom prst="rect">
            <a:avLst/>
          </a:prstGeom>
          <a:noFill/>
          <a:ln/>
        </p:spPr>
        <p:txBody>
          <a:bodyPr wrap="square" lIns="0" tIns="0" rIns="0" bIns="0" rtlCol="0" anchor="ctr"/>
          <a:lstStyle/>
          <a:p>
            <a:pPr indent="0" marL="0">
              <a:buNone/>
            </a:pPr>
            <a:r>
              <a:rPr lang="en-US" sz="1250" dirty="0">
                <a:solidFill>
                  <a:srgbClr val="FFFFFF"/>
                </a:solidFill>
                <a:latin typeface="Calibri" pitchFamily="34" charset="0"/>
                <a:ea typeface="Calibri" pitchFamily="34" charset="-122"/>
                <a:cs typeface="Calibri" pitchFamily="34" charset="-120"/>
              </a:rPr>
              <a:t>A delay to A, B, D or F delays the whole project; C and E can slip within their float.</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3.4 · MILESTONES AND CONTROL POINTS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Milestones and Control Gates During Implementation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15</a:t>
            </a:r>
            <a:endParaRPr lang="en-US" sz="900" dirty="0"/>
          </a:p>
        </p:txBody>
      </p:sp>
      <p:sp>
        <p:nvSpPr>
          <p:cNvPr id="7" name="Shape 4"/>
          <p:cNvSpPr/>
          <p:nvPr/>
        </p:nvSpPr>
        <p:spPr>
          <a:xfrm>
            <a:off x="9445752" y="365760"/>
            <a:ext cx="2194560" cy="310896"/>
          </a:xfrm>
          <a:prstGeom prst="roundRect">
            <a:avLst>
              <a:gd name="adj" fmla="val 23529"/>
            </a:avLst>
          </a:prstGeom>
          <a:solidFill>
            <a:srgbClr val="E9D68F"/>
          </a:solidFill>
          <a:ln/>
        </p:spPr>
      </p:sp>
      <p:sp>
        <p:nvSpPr>
          <p:cNvPr id="8" name="Text 5"/>
          <p:cNvSpPr txBox="1"/>
          <p:nvPr/>
        </p:nvSpPr>
        <p:spPr>
          <a:xfrm>
            <a:off x="9445752" y="365760"/>
            <a:ext cx="2194560" cy="310896"/>
          </a:xfrm>
          <a:prstGeom prst="rect">
            <a:avLst/>
          </a:prstGeom>
          <a:noFill/>
          <a:ln/>
        </p:spPr>
        <p:txBody>
          <a:bodyPr wrap="square" lIns="0" tIns="0" rIns="0" bIns="0" rtlCol="0" anchor="ctr"/>
          <a:lstStyle/>
          <a:p>
            <a:pPr algn="ctr" indent="0" marL="0">
              <a:buNone/>
            </a:pPr>
            <a:r>
              <a:rPr lang="en-US" sz="1000" b="1" spc="100" kern="0" dirty="0">
                <a:solidFill>
                  <a:srgbClr val="1B2A4A"/>
                </a:solidFill>
                <a:latin typeface="Calibri" pitchFamily="34" charset="0"/>
                <a:ea typeface="Calibri" pitchFamily="34" charset="-122"/>
                <a:cs typeface="Calibri" pitchFamily="34" charset="-120"/>
              </a:rPr>
              <a:t>ILLUSTRATIVE EXAMPLE</a:t>
            </a:r>
            <a:endParaRPr lang="en-US" sz="1000" dirty="0"/>
          </a:p>
        </p:txBody>
      </p:sp>
      <p:sp>
        <p:nvSpPr>
          <p:cNvPr id="9" name="Shape 6"/>
          <p:cNvSpPr/>
          <p:nvPr/>
        </p:nvSpPr>
        <p:spPr>
          <a:xfrm>
            <a:off x="859536" y="2377440"/>
            <a:ext cx="4308348" cy="411480"/>
          </a:xfrm>
          <a:prstGeom prst="roundRect">
            <a:avLst>
              <a:gd name="adj" fmla="val 17778"/>
            </a:avLst>
          </a:prstGeom>
          <a:solidFill>
            <a:srgbClr val="E8EEF9"/>
          </a:solidFill>
          <a:ln/>
        </p:spPr>
      </p:sp>
      <p:sp>
        <p:nvSpPr>
          <p:cNvPr id="10" name="Text 7"/>
          <p:cNvSpPr txBox="1"/>
          <p:nvPr/>
        </p:nvSpPr>
        <p:spPr>
          <a:xfrm>
            <a:off x="859536" y="2377440"/>
            <a:ext cx="4308348" cy="411480"/>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Analysis and design</a:t>
            </a:r>
            <a:endParaRPr lang="en-US" sz="1200" dirty="0"/>
          </a:p>
        </p:txBody>
      </p:sp>
      <p:sp>
        <p:nvSpPr>
          <p:cNvPr id="11" name="Shape 8"/>
          <p:cNvSpPr/>
          <p:nvPr/>
        </p:nvSpPr>
        <p:spPr>
          <a:xfrm>
            <a:off x="5241036" y="2377440"/>
            <a:ext cx="3432048" cy="411480"/>
          </a:xfrm>
          <a:prstGeom prst="roundRect">
            <a:avLst>
              <a:gd name="adj" fmla="val 17778"/>
            </a:avLst>
          </a:prstGeom>
          <a:solidFill>
            <a:srgbClr val="E8EEF9"/>
          </a:solidFill>
          <a:ln/>
        </p:spPr>
      </p:sp>
      <p:sp>
        <p:nvSpPr>
          <p:cNvPr id="12" name="Text 9"/>
          <p:cNvSpPr txBox="1"/>
          <p:nvPr/>
        </p:nvSpPr>
        <p:spPr>
          <a:xfrm>
            <a:off x="5241036" y="2377440"/>
            <a:ext cx="3432048" cy="411480"/>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Pilot</a:t>
            </a:r>
            <a:endParaRPr lang="en-US" sz="1200" dirty="0"/>
          </a:p>
        </p:txBody>
      </p:sp>
      <p:sp>
        <p:nvSpPr>
          <p:cNvPr id="13" name="Shape 10"/>
          <p:cNvSpPr/>
          <p:nvPr/>
        </p:nvSpPr>
        <p:spPr>
          <a:xfrm>
            <a:off x="8746236" y="2377440"/>
            <a:ext cx="2555748" cy="411480"/>
          </a:xfrm>
          <a:prstGeom prst="roundRect">
            <a:avLst>
              <a:gd name="adj" fmla="val 17778"/>
            </a:avLst>
          </a:prstGeom>
          <a:solidFill>
            <a:srgbClr val="E8EEF9"/>
          </a:solidFill>
          <a:ln/>
        </p:spPr>
      </p:sp>
      <p:sp>
        <p:nvSpPr>
          <p:cNvPr id="14" name="Text 11"/>
          <p:cNvSpPr txBox="1"/>
          <p:nvPr/>
        </p:nvSpPr>
        <p:spPr>
          <a:xfrm>
            <a:off x="8746236" y="2377440"/>
            <a:ext cx="2555748" cy="411480"/>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Evaluation and dissemination</a:t>
            </a:r>
            <a:endParaRPr lang="en-US" sz="1200" dirty="0"/>
          </a:p>
        </p:txBody>
      </p:sp>
      <p:sp>
        <p:nvSpPr>
          <p:cNvPr id="15" name="Shape 12"/>
          <p:cNvSpPr/>
          <p:nvPr/>
        </p:nvSpPr>
        <p:spPr>
          <a:xfrm>
            <a:off x="822960" y="3063240"/>
            <a:ext cx="10515600" cy="0"/>
          </a:xfrm>
          <a:prstGeom prst="line">
            <a:avLst/>
          </a:prstGeom>
          <a:noFill/>
          <a:ln w="31750">
            <a:solidFill>
              <a:srgbClr val="D5DDEB"/>
            </a:solidFill>
            <a:prstDash val="solid"/>
          </a:ln>
        </p:spPr>
      </p:sp>
      <p:sp>
        <p:nvSpPr>
          <p:cNvPr id="16" name="Text 13"/>
          <p:cNvSpPr txBox="1"/>
          <p:nvPr/>
        </p:nvSpPr>
        <p:spPr>
          <a:xfrm>
            <a:off x="548640" y="3172968"/>
            <a:ext cx="822960" cy="228600"/>
          </a:xfrm>
          <a:prstGeom prst="rect">
            <a:avLst/>
          </a:prstGeom>
          <a:noFill/>
          <a:ln/>
        </p:spPr>
        <p:txBody>
          <a:bodyPr wrap="square" lIns="0" tIns="0" rIns="0" bIns="0" rtlCol="0" anchor="t"/>
          <a:lstStyle/>
          <a:p>
            <a:pPr indent="0" marL="0">
              <a:buNone/>
            </a:pPr>
            <a:r>
              <a:rPr lang="en-US" sz="950" dirty="0">
                <a:solidFill>
                  <a:srgbClr val="64708C"/>
                </a:solidFill>
                <a:latin typeface="Calibri" pitchFamily="34" charset="0"/>
                <a:ea typeface="Calibri" pitchFamily="34" charset="-122"/>
                <a:cs typeface="Calibri" pitchFamily="34" charset="-120"/>
              </a:rPr>
              <a:t>Month 0</a:t>
            </a:r>
            <a:endParaRPr lang="en-US" sz="950" dirty="0"/>
          </a:p>
        </p:txBody>
      </p:sp>
      <p:sp>
        <p:nvSpPr>
          <p:cNvPr id="17" name="Shape 14"/>
          <p:cNvSpPr/>
          <p:nvPr/>
        </p:nvSpPr>
        <p:spPr>
          <a:xfrm>
            <a:off x="5204460" y="2121408"/>
            <a:ext cx="0" cy="941832"/>
          </a:xfrm>
          <a:prstGeom prst="line">
            <a:avLst/>
          </a:prstGeom>
          <a:noFill/>
          <a:ln w="22225">
            <a:solidFill>
              <a:srgbClr val="C9A227"/>
            </a:solidFill>
            <a:prstDash val="dash"/>
          </a:ln>
        </p:spPr>
      </p:sp>
      <p:sp>
        <p:nvSpPr>
          <p:cNvPr id="18" name="Shape 15"/>
          <p:cNvSpPr/>
          <p:nvPr/>
        </p:nvSpPr>
        <p:spPr>
          <a:xfrm>
            <a:off x="4985004" y="1691640"/>
            <a:ext cx="438912" cy="438912"/>
          </a:xfrm>
          <a:prstGeom prst="ellipse">
            <a:avLst/>
          </a:prstGeom>
          <a:solidFill>
            <a:srgbClr val="C9A227"/>
          </a:solidFill>
          <a:ln/>
        </p:spPr>
      </p:sp>
      <p:pic>
        <p:nvPicPr>
          <p:cNvPr id="19" name="Image 0" descr="preencoded.png">    </p:cNvPr>
          <p:cNvPicPr>
            <a:picLocks noChangeAspect="1"/>
          </p:cNvPicPr>
          <p:nvPr/>
        </p:nvPicPr>
        <p:blipFill>
          <a:blip r:embed="rId1"/>
          <a:stretch>
            <a:fillRect/>
          </a:stretch>
        </p:blipFill>
        <p:spPr>
          <a:xfrm>
            <a:off x="5103510" y="1810146"/>
            <a:ext cx="201900" cy="201900"/>
          </a:xfrm>
          <a:prstGeom prst="rect">
            <a:avLst/>
          </a:prstGeom>
        </p:spPr>
      </p:pic>
      <p:sp>
        <p:nvSpPr>
          <p:cNvPr id="20" name="Text 16"/>
          <p:cNvSpPr txBox="1"/>
          <p:nvPr/>
        </p:nvSpPr>
        <p:spPr>
          <a:xfrm>
            <a:off x="5497068" y="1691640"/>
            <a:ext cx="2514600" cy="438912"/>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Control gate: proceed to the pilot?</a:t>
            </a:r>
            <a:endParaRPr lang="en-US" sz="1200" dirty="0"/>
          </a:p>
        </p:txBody>
      </p:sp>
      <p:sp>
        <p:nvSpPr>
          <p:cNvPr id="21" name="Shape 17"/>
          <p:cNvSpPr/>
          <p:nvPr/>
        </p:nvSpPr>
        <p:spPr>
          <a:xfrm>
            <a:off x="8709660" y="2121408"/>
            <a:ext cx="0" cy="941832"/>
          </a:xfrm>
          <a:prstGeom prst="line">
            <a:avLst/>
          </a:prstGeom>
          <a:noFill/>
          <a:ln w="22225">
            <a:solidFill>
              <a:srgbClr val="C9A227"/>
            </a:solidFill>
            <a:prstDash val="dash"/>
          </a:ln>
        </p:spPr>
      </p:sp>
      <p:sp>
        <p:nvSpPr>
          <p:cNvPr id="22" name="Shape 18"/>
          <p:cNvSpPr/>
          <p:nvPr/>
        </p:nvSpPr>
        <p:spPr>
          <a:xfrm>
            <a:off x="8490204" y="1691640"/>
            <a:ext cx="438912" cy="438912"/>
          </a:xfrm>
          <a:prstGeom prst="ellipse">
            <a:avLst/>
          </a:prstGeom>
          <a:solidFill>
            <a:srgbClr val="C9A227"/>
          </a:solidFill>
          <a:ln/>
        </p:spPr>
      </p:sp>
      <p:pic>
        <p:nvPicPr>
          <p:cNvPr id="23" name="Image 1" descr="preencoded.png">    </p:cNvPr>
          <p:cNvPicPr>
            <a:picLocks noChangeAspect="1"/>
          </p:cNvPicPr>
          <p:nvPr/>
        </p:nvPicPr>
        <p:blipFill>
          <a:blip r:embed="rId2"/>
          <a:stretch>
            <a:fillRect/>
          </a:stretch>
        </p:blipFill>
        <p:spPr>
          <a:xfrm>
            <a:off x="8608710" y="1810146"/>
            <a:ext cx="201900" cy="201900"/>
          </a:xfrm>
          <a:prstGeom prst="rect">
            <a:avLst/>
          </a:prstGeom>
        </p:spPr>
      </p:pic>
      <p:sp>
        <p:nvSpPr>
          <p:cNvPr id="24" name="Text 19"/>
          <p:cNvSpPr txBox="1"/>
          <p:nvPr/>
        </p:nvSpPr>
        <p:spPr>
          <a:xfrm>
            <a:off x="9002268" y="1691640"/>
            <a:ext cx="2514600" cy="438912"/>
          </a:xfrm>
          <a:prstGeom prst="rect">
            <a:avLst/>
          </a:prstGeom>
          <a:noFill/>
          <a:ln/>
        </p:spPr>
        <p:txBody>
          <a:bodyPr wrap="square" lIns="0" tIns="0" rIns="0" bIns="0" rtlCol="0" anchor="ctr"/>
          <a:lstStyle/>
          <a:p>
            <a:pPr indent="0" marL="0">
              <a:buNone/>
            </a:pPr>
            <a:r>
              <a:rPr lang="en-US" sz="1200" b="1" dirty="0">
                <a:solidFill>
                  <a:srgbClr val="1B2A4A"/>
                </a:solidFill>
                <a:latin typeface="Calibri" pitchFamily="34" charset="0"/>
                <a:ea typeface="Calibri" pitchFamily="34" charset="-122"/>
                <a:cs typeface="Calibri" pitchFamily="34" charset="-120"/>
              </a:rPr>
              <a:t>Control gate: proceed to the final phase?</a:t>
            </a:r>
            <a:endParaRPr lang="en-US" sz="1200" dirty="0"/>
          </a:p>
        </p:txBody>
      </p:sp>
      <p:sp>
        <p:nvSpPr>
          <p:cNvPr id="25" name="Shape 20"/>
          <p:cNvSpPr/>
          <p:nvPr/>
        </p:nvSpPr>
        <p:spPr>
          <a:xfrm>
            <a:off x="2410968" y="2898648"/>
            <a:ext cx="329184" cy="329184"/>
          </a:xfrm>
          <a:prstGeom prst="diamond">
            <a:avLst/>
          </a:prstGeom>
          <a:solidFill>
            <a:srgbClr val="1B2A4A"/>
          </a:solidFill>
          <a:ln w="12700">
            <a:solidFill>
              <a:srgbClr val="FFFFFF"/>
            </a:solidFill>
            <a:prstDash val="solid"/>
          </a:ln>
        </p:spPr>
      </p:sp>
      <p:sp>
        <p:nvSpPr>
          <p:cNvPr id="26" name="Text 21"/>
          <p:cNvSpPr txBox="1"/>
          <p:nvPr/>
        </p:nvSpPr>
        <p:spPr>
          <a:xfrm>
            <a:off x="1706880" y="3319272"/>
            <a:ext cx="1737360" cy="502920"/>
          </a:xfrm>
          <a:prstGeom prst="rect">
            <a:avLst/>
          </a:prstGeom>
          <a:noFill/>
          <a:ln/>
        </p:spPr>
        <p:txBody>
          <a:bodyPr wrap="square" lIns="0" tIns="0" rIns="0" bIns="0" rtlCol="0" anchor="t"/>
          <a:lstStyle/>
          <a:p>
            <a:pPr algn="ctr" indent="0" marL="0">
              <a:buNone/>
            </a:pPr>
            <a:r>
              <a:rPr lang="en-US" sz="1150" b="1" dirty="0">
                <a:solidFill>
                  <a:srgbClr val="1B2A4A"/>
                </a:solidFill>
                <a:latin typeface="Calibri" pitchFamily="34" charset="0"/>
                <a:ea typeface="Calibri" pitchFamily="34" charset="-122"/>
                <a:cs typeface="Calibri" pitchFamily="34" charset="-120"/>
              </a:rPr>
              <a:t>MS1  </a:t>
            </a:r>
            <a:pPr algn="ctr" indent="0" marL="0">
              <a:buNone/>
            </a:pPr>
            <a:r>
              <a:rPr lang="en-US" sz="1150" dirty="0">
                <a:solidFill>
                  <a:srgbClr val="2B3445"/>
                </a:solidFill>
                <a:latin typeface="Calibri" pitchFamily="34" charset="0"/>
                <a:ea typeface="Calibri" pitchFamily="34" charset="-122"/>
                <a:cs typeface="Calibri" pitchFamily="34" charset="-120"/>
              </a:rPr>
              <a:t>Needs analysis completed</a:t>
            </a:r>
            <a:endParaRPr lang="en-US" sz="1150" dirty="0"/>
          </a:p>
        </p:txBody>
      </p:sp>
      <p:sp>
        <p:nvSpPr>
          <p:cNvPr id="27" name="Shape 22"/>
          <p:cNvSpPr/>
          <p:nvPr/>
        </p:nvSpPr>
        <p:spPr>
          <a:xfrm>
            <a:off x="5039868" y="2898648"/>
            <a:ext cx="329184" cy="329184"/>
          </a:xfrm>
          <a:prstGeom prst="diamond">
            <a:avLst/>
          </a:prstGeom>
          <a:solidFill>
            <a:srgbClr val="1B2A4A"/>
          </a:solidFill>
          <a:ln w="12700">
            <a:solidFill>
              <a:srgbClr val="FFFFFF"/>
            </a:solidFill>
            <a:prstDash val="solid"/>
          </a:ln>
        </p:spPr>
      </p:sp>
      <p:sp>
        <p:nvSpPr>
          <p:cNvPr id="28" name="Text 23"/>
          <p:cNvSpPr txBox="1"/>
          <p:nvPr/>
        </p:nvSpPr>
        <p:spPr>
          <a:xfrm>
            <a:off x="4335780" y="3319272"/>
            <a:ext cx="1737360" cy="502920"/>
          </a:xfrm>
          <a:prstGeom prst="rect">
            <a:avLst/>
          </a:prstGeom>
          <a:noFill/>
          <a:ln/>
        </p:spPr>
        <p:txBody>
          <a:bodyPr wrap="square" lIns="0" tIns="0" rIns="0" bIns="0" rtlCol="0" anchor="t"/>
          <a:lstStyle/>
          <a:p>
            <a:pPr algn="ctr" indent="0" marL="0">
              <a:buNone/>
            </a:pPr>
            <a:r>
              <a:rPr lang="en-US" sz="1150" b="1" dirty="0">
                <a:solidFill>
                  <a:srgbClr val="1B2A4A"/>
                </a:solidFill>
                <a:latin typeface="Calibri" pitchFamily="34" charset="0"/>
                <a:ea typeface="Calibri" pitchFamily="34" charset="-122"/>
                <a:cs typeface="Calibri" pitchFamily="34" charset="-120"/>
              </a:rPr>
              <a:t>MS2  </a:t>
            </a:r>
            <a:pPr algn="ctr" indent="0" marL="0">
              <a:buNone/>
            </a:pPr>
            <a:r>
              <a:rPr lang="en-US" sz="1150" dirty="0">
                <a:solidFill>
                  <a:srgbClr val="2B3445"/>
                </a:solidFill>
                <a:latin typeface="Calibri" pitchFamily="34" charset="0"/>
                <a:ea typeface="Calibri" pitchFamily="34" charset="-122"/>
                <a:cs typeface="Calibri" pitchFamily="34" charset="-120"/>
              </a:rPr>
              <a:t>Curriculum approved</a:t>
            </a:r>
            <a:endParaRPr lang="en-US" sz="1150" dirty="0"/>
          </a:p>
        </p:txBody>
      </p:sp>
      <p:sp>
        <p:nvSpPr>
          <p:cNvPr id="29" name="Shape 24"/>
          <p:cNvSpPr/>
          <p:nvPr/>
        </p:nvSpPr>
        <p:spPr>
          <a:xfrm>
            <a:off x="8545068" y="2898648"/>
            <a:ext cx="329184" cy="329184"/>
          </a:xfrm>
          <a:prstGeom prst="diamond">
            <a:avLst/>
          </a:prstGeom>
          <a:solidFill>
            <a:srgbClr val="1B2A4A"/>
          </a:solidFill>
          <a:ln w="12700">
            <a:solidFill>
              <a:srgbClr val="FFFFFF"/>
            </a:solidFill>
            <a:prstDash val="solid"/>
          </a:ln>
        </p:spPr>
      </p:sp>
      <p:sp>
        <p:nvSpPr>
          <p:cNvPr id="30" name="Text 25"/>
          <p:cNvSpPr txBox="1"/>
          <p:nvPr/>
        </p:nvSpPr>
        <p:spPr>
          <a:xfrm>
            <a:off x="7840980" y="3319272"/>
            <a:ext cx="1737360" cy="502920"/>
          </a:xfrm>
          <a:prstGeom prst="rect">
            <a:avLst/>
          </a:prstGeom>
          <a:noFill/>
          <a:ln/>
        </p:spPr>
        <p:txBody>
          <a:bodyPr wrap="square" lIns="0" tIns="0" rIns="0" bIns="0" rtlCol="0" anchor="t"/>
          <a:lstStyle/>
          <a:p>
            <a:pPr algn="ctr" indent="0" marL="0">
              <a:buNone/>
            </a:pPr>
            <a:r>
              <a:rPr lang="en-US" sz="1150" b="1" dirty="0">
                <a:solidFill>
                  <a:srgbClr val="1B2A4A"/>
                </a:solidFill>
                <a:latin typeface="Calibri" pitchFamily="34" charset="0"/>
                <a:ea typeface="Calibri" pitchFamily="34" charset="-122"/>
                <a:cs typeface="Calibri" pitchFamily="34" charset="-120"/>
              </a:rPr>
              <a:t>MS3  </a:t>
            </a:r>
            <a:pPr algn="ctr" indent="0" marL="0">
              <a:buNone/>
            </a:pPr>
            <a:r>
              <a:rPr lang="en-US" sz="1150" dirty="0">
                <a:solidFill>
                  <a:srgbClr val="2B3445"/>
                </a:solidFill>
                <a:latin typeface="Calibri" pitchFamily="34" charset="0"/>
                <a:ea typeface="Calibri" pitchFamily="34" charset="-122"/>
                <a:cs typeface="Calibri" pitchFamily="34" charset="-120"/>
              </a:rPr>
              <a:t>Pilot completed</a:t>
            </a:r>
            <a:endParaRPr lang="en-US" sz="1150" dirty="0"/>
          </a:p>
        </p:txBody>
      </p:sp>
      <p:sp>
        <p:nvSpPr>
          <p:cNvPr id="31" name="Shape 26"/>
          <p:cNvSpPr/>
          <p:nvPr/>
        </p:nvSpPr>
        <p:spPr>
          <a:xfrm>
            <a:off x="11173968" y="2898648"/>
            <a:ext cx="329184" cy="329184"/>
          </a:xfrm>
          <a:prstGeom prst="diamond">
            <a:avLst/>
          </a:prstGeom>
          <a:solidFill>
            <a:srgbClr val="1B2A4A"/>
          </a:solidFill>
          <a:ln w="12700">
            <a:solidFill>
              <a:srgbClr val="FFFFFF"/>
            </a:solidFill>
            <a:prstDash val="solid"/>
          </a:ln>
        </p:spPr>
      </p:sp>
      <p:sp>
        <p:nvSpPr>
          <p:cNvPr id="32" name="Text 27"/>
          <p:cNvSpPr txBox="1"/>
          <p:nvPr/>
        </p:nvSpPr>
        <p:spPr>
          <a:xfrm>
            <a:off x="9902952" y="3319272"/>
            <a:ext cx="1737360" cy="502920"/>
          </a:xfrm>
          <a:prstGeom prst="rect">
            <a:avLst/>
          </a:prstGeom>
          <a:noFill/>
          <a:ln/>
        </p:spPr>
        <p:txBody>
          <a:bodyPr wrap="square" lIns="0" tIns="0" rIns="0" bIns="0" rtlCol="0" anchor="t"/>
          <a:lstStyle/>
          <a:p>
            <a:pPr algn="r" indent="0" marL="0">
              <a:buNone/>
            </a:pPr>
            <a:r>
              <a:rPr lang="en-US" sz="1150" b="1" dirty="0">
                <a:solidFill>
                  <a:srgbClr val="1B2A4A"/>
                </a:solidFill>
                <a:latin typeface="Calibri" pitchFamily="34" charset="0"/>
                <a:ea typeface="Calibri" pitchFamily="34" charset="-122"/>
                <a:cs typeface="Calibri" pitchFamily="34" charset="-120"/>
              </a:rPr>
              <a:t>MS4  </a:t>
            </a:r>
            <a:pPr algn="r" indent="0" marL="0">
              <a:buNone/>
            </a:pPr>
            <a:r>
              <a:rPr lang="en-US" sz="1150" dirty="0">
                <a:solidFill>
                  <a:srgbClr val="2B3445"/>
                </a:solidFill>
                <a:latin typeface="Calibri" pitchFamily="34" charset="0"/>
                <a:ea typeface="Calibri" pitchFamily="34" charset="-122"/>
                <a:cs typeface="Calibri" pitchFamily="34" charset="-120"/>
              </a:rPr>
              <a:t>Final results delivered</a:t>
            </a:r>
            <a:endParaRPr lang="en-US" sz="1150" dirty="0"/>
          </a:p>
        </p:txBody>
      </p:sp>
      <p:sp>
        <p:nvSpPr>
          <p:cNvPr id="33" name="Shape 28"/>
          <p:cNvSpPr/>
          <p:nvPr/>
        </p:nvSpPr>
        <p:spPr>
          <a:xfrm>
            <a:off x="548640" y="4069080"/>
            <a:ext cx="5408676" cy="2057400"/>
          </a:xfrm>
          <a:prstGeom prst="roundRect">
            <a:avLst>
              <a:gd name="adj" fmla="val 3556"/>
            </a:avLst>
          </a:prstGeom>
          <a:solidFill>
            <a:srgbClr val="F4F7FC"/>
          </a:solidFill>
          <a:ln/>
        </p:spPr>
      </p:sp>
      <p:sp>
        <p:nvSpPr>
          <p:cNvPr id="34" name="Shape 29"/>
          <p:cNvSpPr/>
          <p:nvPr/>
        </p:nvSpPr>
        <p:spPr>
          <a:xfrm>
            <a:off x="777240" y="4297680"/>
            <a:ext cx="548640" cy="548640"/>
          </a:xfrm>
          <a:prstGeom prst="ellipse">
            <a:avLst/>
          </a:prstGeom>
          <a:solidFill>
            <a:srgbClr val="1B2A4A"/>
          </a:solidFill>
          <a:ln/>
        </p:spPr>
      </p:sp>
      <p:pic>
        <p:nvPicPr>
          <p:cNvPr id="35" name="Image 2" descr="preencoded.png">    </p:cNvPr>
          <p:cNvPicPr>
            <a:picLocks noChangeAspect="1"/>
          </p:cNvPicPr>
          <p:nvPr/>
        </p:nvPicPr>
        <p:blipFill>
          <a:blip r:embed="rId3"/>
          <a:stretch>
            <a:fillRect/>
          </a:stretch>
        </p:blipFill>
        <p:spPr>
          <a:xfrm>
            <a:off x="925373" y="4445813"/>
            <a:ext cx="252374" cy="252374"/>
          </a:xfrm>
          <a:prstGeom prst="rect">
            <a:avLst/>
          </a:prstGeom>
        </p:spPr>
      </p:pic>
      <p:sp>
        <p:nvSpPr>
          <p:cNvPr id="36" name="Text 30"/>
          <p:cNvSpPr txBox="1"/>
          <p:nvPr/>
        </p:nvSpPr>
        <p:spPr>
          <a:xfrm>
            <a:off x="1508760" y="4297680"/>
            <a:ext cx="4311396" cy="548640"/>
          </a:xfrm>
          <a:prstGeom prst="rect">
            <a:avLst/>
          </a:prstGeom>
          <a:noFill/>
          <a:ln/>
        </p:spPr>
        <p:txBody>
          <a:bodyPr wrap="square" lIns="0" tIns="0" rIns="0" bIns="0" rtlCol="0" anchor="ctr"/>
          <a:lstStyle/>
          <a:p>
            <a:pPr indent="0" marL="0">
              <a:buNone/>
            </a:pPr>
            <a:r>
              <a:rPr lang="en-US" sz="1650" b="1" dirty="0">
                <a:solidFill>
                  <a:srgbClr val="1B2A4A"/>
                </a:solidFill>
                <a:latin typeface="Calibri" pitchFamily="34" charset="0"/>
                <a:ea typeface="Calibri" pitchFamily="34" charset="-122"/>
                <a:cs typeface="Calibri" pitchFamily="34" charset="-120"/>
              </a:rPr>
              <a:t>Milestones: a signal</a:t>
            </a:r>
            <a:endParaRPr lang="en-US" sz="1650" dirty="0"/>
          </a:p>
        </p:txBody>
      </p:sp>
      <p:sp>
        <p:nvSpPr>
          <p:cNvPr id="37" name="Text 31"/>
          <p:cNvSpPr txBox="1"/>
          <p:nvPr/>
        </p:nvSpPr>
        <p:spPr>
          <a:xfrm>
            <a:off x="777240" y="4983480"/>
            <a:ext cx="4951476" cy="960120"/>
          </a:xfrm>
          <a:prstGeom prst="rect">
            <a:avLst/>
          </a:prstGeom>
          <a:noFill/>
          <a:ln/>
        </p:spPr>
        <p:txBody>
          <a:bodyPr wrap="square" lIns="0" tIns="0" rIns="0" bIns="0" rtlCol="0" anchor="t"/>
          <a:lstStyle/>
          <a:p>
            <a:pPr indent="0" marL="0">
              <a:buNone/>
            </a:pPr>
            <a:r>
              <a:rPr lang="en-US" sz="1400" dirty="0">
                <a:solidFill>
                  <a:srgbClr val="2B3445"/>
                </a:solidFill>
                <a:latin typeface="Calibri" pitchFamily="34" charset="0"/>
                <a:ea typeface="Calibri" pitchFamily="34" charset="-122"/>
                <a:cs typeface="Calibri" pitchFamily="34" charset="-120"/>
              </a:rPr>
              <a:t>Whether a milestone is reached on schedule tells project management and the donor how implementation is progressing.</a:t>
            </a:r>
            <a:endParaRPr lang="en-US" sz="1400" dirty="0"/>
          </a:p>
        </p:txBody>
      </p:sp>
      <p:sp>
        <p:nvSpPr>
          <p:cNvPr id="38" name="Shape 32"/>
          <p:cNvSpPr/>
          <p:nvPr/>
        </p:nvSpPr>
        <p:spPr>
          <a:xfrm>
            <a:off x="6231636" y="4069080"/>
            <a:ext cx="5408676" cy="2057400"/>
          </a:xfrm>
          <a:prstGeom prst="roundRect">
            <a:avLst>
              <a:gd name="adj" fmla="val 3556"/>
            </a:avLst>
          </a:prstGeom>
          <a:solidFill>
            <a:srgbClr val="F4F7FC"/>
          </a:solidFill>
          <a:ln/>
        </p:spPr>
      </p:sp>
      <p:sp>
        <p:nvSpPr>
          <p:cNvPr id="39" name="Shape 33"/>
          <p:cNvSpPr/>
          <p:nvPr/>
        </p:nvSpPr>
        <p:spPr>
          <a:xfrm>
            <a:off x="6460236" y="4297680"/>
            <a:ext cx="548640" cy="548640"/>
          </a:xfrm>
          <a:prstGeom prst="ellipse">
            <a:avLst/>
          </a:prstGeom>
          <a:solidFill>
            <a:srgbClr val="1B2A4A"/>
          </a:solidFill>
          <a:ln/>
        </p:spPr>
      </p:sp>
      <p:pic>
        <p:nvPicPr>
          <p:cNvPr id="40" name="Image 3" descr="preencoded.png">    </p:cNvPr>
          <p:cNvPicPr>
            <a:picLocks noChangeAspect="1"/>
          </p:cNvPicPr>
          <p:nvPr/>
        </p:nvPicPr>
        <p:blipFill>
          <a:blip r:embed="rId4"/>
          <a:stretch>
            <a:fillRect/>
          </a:stretch>
        </p:blipFill>
        <p:spPr>
          <a:xfrm>
            <a:off x="6608369" y="4445813"/>
            <a:ext cx="252374" cy="252374"/>
          </a:xfrm>
          <a:prstGeom prst="rect">
            <a:avLst/>
          </a:prstGeom>
        </p:spPr>
      </p:pic>
      <p:sp>
        <p:nvSpPr>
          <p:cNvPr id="41" name="Text 34"/>
          <p:cNvSpPr txBox="1"/>
          <p:nvPr/>
        </p:nvSpPr>
        <p:spPr>
          <a:xfrm>
            <a:off x="7191756" y="4297680"/>
            <a:ext cx="4311396" cy="548640"/>
          </a:xfrm>
          <a:prstGeom prst="rect">
            <a:avLst/>
          </a:prstGeom>
          <a:noFill/>
          <a:ln/>
        </p:spPr>
        <p:txBody>
          <a:bodyPr wrap="square" lIns="0" tIns="0" rIns="0" bIns="0" rtlCol="0" anchor="ctr"/>
          <a:lstStyle/>
          <a:p>
            <a:pPr indent="0" marL="0">
              <a:buNone/>
            </a:pPr>
            <a:r>
              <a:rPr lang="en-US" sz="1650" b="1" dirty="0">
                <a:solidFill>
                  <a:srgbClr val="1B2A4A"/>
                </a:solidFill>
                <a:latin typeface="Calibri" pitchFamily="34" charset="0"/>
                <a:ea typeface="Calibri" pitchFamily="34" charset="-122"/>
                <a:cs typeface="Calibri" pitchFamily="34" charset="-120"/>
              </a:rPr>
              <a:t>Control gates: a decision</a:t>
            </a:r>
            <a:endParaRPr lang="en-US" sz="1650" dirty="0"/>
          </a:p>
        </p:txBody>
      </p:sp>
      <p:sp>
        <p:nvSpPr>
          <p:cNvPr id="42" name="Text 35"/>
          <p:cNvSpPr txBox="1"/>
          <p:nvPr/>
        </p:nvSpPr>
        <p:spPr>
          <a:xfrm>
            <a:off x="6460236" y="4983480"/>
            <a:ext cx="4951476" cy="960120"/>
          </a:xfrm>
          <a:prstGeom prst="rect">
            <a:avLst/>
          </a:prstGeom>
          <a:noFill/>
          <a:ln/>
        </p:spPr>
        <p:txBody>
          <a:bodyPr wrap="square" lIns="0" tIns="0" rIns="0" bIns="0" rtlCol="0" anchor="t"/>
          <a:lstStyle/>
          <a:p>
            <a:pPr indent="0" marL="0">
              <a:buNone/>
            </a:pPr>
            <a:r>
              <a:rPr lang="en-US" sz="1400" dirty="0">
                <a:solidFill>
                  <a:srgbClr val="2B3445"/>
                </a:solidFill>
                <a:latin typeface="Calibri" pitchFamily="34" charset="0"/>
                <a:ea typeface="Calibri" pitchFamily="34" charset="-122"/>
                <a:cs typeface="Calibri" pitchFamily="34" charset="-120"/>
              </a:rPr>
              <a:t>Planned decision points, such as moving to the next phase, often linked to assessing interim results and adjusting the plan.</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04</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4</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Managing Resources, Roles and Responsibility</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does the RACI matrix prevent accountability gaps?</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shapes teamwork in a distributed international consortium?</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kind of leadership does an international project require?</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5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4.1 · RESPONSIBILITY ASSIGNMENT MATRIX</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RACI: Four Roles for Every Task</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17</a:t>
            </a:r>
            <a:endParaRPr lang="en-US" sz="900" dirty="0"/>
          </a:p>
        </p:txBody>
      </p:sp>
      <p:sp>
        <p:nvSpPr>
          <p:cNvPr id="7" name="Shape 4"/>
          <p:cNvSpPr/>
          <p:nvPr/>
        </p:nvSpPr>
        <p:spPr>
          <a:xfrm>
            <a:off x="548640" y="1691640"/>
            <a:ext cx="2567178" cy="3154680"/>
          </a:xfrm>
          <a:prstGeom prst="roundRect">
            <a:avLst>
              <a:gd name="adj" fmla="val 2850"/>
            </a:avLst>
          </a:prstGeom>
          <a:solidFill>
            <a:srgbClr val="F4F7FC"/>
          </a:solidFill>
          <a:ln/>
        </p:spPr>
      </p:sp>
      <p:sp>
        <p:nvSpPr>
          <p:cNvPr id="8" name="Shape 5"/>
          <p:cNvSpPr/>
          <p:nvPr/>
        </p:nvSpPr>
        <p:spPr>
          <a:xfrm>
            <a:off x="822960" y="1965960"/>
            <a:ext cx="868680" cy="868680"/>
          </a:xfrm>
          <a:prstGeom prst="ellipse">
            <a:avLst/>
          </a:prstGeom>
          <a:solidFill>
            <a:srgbClr val="1B2A4A"/>
          </a:solidFill>
          <a:ln/>
        </p:spPr>
      </p:sp>
      <p:sp>
        <p:nvSpPr>
          <p:cNvPr id="9" name="Text 6"/>
          <p:cNvSpPr txBox="1"/>
          <p:nvPr/>
        </p:nvSpPr>
        <p:spPr>
          <a:xfrm>
            <a:off x="822960" y="1965960"/>
            <a:ext cx="868680" cy="868680"/>
          </a:xfrm>
          <a:prstGeom prst="rect">
            <a:avLst/>
          </a:prstGeom>
          <a:noFill/>
          <a:ln/>
        </p:spPr>
        <p:txBody>
          <a:bodyPr wrap="square" lIns="0" tIns="0" rIns="0" bIns="0" rtlCol="0" anchor="ctr"/>
          <a:lstStyle/>
          <a:p>
            <a:pPr algn="ctr" indent="0" marL="0">
              <a:buNone/>
            </a:pPr>
            <a:r>
              <a:rPr lang="en-US" sz="3000" b="1" dirty="0">
                <a:solidFill>
                  <a:srgbClr val="C9A227"/>
                </a:solidFill>
                <a:latin typeface="Cambria" pitchFamily="34" charset="0"/>
                <a:ea typeface="Cambria" pitchFamily="34" charset="-122"/>
                <a:cs typeface="Cambria" pitchFamily="34" charset="-120"/>
              </a:rPr>
              <a:t>R</a:t>
            </a:r>
            <a:endParaRPr lang="en-US" sz="3000" dirty="0"/>
          </a:p>
        </p:txBody>
      </p:sp>
      <p:sp>
        <p:nvSpPr>
          <p:cNvPr id="10" name="Text 7"/>
          <p:cNvSpPr txBox="1"/>
          <p:nvPr/>
        </p:nvSpPr>
        <p:spPr>
          <a:xfrm>
            <a:off x="822960" y="2971800"/>
            <a:ext cx="2018538" cy="411480"/>
          </a:xfrm>
          <a:prstGeom prst="rect">
            <a:avLst/>
          </a:prstGeom>
          <a:noFill/>
          <a:ln/>
        </p:spPr>
        <p:txBody>
          <a:bodyPr wrap="square" lIns="0" tIns="0" rIns="0" bIns="0" rtlCol="0" anchor="ctr"/>
          <a:lstStyle/>
          <a:p>
            <a:pPr indent="0" marL="0">
              <a:buNone/>
            </a:pPr>
            <a:r>
              <a:rPr lang="en-US" sz="1900" b="1" dirty="0">
                <a:solidFill>
                  <a:srgbClr val="1B2A4A"/>
                </a:solidFill>
                <a:latin typeface="Cambria" pitchFamily="34" charset="0"/>
                <a:ea typeface="Cambria" pitchFamily="34" charset="-122"/>
                <a:cs typeface="Cambria" pitchFamily="34" charset="-120"/>
              </a:rPr>
              <a:t>Responsible</a:t>
            </a:r>
            <a:endParaRPr lang="en-US" sz="1900" dirty="0"/>
          </a:p>
        </p:txBody>
      </p:sp>
      <p:sp>
        <p:nvSpPr>
          <p:cNvPr id="11" name="Text 8"/>
          <p:cNvSpPr txBox="1"/>
          <p:nvPr/>
        </p:nvSpPr>
        <p:spPr>
          <a:xfrm>
            <a:off x="822960" y="3447288"/>
            <a:ext cx="2018538" cy="77724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The party directly responsible for carrying out the task.</a:t>
            </a:r>
            <a:endParaRPr lang="en-US" sz="1350" dirty="0"/>
          </a:p>
        </p:txBody>
      </p:sp>
      <p:sp>
        <p:nvSpPr>
          <p:cNvPr id="12" name="Shape 9"/>
          <p:cNvSpPr/>
          <p:nvPr/>
        </p:nvSpPr>
        <p:spPr>
          <a:xfrm>
            <a:off x="822960" y="4297680"/>
            <a:ext cx="2018538" cy="329184"/>
          </a:xfrm>
          <a:prstGeom prst="roundRect">
            <a:avLst>
              <a:gd name="adj" fmla="val 22222"/>
            </a:avLst>
          </a:prstGeom>
          <a:solidFill>
            <a:srgbClr val="1B2A4A"/>
          </a:solidFill>
          <a:ln/>
        </p:spPr>
      </p:sp>
      <p:sp>
        <p:nvSpPr>
          <p:cNvPr id="13" name="Text 10"/>
          <p:cNvSpPr txBox="1"/>
          <p:nvPr/>
        </p:nvSpPr>
        <p:spPr>
          <a:xfrm>
            <a:off x="822960" y="4297680"/>
            <a:ext cx="2018538" cy="329184"/>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Performs the work</a:t>
            </a:r>
            <a:endParaRPr lang="en-US" sz="1150" dirty="0"/>
          </a:p>
        </p:txBody>
      </p:sp>
      <p:sp>
        <p:nvSpPr>
          <p:cNvPr id="14" name="Shape 11"/>
          <p:cNvSpPr/>
          <p:nvPr/>
        </p:nvSpPr>
        <p:spPr>
          <a:xfrm>
            <a:off x="3390138" y="1691640"/>
            <a:ext cx="2567178" cy="3154680"/>
          </a:xfrm>
          <a:prstGeom prst="roundRect">
            <a:avLst>
              <a:gd name="adj" fmla="val 2850"/>
            </a:avLst>
          </a:prstGeom>
          <a:solidFill>
            <a:srgbClr val="1B2A4A"/>
          </a:solidFill>
          <a:ln/>
        </p:spPr>
      </p:sp>
      <p:sp>
        <p:nvSpPr>
          <p:cNvPr id="15" name="Shape 12"/>
          <p:cNvSpPr/>
          <p:nvPr/>
        </p:nvSpPr>
        <p:spPr>
          <a:xfrm>
            <a:off x="3664458" y="1965960"/>
            <a:ext cx="868680" cy="868680"/>
          </a:xfrm>
          <a:prstGeom prst="ellipse">
            <a:avLst/>
          </a:prstGeom>
          <a:solidFill>
            <a:srgbClr val="C9A227"/>
          </a:solidFill>
          <a:ln/>
        </p:spPr>
      </p:sp>
      <p:sp>
        <p:nvSpPr>
          <p:cNvPr id="16" name="Text 13"/>
          <p:cNvSpPr txBox="1"/>
          <p:nvPr/>
        </p:nvSpPr>
        <p:spPr>
          <a:xfrm>
            <a:off x="3664458" y="1965960"/>
            <a:ext cx="868680" cy="868680"/>
          </a:xfrm>
          <a:prstGeom prst="rect">
            <a:avLst/>
          </a:prstGeom>
          <a:noFill/>
          <a:ln/>
        </p:spPr>
        <p:txBody>
          <a:bodyPr wrap="square" lIns="0" tIns="0" rIns="0" bIns="0" rtlCol="0" anchor="ctr"/>
          <a:lstStyle/>
          <a:p>
            <a:pPr algn="ctr" indent="0" marL="0">
              <a:buNone/>
            </a:pPr>
            <a:r>
              <a:rPr lang="en-US" sz="3000" b="1" dirty="0">
                <a:solidFill>
                  <a:srgbClr val="1B2A4A"/>
                </a:solidFill>
                <a:latin typeface="Cambria" pitchFamily="34" charset="0"/>
                <a:ea typeface="Cambria" pitchFamily="34" charset="-122"/>
                <a:cs typeface="Cambria" pitchFamily="34" charset="-120"/>
              </a:rPr>
              <a:t>A</a:t>
            </a:r>
            <a:endParaRPr lang="en-US" sz="3000" dirty="0"/>
          </a:p>
        </p:txBody>
      </p:sp>
      <p:sp>
        <p:nvSpPr>
          <p:cNvPr id="17" name="Text 14"/>
          <p:cNvSpPr txBox="1"/>
          <p:nvPr/>
        </p:nvSpPr>
        <p:spPr>
          <a:xfrm>
            <a:off x="3664458" y="2971800"/>
            <a:ext cx="2018538" cy="41148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Accountable</a:t>
            </a:r>
            <a:endParaRPr lang="en-US" sz="1900" dirty="0"/>
          </a:p>
        </p:txBody>
      </p:sp>
      <p:sp>
        <p:nvSpPr>
          <p:cNvPr id="18" name="Text 15"/>
          <p:cNvSpPr txBox="1"/>
          <p:nvPr/>
        </p:nvSpPr>
        <p:spPr>
          <a:xfrm>
            <a:off x="3664458" y="3447288"/>
            <a:ext cx="2018538" cy="777240"/>
          </a:xfrm>
          <a:prstGeom prst="rect">
            <a:avLst/>
          </a:prstGeom>
          <a:noFill/>
          <a:ln/>
        </p:spPr>
        <p:txBody>
          <a:bodyPr wrap="square" lIns="0" tIns="0" rIns="0" bIns="0" rtlCol="0" anchor="t"/>
          <a:lstStyle/>
          <a:p>
            <a:pPr indent="0" marL="0">
              <a:buNone/>
            </a:pPr>
            <a:r>
              <a:rPr lang="en-US" sz="1350" dirty="0">
                <a:solidFill>
                  <a:srgbClr val="D6DEEE"/>
                </a:solidFill>
                <a:latin typeface="Calibri" pitchFamily="34" charset="0"/>
                <a:ea typeface="Calibri" pitchFamily="34" charset="-122"/>
                <a:cs typeface="Calibri" pitchFamily="34" charset="-120"/>
              </a:rPr>
              <a:t>Bears ultimate responsibility for the outcome and approves it.</a:t>
            </a:r>
            <a:endParaRPr lang="en-US" sz="1350" dirty="0"/>
          </a:p>
        </p:txBody>
      </p:sp>
      <p:sp>
        <p:nvSpPr>
          <p:cNvPr id="19" name="Shape 16"/>
          <p:cNvSpPr/>
          <p:nvPr/>
        </p:nvSpPr>
        <p:spPr>
          <a:xfrm>
            <a:off x="3664458" y="4297680"/>
            <a:ext cx="2018538" cy="329184"/>
          </a:xfrm>
          <a:prstGeom prst="roundRect">
            <a:avLst>
              <a:gd name="adj" fmla="val 22222"/>
            </a:avLst>
          </a:prstGeom>
          <a:solidFill>
            <a:srgbClr val="C9A227"/>
          </a:solidFill>
          <a:ln/>
        </p:spPr>
      </p:sp>
      <p:sp>
        <p:nvSpPr>
          <p:cNvPr id="20" name="Text 17"/>
          <p:cNvSpPr txBox="1"/>
          <p:nvPr/>
        </p:nvSpPr>
        <p:spPr>
          <a:xfrm>
            <a:off x="3664458" y="4297680"/>
            <a:ext cx="2018538" cy="329184"/>
          </a:xfrm>
          <a:prstGeom prst="rect">
            <a:avLst/>
          </a:prstGeom>
          <a:noFill/>
          <a:ln/>
        </p:spPr>
        <p:txBody>
          <a:bodyPr wrap="square" lIns="0" tIns="0" rIns="0" bIns="0" rtlCol="0" anchor="ctr"/>
          <a:lstStyle/>
          <a:p>
            <a:pPr algn="ctr" indent="0" marL="0">
              <a:buNone/>
            </a:pPr>
            <a:r>
              <a:rPr lang="en-US" sz="1150" b="1" dirty="0">
                <a:solidFill>
                  <a:srgbClr val="1B2A4A"/>
                </a:solidFill>
                <a:latin typeface="Calibri" pitchFamily="34" charset="0"/>
                <a:ea typeface="Calibri" pitchFamily="34" charset="-122"/>
                <a:cs typeface="Calibri" pitchFamily="34" charset="-120"/>
              </a:rPr>
              <a:t>Exactly one per task</a:t>
            </a:r>
            <a:endParaRPr lang="en-US" sz="1150" dirty="0"/>
          </a:p>
        </p:txBody>
      </p:sp>
      <p:sp>
        <p:nvSpPr>
          <p:cNvPr id="21" name="Shape 18"/>
          <p:cNvSpPr/>
          <p:nvPr/>
        </p:nvSpPr>
        <p:spPr>
          <a:xfrm>
            <a:off x="6231636" y="1691640"/>
            <a:ext cx="2567178" cy="3154680"/>
          </a:xfrm>
          <a:prstGeom prst="roundRect">
            <a:avLst>
              <a:gd name="adj" fmla="val 2850"/>
            </a:avLst>
          </a:prstGeom>
          <a:solidFill>
            <a:srgbClr val="F4F7FC"/>
          </a:solidFill>
          <a:ln/>
        </p:spPr>
      </p:sp>
      <p:sp>
        <p:nvSpPr>
          <p:cNvPr id="22" name="Shape 19"/>
          <p:cNvSpPr/>
          <p:nvPr/>
        </p:nvSpPr>
        <p:spPr>
          <a:xfrm>
            <a:off x="6505956" y="1965960"/>
            <a:ext cx="868680" cy="868680"/>
          </a:xfrm>
          <a:prstGeom prst="ellipse">
            <a:avLst/>
          </a:prstGeom>
          <a:solidFill>
            <a:srgbClr val="1B2A4A"/>
          </a:solidFill>
          <a:ln/>
        </p:spPr>
      </p:sp>
      <p:sp>
        <p:nvSpPr>
          <p:cNvPr id="23" name="Text 20"/>
          <p:cNvSpPr txBox="1"/>
          <p:nvPr/>
        </p:nvSpPr>
        <p:spPr>
          <a:xfrm>
            <a:off x="6505956" y="1965960"/>
            <a:ext cx="868680" cy="868680"/>
          </a:xfrm>
          <a:prstGeom prst="rect">
            <a:avLst/>
          </a:prstGeom>
          <a:noFill/>
          <a:ln/>
        </p:spPr>
        <p:txBody>
          <a:bodyPr wrap="square" lIns="0" tIns="0" rIns="0" bIns="0" rtlCol="0" anchor="ctr"/>
          <a:lstStyle/>
          <a:p>
            <a:pPr algn="ctr" indent="0" marL="0">
              <a:buNone/>
            </a:pPr>
            <a:r>
              <a:rPr lang="en-US" sz="3000" b="1" dirty="0">
                <a:solidFill>
                  <a:srgbClr val="C9A227"/>
                </a:solidFill>
                <a:latin typeface="Cambria" pitchFamily="34" charset="0"/>
                <a:ea typeface="Cambria" pitchFamily="34" charset="-122"/>
                <a:cs typeface="Cambria" pitchFamily="34" charset="-120"/>
              </a:rPr>
              <a:t>C</a:t>
            </a:r>
            <a:endParaRPr lang="en-US" sz="3000" dirty="0"/>
          </a:p>
        </p:txBody>
      </p:sp>
      <p:sp>
        <p:nvSpPr>
          <p:cNvPr id="24" name="Text 21"/>
          <p:cNvSpPr txBox="1"/>
          <p:nvPr/>
        </p:nvSpPr>
        <p:spPr>
          <a:xfrm>
            <a:off x="6505956" y="2971800"/>
            <a:ext cx="2018538" cy="411480"/>
          </a:xfrm>
          <a:prstGeom prst="rect">
            <a:avLst/>
          </a:prstGeom>
          <a:noFill/>
          <a:ln/>
        </p:spPr>
        <p:txBody>
          <a:bodyPr wrap="square" lIns="0" tIns="0" rIns="0" bIns="0" rtlCol="0" anchor="ctr"/>
          <a:lstStyle/>
          <a:p>
            <a:pPr indent="0" marL="0">
              <a:buNone/>
            </a:pPr>
            <a:r>
              <a:rPr lang="en-US" sz="1900" b="1" dirty="0">
                <a:solidFill>
                  <a:srgbClr val="1B2A4A"/>
                </a:solidFill>
                <a:latin typeface="Cambria" pitchFamily="34" charset="0"/>
                <a:ea typeface="Cambria" pitchFamily="34" charset="-122"/>
                <a:cs typeface="Cambria" pitchFamily="34" charset="-120"/>
              </a:rPr>
              <a:t>Consulted</a:t>
            </a:r>
            <a:endParaRPr lang="en-US" sz="1900" dirty="0"/>
          </a:p>
        </p:txBody>
      </p:sp>
      <p:sp>
        <p:nvSpPr>
          <p:cNvPr id="25" name="Text 22"/>
          <p:cNvSpPr txBox="1"/>
          <p:nvPr/>
        </p:nvSpPr>
        <p:spPr>
          <a:xfrm>
            <a:off x="6505956" y="3447288"/>
            <a:ext cx="2018538" cy="77724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Consulted before or during the performance of the task.</a:t>
            </a:r>
            <a:endParaRPr lang="en-US" sz="1350" dirty="0"/>
          </a:p>
        </p:txBody>
      </p:sp>
      <p:sp>
        <p:nvSpPr>
          <p:cNvPr id="26" name="Shape 23"/>
          <p:cNvSpPr/>
          <p:nvPr/>
        </p:nvSpPr>
        <p:spPr>
          <a:xfrm>
            <a:off x="6505956" y="4297680"/>
            <a:ext cx="2018538" cy="329184"/>
          </a:xfrm>
          <a:prstGeom prst="roundRect">
            <a:avLst>
              <a:gd name="adj" fmla="val 22222"/>
            </a:avLst>
          </a:prstGeom>
          <a:solidFill>
            <a:srgbClr val="1B2A4A"/>
          </a:solidFill>
          <a:ln/>
        </p:spPr>
      </p:sp>
      <p:sp>
        <p:nvSpPr>
          <p:cNvPr id="27" name="Text 24"/>
          <p:cNvSpPr txBox="1"/>
          <p:nvPr/>
        </p:nvSpPr>
        <p:spPr>
          <a:xfrm>
            <a:off x="6505956" y="4297680"/>
            <a:ext cx="2018538" cy="329184"/>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Two-way communication</a:t>
            </a:r>
            <a:endParaRPr lang="en-US" sz="1150" dirty="0"/>
          </a:p>
        </p:txBody>
      </p:sp>
      <p:sp>
        <p:nvSpPr>
          <p:cNvPr id="28" name="Shape 25"/>
          <p:cNvSpPr/>
          <p:nvPr/>
        </p:nvSpPr>
        <p:spPr>
          <a:xfrm>
            <a:off x="9073134" y="1691640"/>
            <a:ext cx="2567178" cy="3154680"/>
          </a:xfrm>
          <a:prstGeom prst="roundRect">
            <a:avLst>
              <a:gd name="adj" fmla="val 2850"/>
            </a:avLst>
          </a:prstGeom>
          <a:solidFill>
            <a:srgbClr val="F4F7FC"/>
          </a:solidFill>
          <a:ln/>
        </p:spPr>
      </p:sp>
      <p:sp>
        <p:nvSpPr>
          <p:cNvPr id="29" name="Shape 26"/>
          <p:cNvSpPr/>
          <p:nvPr/>
        </p:nvSpPr>
        <p:spPr>
          <a:xfrm>
            <a:off x="9347454" y="1965960"/>
            <a:ext cx="868680" cy="868680"/>
          </a:xfrm>
          <a:prstGeom prst="ellipse">
            <a:avLst/>
          </a:prstGeom>
          <a:solidFill>
            <a:srgbClr val="1B2A4A"/>
          </a:solidFill>
          <a:ln/>
        </p:spPr>
      </p:sp>
      <p:sp>
        <p:nvSpPr>
          <p:cNvPr id="30" name="Text 27"/>
          <p:cNvSpPr txBox="1"/>
          <p:nvPr/>
        </p:nvSpPr>
        <p:spPr>
          <a:xfrm>
            <a:off x="9347454" y="1965960"/>
            <a:ext cx="868680" cy="868680"/>
          </a:xfrm>
          <a:prstGeom prst="rect">
            <a:avLst/>
          </a:prstGeom>
          <a:noFill/>
          <a:ln/>
        </p:spPr>
        <p:txBody>
          <a:bodyPr wrap="square" lIns="0" tIns="0" rIns="0" bIns="0" rtlCol="0" anchor="ctr"/>
          <a:lstStyle/>
          <a:p>
            <a:pPr algn="ctr" indent="0" marL="0">
              <a:buNone/>
            </a:pPr>
            <a:r>
              <a:rPr lang="en-US" sz="3000" b="1" dirty="0">
                <a:solidFill>
                  <a:srgbClr val="C9A227"/>
                </a:solidFill>
                <a:latin typeface="Cambria" pitchFamily="34" charset="0"/>
                <a:ea typeface="Cambria" pitchFamily="34" charset="-122"/>
                <a:cs typeface="Cambria" pitchFamily="34" charset="-120"/>
              </a:rPr>
              <a:t>I</a:t>
            </a:r>
            <a:endParaRPr lang="en-US" sz="3000" dirty="0"/>
          </a:p>
        </p:txBody>
      </p:sp>
      <p:sp>
        <p:nvSpPr>
          <p:cNvPr id="31" name="Text 28"/>
          <p:cNvSpPr txBox="1"/>
          <p:nvPr/>
        </p:nvSpPr>
        <p:spPr>
          <a:xfrm>
            <a:off x="9347454" y="2971800"/>
            <a:ext cx="2018538" cy="411480"/>
          </a:xfrm>
          <a:prstGeom prst="rect">
            <a:avLst/>
          </a:prstGeom>
          <a:noFill/>
          <a:ln/>
        </p:spPr>
        <p:txBody>
          <a:bodyPr wrap="square" lIns="0" tIns="0" rIns="0" bIns="0" rtlCol="0" anchor="ctr"/>
          <a:lstStyle/>
          <a:p>
            <a:pPr indent="0" marL="0">
              <a:buNone/>
            </a:pPr>
            <a:r>
              <a:rPr lang="en-US" sz="1900" b="1" dirty="0">
                <a:solidFill>
                  <a:srgbClr val="1B2A4A"/>
                </a:solidFill>
                <a:latin typeface="Cambria" pitchFamily="34" charset="0"/>
                <a:ea typeface="Cambria" pitchFamily="34" charset="-122"/>
                <a:cs typeface="Cambria" pitchFamily="34" charset="-120"/>
              </a:rPr>
              <a:t>Informed</a:t>
            </a:r>
            <a:endParaRPr lang="en-US" sz="1900" dirty="0"/>
          </a:p>
        </p:txBody>
      </p:sp>
      <p:sp>
        <p:nvSpPr>
          <p:cNvPr id="32" name="Text 29"/>
          <p:cNvSpPr txBox="1"/>
          <p:nvPr/>
        </p:nvSpPr>
        <p:spPr>
          <a:xfrm>
            <a:off x="9347454" y="3447288"/>
            <a:ext cx="2018538" cy="777240"/>
          </a:xfrm>
          <a:prstGeom prst="rect">
            <a:avLst/>
          </a:prstGeom>
          <a:noFill/>
          <a:ln/>
        </p:spPr>
        <p:txBody>
          <a:bodyPr wrap="square" lIns="0" tIns="0" rIns="0" bIns="0" rtlCol="0" anchor="t"/>
          <a:lstStyle/>
          <a:p>
            <a:pPr indent="0" marL="0">
              <a:buNone/>
            </a:pPr>
            <a:r>
              <a:rPr lang="en-US" sz="1350" dirty="0">
                <a:solidFill>
                  <a:srgbClr val="2B3445"/>
                </a:solidFill>
                <a:latin typeface="Calibri" pitchFamily="34" charset="0"/>
                <a:ea typeface="Calibri" pitchFamily="34" charset="-122"/>
                <a:cs typeface="Calibri" pitchFamily="34" charset="-120"/>
              </a:rPr>
              <a:t>Informed of the progress or outcome of the task.</a:t>
            </a:r>
            <a:endParaRPr lang="en-US" sz="1350" dirty="0"/>
          </a:p>
        </p:txBody>
      </p:sp>
      <p:sp>
        <p:nvSpPr>
          <p:cNvPr id="33" name="Shape 30"/>
          <p:cNvSpPr/>
          <p:nvPr/>
        </p:nvSpPr>
        <p:spPr>
          <a:xfrm>
            <a:off x="9347454" y="4297680"/>
            <a:ext cx="2018538" cy="329184"/>
          </a:xfrm>
          <a:prstGeom prst="roundRect">
            <a:avLst>
              <a:gd name="adj" fmla="val 22222"/>
            </a:avLst>
          </a:prstGeom>
          <a:solidFill>
            <a:srgbClr val="1B2A4A"/>
          </a:solidFill>
          <a:ln/>
        </p:spPr>
      </p:sp>
      <p:sp>
        <p:nvSpPr>
          <p:cNvPr id="34" name="Text 31"/>
          <p:cNvSpPr txBox="1"/>
          <p:nvPr/>
        </p:nvSpPr>
        <p:spPr>
          <a:xfrm>
            <a:off x="9347454" y="4297680"/>
            <a:ext cx="2018538" cy="329184"/>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One-way communication</a:t>
            </a:r>
            <a:endParaRPr lang="en-US" sz="1150" dirty="0"/>
          </a:p>
        </p:txBody>
      </p:sp>
      <p:sp>
        <p:nvSpPr>
          <p:cNvPr id="35" name="Shape 32"/>
          <p:cNvSpPr/>
          <p:nvPr/>
        </p:nvSpPr>
        <p:spPr>
          <a:xfrm>
            <a:off x="548640" y="5120640"/>
            <a:ext cx="11091672" cy="1005840"/>
          </a:xfrm>
          <a:prstGeom prst="roundRect">
            <a:avLst>
              <a:gd name="adj" fmla="val 7273"/>
            </a:avLst>
          </a:prstGeom>
          <a:solidFill>
            <a:srgbClr val="1B2A4A"/>
          </a:solidFill>
          <a:ln/>
        </p:spPr>
      </p:sp>
      <p:sp>
        <p:nvSpPr>
          <p:cNvPr id="36" name="Shape 33"/>
          <p:cNvSpPr/>
          <p:nvPr/>
        </p:nvSpPr>
        <p:spPr>
          <a:xfrm>
            <a:off x="777240" y="5349240"/>
            <a:ext cx="548640" cy="548640"/>
          </a:xfrm>
          <a:prstGeom prst="ellipse">
            <a:avLst/>
          </a:prstGeom>
          <a:solidFill>
            <a:srgbClr val="31487A"/>
          </a:solidFill>
          <a:ln/>
        </p:spPr>
      </p:sp>
      <p:pic>
        <p:nvPicPr>
          <p:cNvPr id="37" name="Image 0" descr="preencoded.png">    </p:cNvPr>
          <p:cNvPicPr>
            <a:picLocks noChangeAspect="1"/>
          </p:cNvPicPr>
          <p:nvPr/>
        </p:nvPicPr>
        <p:blipFill>
          <a:blip r:embed="rId1"/>
          <a:stretch>
            <a:fillRect/>
          </a:stretch>
        </p:blipFill>
        <p:spPr>
          <a:xfrm>
            <a:off x="925373" y="5497373"/>
            <a:ext cx="252374" cy="252374"/>
          </a:xfrm>
          <a:prstGeom prst="rect">
            <a:avLst/>
          </a:prstGeom>
        </p:spPr>
      </p:pic>
      <p:sp>
        <p:nvSpPr>
          <p:cNvPr id="38" name="Text 34"/>
          <p:cNvSpPr txBox="1"/>
          <p:nvPr/>
        </p:nvSpPr>
        <p:spPr>
          <a:xfrm>
            <a:off x="1554480" y="5212080"/>
            <a:ext cx="9857232" cy="8229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Built at the implementation-planning stage, the RACI matrix prevents duplication of functions and “accountability gaps”: tasks for which no member of the consortium considers themselves responsible.</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4.1 · RACI IN PRACTICE</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A RACI Matrix for an International Consortium</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18</a:t>
            </a:r>
            <a:endParaRPr lang="en-US" sz="900" dirty="0"/>
          </a:p>
        </p:txBody>
      </p:sp>
      <p:sp>
        <p:nvSpPr>
          <p:cNvPr id="7" name="Shape 4"/>
          <p:cNvSpPr/>
          <p:nvPr/>
        </p:nvSpPr>
        <p:spPr>
          <a:xfrm>
            <a:off x="9445752" y="365760"/>
            <a:ext cx="2194560" cy="310896"/>
          </a:xfrm>
          <a:prstGeom prst="roundRect">
            <a:avLst>
              <a:gd name="adj" fmla="val 23529"/>
            </a:avLst>
          </a:prstGeom>
          <a:solidFill>
            <a:srgbClr val="E9D68F"/>
          </a:solidFill>
          <a:ln/>
        </p:spPr>
      </p:sp>
      <p:sp>
        <p:nvSpPr>
          <p:cNvPr id="8" name="Text 5"/>
          <p:cNvSpPr txBox="1"/>
          <p:nvPr/>
        </p:nvSpPr>
        <p:spPr>
          <a:xfrm>
            <a:off x="9445752" y="365760"/>
            <a:ext cx="2194560" cy="310896"/>
          </a:xfrm>
          <a:prstGeom prst="rect">
            <a:avLst/>
          </a:prstGeom>
          <a:noFill/>
          <a:ln/>
        </p:spPr>
        <p:txBody>
          <a:bodyPr wrap="square" lIns="0" tIns="0" rIns="0" bIns="0" rtlCol="0" anchor="ctr"/>
          <a:lstStyle/>
          <a:p>
            <a:pPr algn="ctr" indent="0" marL="0">
              <a:buNone/>
            </a:pPr>
            <a:r>
              <a:rPr lang="en-US" sz="1000" b="1" spc="100" kern="0" dirty="0">
                <a:solidFill>
                  <a:srgbClr val="1B2A4A"/>
                </a:solidFill>
                <a:latin typeface="Calibri" pitchFamily="34" charset="0"/>
                <a:ea typeface="Calibri" pitchFamily="34" charset="-122"/>
                <a:cs typeface="Calibri" pitchFamily="34" charset="-120"/>
              </a:rPr>
              <a:t>ILLUSTRATIVE EXAMPLE</a:t>
            </a:r>
            <a:endParaRPr lang="en-US" sz="10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1672" cy="914400"/>
        </p:xfrm>
        <a:graphic>
          <a:graphicData uri="http://schemas.openxmlformats.org/drawingml/2006/table">
            <a:tbl>
              <a:tblPr/>
              <a:tblGrid>
                <a:gridCol w="3319272"/>
                <a:gridCol w="1554480"/>
                <a:gridCol w="1554480"/>
                <a:gridCol w="1554480"/>
                <a:gridCol w="1554480"/>
                <a:gridCol w="1554480"/>
              </a:tblGrid>
              <a:tr h="566928">
                <a:tc>
                  <a:txBody>
                    <a:bodyPr/>
                    <a:lstStyle/>
                    <a:p>
                      <a:pPr algn="l" indent="0" marL="0">
                        <a:buNone/>
                      </a:pPr>
                      <a:r>
                        <a:rPr lang="en-US" sz="1300" b="1" dirty="0">
                          <a:solidFill>
                            <a:srgbClr val="FFFFFF"/>
                          </a:solidFill>
                          <a:latin typeface="Calibri" pitchFamily="34" charset="0"/>
                          <a:ea typeface="Calibri" pitchFamily="34" charset="-122"/>
                          <a:cs typeface="Calibri" pitchFamily="34" charset="-120"/>
                        </a:rPr>
                        <a:t>Task / output</a:t>
                      </a:r>
                      <a:endParaRPr lang="en-US" sz="1300" dirty="0">
                        <a:latin typeface="Calibri" charset="0"/>
                        <a:ea typeface="Calibri" charset="0"/>
                        <a:cs typeface="Calibri"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Project manager</a:t>
                      </a:r>
                      <a:endParaRPr lang="en-US" sz="1300" dirty="0">
                        <a:latin typeface="Calibri" charset="0"/>
                        <a:ea typeface="Calibri" charset="0"/>
                        <a:cs typeface="Calibri"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WP leader</a:t>
                      </a:r>
                      <a:endParaRPr lang="en-US" sz="1300" dirty="0">
                        <a:latin typeface="Calibri" charset="0"/>
                        <a:ea typeface="Calibri" charset="0"/>
                        <a:cs typeface="Calibri"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Partner teams</a:t>
                      </a:r>
                      <a:endParaRPr lang="en-US" sz="1300" dirty="0">
                        <a:latin typeface="Calibri" charset="0"/>
                        <a:ea typeface="Calibri" charset="0"/>
                        <a:cs typeface="Calibri"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Financial officer</a:t>
                      </a:r>
                      <a:endParaRPr lang="en-US" sz="1300" dirty="0">
                        <a:latin typeface="Calibri" charset="0"/>
                        <a:ea typeface="Calibri" charset="0"/>
                        <a:cs typeface="Calibri"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Steering Committee</a:t>
                      </a:r>
                      <a:endParaRPr lang="en-US" sz="1300" dirty="0">
                        <a:latin typeface="Calibri" charset="0"/>
                        <a:ea typeface="Calibri" charset="0"/>
                        <a:cs typeface="Calibri"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566928">
                <a:tc>
                  <a:txBody>
                    <a:bodyPr/>
                    <a:lstStyle/>
                    <a:p>
                      <a:pPr indent="0" marL="0">
                        <a:buNone/>
                      </a:pPr>
                      <a:r>
                        <a:rPr lang="en-US" sz="1350" b="1" dirty="0">
                          <a:solidFill>
                            <a:srgbClr val="1B2A4A"/>
                          </a:solidFill>
                          <a:latin typeface="Calibri" pitchFamily="34" charset="0"/>
                          <a:ea typeface="Calibri" pitchFamily="34" charset="-122"/>
                          <a:cs typeface="Calibri" pitchFamily="34" charset="-120"/>
                        </a:rPr>
                        <a:t>Interim report to the donor</a:t>
                      </a:r>
                      <a:endParaRPr lang="en-US" sz="1350" dirty="0">
                        <a:latin typeface="Calibri" charset="0"/>
                        <a:ea typeface="Calibri" charset="0"/>
                        <a:cs typeface="Calibri"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algn="ctr" indent="0" marL="0">
                        <a:buNone/>
                      </a:pPr>
                      <a:r>
                        <a:rPr lang="en-US" sz="1800" b="1" dirty="0">
                          <a:solidFill>
                            <a:srgbClr val="1B2A4A"/>
                          </a:solidFill>
                          <a:latin typeface="Cambria" pitchFamily="34" charset="0"/>
                          <a:ea typeface="Cambria" pitchFamily="34" charset="-122"/>
                          <a:cs typeface="Cambria" pitchFamily="34" charset="-120"/>
                        </a:rPr>
                        <a:t>A</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C9A227"/>
                    </a:solidFill>
                  </a:tcPr>
                </a:tc>
                <a:tc>
                  <a:txBody>
                    <a:bodyPr/>
                    <a:lstStyle/>
                    <a:p>
                      <a:pPr algn="ctr" indent="0" marL="0">
                        <a:buNone/>
                      </a:pPr>
                      <a:r>
                        <a:rPr lang="en-US" sz="1800" b="1" dirty="0">
                          <a:solidFill>
                            <a:srgbClr val="FFFFFF"/>
                          </a:solidFill>
                          <a:latin typeface="Cambria" pitchFamily="34" charset="0"/>
                          <a:ea typeface="Cambria" pitchFamily="34" charset="-122"/>
                          <a:cs typeface="Cambria" pitchFamily="34" charset="-120"/>
                        </a:rPr>
                        <a:t>R</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algn="ctr" indent="0" marL="0">
                        <a:buNone/>
                      </a:pPr>
                      <a:r>
                        <a:rPr lang="en-US" sz="1800" b="1" dirty="0">
                          <a:solidFill>
                            <a:srgbClr val="1B2A4A"/>
                          </a:solidFill>
                          <a:latin typeface="Cambria" pitchFamily="34" charset="0"/>
                          <a:ea typeface="Cambria" pitchFamily="34" charset="-122"/>
                          <a:cs typeface="Cambria" pitchFamily="34" charset="-120"/>
                        </a:rPr>
                        <a:t>C</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E8EEF9"/>
                    </a:solidFill>
                  </a:tcPr>
                </a:tc>
                <a:tc>
                  <a:txBody>
                    <a:bodyPr/>
                    <a:lstStyle/>
                    <a:p>
                      <a:pPr algn="ctr" indent="0" marL="0">
                        <a:buNone/>
                      </a:pPr>
                      <a:r>
                        <a:rPr lang="en-US" sz="1800" b="1" dirty="0">
                          <a:solidFill>
                            <a:srgbClr val="FFFFFF"/>
                          </a:solidFill>
                          <a:latin typeface="Cambria" pitchFamily="34" charset="0"/>
                          <a:ea typeface="Cambria" pitchFamily="34" charset="-122"/>
                          <a:cs typeface="Cambria" pitchFamily="34" charset="-120"/>
                        </a:rPr>
                        <a:t>R</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algn="ctr" indent="0" marL="0">
                        <a:buNone/>
                      </a:pPr>
                      <a:r>
                        <a:rPr lang="en-US" sz="1800" dirty="0">
                          <a:solidFill>
                            <a:srgbClr val="64708C"/>
                          </a:solidFill>
                          <a:latin typeface="Cambria" pitchFamily="34" charset="0"/>
                          <a:ea typeface="Cambria" pitchFamily="34" charset="-122"/>
                          <a:cs typeface="Cambria" pitchFamily="34" charset="-120"/>
                        </a:rPr>
                        <a:t>I</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566928">
                <a:tc>
                  <a:txBody>
                    <a:bodyPr/>
                    <a:lstStyle/>
                    <a:p>
                      <a:pPr indent="0" marL="0">
                        <a:buNone/>
                      </a:pPr>
                      <a:r>
                        <a:rPr lang="en-US" sz="1350" b="1" dirty="0">
                          <a:solidFill>
                            <a:srgbClr val="1B2A4A"/>
                          </a:solidFill>
                          <a:latin typeface="Calibri" pitchFamily="34" charset="0"/>
                          <a:ea typeface="Calibri" pitchFamily="34" charset="-122"/>
                          <a:cs typeface="Calibri" pitchFamily="34" charset="-120"/>
                        </a:rPr>
                        <a:t>Training curriculum (WP2 output)</a:t>
                      </a:r>
                      <a:endParaRPr lang="en-US" sz="1350" dirty="0">
                        <a:latin typeface="Calibri" charset="0"/>
                        <a:ea typeface="Calibri" charset="0"/>
                        <a:cs typeface="Calibri"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1B2A4A"/>
                          </a:solidFill>
                          <a:latin typeface="Cambria" pitchFamily="34" charset="0"/>
                          <a:ea typeface="Cambria" pitchFamily="34" charset="-122"/>
                          <a:cs typeface="Cambria" pitchFamily="34" charset="-120"/>
                        </a:rPr>
                        <a:t>C</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E8EEF9"/>
                    </a:solidFill>
                  </a:tcPr>
                </a:tc>
                <a:tc>
                  <a:txBody>
                    <a:bodyPr/>
                    <a:lstStyle/>
                    <a:p>
                      <a:pPr algn="ctr" indent="0" marL="0">
                        <a:buNone/>
                      </a:pPr>
                      <a:r>
                        <a:rPr lang="en-US" sz="1800" b="1" dirty="0">
                          <a:solidFill>
                            <a:srgbClr val="1B2A4A"/>
                          </a:solidFill>
                          <a:latin typeface="Cambria" pitchFamily="34" charset="0"/>
                          <a:ea typeface="Cambria" pitchFamily="34" charset="-122"/>
                          <a:cs typeface="Cambria" pitchFamily="34" charset="-120"/>
                        </a:rPr>
                        <a:t>A</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C9A227"/>
                    </a:solidFill>
                  </a:tcPr>
                </a:tc>
                <a:tc>
                  <a:txBody>
                    <a:bodyPr/>
                    <a:lstStyle/>
                    <a:p>
                      <a:pPr algn="ctr" indent="0" marL="0">
                        <a:buNone/>
                      </a:pPr>
                      <a:r>
                        <a:rPr lang="en-US" sz="1800" b="1" dirty="0">
                          <a:solidFill>
                            <a:srgbClr val="FFFFFF"/>
                          </a:solidFill>
                          <a:latin typeface="Cambria" pitchFamily="34" charset="0"/>
                          <a:ea typeface="Cambria" pitchFamily="34" charset="-122"/>
                          <a:cs typeface="Cambria" pitchFamily="34" charset="-120"/>
                        </a:rPr>
                        <a:t>R</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algn="ctr" indent="0" marL="0">
                        <a:buNone/>
                      </a:pPr>
                      <a:r>
                        <a:rPr lang="en-US" sz="1800" dirty="0">
                          <a:solidFill>
                            <a:srgbClr val="A9B6CC"/>
                          </a:solidFill>
                          <a:latin typeface="Cambria" pitchFamily="34" charset="0"/>
                          <a:ea typeface="Cambria" pitchFamily="34" charset="-122"/>
                          <a:cs typeface="Cambria" pitchFamily="34" charset="-120"/>
                        </a:rPr>
                        <a:t>—</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algn="ctr" indent="0" marL="0">
                        <a:buNone/>
                      </a:pPr>
                      <a:r>
                        <a:rPr lang="en-US" sz="1800" dirty="0">
                          <a:solidFill>
                            <a:srgbClr val="64708C"/>
                          </a:solidFill>
                          <a:latin typeface="Cambria" pitchFamily="34" charset="0"/>
                          <a:ea typeface="Cambria" pitchFamily="34" charset="-122"/>
                          <a:cs typeface="Cambria" pitchFamily="34" charset="-120"/>
                        </a:rPr>
                        <a:t>I</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566928">
                <a:tc>
                  <a:txBody>
                    <a:bodyPr/>
                    <a:lstStyle/>
                    <a:p>
                      <a:pPr indent="0" marL="0">
                        <a:buNone/>
                      </a:pPr>
                      <a:r>
                        <a:rPr lang="en-US" sz="1350" b="1" dirty="0">
                          <a:solidFill>
                            <a:srgbClr val="1B2A4A"/>
                          </a:solidFill>
                          <a:latin typeface="Calibri" pitchFamily="34" charset="0"/>
                          <a:ea typeface="Calibri" pitchFamily="34" charset="-122"/>
                          <a:cs typeface="Calibri" pitchFamily="34" charset="-120"/>
                        </a:rPr>
                        <a:t>Partner financial statements</a:t>
                      </a:r>
                      <a:endParaRPr lang="en-US" sz="1350" dirty="0">
                        <a:latin typeface="Calibri" charset="0"/>
                        <a:ea typeface="Calibri" charset="0"/>
                        <a:cs typeface="Calibri"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algn="ctr" indent="0" marL="0">
                        <a:buNone/>
                      </a:pPr>
                      <a:r>
                        <a:rPr lang="en-US" sz="1800" dirty="0">
                          <a:solidFill>
                            <a:srgbClr val="64708C"/>
                          </a:solidFill>
                          <a:latin typeface="Cambria" pitchFamily="34" charset="0"/>
                          <a:ea typeface="Cambria" pitchFamily="34" charset="-122"/>
                          <a:cs typeface="Cambria" pitchFamily="34" charset="-120"/>
                        </a:rPr>
                        <a:t>I</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algn="ctr" indent="0" marL="0">
                        <a:buNone/>
                      </a:pPr>
                      <a:r>
                        <a:rPr lang="en-US" sz="1800" dirty="0">
                          <a:solidFill>
                            <a:srgbClr val="A9B6CC"/>
                          </a:solidFill>
                          <a:latin typeface="Cambria" pitchFamily="34" charset="0"/>
                          <a:ea typeface="Cambria" pitchFamily="34" charset="-122"/>
                          <a:cs typeface="Cambria" pitchFamily="34" charset="-120"/>
                        </a:rPr>
                        <a:t>—</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FFFFFF"/>
                          </a:solidFill>
                          <a:latin typeface="Cambria" pitchFamily="34" charset="0"/>
                          <a:ea typeface="Cambria" pitchFamily="34" charset="-122"/>
                          <a:cs typeface="Cambria" pitchFamily="34" charset="-120"/>
                        </a:rPr>
                        <a:t>R</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algn="ctr" indent="0" marL="0">
                        <a:buNone/>
                      </a:pPr>
                      <a:r>
                        <a:rPr lang="en-US" sz="1800" b="1" dirty="0">
                          <a:solidFill>
                            <a:srgbClr val="1B2A4A"/>
                          </a:solidFill>
                          <a:latin typeface="Cambria" pitchFamily="34" charset="0"/>
                          <a:ea typeface="Cambria" pitchFamily="34" charset="-122"/>
                          <a:cs typeface="Cambria" pitchFamily="34" charset="-120"/>
                        </a:rPr>
                        <a:t>A</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C9A227"/>
                    </a:solidFill>
                  </a:tcPr>
                </a:tc>
                <a:tc>
                  <a:txBody>
                    <a:bodyPr/>
                    <a:lstStyle/>
                    <a:p>
                      <a:pPr algn="ctr" indent="0" marL="0">
                        <a:buNone/>
                      </a:pPr>
                      <a:r>
                        <a:rPr lang="en-US" sz="1800" dirty="0">
                          <a:solidFill>
                            <a:srgbClr val="A9B6CC"/>
                          </a:solidFill>
                          <a:latin typeface="Cambria" pitchFamily="34" charset="0"/>
                          <a:ea typeface="Cambria" pitchFamily="34" charset="-122"/>
                          <a:cs typeface="Cambria" pitchFamily="34" charset="-120"/>
                        </a:rPr>
                        <a:t>—</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r h="566928">
                <a:tc>
                  <a:txBody>
                    <a:bodyPr/>
                    <a:lstStyle/>
                    <a:p>
                      <a:pPr indent="0" marL="0">
                        <a:buNone/>
                      </a:pPr>
                      <a:r>
                        <a:rPr lang="en-US" sz="1350" b="1" dirty="0">
                          <a:solidFill>
                            <a:srgbClr val="1B2A4A"/>
                          </a:solidFill>
                          <a:latin typeface="Calibri" pitchFamily="34" charset="0"/>
                          <a:ea typeface="Calibri" pitchFamily="34" charset="-122"/>
                          <a:cs typeface="Calibri" pitchFamily="34" charset="-120"/>
                        </a:rPr>
                        <a:t>Budget reallocation request</a:t>
                      </a:r>
                      <a:endParaRPr lang="en-US" sz="1350" dirty="0">
                        <a:latin typeface="Calibri" charset="0"/>
                        <a:ea typeface="Calibri" charset="0"/>
                        <a:cs typeface="Calibri"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algn="ctr" indent="0" marL="0">
                        <a:buNone/>
                      </a:pPr>
                      <a:r>
                        <a:rPr lang="en-US" sz="1800" b="1" dirty="0">
                          <a:solidFill>
                            <a:srgbClr val="FFFFFF"/>
                          </a:solidFill>
                          <a:latin typeface="Cambria" pitchFamily="34" charset="0"/>
                          <a:ea typeface="Cambria" pitchFamily="34" charset="-122"/>
                          <a:cs typeface="Cambria" pitchFamily="34" charset="-120"/>
                        </a:rPr>
                        <a:t>R</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algn="ctr" indent="0" marL="0">
                        <a:buNone/>
                      </a:pPr>
                      <a:r>
                        <a:rPr lang="en-US" sz="1800" b="1" dirty="0">
                          <a:solidFill>
                            <a:srgbClr val="1B2A4A"/>
                          </a:solidFill>
                          <a:latin typeface="Cambria" pitchFamily="34" charset="0"/>
                          <a:ea typeface="Cambria" pitchFamily="34" charset="-122"/>
                          <a:cs typeface="Cambria" pitchFamily="34" charset="-120"/>
                        </a:rPr>
                        <a:t>C</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E8EEF9"/>
                    </a:solidFill>
                  </a:tcPr>
                </a:tc>
                <a:tc>
                  <a:txBody>
                    <a:bodyPr/>
                    <a:lstStyle/>
                    <a:p>
                      <a:pPr algn="ctr" indent="0" marL="0">
                        <a:buNone/>
                      </a:pPr>
                      <a:r>
                        <a:rPr lang="en-US" sz="1800" b="1" dirty="0">
                          <a:solidFill>
                            <a:srgbClr val="1B2A4A"/>
                          </a:solidFill>
                          <a:latin typeface="Cambria" pitchFamily="34" charset="0"/>
                          <a:ea typeface="Cambria" pitchFamily="34" charset="-122"/>
                          <a:cs typeface="Cambria" pitchFamily="34" charset="-120"/>
                        </a:rPr>
                        <a:t>C</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E8EEF9"/>
                    </a:solidFill>
                  </a:tcPr>
                </a:tc>
                <a:tc>
                  <a:txBody>
                    <a:bodyPr/>
                    <a:lstStyle/>
                    <a:p>
                      <a:pPr algn="ctr" indent="0" marL="0">
                        <a:buNone/>
                      </a:pPr>
                      <a:r>
                        <a:rPr lang="en-US" sz="1800" b="1" dirty="0">
                          <a:solidFill>
                            <a:srgbClr val="1B2A4A"/>
                          </a:solidFill>
                          <a:latin typeface="Cambria" pitchFamily="34" charset="0"/>
                          <a:ea typeface="Cambria" pitchFamily="34" charset="-122"/>
                          <a:cs typeface="Cambria" pitchFamily="34" charset="-120"/>
                        </a:rPr>
                        <a:t>C</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E8EEF9"/>
                    </a:solidFill>
                  </a:tcPr>
                </a:tc>
                <a:tc>
                  <a:txBody>
                    <a:bodyPr/>
                    <a:lstStyle/>
                    <a:p>
                      <a:pPr algn="ctr" indent="0" marL="0">
                        <a:buNone/>
                      </a:pPr>
                      <a:r>
                        <a:rPr lang="en-US" sz="1800" b="1" dirty="0">
                          <a:solidFill>
                            <a:srgbClr val="1B2A4A"/>
                          </a:solidFill>
                          <a:latin typeface="Cambria" pitchFamily="34" charset="0"/>
                          <a:ea typeface="Cambria" pitchFamily="34" charset="-122"/>
                          <a:cs typeface="Cambria" pitchFamily="34" charset="-120"/>
                        </a:rPr>
                        <a:t>A</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C9A227"/>
                    </a:solidFill>
                  </a:tcPr>
                </a:tc>
              </a:tr>
              <a:tr h="566928">
                <a:tc>
                  <a:txBody>
                    <a:bodyPr/>
                    <a:lstStyle/>
                    <a:p>
                      <a:pPr indent="0" marL="0">
                        <a:buNone/>
                      </a:pPr>
                      <a:r>
                        <a:rPr lang="en-US" sz="1350" b="1" dirty="0">
                          <a:solidFill>
                            <a:srgbClr val="1B2A4A"/>
                          </a:solidFill>
                          <a:latin typeface="Calibri" pitchFamily="34" charset="0"/>
                          <a:ea typeface="Calibri" pitchFamily="34" charset="-122"/>
                          <a:cs typeface="Calibri" pitchFamily="34" charset="-120"/>
                        </a:rPr>
                        <a:t>Dissemination event</a:t>
                      </a:r>
                      <a:endParaRPr lang="en-US" sz="1350" dirty="0">
                        <a:latin typeface="Calibri" charset="0"/>
                        <a:ea typeface="Calibri" charset="0"/>
                        <a:cs typeface="Calibri"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algn="ctr" indent="0" marL="0">
                        <a:buNone/>
                      </a:pPr>
                      <a:r>
                        <a:rPr lang="en-US" sz="1800" b="1" dirty="0">
                          <a:solidFill>
                            <a:srgbClr val="1B2A4A"/>
                          </a:solidFill>
                          <a:latin typeface="Cambria" pitchFamily="34" charset="0"/>
                          <a:ea typeface="Cambria" pitchFamily="34" charset="-122"/>
                          <a:cs typeface="Cambria" pitchFamily="34" charset="-120"/>
                        </a:rPr>
                        <a:t>C</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E8EEF9"/>
                    </a:solidFill>
                  </a:tcPr>
                </a:tc>
                <a:tc>
                  <a:txBody>
                    <a:bodyPr/>
                    <a:lstStyle/>
                    <a:p>
                      <a:pPr algn="ctr" indent="0" marL="0">
                        <a:buNone/>
                      </a:pPr>
                      <a:r>
                        <a:rPr lang="en-US" sz="1800" b="1" dirty="0">
                          <a:solidFill>
                            <a:srgbClr val="1B2A4A"/>
                          </a:solidFill>
                          <a:latin typeface="Cambria" pitchFamily="34" charset="0"/>
                          <a:ea typeface="Cambria" pitchFamily="34" charset="-122"/>
                          <a:cs typeface="Cambria" pitchFamily="34" charset="-120"/>
                        </a:rPr>
                        <a:t>A</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C9A227"/>
                    </a:solidFill>
                  </a:tcPr>
                </a:tc>
                <a:tc>
                  <a:txBody>
                    <a:bodyPr/>
                    <a:lstStyle/>
                    <a:p>
                      <a:pPr algn="ctr" indent="0" marL="0">
                        <a:buNone/>
                      </a:pPr>
                      <a:r>
                        <a:rPr lang="en-US" sz="1800" b="1" dirty="0">
                          <a:solidFill>
                            <a:srgbClr val="FFFFFF"/>
                          </a:solidFill>
                          <a:latin typeface="Cambria" pitchFamily="34" charset="0"/>
                          <a:ea typeface="Cambria" pitchFamily="34" charset="-122"/>
                          <a:cs typeface="Cambria" pitchFamily="34" charset="-120"/>
                        </a:rPr>
                        <a:t>R</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algn="ctr" indent="0" marL="0">
                        <a:buNone/>
                      </a:pPr>
                      <a:r>
                        <a:rPr lang="en-US" sz="1800" dirty="0">
                          <a:solidFill>
                            <a:srgbClr val="64708C"/>
                          </a:solidFill>
                          <a:latin typeface="Cambria" pitchFamily="34" charset="0"/>
                          <a:ea typeface="Cambria" pitchFamily="34" charset="-122"/>
                          <a:cs typeface="Cambria" pitchFamily="34" charset="-120"/>
                        </a:rPr>
                        <a:t>I</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algn="ctr" indent="0" marL="0">
                        <a:buNone/>
                      </a:pPr>
                      <a:r>
                        <a:rPr lang="en-US" sz="1800" dirty="0">
                          <a:solidFill>
                            <a:srgbClr val="64708C"/>
                          </a:solidFill>
                          <a:latin typeface="Cambria" pitchFamily="34" charset="0"/>
                          <a:ea typeface="Cambria" pitchFamily="34" charset="-122"/>
                          <a:cs typeface="Cambria" pitchFamily="34" charset="-120"/>
                        </a:rPr>
                        <a:t>I</a:t>
                      </a:r>
                      <a:endParaRPr lang="en-US" sz="1800" dirty="0">
                        <a:latin typeface="Cambria" charset="0"/>
                        <a:ea typeface="Cambria" charset="0"/>
                        <a:cs typeface="Cambria" charset="0"/>
                      </a:endParaRPr>
                    </a:p>
                  </a:txBody>
                  <a:tcPr marL="109728" marR="109728" marT="54864" marB="54864"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bl>
          </a:graphicData>
        </a:graphic>
      </p:graphicFrame>
      <p:sp>
        <p:nvSpPr>
          <p:cNvPr id="10" name="Shape 6"/>
          <p:cNvSpPr/>
          <p:nvPr/>
        </p:nvSpPr>
        <p:spPr>
          <a:xfrm>
            <a:off x="548640" y="5349240"/>
            <a:ext cx="11091672" cy="777240"/>
          </a:xfrm>
          <a:prstGeom prst="roundRect">
            <a:avLst>
              <a:gd name="adj" fmla="val 9412"/>
            </a:avLst>
          </a:prstGeom>
          <a:solidFill>
            <a:srgbClr val="1B2A4A"/>
          </a:solidFill>
          <a:ln/>
        </p:spPr>
      </p:sp>
      <p:sp>
        <p:nvSpPr>
          <p:cNvPr id="11" name="Shape 7"/>
          <p:cNvSpPr/>
          <p:nvPr/>
        </p:nvSpPr>
        <p:spPr>
          <a:xfrm>
            <a:off x="777240" y="5486400"/>
            <a:ext cx="502920" cy="502920"/>
          </a:xfrm>
          <a:prstGeom prst="ellipse">
            <a:avLst/>
          </a:prstGeom>
          <a:solidFill>
            <a:srgbClr val="31487A"/>
          </a:solidFill>
          <a:ln/>
        </p:spPr>
      </p:sp>
      <p:pic>
        <p:nvPicPr>
          <p:cNvPr id="12" name="Image 0" descr="preencoded.png">    </p:cNvPr>
          <p:cNvPicPr>
            <a:picLocks noChangeAspect="1"/>
          </p:cNvPicPr>
          <p:nvPr/>
        </p:nvPicPr>
        <p:blipFill>
          <a:blip r:embed="rId1"/>
          <a:stretch>
            <a:fillRect/>
          </a:stretch>
        </p:blipFill>
        <p:spPr>
          <a:xfrm>
            <a:off x="913028" y="5622188"/>
            <a:ext cx="231343" cy="231343"/>
          </a:xfrm>
          <a:prstGeom prst="rect">
            <a:avLst/>
          </a:prstGeom>
        </p:spPr>
      </p:pic>
      <p:sp>
        <p:nvSpPr>
          <p:cNvPr id="13" name="Text 8"/>
          <p:cNvSpPr txBox="1"/>
          <p:nvPr/>
        </p:nvSpPr>
        <p:spPr>
          <a:xfrm>
            <a:off x="1508760" y="5440680"/>
            <a:ext cx="9902952" cy="5943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Read across each row: exactly one A per task, and at least one party responsible for doing the work — no duplication, no accountability gaps.</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4.2 · TEAM INTERACTION</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Team Interaction in a Distributed Consortium</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19</a:t>
            </a:r>
            <a:endParaRPr lang="en-US" sz="900" dirty="0"/>
          </a:p>
        </p:txBody>
      </p:sp>
      <p:sp>
        <p:nvSpPr>
          <p:cNvPr id="7" name="Text 4"/>
          <p:cNvSpPr txBox="1"/>
          <p:nvPr/>
        </p:nvSpPr>
        <p:spPr>
          <a:xfrm>
            <a:off x="548640" y="1691640"/>
            <a:ext cx="5486400"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WHAT SHAPES TEAMWORK</a:t>
            </a:r>
            <a:endParaRPr lang="en-US" sz="1200" dirty="0"/>
          </a:p>
        </p:txBody>
      </p:sp>
      <p:sp>
        <p:nvSpPr>
          <p:cNvPr id="8" name="Shape 5"/>
          <p:cNvSpPr/>
          <p:nvPr/>
        </p:nvSpPr>
        <p:spPr>
          <a:xfrm>
            <a:off x="548640" y="2322576"/>
            <a:ext cx="566928" cy="566928"/>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701711" y="2475647"/>
            <a:ext cx="260787" cy="260787"/>
          </a:xfrm>
          <a:prstGeom prst="rect">
            <a:avLst/>
          </a:prstGeom>
        </p:spPr>
      </p:pic>
      <p:sp>
        <p:nvSpPr>
          <p:cNvPr id="10" name="Text 6"/>
          <p:cNvSpPr txBox="1"/>
          <p:nvPr/>
        </p:nvSpPr>
        <p:spPr>
          <a:xfrm>
            <a:off x="1389888" y="2148840"/>
            <a:ext cx="4828032" cy="1203960"/>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Geographical dispersion</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Partners in different countries form a distributed, virtual team.</a:t>
            </a:r>
            <a:endParaRPr lang="en-US" sz="1400" dirty="0"/>
          </a:p>
        </p:txBody>
      </p:sp>
      <p:sp>
        <p:nvSpPr>
          <p:cNvPr id="11" name="Shape 7"/>
          <p:cNvSpPr/>
          <p:nvPr/>
        </p:nvSpPr>
        <p:spPr>
          <a:xfrm>
            <a:off x="548640" y="3709416"/>
            <a:ext cx="566928" cy="566928"/>
          </a:xfrm>
          <a:prstGeom prst="ellipse">
            <a:avLst/>
          </a:prstGeom>
          <a:solidFill>
            <a:srgbClr val="1B2A4A"/>
          </a:solidFill>
          <a:ln/>
        </p:spPr>
      </p:sp>
      <p:pic>
        <p:nvPicPr>
          <p:cNvPr id="12" name="Image 1" descr="preencoded.png">    </p:cNvPr>
          <p:cNvPicPr>
            <a:picLocks noChangeAspect="1"/>
          </p:cNvPicPr>
          <p:nvPr/>
        </p:nvPicPr>
        <p:blipFill>
          <a:blip r:embed="rId2"/>
          <a:stretch>
            <a:fillRect/>
          </a:stretch>
        </p:blipFill>
        <p:spPr>
          <a:xfrm>
            <a:off x="701711" y="3862487"/>
            <a:ext cx="260787" cy="260787"/>
          </a:xfrm>
          <a:prstGeom prst="rect">
            <a:avLst/>
          </a:prstGeom>
        </p:spPr>
      </p:pic>
      <p:sp>
        <p:nvSpPr>
          <p:cNvPr id="13" name="Text 8"/>
          <p:cNvSpPr txBox="1"/>
          <p:nvPr/>
        </p:nvSpPr>
        <p:spPr>
          <a:xfrm>
            <a:off x="1389888" y="3535680"/>
            <a:ext cx="4828032" cy="1203960"/>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In-person and remote coordination</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Face-to-face and remote forms of coordination have to be combined.</a:t>
            </a:r>
            <a:endParaRPr lang="en-US" sz="1400" dirty="0"/>
          </a:p>
        </p:txBody>
      </p:sp>
      <p:sp>
        <p:nvSpPr>
          <p:cNvPr id="14" name="Shape 9"/>
          <p:cNvSpPr/>
          <p:nvPr/>
        </p:nvSpPr>
        <p:spPr>
          <a:xfrm>
            <a:off x="548640" y="5096256"/>
            <a:ext cx="566928" cy="566928"/>
          </a:xfrm>
          <a:prstGeom prst="ellipse">
            <a:avLst/>
          </a:prstGeom>
          <a:solidFill>
            <a:srgbClr val="1B2A4A"/>
          </a:solidFill>
          <a:ln/>
        </p:spPr>
      </p:sp>
      <p:pic>
        <p:nvPicPr>
          <p:cNvPr id="15" name="Image 2" descr="preencoded.png">    </p:cNvPr>
          <p:cNvPicPr>
            <a:picLocks noChangeAspect="1"/>
          </p:cNvPicPr>
          <p:nvPr/>
        </p:nvPicPr>
        <p:blipFill>
          <a:blip r:embed="rId3"/>
          <a:stretch>
            <a:fillRect/>
          </a:stretch>
        </p:blipFill>
        <p:spPr>
          <a:xfrm>
            <a:off x="701711" y="5249327"/>
            <a:ext cx="260787" cy="260787"/>
          </a:xfrm>
          <a:prstGeom prst="rect">
            <a:avLst/>
          </a:prstGeom>
        </p:spPr>
      </p:pic>
      <p:sp>
        <p:nvSpPr>
          <p:cNvPr id="16" name="Text 10"/>
          <p:cNvSpPr txBox="1"/>
          <p:nvPr/>
        </p:nvSpPr>
        <p:spPr>
          <a:xfrm>
            <a:off x="1389888" y="4922520"/>
            <a:ext cx="4828032" cy="1203960"/>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Different organisational cultures</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Partner institutions bring their own organisational cultures.</a:t>
            </a:r>
            <a:endParaRPr lang="en-US" sz="1400" dirty="0"/>
          </a:p>
        </p:txBody>
      </p:sp>
      <p:sp>
        <p:nvSpPr>
          <p:cNvPr id="17" name="Shape 11"/>
          <p:cNvSpPr/>
          <p:nvPr/>
        </p:nvSpPr>
        <p:spPr>
          <a:xfrm>
            <a:off x="6675120" y="1691640"/>
            <a:ext cx="4965192" cy="4434840"/>
          </a:xfrm>
          <a:prstGeom prst="roundRect">
            <a:avLst>
              <a:gd name="adj" fmla="val 1649"/>
            </a:avLst>
          </a:prstGeom>
          <a:solidFill>
            <a:srgbClr val="1B2A4A"/>
          </a:solidFill>
          <a:ln/>
        </p:spPr>
      </p:sp>
      <p:sp>
        <p:nvSpPr>
          <p:cNvPr id="18" name="Text 12"/>
          <p:cNvSpPr txBox="1"/>
          <p:nvPr/>
        </p:nvSpPr>
        <p:spPr>
          <a:xfrm>
            <a:off x="6949440" y="1920240"/>
            <a:ext cx="4480560" cy="457200"/>
          </a:xfrm>
          <a:prstGeom prst="rect">
            <a:avLst/>
          </a:prstGeom>
          <a:noFill/>
          <a:ln/>
        </p:spPr>
        <p:txBody>
          <a:bodyPr wrap="square" lIns="0" tIns="0" rIns="0" bIns="0" rtlCol="0" anchor="ctr"/>
          <a:lstStyle/>
          <a:p>
            <a:pPr indent="0" marL="0">
              <a:buNone/>
            </a:pPr>
            <a:r>
              <a:rPr lang="en-US" sz="2000" b="1" dirty="0">
                <a:solidFill>
                  <a:srgbClr val="FFFFFF"/>
                </a:solidFill>
                <a:latin typeface="Cambria" pitchFamily="34" charset="0"/>
                <a:ea typeface="Cambria" pitchFamily="34" charset="-122"/>
                <a:cs typeface="Cambria" pitchFamily="34" charset="-120"/>
              </a:rPr>
              <a:t>Team charter (ways of working)</a:t>
            </a:r>
            <a:endParaRPr lang="en-US" sz="2000" dirty="0"/>
          </a:p>
        </p:txBody>
      </p:sp>
      <p:sp>
        <p:nvSpPr>
          <p:cNvPr id="19" name="Text 13"/>
          <p:cNvSpPr txBox="1"/>
          <p:nvPr/>
        </p:nvSpPr>
        <p:spPr>
          <a:xfrm>
            <a:off x="6949440" y="2377440"/>
            <a:ext cx="4480560" cy="365760"/>
          </a:xfrm>
          <a:prstGeom prst="rect">
            <a:avLst/>
          </a:prstGeom>
          <a:noFill/>
          <a:ln/>
        </p:spPr>
        <p:txBody>
          <a:bodyPr wrap="square" lIns="0" tIns="0" rIns="0" bIns="0" rtlCol="0" anchor="t"/>
          <a:lstStyle/>
          <a:p>
            <a:pPr indent="0" marL="0">
              <a:buNone/>
            </a:pPr>
            <a:r>
              <a:rPr lang="en-US" sz="1300" i="1" dirty="0">
                <a:solidFill>
                  <a:srgbClr val="E9D68F"/>
                </a:solidFill>
                <a:latin typeface="Calibri" pitchFamily="34" charset="0"/>
                <a:ea typeface="Calibri" pitchFamily="34" charset="-122"/>
                <a:cs typeface="Calibri" pitchFamily="34" charset="-120"/>
              </a:rPr>
              <a:t>Rules of cooperation agreed at the outset of implementation</a:t>
            </a:r>
            <a:endParaRPr lang="en-US" sz="1300" dirty="0"/>
          </a:p>
        </p:txBody>
      </p:sp>
      <p:sp>
        <p:nvSpPr>
          <p:cNvPr id="20" name="Shape 14"/>
          <p:cNvSpPr/>
          <p:nvPr/>
        </p:nvSpPr>
        <p:spPr>
          <a:xfrm>
            <a:off x="6949440" y="3017520"/>
            <a:ext cx="512064" cy="512064"/>
          </a:xfrm>
          <a:prstGeom prst="ellipse">
            <a:avLst/>
          </a:prstGeom>
          <a:solidFill>
            <a:srgbClr val="31487A"/>
          </a:solidFill>
          <a:ln/>
        </p:spPr>
      </p:sp>
      <p:pic>
        <p:nvPicPr>
          <p:cNvPr id="21" name="Image 3" descr="preencoded.png">    </p:cNvPr>
          <p:cNvPicPr>
            <a:picLocks noChangeAspect="1"/>
          </p:cNvPicPr>
          <p:nvPr/>
        </p:nvPicPr>
        <p:blipFill>
          <a:blip r:embed="rId4"/>
          <a:stretch>
            <a:fillRect/>
          </a:stretch>
        </p:blipFill>
        <p:spPr>
          <a:xfrm>
            <a:off x="7087697" y="3155777"/>
            <a:ext cx="235549" cy="235549"/>
          </a:xfrm>
          <a:prstGeom prst="rect">
            <a:avLst/>
          </a:prstGeom>
        </p:spPr>
      </p:pic>
      <p:sp>
        <p:nvSpPr>
          <p:cNvPr id="22" name="Text 15"/>
          <p:cNvSpPr txBox="1"/>
          <p:nvPr/>
        </p:nvSpPr>
        <p:spPr>
          <a:xfrm>
            <a:off x="7680960" y="3017520"/>
            <a:ext cx="3749040" cy="512064"/>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The working language of communication</a:t>
            </a:r>
            <a:endParaRPr lang="en-US" sz="1500" dirty="0"/>
          </a:p>
        </p:txBody>
      </p:sp>
      <p:sp>
        <p:nvSpPr>
          <p:cNvPr id="23" name="Shape 16"/>
          <p:cNvSpPr/>
          <p:nvPr/>
        </p:nvSpPr>
        <p:spPr>
          <a:xfrm>
            <a:off x="6949440" y="3767328"/>
            <a:ext cx="512064" cy="512064"/>
          </a:xfrm>
          <a:prstGeom prst="ellipse">
            <a:avLst/>
          </a:prstGeom>
          <a:solidFill>
            <a:srgbClr val="31487A"/>
          </a:solidFill>
          <a:ln/>
        </p:spPr>
      </p:sp>
      <p:pic>
        <p:nvPicPr>
          <p:cNvPr id="24" name="Image 4" descr="preencoded.png">    </p:cNvPr>
          <p:cNvPicPr>
            <a:picLocks noChangeAspect="1"/>
          </p:cNvPicPr>
          <p:nvPr/>
        </p:nvPicPr>
        <p:blipFill>
          <a:blip r:embed="rId5"/>
          <a:stretch>
            <a:fillRect/>
          </a:stretch>
        </p:blipFill>
        <p:spPr>
          <a:xfrm>
            <a:off x="7087697" y="3905585"/>
            <a:ext cx="235549" cy="235549"/>
          </a:xfrm>
          <a:prstGeom prst="rect">
            <a:avLst/>
          </a:prstGeom>
        </p:spPr>
      </p:pic>
      <p:sp>
        <p:nvSpPr>
          <p:cNvPr id="25" name="Text 17"/>
          <p:cNvSpPr txBox="1"/>
          <p:nvPr/>
        </p:nvSpPr>
        <p:spPr>
          <a:xfrm>
            <a:off x="7680960" y="3767328"/>
            <a:ext cx="3749040" cy="512064"/>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Communication channels</a:t>
            </a:r>
            <a:endParaRPr lang="en-US" sz="1500" dirty="0"/>
          </a:p>
        </p:txBody>
      </p:sp>
      <p:sp>
        <p:nvSpPr>
          <p:cNvPr id="26" name="Shape 18"/>
          <p:cNvSpPr/>
          <p:nvPr/>
        </p:nvSpPr>
        <p:spPr>
          <a:xfrm>
            <a:off x="6949440" y="4517136"/>
            <a:ext cx="512064" cy="512064"/>
          </a:xfrm>
          <a:prstGeom prst="ellipse">
            <a:avLst/>
          </a:prstGeom>
          <a:solidFill>
            <a:srgbClr val="31487A"/>
          </a:solidFill>
          <a:ln/>
        </p:spPr>
      </p:sp>
      <p:pic>
        <p:nvPicPr>
          <p:cNvPr id="27" name="Image 5" descr="preencoded.png">    </p:cNvPr>
          <p:cNvPicPr>
            <a:picLocks noChangeAspect="1"/>
          </p:cNvPicPr>
          <p:nvPr/>
        </p:nvPicPr>
        <p:blipFill>
          <a:blip r:embed="rId6"/>
          <a:stretch>
            <a:fillRect/>
          </a:stretch>
        </p:blipFill>
        <p:spPr>
          <a:xfrm>
            <a:off x="7087697" y="4655393"/>
            <a:ext cx="235549" cy="235549"/>
          </a:xfrm>
          <a:prstGeom prst="rect">
            <a:avLst/>
          </a:prstGeom>
        </p:spPr>
      </p:pic>
      <p:sp>
        <p:nvSpPr>
          <p:cNvPr id="28" name="Text 19"/>
          <p:cNvSpPr txBox="1"/>
          <p:nvPr/>
        </p:nvSpPr>
        <p:spPr>
          <a:xfrm>
            <a:off x="7680960" y="4517136"/>
            <a:ext cx="3749040" cy="512064"/>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The frequency of meetings</a:t>
            </a:r>
            <a:endParaRPr lang="en-US" sz="1500" dirty="0"/>
          </a:p>
        </p:txBody>
      </p:sp>
      <p:sp>
        <p:nvSpPr>
          <p:cNvPr id="29" name="Shape 20"/>
          <p:cNvSpPr/>
          <p:nvPr/>
        </p:nvSpPr>
        <p:spPr>
          <a:xfrm>
            <a:off x="6949440" y="5266944"/>
            <a:ext cx="512064" cy="512064"/>
          </a:xfrm>
          <a:prstGeom prst="ellipse">
            <a:avLst/>
          </a:prstGeom>
          <a:solidFill>
            <a:srgbClr val="31487A"/>
          </a:solidFill>
          <a:ln/>
        </p:spPr>
      </p:sp>
      <p:pic>
        <p:nvPicPr>
          <p:cNvPr id="30" name="Image 6" descr="preencoded.png">    </p:cNvPr>
          <p:cNvPicPr>
            <a:picLocks noChangeAspect="1"/>
          </p:cNvPicPr>
          <p:nvPr/>
        </p:nvPicPr>
        <p:blipFill>
          <a:blip r:embed="rId7"/>
          <a:stretch>
            <a:fillRect/>
          </a:stretch>
        </p:blipFill>
        <p:spPr>
          <a:xfrm>
            <a:off x="7087697" y="5405201"/>
            <a:ext cx="235549" cy="235549"/>
          </a:xfrm>
          <a:prstGeom prst="rect">
            <a:avLst/>
          </a:prstGeom>
        </p:spPr>
      </p:pic>
      <p:sp>
        <p:nvSpPr>
          <p:cNvPr id="31" name="Text 21"/>
          <p:cNvSpPr txBox="1"/>
          <p:nvPr/>
        </p:nvSpPr>
        <p:spPr>
          <a:xfrm>
            <a:off x="7680960" y="5266944"/>
            <a:ext cx="3749040" cy="512064"/>
          </a:xfrm>
          <a:prstGeom prst="rect">
            <a:avLst/>
          </a:prstGeom>
          <a:noFill/>
          <a:ln/>
        </p:spPr>
        <p:txBody>
          <a:bodyPr wrap="square" lIns="0" tIns="0" rIns="0" bIns="0" rtlCol="0" anchor="ctr"/>
          <a:lstStyle/>
          <a:p>
            <a:pPr indent="0" marL="0">
              <a:buNone/>
            </a:pPr>
            <a:r>
              <a:rPr lang="en-US" sz="1500" dirty="0">
                <a:solidFill>
                  <a:srgbClr val="FFFFFF"/>
                </a:solidFill>
                <a:latin typeface="Calibri" pitchFamily="34" charset="0"/>
                <a:ea typeface="Calibri" pitchFamily="34" charset="-122"/>
                <a:cs typeface="Calibri" pitchFamily="34" charset="-120"/>
              </a:rPr>
              <a:t>The decision-making procedure</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4.3 · LEADERSHIP</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Project Manager: Administrator and Leader</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20</a:t>
            </a:r>
            <a:endParaRPr lang="en-US" sz="900" dirty="0"/>
          </a:p>
        </p:txBody>
      </p:sp>
      <p:sp>
        <p:nvSpPr>
          <p:cNvPr id="7" name="Shape 4"/>
          <p:cNvSpPr/>
          <p:nvPr/>
        </p:nvSpPr>
        <p:spPr>
          <a:xfrm>
            <a:off x="548640" y="1783080"/>
            <a:ext cx="3931920" cy="3931920"/>
          </a:xfrm>
          <a:prstGeom prst="ellipse">
            <a:avLst/>
          </a:prstGeom>
          <a:solidFill>
            <a:srgbClr val="C9D5EC">
              <a:alpha val="45000"/>
            </a:srgbClr>
          </a:solidFill>
          <a:ln w="19050">
            <a:solidFill>
              <a:srgbClr val="1B2A4A"/>
            </a:solidFill>
            <a:prstDash val="solid"/>
          </a:ln>
        </p:spPr>
      </p:sp>
      <p:sp>
        <p:nvSpPr>
          <p:cNvPr id="8" name="Shape 5"/>
          <p:cNvSpPr/>
          <p:nvPr/>
        </p:nvSpPr>
        <p:spPr>
          <a:xfrm>
            <a:off x="3291840" y="1783080"/>
            <a:ext cx="3931920" cy="3931920"/>
          </a:xfrm>
          <a:prstGeom prst="ellipse">
            <a:avLst/>
          </a:prstGeom>
          <a:solidFill>
            <a:srgbClr val="C9D5EC">
              <a:alpha val="45000"/>
            </a:srgbClr>
          </a:solidFill>
          <a:ln w="19050">
            <a:solidFill>
              <a:srgbClr val="1B2A4A"/>
            </a:solidFill>
            <a:prstDash val="solid"/>
          </a:ln>
        </p:spPr>
      </p:sp>
      <p:sp>
        <p:nvSpPr>
          <p:cNvPr id="9" name="Text 6"/>
          <p:cNvSpPr txBox="1"/>
          <p:nvPr/>
        </p:nvSpPr>
        <p:spPr>
          <a:xfrm>
            <a:off x="960120" y="2743200"/>
            <a:ext cx="2240280" cy="2011680"/>
          </a:xfrm>
          <a:prstGeom prst="rect">
            <a:avLst/>
          </a:prstGeom>
          <a:noFill/>
          <a:ln/>
        </p:spPr>
        <p:txBody>
          <a:bodyPr wrap="square" lIns="0" tIns="0" rIns="0" bIns="0" rtlCol="0" anchor="ctr"/>
          <a:lstStyle/>
          <a:p>
            <a:pPr indent="0" marL="0">
              <a:spcAft>
                <a:spcPts val="400"/>
              </a:spcAft>
              <a:buNone/>
            </a:pPr>
            <a:r>
              <a:rPr lang="en-US" sz="1600" b="1" dirty="0">
                <a:solidFill>
                  <a:srgbClr val="1B2A4A"/>
                </a:solidFill>
                <a:latin typeface="Cambria" pitchFamily="34" charset="0"/>
                <a:ea typeface="Cambria" pitchFamily="34" charset="-122"/>
                <a:cs typeface="Cambria" pitchFamily="34" charset="-120"/>
              </a:rPr>
              <a:t>Administrative management</a:t>
            </a:r>
            <a:endParaRPr lang="en-US" sz="1400" dirty="0"/>
          </a:p>
          <a:p>
            <a:pPr marL="177800" indent="-177800">
              <a:spcAft>
                <a:spcPts val="400"/>
              </a:spcAft>
              <a:buSzPct val="100000"/>
              <a:buChar char="▪"/>
            </a:pPr>
            <a:r>
              <a:rPr lang="en-US" sz="1350" dirty="0">
                <a:solidFill>
                  <a:srgbClr val="2B3445"/>
                </a:solidFill>
                <a:latin typeface="Calibri" pitchFamily="34" charset="0"/>
                <a:ea typeface="Calibri" pitchFamily="34" charset="-122"/>
                <a:cs typeface="Calibri" pitchFamily="34" charset="-120"/>
              </a:rPr>
              <a:t>Planning</a:t>
            </a:r>
            <a:endParaRPr lang="en-US" sz="1400" dirty="0"/>
          </a:p>
          <a:p>
            <a:pPr marL="177800" indent="-177800">
              <a:spcAft>
                <a:spcPts val="400"/>
              </a:spcAft>
              <a:buSzPct val="100000"/>
              <a:buChar char="▪"/>
            </a:pPr>
            <a:r>
              <a:rPr lang="en-US" sz="1350" dirty="0">
                <a:solidFill>
                  <a:srgbClr val="2B3445"/>
                </a:solidFill>
                <a:latin typeface="Calibri" pitchFamily="34" charset="0"/>
                <a:ea typeface="Calibri" pitchFamily="34" charset="-122"/>
                <a:cs typeface="Calibri" pitchFamily="34" charset="-120"/>
              </a:rPr>
              <a:t>Control</a:t>
            </a:r>
            <a:endParaRPr lang="en-US" sz="1400" dirty="0"/>
          </a:p>
          <a:p>
            <a:pPr marL="177800" indent="-177800">
              <a:spcAft>
                <a:spcPts val="400"/>
              </a:spcAft>
              <a:buSzPct val="100000"/>
              <a:buChar char="▪"/>
            </a:pPr>
            <a:r>
              <a:rPr lang="en-US" sz="1350" dirty="0">
                <a:solidFill>
                  <a:srgbClr val="2B3445"/>
                </a:solidFill>
                <a:latin typeface="Calibri" pitchFamily="34" charset="0"/>
                <a:ea typeface="Calibri" pitchFamily="34" charset="-122"/>
                <a:cs typeface="Calibri" pitchFamily="34" charset="-120"/>
              </a:rPr>
              <a:t>Reporting</a:t>
            </a:r>
            <a:endParaRPr lang="en-US" sz="1400" dirty="0"/>
          </a:p>
        </p:txBody>
      </p:sp>
      <p:sp>
        <p:nvSpPr>
          <p:cNvPr id="10" name="Text 7"/>
          <p:cNvSpPr txBox="1"/>
          <p:nvPr/>
        </p:nvSpPr>
        <p:spPr>
          <a:xfrm>
            <a:off x="4572000" y="2743200"/>
            <a:ext cx="2331720" cy="2011680"/>
          </a:xfrm>
          <a:prstGeom prst="rect">
            <a:avLst/>
          </a:prstGeom>
          <a:noFill/>
          <a:ln/>
        </p:spPr>
        <p:txBody>
          <a:bodyPr wrap="square" lIns="0" tIns="0" rIns="0" bIns="0" rtlCol="0" anchor="ctr"/>
          <a:lstStyle/>
          <a:p>
            <a:pPr indent="0" marL="0">
              <a:spcAft>
                <a:spcPts val="400"/>
              </a:spcAft>
              <a:buNone/>
            </a:pPr>
            <a:r>
              <a:rPr lang="en-US" sz="1600" b="1" dirty="0">
                <a:solidFill>
                  <a:srgbClr val="1B2A4A"/>
                </a:solidFill>
                <a:latin typeface="Cambria" pitchFamily="34" charset="0"/>
                <a:ea typeface="Cambria" pitchFamily="34" charset="-122"/>
                <a:cs typeface="Cambria" pitchFamily="34" charset="-120"/>
              </a:rPr>
              <a:t>Leadership</a:t>
            </a:r>
            <a:endParaRPr lang="en-US" sz="1400" dirty="0"/>
          </a:p>
          <a:p>
            <a:pPr marL="177800" indent="-177800">
              <a:spcAft>
                <a:spcPts val="400"/>
              </a:spcAft>
              <a:buSzPct val="100000"/>
              <a:buChar char="▪"/>
            </a:pPr>
            <a:r>
              <a:rPr lang="en-US" sz="1350" dirty="0">
                <a:solidFill>
                  <a:srgbClr val="2B3445"/>
                </a:solidFill>
                <a:latin typeface="Calibri" pitchFamily="34" charset="0"/>
                <a:ea typeface="Calibri" pitchFamily="34" charset="-122"/>
                <a:cs typeface="Calibri" pitchFamily="34" charset="-120"/>
              </a:rPr>
              <a:t>Motivating the team</a:t>
            </a:r>
            <a:endParaRPr lang="en-US" sz="1400" dirty="0"/>
          </a:p>
          <a:p>
            <a:pPr marL="177800" indent="-177800">
              <a:spcAft>
                <a:spcPts val="400"/>
              </a:spcAft>
              <a:buSzPct val="100000"/>
              <a:buChar char="▪"/>
            </a:pPr>
            <a:r>
              <a:rPr lang="en-US" sz="1350" dirty="0">
                <a:solidFill>
                  <a:srgbClr val="2B3445"/>
                </a:solidFill>
                <a:latin typeface="Calibri" pitchFamily="34" charset="0"/>
                <a:ea typeface="Calibri" pitchFamily="34" charset="-122"/>
                <a:cs typeface="Calibri" pitchFamily="34" charset="-120"/>
              </a:rPr>
              <a:t>Managing change</a:t>
            </a:r>
            <a:endParaRPr lang="en-US" sz="1400" dirty="0"/>
          </a:p>
          <a:p>
            <a:pPr marL="177800" indent="-177800">
              <a:spcAft>
                <a:spcPts val="400"/>
              </a:spcAft>
              <a:buSzPct val="100000"/>
              <a:buChar char="▪"/>
            </a:pPr>
            <a:r>
              <a:rPr lang="en-US" sz="1350" dirty="0">
                <a:solidFill>
                  <a:srgbClr val="2B3445"/>
                </a:solidFill>
                <a:latin typeface="Calibri" pitchFamily="34" charset="0"/>
                <a:ea typeface="Calibri" pitchFamily="34" charset="-122"/>
                <a:cs typeface="Calibri" pitchFamily="34" charset="-120"/>
              </a:rPr>
              <a:t>Mediating conflicts (Topic 7)</a:t>
            </a:r>
            <a:endParaRPr lang="en-US" sz="1400" dirty="0"/>
          </a:p>
        </p:txBody>
      </p:sp>
      <p:sp>
        <p:nvSpPr>
          <p:cNvPr id="11" name="Shape 8"/>
          <p:cNvSpPr/>
          <p:nvPr/>
        </p:nvSpPr>
        <p:spPr>
          <a:xfrm>
            <a:off x="3538728" y="3154680"/>
            <a:ext cx="694944" cy="694944"/>
          </a:xfrm>
          <a:prstGeom prst="ellipse">
            <a:avLst/>
          </a:prstGeom>
          <a:solidFill>
            <a:srgbClr val="C9A227"/>
          </a:solidFill>
          <a:ln/>
        </p:spPr>
      </p:sp>
      <p:pic>
        <p:nvPicPr>
          <p:cNvPr id="12" name="Image 0" descr="preencoded.png">    </p:cNvPr>
          <p:cNvPicPr>
            <a:picLocks noChangeAspect="1"/>
          </p:cNvPicPr>
          <p:nvPr/>
        </p:nvPicPr>
        <p:blipFill>
          <a:blip r:embed="rId1"/>
          <a:stretch>
            <a:fillRect/>
          </a:stretch>
        </p:blipFill>
        <p:spPr>
          <a:xfrm>
            <a:off x="3726363" y="3342315"/>
            <a:ext cx="319674" cy="319674"/>
          </a:xfrm>
          <a:prstGeom prst="rect">
            <a:avLst/>
          </a:prstGeom>
        </p:spPr>
      </p:pic>
      <p:sp>
        <p:nvSpPr>
          <p:cNvPr id="13" name="Text 9"/>
          <p:cNvSpPr txBox="1"/>
          <p:nvPr/>
        </p:nvSpPr>
        <p:spPr>
          <a:xfrm>
            <a:off x="3337560" y="3913632"/>
            <a:ext cx="1097280" cy="457200"/>
          </a:xfrm>
          <a:prstGeom prst="rect">
            <a:avLst/>
          </a:prstGeom>
          <a:noFill/>
          <a:ln/>
        </p:spPr>
        <p:txBody>
          <a:bodyPr wrap="square" lIns="0" tIns="0" rIns="0" bIns="0" rtlCol="0" anchor="t"/>
          <a:lstStyle/>
          <a:p>
            <a:pPr algn="ctr" indent="0" marL="0">
              <a:buNone/>
            </a:pPr>
            <a:r>
              <a:rPr lang="en-US" sz="1150" b="1" dirty="0">
                <a:solidFill>
                  <a:srgbClr val="1B2A4A"/>
                </a:solidFill>
                <a:latin typeface="Calibri" pitchFamily="34" charset="0"/>
                <a:ea typeface="Calibri" pitchFamily="34" charset="-122"/>
                <a:cs typeface="Calibri" pitchFamily="34" charset="-120"/>
              </a:rPr>
              <a:t>Project manager</a:t>
            </a:r>
            <a:endParaRPr lang="en-US" sz="1150" dirty="0"/>
          </a:p>
        </p:txBody>
      </p:sp>
      <p:sp>
        <p:nvSpPr>
          <p:cNvPr id="14" name="Shape 10"/>
          <p:cNvSpPr/>
          <p:nvPr/>
        </p:nvSpPr>
        <p:spPr>
          <a:xfrm>
            <a:off x="7635240" y="1783080"/>
            <a:ext cx="4005072" cy="2697480"/>
          </a:xfrm>
          <a:prstGeom prst="roundRect">
            <a:avLst>
              <a:gd name="adj" fmla="val 2712"/>
            </a:avLst>
          </a:prstGeom>
          <a:solidFill>
            <a:srgbClr val="1B2A4A"/>
          </a:solidFill>
          <a:ln/>
        </p:spPr>
      </p:sp>
      <p:sp>
        <p:nvSpPr>
          <p:cNvPr id="15" name="Shape 11"/>
          <p:cNvSpPr/>
          <p:nvPr/>
        </p:nvSpPr>
        <p:spPr>
          <a:xfrm>
            <a:off x="7909560" y="2011680"/>
            <a:ext cx="640080" cy="640080"/>
          </a:xfrm>
          <a:prstGeom prst="ellipse">
            <a:avLst/>
          </a:prstGeom>
          <a:solidFill>
            <a:srgbClr val="31487A"/>
          </a:solidFill>
          <a:ln/>
        </p:spPr>
      </p:sp>
      <p:pic>
        <p:nvPicPr>
          <p:cNvPr id="16" name="Image 1" descr="preencoded.png">    </p:cNvPr>
          <p:cNvPicPr>
            <a:picLocks noChangeAspect="1"/>
          </p:cNvPicPr>
          <p:nvPr/>
        </p:nvPicPr>
        <p:blipFill>
          <a:blip r:embed="rId2"/>
          <a:stretch>
            <a:fillRect/>
          </a:stretch>
        </p:blipFill>
        <p:spPr>
          <a:xfrm>
            <a:off x="8082382" y="2184502"/>
            <a:ext cx="294437" cy="294437"/>
          </a:xfrm>
          <a:prstGeom prst="rect">
            <a:avLst/>
          </a:prstGeom>
        </p:spPr>
      </p:pic>
      <p:sp>
        <p:nvSpPr>
          <p:cNvPr id="17" name="Text 12"/>
          <p:cNvSpPr txBox="1"/>
          <p:nvPr/>
        </p:nvSpPr>
        <p:spPr>
          <a:xfrm>
            <a:off x="8732520" y="2011680"/>
            <a:ext cx="2743200" cy="640080"/>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Situational leadership</a:t>
            </a:r>
            <a:endParaRPr lang="en-US" sz="1900" dirty="0"/>
          </a:p>
        </p:txBody>
      </p:sp>
      <p:sp>
        <p:nvSpPr>
          <p:cNvPr id="18" name="Text 13"/>
          <p:cNvSpPr txBox="1"/>
          <p:nvPr/>
        </p:nvSpPr>
        <p:spPr>
          <a:xfrm>
            <a:off x="7909560" y="2834640"/>
            <a:ext cx="3520440" cy="1463040"/>
          </a:xfrm>
          <a:prstGeom prst="rect">
            <a:avLst/>
          </a:prstGeom>
          <a:noFill/>
          <a:ln/>
        </p:spPr>
        <p:txBody>
          <a:bodyPr wrap="square" lIns="0" tIns="0" rIns="0" bIns="0" rtlCol="0" anchor="t"/>
          <a:lstStyle/>
          <a:p>
            <a:pPr indent="0" marL="0">
              <a:buNone/>
            </a:pPr>
            <a:r>
              <a:rPr lang="en-US" sz="1350" dirty="0">
                <a:solidFill>
                  <a:srgbClr val="D6DEEE"/>
                </a:solidFill>
                <a:latin typeface="Calibri" pitchFamily="34" charset="0"/>
                <a:ea typeface="Calibri" pitchFamily="34" charset="-122"/>
                <a:cs typeface="Calibri" pitchFamily="34" charset="-120"/>
              </a:rPr>
              <a:t>The ability to adapt one's leadership style to the cultural expectations of partners from different countries: of particular importance in an international context.</a:t>
            </a:r>
            <a:endParaRPr lang="en-US" sz="1350" dirty="0"/>
          </a:p>
        </p:txBody>
      </p:sp>
      <p:sp>
        <p:nvSpPr>
          <p:cNvPr id="19" name="Shape 14"/>
          <p:cNvSpPr/>
          <p:nvPr/>
        </p:nvSpPr>
        <p:spPr>
          <a:xfrm>
            <a:off x="7635240" y="4663440"/>
            <a:ext cx="4005072" cy="1463040"/>
          </a:xfrm>
          <a:prstGeom prst="roundRect">
            <a:avLst>
              <a:gd name="adj" fmla="val 5000"/>
            </a:avLst>
          </a:prstGeom>
          <a:solidFill>
            <a:srgbClr val="F4F7FC"/>
          </a:solidFill>
          <a:ln/>
        </p:spPr>
      </p:sp>
      <p:sp>
        <p:nvSpPr>
          <p:cNvPr id="20" name="Shape 15"/>
          <p:cNvSpPr/>
          <p:nvPr/>
        </p:nvSpPr>
        <p:spPr>
          <a:xfrm>
            <a:off x="7836408" y="5143500"/>
            <a:ext cx="502920" cy="502920"/>
          </a:xfrm>
          <a:prstGeom prst="ellipse">
            <a:avLst/>
          </a:prstGeom>
          <a:solidFill>
            <a:srgbClr val="1B2A4A"/>
          </a:solidFill>
          <a:ln/>
        </p:spPr>
      </p:sp>
      <p:pic>
        <p:nvPicPr>
          <p:cNvPr id="21" name="Image 2" descr="preencoded.png">    </p:cNvPr>
          <p:cNvPicPr>
            <a:picLocks noChangeAspect="1"/>
          </p:cNvPicPr>
          <p:nvPr/>
        </p:nvPicPr>
        <p:blipFill>
          <a:blip r:embed="rId3"/>
          <a:stretch>
            <a:fillRect/>
          </a:stretch>
        </p:blipFill>
        <p:spPr>
          <a:xfrm>
            <a:off x="7972196" y="5279288"/>
            <a:ext cx="231343" cy="231343"/>
          </a:xfrm>
          <a:prstGeom prst="rect">
            <a:avLst/>
          </a:prstGeom>
        </p:spPr>
      </p:pic>
      <p:sp>
        <p:nvSpPr>
          <p:cNvPr id="22" name="Text 16"/>
          <p:cNvSpPr txBox="1"/>
          <p:nvPr/>
        </p:nvSpPr>
        <p:spPr>
          <a:xfrm>
            <a:off x="8549640" y="4709160"/>
            <a:ext cx="2953512" cy="1371600"/>
          </a:xfrm>
          <a:prstGeom prst="rect">
            <a:avLst/>
          </a:prstGeom>
          <a:noFill/>
          <a:ln/>
        </p:spPr>
        <p:txBody>
          <a:bodyPr wrap="square" lIns="0" tIns="0" rIns="0" bIns="0" rtlCol="0" anchor="ctr"/>
          <a:lstStyle/>
          <a:p>
            <a:pPr indent="0" marL="0">
              <a:spcAft>
                <a:spcPts val="200"/>
              </a:spcAft>
              <a:buNone/>
            </a:pPr>
            <a:r>
              <a:rPr lang="en-US" sz="1450" b="1" dirty="0">
                <a:solidFill>
                  <a:srgbClr val="1B2A4A"/>
                </a:solidFill>
                <a:latin typeface="Calibri" pitchFamily="34" charset="0"/>
                <a:ea typeface="Calibri" pitchFamily="34" charset="-122"/>
                <a:cs typeface="Calibri" pitchFamily="34" charset="-120"/>
              </a:rPr>
              <a:t>External representation</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Representing the consortium before the donor and external stakeholders</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05</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5</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Coordinating Partners, Meetings, Decisions and Change</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bodies govern an international consortium?</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What types of meetings structure implementation?</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are decisions recorded and changes controlled?</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5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5.1 · CONSORTIUM COORDINATION MECHANISMS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Three Tiers of Consortium Governance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22</a:t>
            </a:r>
            <a:endParaRPr lang="en-US" sz="900" dirty="0"/>
          </a:p>
        </p:txBody>
      </p:sp>
      <p:sp>
        <p:nvSpPr>
          <p:cNvPr id="7" name="Shape 4"/>
          <p:cNvSpPr/>
          <p:nvPr/>
        </p:nvSpPr>
        <p:spPr>
          <a:xfrm>
            <a:off x="1600200" y="1783080"/>
            <a:ext cx="4023360" cy="914400"/>
          </a:xfrm>
          <a:prstGeom prst="roundRect">
            <a:avLst>
              <a:gd name="adj" fmla="val 8000"/>
            </a:avLst>
          </a:prstGeom>
          <a:solidFill>
            <a:srgbClr val="1B2A4A"/>
          </a:solidFill>
          <a:ln/>
        </p:spPr>
      </p:sp>
      <p:sp>
        <p:nvSpPr>
          <p:cNvPr id="8" name="Text 5"/>
          <p:cNvSpPr txBox="1"/>
          <p:nvPr/>
        </p:nvSpPr>
        <p:spPr>
          <a:xfrm>
            <a:off x="1600200" y="1783080"/>
            <a:ext cx="4023360" cy="914400"/>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Steering Committee</a:t>
            </a:r>
            <a:endParaRPr lang="en-US" sz="1400" dirty="0"/>
          </a:p>
          <a:p>
            <a:pPr algn="ctr" indent="0" marL="0">
              <a:buNone/>
            </a:pPr>
            <a:r>
              <a:rPr lang="en-US" sz="1200" dirty="0">
                <a:solidFill>
                  <a:srgbClr val="E9D68F"/>
                </a:solidFill>
                <a:latin typeface="Calibri" pitchFamily="34" charset="0"/>
                <a:ea typeface="Calibri" pitchFamily="34" charset="-122"/>
                <a:cs typeface="Calibri" pitchFamily="34" charset="-120"/>
              </a:rPr>
              <a:t>Representatives of all partners</a:t>
            </a:r>
            <a:endParaRPr lang="en-US" sz="1400" dirty="0"/>
          </a:p>
        </p:txBody>
      </p:sp>
      <p:sp>
        <p:nvSpPr>
          <p:cNvPr id="9" name="Shape 6"/>
          <p:cNvSpPr/>
          <p:nvPr/>
        </p:nvSpPr>
        <p:spPr>
          <a:xfrm>
            <a:off x="3611880" y="2697480"/>
            <a:ext cx="0" cy="502920"/>
          </a:xfrm>
          <a:prstGeom prst="line">
            <a:avLst/>
          </a:prstGeom>
          <a:noFill/>
          <a:ln w="19050">
            <a:solidFill>
              <a:srgbClr val="31487A"/>
            </a:solidFill>
            <a:prstDash val="solid"/>
          </a:ln>
        </p:spPr>
      </p:sp>
      <p:sp>
        <p:nvSpPr>
          <p:cNvPr id="10" name="Shape 7"/>
          <p:cNvSpPr/>
          <p:nvPr/>
        </p:nvSpPr>
        <p:spPr>
          <a:xfrm>
            <a:off x="1600200" y="3200400"/>
            <a:ext cx="4023360" cy="914400"/>
          </a:xfrm>
          <a:prstGeom prst="roundRect">
            <a:avLst>
              <a:gd name="adj" fmla="val 8000"/>
            </a:avLst>
          </a:prstGeom>
          <a:solidFill>
            <a:srgbClr val="31487A"/>
          </a:solidFill>
          <a:ln/>
        </p:spPr>
      </p:sp>
      <p:sp>
        <p:nvSpPr>
          <p:cNvPr id="11" name="Text 8"/>
          <p:cNvSpPr txBox="1"/>
          <p:nvPr/>
        </p:nvSpPr>
        <p:spPr>
          <a:xfrm>
            <a:off x="1600200" y="3200400"/>
            <a:ext cx="4023360" cy="914400"/>
          </a:xfrm>
          <a:prstGeom prst="rect">
            <a:avLst/>
          </a:prstGeom>
          <a:noFill/>
          <a:ln/>
        </p:spPr>
        <p:txBody>
          <a:bodyPr wrap="square" lIns="0" tIns="0" rIns="0" bIns="0" rtlCol="0" anchor="ctr"/>
          <a:lstStyle/>
          <a:p>
            <a:pPr algn="ctr" indent="0" marL="0">
              <a:buNone/>
            </a:pPr>
            <a:r>
              <a:rPr lang="en-US" sz="1700" b="1" dirty="0">
                <a:solidFill>
                  <a:srgbClr val="FFFFFF"/>
                </a:solidFill>
                <a:latin typeface="Cambria" pitchFamily="34" charset="0"/>
                <a:ea typeface="Cambria" pitchFamily="34" charset="-122"/>
                <a:cs typeface="Cambria" pitchFamily="34" charset="-120"/>
              </a:rPr>
              <a:t>Project Management Team</a:t>
            </a:r>
            <a:endParaRPr lang="en-US" sz="1400" dirty="0"/>
          </a:p>
          <a:p>
            <a:pPr algn="ctr" indent="0" marL="0">
              <a:buNone/>
            </a:pPr>
            <a:r>
              <a:rPr lang="en-US" sz="1200" dirty="0">
                <a:solidFill>
                  <a:srgbClr val="E9D68F"/>
                </a:solidFill>
                <a:latin typeface="Calibri" pitchFamily="34" charset="0"/>
                <a:ea typeface="Calibri" pitchFamily="34" charset="-122"/>
                <a:cs typeface="Calibri" pitchFamily="34" charset="-120"/>
              </a:rPr>
              <a:t>Coordination group</a:t>
            </a:r>
            <a:endParaRPr lang="en-US" sz="1400" dirty="0"/>
          </a:p>
        </p:txBody>
      </p:sp>
      <p:sp>
        <p:nvSpPr>
          <p:cNvPr id="12" name="Shape 9"/>
          <p:cNvSpPr/>
          <p:nvPr/>
        </p:nvSpPr>
        <p:spPr>
          <a:xfrm>
            <a:off x="3611880" y="4114800"/>
            <a:ext cx="0" cy="411480"/>
          </a:xfrm>
          <a:prstGeom prst="line">
            <a:avLst/>
          </a:prstGeom>
          <a:noFill/>
          <a:ln w="19050">
            <a:solidFill>
              <a:srgbClr val="31487A"/>
            </a:solidFill>
            <a:prstDash val="solid"/>
          </a:ln>
        </p:spPr>
      </p:sp>
      <p:sp>
        <p:nvSpPr>
          <p:cNvPr id="13" name="Shape 10"/>
          <p:cNvSpPr/>
          <p:nvPr/>
        </p:nvSpPr>
        <p:spPr>
          <a:xfrm>
            <a:off x="1280160" y="4526280"/>
            <a:ext cx="4663440" cy="0"/>
          </a:xfrm>
          <a:prstGeom prst="line">
            <a:avLst/>
          </a:prstGeom>
          <a:noFill/>
          <a:ln w="19050">
            <a:solidFill>
              <a:srgbClr val="31487A"/>
            </a:solidFill>
            <a:prstDash val="solid"/>
          </a:ln>
        </p:spPr>
      </p:sp>
      <p:sp>
        <p:nvSpPr>
          <p:cNvPr id="14" name="Shape 11"/>
          <p:cNvSpPr/>
          <p:nvPr/>
        </p:nvSpPr>
        <p:spPr>
          <a:xfrm>
            <a:off x="1280160" y="4526280"/>
            <a:ext cx="0" cy="182880"/>
          </a:xfrm>
          <a:prstGeom prst="line">
            <a:avLst/>
          </a:prstGeom>
          <a:noFill/>
          <a:ln w="19050">
            <a:solidFill>
              <a:srgbClr val="31487A"/>
            </a:solidFill>
            <a:prstDash val="solid"/>
          </a:ln>
        </p:spPr>
      </p:sp>
      <p:sp>
        <p:nvSpPr>
          <p:cNvPr id="15" name="Shape 12"/>
          <p:cNvSpPr/>
          <p:nvPr/>
        </p:nvSpPr>
        <p:spPr>
          <a:xfrm>
            <a:off x="571500" y="4709160"/>
            <a:ext cx="1417320" cy="914400"/>
          </a:xfrm>
          <a:prstGeom prst="roundRect">
            <a:avLst>
              <a:gd name="adj" fmla="val 8000"/>
            </a:avLst>
          </a:prstGeom>
          <a:solidFill>
            <a:srgbClr val="E8EEF9"/>
          </a:solidFill>
          <a:ln/>
        </p:spPr>
      </p:sp>
      <p:sp>
        <p:nvSpPr>
          <p:cNvPr id="16" name="Text 13"/>
          <p:cNvSpPr txBox="1"/>
          <p:nvPr/>
        </p:nvSpPr>
        <p:spPr>
          <a:xfrm>
            <a:off x="571500" y="4709160"/>
            <a:ext cx="1417320" cy="914400"/>
          </a:xfrm>
          <a:prstGeom prst="rect">
            <a:avLst/>
          </a:prstGeom>
          <a:noFill/>
          <a:ln/>
        </p:spPr>
        <p:txBody>
          <a:bodyPr wrap="square" lIns="0" tIns="0" rIns="0" bIns="0" rtlCol="0" anchor="ctr"/>
          <a:lstStyle/>
          <a:p>
            <a:pPr algn="ctr" indent="0" marL="0">
              <a:buNone/>
            </a:pPr>
            <a:r>
              <a:rPr lang="en-US" sz="1150" dirty="0">
                <a:solidFill>
                  <a:srgbClr val="2B3445"/>
                </a:solidFill>
                <a:latin typeface="Calibri" pitchFamily="34" charset="0"/>
                <a:ea typeface="Calibri" pitchFamily="34" charset="-122"/>
                <a:cs typeface="Calibri" pitchFamily="34" charset="-120"/>
              </a:rPr>
              <a:t>Working group</a:t>
            </a:r>
            <a:endParaRPr lang="en-US" sz="1400" dirty="0"/>
          </a:p>
          <a:p>
            <a:pPr algn="ctr" indent="0" marL="0">
              <a:buNone/>
            </a:pPr>
            <a:r>
              <a:rPr lang="en-US" sz="1500" b="1" dirty="0">
                <a:solidFill>
                  <a:srgbClr val="1B2A4A"/>
                </a:solidFill>
                <a:latin typeface="Calibri" pitchFamily="34" charset="0"/>
                <a:ea typeface="Calibri" pitchFamily="34" charset="-122"/>
                <a:cs typeface="Calibri" pitchFamily="34" charset="-120"/>
              </a:rPr>
              <a:t>WP1</a:t>
            </a:r>
            <a:endParaRPr lang="en-US" sz="1400" dirty="0"/>
          </a:p>
        </p:txBody>
      </p:sp>
      <p:sp>
        <p:nvSpPr>
          <p:cNvPr id="17" name="Shape 14"/>
          <p:cNvSpPr/>
          <p:nvPr/>
        </p:nvSpPr>
        <p:spPr>
          <a:xfrm>
            <a:off x="2834640" y="4526280"/>
            <a:ext cx="0" cy="182880"/>
          </a:xfrm>
          <a:prstGeom prst="line">
            <a:avLst/>
          </a:prstGeom>
          <a:noFill/>
          <a:ln w="19050">
            <a:solidFill>
              <a:srgbClr val="31487A"/>
            </a:solidFill>
            <a:prstDash val="solid"/>
          </a:ln>
        </p:spPr>
      </p:sp>
      <p:sp>
        <p:nvSpPr>
          <p:cNvPr id="18" name="Shape 15"/>
          <p:cNvSpPr/>
          <p:nvPr/>
        </p:nvSpPr>
        <p:spPr>
          <a:xfrm>
            <a:off x="2125980" y="4709160"/>
            <a:ext cx="1417320" cy="914400"/>
          </a:xfrm>
          <a:prstGeom prst="roundRect">
            <a:avLst>
              <a:gd name="adj" fmla="val 8000"/>
            </a:avLst>
          </a:prstGeom>
          <a:solidFill>
            <a:srgbClr val="E8EEF9"/>
          </a:solidFill>
          <a:ln/>
        </p:spPr>
      </p:sp>
      <p:sp>
        <p:nvSpPr>
          <p:cNvPr id="19" name="Text 16"/>
          <p:cNvSpPr txBox="1"/>
          <p:nvPr/>
        </p:nvSpPr>
        <p:spPr>
          <a:xfrm>
            <a:off x="2125980" y="4709160"/>
            <a:ext cx="1417320" cy="914400"/>
          </a:xfrm>
          <a:prstGeom prst="rect">
            <a:avLst/>
          </a:prstGeom>
          <a:noFill/>
          <a:ln/>
        </p:spPr>
        <p:txBody>
          <a:bodyPr wrap="square" lIns="0" tIns="0" rIns="0" bIns="0" rtlCol="0" anchor="ctr"/>
          <a:lstStyle/>
          <a:p>
            <a:pPr algn="ctr" indent="0" marL="0">
              <a:buNone/>
            </a:pPr>
            <a:r>
              <a:rPr lang="en-US" sz="1150" dirty="0">
                <a:solidFill>
                  <a:srgbClr val="2B3445"/>
                </a:solidFill>
                <a:latin typeface="Calibri" pitchFamily="34" charset="0"/>
                <a:ea typeface="Calibri" pitchFamily="34" charset="-122"/>
                <a:cs typeface="Calibri" pitchFamily="34" charset="-120"/>
              </a:rPr>
              <a:t>Working group</a:t>
            </a:r>
            <a:endParaRPr lang="en-US" sz="1400" dirty="0"/>
          </a:p>
          <a:p>
            <a:pPr algn="ctr" indent="0" marL="0">
              <a:buNone/>
            </a:pPr>
            <a:r>
              <a:rPr lang="en-US" sz="1500" b="1" dirty="0">
                <a:solidFill>
                  <a:srgbClr val="1B2A4A"/>
                </a:solidFill>
                <a:latin typeface="Calibri" pitchFamily="34" charset="0"/>
                <a:ea typeface="Calibri" pitchFamily="34" charset="-122"/>
                <a:cs typeface="Calibri" pitchFamily="34" charset="-120"/>
              </a:rPr>
              <a:t>WP2</a:t>
            </a:r>
            <a:endParaRPr lang="en-US" sz="1400" dirty="0"/>
          </a:p>
        </p:txBody>
      </p:sp>
      <p:sp>
        <p:nvSpPr>
          <p:cNvPr id="20" name="Shape 17"/>
          <p:cNvSpPr/>
          <p:nvPr/>
        </p:nvSpPr>
        <p:spPr>
          <a:xfrm>
            <a:off x="4389120" y="4526280"/>
            <a:ext cx="0" cy="182880"/>
          </a:xfrm>
          <a:prstGeom prst="line">
            <a:avLst/>
          </a:prstGeom>
          <a:noFill/>
          <a:ln w="19050">
            <a:solidFill>
              <a:srgbClr val="31487A"/>
            </a:solidFill>
            <a:prstDash val="solid"/>
          </a:ln>
        </p:spPr>
      </p:sp>
      <p:sp>
        <p:nvSpPr>
          <p:cNvPr id="21" name="Shape 18"/>
          <p:cNvSpPr/>
          <p:nvPr/>
        </p:nvSpPr>
        <p:spPr>
          <a:xfrm>
            <a:off x="3680460" y="4709160"/>
            <a:ext cx="1417320" cy="914400"/>
          </a:xfrm>
          <a:prstGeom prst="roundRect">
            <a:avLst>
              <a:gd name="adj" fmla="val 8000"/>
            </a:avLst>
          </a:prstGeom>
          <a:solidFill>
            <a:srgbClr val="E8EEF9"/>
          </a:solidFill>
          <a:ln/>
        </p:spPr>
      </p:sp>
      <p:sp>
        <p:nvSpPr>
          <p:cNvPr id="22" name="Text 19"/>
          <p:cNvSpPr txBox="1"/>
          <p:nvPr/>
        </p:nvSpPr>
        <p:spPr>
          <a:xfrm>
            <a:off x="3680460" y="4709160"/>
            <a:ext cx="1417320" cy="914400"/>
          </a:xfrm>
          <a:prstGeom prst="rect">
            <a:avLst/>
          </a:prstGeom>
          <a:noFill/>
          <a:ln/>
        </p:spPr>
        <p:txBody>
          <a:bodyPr wrap="square" lIns="0" tIns="0" rIns="0" bIns="0" rtlCol="0" anchor="ctr"/>
          <a:lstStyle/>
          <a:p>
            <a:pPr algn="ctr" indent="0" marL="0">
              <a:buNone/>
            </a:pPr>
            <a:r>
              <a:rPr lang="en-US" sz="1150" dirty="0">
                <a:solidFill>
                  <a:srgbClr val="2B3445"/>
                </a:solidFill>
                <a:latin typeface="Calibri" pitchFamily="34" charset="0"/>
                <a:ea typeface="Calibri" pitchFamily="34" charset="-122"/>
                <a:cs typeface="Calibri" pitchFamily="34" charset="-120"/>
              </a:rPr>
              <a:t>Working group</a:t>
            </a:r>
            <a:endParaRPr lang="en-US" sz="1400" dirty="0"/>
          </a:p>
          <a:p>
            <a:pPr algn="ctr" indent="0" marL="0">
              <a:buNone/>
            </a:pPr>
            <a:r>
              <a:rPr lang="en-US" sz="1500" b="1" dirty="0">
                <a:solidFill>
                  <a:srgbClr val="1B2A4A"/>
                </a:solidFill>
                <a:latin typeface="Calibri" pitchFamily="34" charset="0"/>
                <a:ea typeface="Calibri" pitchFamily="34" charset="-122"/>
                <a:cs typeface="Calibri" pitchFamily="34" charset="-120"/>
              </a:rPr>
              <a:t>WP3</a:t>
            </a:r>
            <a:endParaRPr lang="en-US" sz="1400" dirty="0"/>
          </a:p>
        </p:txBody>
      </p:sp>
      <p:sp>
        <p:nvSpPr>
          <p:cNvPr id="23" name="Shape 20"/>
          <p:cNvSpPr/>
          <p:nvPr/>
        </p:nvSpPr>
        <p:spPr>
          <a:xfrm>
            <a:off x="5943600" y="4526280"/>
            <a:ext cx="0" cy="182880"/>
          </a:xfrm>
          <a:prstGeom prst="line">
            <a:avLst/>
          </a:prstGeom>
          <a:noFill/>
          <a:ln w="19050">
            <a:solidFill>
              <a:srgbClr val="31487A"/>
            </a:solidFill>
            <a:prstDash val="solid"/>
          </a:ln>
        </p:spPr>
      </p:sp>
      <p:sp>
        <p:nvSpPr>
          <p:cNvPr id="24" name="Shape 21"/>
          <p:cNvSpPr/>
          <p:nvPr/>
        </p:nvSpPr>
        <p:spPr>
          <a:xfrm>
            <a:off x="5234940" y="4709160"/>
            <a:ext cx="1417320" cy="914400"/>
          </a:xfrm>
          <a:prstGeom prst="roundRect">
            <a:avLst>
              <a:gd name="adj" fmla="val 8000"/>
            </a:avLst>
          </a:prstGeom>
          <a:solidFill>
            <a:srgbClr val="E8EEF9"/>
          </a:solidFill>
          <a:ln/>
        </p:spPr>
      </p:sp>
      <p:sp>
        <p:nvSpPr>
          <p:cNvPr id="25" name="Text 22"/>
          <p:cNvSpPr txBox="1"/>
          <p:nvPr/>
        </p:nvSpPr>
        <p:spPr>
          <a:xfrm>
            <a:off x="5234940" y="4709160"/>
            <a:ext cx="1417320" cy="914400"/>
          </a:xfrm>
          <a:prstGeom prst="rect">
            <a:avLst/>
          </a:prstGeom>
          <a:noFill/>
          <a:ln/>
        </p:spPr>
        <p:txBody>
          <a:bodyPr wrap="square" lIns="0" tIns="0" rIns="0" bIns="0" rtlCol="0" anchor="ctr"/>
          <a:lstStyle/>
          <a:p>
            <a:pPr algn="ctr" indent="0" marL="0">
              <a:buNone/>
            </a:pPr>
            <a:r>
              <a:rPr lang="en-US" sz="1150" dirty="0">
                <a:solidFill>
                  <a:srgbClr val="2B3445"/>
                </a:solidFill>
                <a:latin typeface="Calibri" pitchFamily="34" charset="0"/>
                <a:ea typeface="Calibri" pitchFamily="34" charset="-122"/>
                <a:cs typeface="Calibri" pitchFamily="34" charset="-120"/>
              </a:rPr>
              <a:t>Working group</a:t>
            </a:r>
            <a:endParaRPr lang="en-US" sz="1400" dirty="0"/>
          </a:p>
          <a:p>
            <a:pPr algn="ctr" indent="0" marL="0">
              <a:buNone/>
            </a:pPr>
            <a:r>
              <a:rPr lang="en-US" sz="1500" b="1" dirty="0">
                <a:solidFill>
                  <a:srgbClr val="1B2A4A"/>
                </a:solidFill>
                <a:latin typeface="Calibri" pitchFamily="34" charset="0"/>
                <a:ea typeface="Calibri" pitchFamily="34" charset="-122"/>
                <a:cs typeface="Calibri" pitchFamily="34" charset="-120"/>
              </a:rPr>
              <a:t>WP4</a:t>
            </a:r>
            <a:endParaRPr lang="en-US" sz="1400" dirty="0"/>
          </a:p>
        </p:txBody>
      </p:sp>
      <p:sp>
        <p:nvSpPr>
          <p:cNvPr id="26" name="Shape 23"/>
          <p:cNvSpPr/>
          <p:nvPr/>
        </p:nvSpPr>
        <p:spPr>
          <a:xfrm>
            <a:off x="7178040" y="1965960"/>
            <a:ext cx="548640" cy="548640"/>
          </a:xfrm>
          <a:prstGeom prst="ellipse">
            <a:avLst/>
          </a:prstGeom>
          <a:solidFill>
            <a:srgbClr val="1B2A4A"/>
          </a:solidFill>
          <a:ln/>
        </p:spPr>
      </p:sp>
      <p:pic>
        <p:nvPicPr>
          <p:cNvPr id="27" name="Image 0" descr="preencoded.png">    </p:cNvPr>
          <p:cNvPicPr>
            <a:picLocks noChangeAspect="1"/>
          </p:cNvPicPr>
          <p:nvPr/>
        </p:nvPicPr>
        <p:blipFill>
          <a:blip r:embed="rId1"/>
          <a:stretch>
            <a:fillRect/>
          </a:stretch>
        </p:blipFill>
        <p:spPr>
          <a:xfrm>
            <a:off x="7326173" y="2114093"/>
            <a:ext cx="252374" cy="252374"/>
          </a:xfrm>
          <a:prstGeom prst="rect">
            <a:avLst/>
          </a:prstGeom>
        </p:spPr>
      </p:pic>
      <p:sp>
        <p:nvSpPr>
          <p:cNvPr id="28" name="Text 24"/>
          <p:cNvSpPr txBox="1"/>
          <p:nvPr/>
        </p:nvSpPr>
        <p:spPr>
          <a:xfrm>
            <a:off x="8001000" y="1783080"/>
            <a:ext cx="3639312" cy="914400"/>
          </a:xfrm>
          <a:prstGeom prst="rect">
            <a:avLst/>
          </a:prstGeom>
          <a:noFill/>
          <a:ln/>
        </p:spPr>
        <p:txBody>
          <a:bodyPr wrap="square" lIns="0" tIns="0" rIns="0" bIns="0" rtlCol="0" anchor="ctr"/>
          <a:lstStyle/>
          <a:p>
            <a:pPr indent="0" marL="0">
              <a:spcAft>
                <a:spcPts val="200"/>
              </a:spcAft>
              <a:buNone/>
            </a:pPr>
            <a:r>
              <a:rPr lang="en-US" sz="1550" b="1" dirty="0">
                <a:solidFill>
                  <a:srgbClr val="1B2A4A"/>
                </a:solidFill>
                <a:latin typeface="Calibri" pitchFamily="34" charset="0"/>
                <a:ea typeface="Calibri" pitchFamily="34" charset="-122"/>
                <a:cs typeface="Calibri" pitchFamily="34" charset="-120"/>
              </a:rPr>
              <a:t>Strategic level</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The highest body for strategic decision-making, with the participation of all partners.</a:t>
            </a:r>
            <a:endParaRPr lang="en-US" sz="1400" dirty="0"/>
          </a:p>
        </p:txBody>
      </p:sp>
      <p:sp>
        <p:nvSpPr>
          <p:cNvPr id="29" name="Shape 25"/>
          <p:cNvSpPr/>
          <p:nvPr/>
        </p:nvSpPr>
        <p:spPr>
          <a:xfrm>
            <a:off x="7178040" y="3383280"/>
            <a:ext cx="548640" cy="548640"/>
          </a:xfrm>
          <a:prstGeom prst="ellipse">
            <a:avLst/>
          </a:prstGeom>
          <a:solidFill>
            <a:srgbClr val="1B2A4A"/>
          </a:solidFill>
          <a:ln/>
        </p:spPr>
      </p:sp>
      <p:pic>
        <p:nvPicPr>
          <p:cNvPr id="30" name="Image 1" descr="preencoded.png">    </p:cNvPr>
          <p:cNvPicPr>
            <a:picLocks noChangeAspect="1"/>
          </p:cNvPicPr>
          <p:nvPr/>
        </p:nvPicPr>
        <p:blipFill>
          <a:blip r:embed="rId2"/>
          <a:stretch>
            <a:fillRect/>
          </a:stretch>
        </p:blipFill>
        <p:spPr>
          <a:xfrm>
            <a:off x="7326173" y="3531413"/>
            <a:ext cx="252374" cy="252374"/>
          </a:xfrm>
          <a:prstGeom prst="rect">
            <a:avLst/>
          </a:prstGeom>
        </p:spPr>
      </p:pic>
      <p:sp>
        <p:nvSpPr>
          <p:cNvPr id="31" name="Text 26"/>
          <p:cNvSpPr txBox="1"/>
          <p:nvPr/>
        </p:nvSpPr>
        <p:spPr>
          <a:xfrm>
            <a:off x="8001000" y="3200400"/>
            <a:ext cx="3639312" cy="914400"/>
          </a:xfrm>
          <a:prstGeom prst="rect">
            <a:avLst/>
          </a:prstGeom>
          <a:noFill/>
          <a:ln/>
        </p:spPr>
        <p:txBody>
          <a:bodyPr wrap="square" lIns="0" tIns="0" rIns="0" bIns="0" rtlCol="0" anchor="ctr"/>
          <a:lstStyle/>
          <a:p>
            <a:pPr indent="0" marL="0">
              <a:spcAft>
                <a:spcPts val="200"/>
              </a:spcAft>
              <a:buNone/>
            </a:pPr>
            <a:r>
              <a:rPr lang="en-US" sz="1550" b="1" dirty="0">
                <a:solidFill>
                  <a:srgbClr val="1B2A4A"/>
                </a:solidFill>
                <a:latin typeface="Calibri" pitchFamily="34" charset="0"/>
                <a:ea typeface="Calibri" pitchFamily="34" charset="-122"/>
                <a:cs typeface="Calibri" pitchFamily="34" charset="-120"/>
              </a:rPr>
              <a:t>Operational level</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The operational body responsible for day-to-day management of the project.</a:t>
            </a:r>
            <a:endParaRPr lang="en-US" sz="1400" dirty="0"/>
          </a:p>
        </p:txBody>
      </p:sp>
      <p:sp>
        <p:nvSpPr>
          <p:cNvPr id="32" name="Shape 27"/>
          <p:cNvSpPr/>
          <p:nvPr/>
        </p:nvSpPr>
        <p:spPr>
          <a:xfrm>
            <a:off x="7178040" y="4892040"/>
            <a:ext cx="548640" cy="548640"/>
          </a:xfrm>
          <a:prstGeom prst="ellipse">
            <a:avLst/>
          </a:prstGeom>
          <a:solidFill>
            <a:srgbClr val="1B2A4A"/>
          </a:solidFill>
          <a:ln/>
        </p:spPr>
      </p:sp>
      <p:pic>
        <p:nvPicPr>
          <p:cNvPr id="33" name="Image 2" descr="preencoded.png">    </p:cNvPr>
          <p:cNvPicPr>
            <a:picLocks noChangeAspect="1"/>
          </p:cNvPicPr>
          <p:nvPr/>
        </p:nvPicPr>
        <p:blipFill>
          <a:blip r:embed="rId3"/>
          <a:stretch>
            <a:fillRect/>
          </a:stretch>
        </p:blipFill>
        <p:spPr>
          <a:xfrm>
            <a:off x="7326173" y="5040173"/>
            <a:ext cx="252374" cy="252374"/>
          </a:xfrm>
          <a:prstGeom prst="rect">
            <a:avLst/>
          </a:prstGeom>
        </p:spPr>
      </p:pic>
      <p:sp>
        <p:nvSpPr>
          <p:cNvPr id="34" name="Text 28"/>
          <p:cNvSpPr txBox="1"/>
          <p:nvPr/>
        </p:nvSpPr>
        <p:spPr>
          <a:xfrm>
            <a:off x="8001000" y="4709160"/>
            <a:ext cx="3639312" cy="914400"/>
          </a:xfrm>
          <a:prstGeom prst="rect">
            <a:avLst/>
          </a:prstGeom>
          <a:noFill/>
          <a:ln/>
        </p:spPr>
        <p:txBody>
          <a:bodyPr wrap="square" lIns="0" tIns="0" rIns="0" bIns="0" rtlCol="0" anchor="ctr"/>
          <a:lstStyle/>
          <a:p>
            <a:pPr indent="0" marL="0">
              <a:spcAft>
                <a:spcPts val="200"/>
              </a:spcAft>
              <a:buNone/>
            </a:pPr>
            <a:r>
              <a:rPr lang="en-US" sz="1550" b="1" dirty="0">
                <a:solidFill>
                  <a:srgbClr val="1B2A4A"/>
                </a:solidFill>
                <a:latin typeface="Calibri" pitchFamily="34" charset="0"/>
                <a:ea typeface="Calibri" pitchFamily="34" charset="-122"/>
                <a:cs typeface="Calibri" pitchFamily="34" charset="-120"/>
              </a:rPr>
              <a:t>Thematic level</a:t>
            </a:r>
            <a:endParaRPr lang="en-US" sz="1400" dirty="0"/>
          </a:p>
          <a:p>
            <a:pPr indent="0" marL="0">
              <a:spcAft>
                <a:spcPts val="200"/>
              </a:spcAft>
              <a:buNone/>
            </a:pPr>
            <a:r>
              <a:rPr lang="en-US" sz="1300" dirty="0">
                <a:solidFill>
                  <a:srgbClr val="2B3445"/>
                </a:solidFill>
                <a:latin typeface="Calibri" pitchFamily="34" charset="0"/>
                <a:ea typeface="Calibri" pitchFamily="34" charset="-122"/>
                <a:cs typeface="Calibri" pitchFamily="34" charset="-120"/>
              </a:rPr>
              <a:t>Working groups formed around individual work packages.</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5.2 · ORGANISING CONSORTIUM MEETINGS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The Meeting Cycle of an International Consortium</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23</a:t>
            </a:r>
            <a:endParaRPr lang="en-US" sz="900" dirty="0"/>
          </a:p>
        </p:txBody>
      </p:sp>
      <p:sp>
        <p:nvSpPr>
          <p:cNvPr id="7" name="Shape 4"/>
          <p:cNvSpPr/>
          <p:nvPr/>
        </p:nvSpPr>
        <p:spPr>
          <a:xfrm>
            <a:off x="1005840" y="2560320"/>
            <a:ext cx="10149840" cy="0"/>
          </a:xfrm>
          <a:prstGeom prst="line">
            <a:avLst/>
          </a:prstGeom>
          <a:noFill/>
          <a:ln w="31750">
            <a:solidFill>
              <a:srgbClr val="D5DDEB"/>
            </a:solidFill>
            <a:prstDash val="solid"/>
          </a:ln>
        </p:spPr>
      </p:sp>
      <p:sp>
        <p:nvSpPr>
          <p:cNvPr id="8" name="Shape 5"/>
          <p:cNvSpPr/>
          <p:nvPr/>
        </p:nvSpPr>
        <p:spPr>
          <a:xfrm>
            <a:off x="1728216" y="2459736"/>
            <a:ext cx="201168" cy="201168"/>
          </a:xfrm>
          <a:prstGeom prst="ellipse">
            <a:avLst/>
          </a:prstGeom>
          <a:solidFill>
            <a:srgbClr val="31487A"/>
          </a:solidFill>
          <a:ln/>
        </p:spPr>
      </p:sp>
      <p:sp>
        <p:nvSpPr>
          <p:cNvPr id="9" name="Shape 6"/>
          <p:cNvSpPr/>
          <p:nvPr/>
        </p:nvSpPr>
        <p:spPr>
          <a:xfrm>
            <a:off x="2276856" y="2459736"/>
            <a:ext cx="201168" cy="201168"/>
          </a:xfrm>
          <a:prstGeom prst="ellipse">
            <a:avLst/>
          </a:prstGeom>
          <a:solidFill>
            <a:srgbClr val="31487A"/>
          </a:solidFill>
          <a:ln/>
        </p:spPr>
      </p:sp>
      <p:sp>
        <p:nvSpPr>
          <p:cNvPr id="10" name="Shape 7"/>
          <p:cNvSpPr/>
          <p:nvPr/>
        </p:nvSpPr>
        <p:spPr>
          <a:xfrm>
            <a:off x="2825496" y="2459736"/>
            <a:ext cx="201168" cy="201168"/>
          </a:xfrm>
          <a:prstGeom prst="ellipse">
            <a:avLst/>
          </a:prstGeom>
          <a:solidFill>
            <a:srgbClr val="31487A"/>
          </a:solidFill>
          <a:ln/>
        </p:spPr>
      </p:sp>
      <p:sp>
        <p:nvSpPr>
          <p:cNvPr id="11" name="Shape 8"/>
          <p:cNvSpPr/>
          <p:nvPr/>
        </p:nvSpPr>
        <p:spPr>
          <a:xfrm>
            <a:off x="3374136" y="2459736"/>
            <a:ext cx="201168" cy="201168"/>
          </a:xfrm>
          <a:prstGeom prst="ellipse">
            <a:avLst/>
          </a:prstGeom>
          <a:solidFill>
            <a:srgbClr val="31487A"/>
          </a:solidFill>
          <a:ln/>
        </p:spPr>
      </p:sp>
      <p:sp>
        <p:nvSpPr>
          <p:cNvPr id="12" name="Shape 9"/>
          <p:cNvSpPr/>
          <p:nvPr/>
        </p:nvSpPr>
        <p:spPr>
          <a:xfrm>
            <a:off x="5294376" y="2459736"/>
            <a:ext cx="201168" cy="201168"/>
          </a:xfrm>
          <a:prstGeom prst="ellipse">
            <a:avLst/>
          </a:prstGeom>
          <a:solidFill>
            <a:srgbClr val="31487A"/>
          </a:solidFill>
          <a:ln/>
        </p:spPr>
      </p:sp>
      <p:sp>
        <p:nvSpPr>
          <p:cNvPr id="13" name="Shape 10"/>
          <p:cNvSpPr/>
          <p:nvPr/>
        </p:nvSpPr>
        <p:spPr>
          <a:xfrm>
            <a:off x="5843016" y="2459736"/>
            <a:ext cx="201168" cy="201168"/>
          </a:xfrm>
          <a:prstGeom prst="ellipse">
            <a:avLst/>
          </a:prstGeom>
          <a:solidFill>
            <a:srgbClr val="31487A"/>
          </a:solidFill>
          <a:ln/>
        </p:spPr>
      </p:sp>
      <p:sp>
        <p:nvSpPr>
          <p:cNvPr id="14" name="Shape 11"/>
          <p:cNvSpPr/>
          <p:nvPr/>
        </p:nvSpPr>
        <p:spPr>
          <a:xfrm>
            <a:off x="6391656" y="2459736"/>
            <a:ext cx="201168" cy="201168"/>
          </a:xfrm>
          <a:prstGeom prst="ellipse">
            <a:avLst/>
          </a:prstGeom>
          <a:solidFill>
            <a:srgbClr val="31487A"/>
          </a:solidFill>
          <a:ln/>
        </p:spPr>
      </p:sp>
      <p:sp>
        <p:nvSpPr>
          <p:cNvPr id="15" name="Shape 12"/>
          <p:cNvSpPr/>
          <p:nvPr/>
        </p:nvSpPr>
        <p:spPr>
          <a:xfrm>
            <a:off x="6940296" y="2459736"/>
            <a:ext cx="201168" cy="201168"/>
          </a:xfrm>
          <a:prstGeom prst="ellipse">
            <a:avLst/>
          </a:prstGeom>
          <a:solidFill>
            <a:srgbClr val="31487A"/>
          </a:solidFill>
          <a:ln/>
        </p:spPr>
      </p:sp>
      <p:sp>
        <p:nvSpPr>
          <p:cNvPr id="16" name="Shape 13"/>
          <p:cNvSpPr/>
          <p:nvPr/>
        </p:nvSpPr>
        <p:spPr>
          <a:xfrm>
            <a:off x="8586216" y="2459736"/>
            <a:ext cx="201168" cy="201168"/>
          </a:xfrm>
          <a:prstGeom prst="ellipse">
            <a:avLst/>
          </a:prstGeom>
          <a:solidFill>
            <a:srgbClr val="31487A"/>
          </a:solidFill>
          <a:ln/>
        </p:spPr>
      </p:sp>
      <p:sp>
        <p:nvSpPr>
          <p:cNvPr id="17" name="Shape 14"/>
          <p:cNvSpPr/>
          <p:nvPr/>
        </p:nvSpPr>
        <p:spPr>
          <a:xfrm>
            <a:off x="9134856" y="2459736"/>
            <a:ext cx="201168" cy="201168"/>
          </a:xfrm>
          <a:prstGeom prst="ellipse">
            <a:avLst/>
          </a:prstGeom>
          <a:solidFill>
            <a:srgbClr val="31487A"/>
          </a:solidFill>
          <a:ln/>
        </p:spPr>
      </p:sp>
      <p:sp>
        <p:nvSpPr>
          <p:cNvPr id="18" name="Shape 15"/>
          <p:cNvSpPr/>
          <p:nvPr/>
        </p:nvSpPr>
        <p:spPr>
          <a:xfrm>
            <a:off x="9683496" y="2459736"/>
            <a:ext cx="201168" cy="201168"/>
          </a:xfrm>
          <a:prstGeom prst="ellipse">
            <a:avLst/>
          </a:prstGeom>
          <a:solidFill>
            <a:srgbClr val="31487A"/>
          </a:solidFill>
          <a:ln/>
        </p:spPr>
      </p:sp>
      <p:sp>
        <p:nvSpPr>
          <p:cNvPr id="19" name="Text 16"/>
          <p:cNvSpPr txBox="1"/>
          <p:nvPr/>
        </p:nvSpPr>
        <p:spPr>
          <a:xfrm>
            <a:off x="4892040" y="1965960"/>
            <a:ext cx="2926080" cy="365760"/>
          </a:xfrm>
          <a:prstGeom prst="rect">
            <a:avLst/>
          </a:prstGeom>
          <a:noFill/>
          <a:ln/>
        </p:spPr>
        <p:txBody>
          <a:bodyPr wrap="square" lIns="0" tIns="0" rIns="0" bIns="0" rtlCol="0" anchor="ctr"/>
          <a:lstStyle/>
          <a:p>
            <a:pPr algn="ctr" indent="0" marL="0">
              <a:buNone/>
            </a:pPr>
            <a:r>
              <a:rPr lang="en-US" sz="1100" i="1" dirty="0">
                <a:solidFill>
                  <a:srgbClr val="64708C"/>
                </a:solidFill>
                <a:latin typeface="Calibri" pitchFamily="34" charset="0"/>
                <a:ea typeface="Calibri" pitchFamily="34" charset="-122"/>
                <a:cs typeface="Calibri" pitchFamily="34" charset="-120"/>
              </a:rPr>
              <a:t>Periodic coordination meetings (monthly or quarterly)</a:t>
            </a:r>
            <a:endParaRPr lang="en-US" sz="1100" dirty="0"/>
          </a:p>
        </p:txBody>
      </p:sp>
      <p:sp>
        <p:nvSpPr>
          <p:cNvPr id="20" name="Shape 17"/>
          <p:cNvSpPr/>
          <p:nvPr/>
        </p:nvSpPr>
        <p:spPr>
          <a:xfrm>
            <a:off x="566928" y="2103120"/>
            <a:ext cx="914400" cy="914400"/>
          </a:xfrm>
          <a:prstGeom prst="ellipse">
            <a:avLst/>
          </a:prstGeom>
          <a:solidFill>
            <a:srgbClr val="C9A227"/>
          </a:solidFill>
          <a:ln/>
        </p:spPr>
      </p:sp>
      <p:pic>
        <p:nvPicPr>
          <p:cNvPr id="21" name="Image 0" descr="preencoded.png">    </p:cNvPr>
          <p:cNvPicPr>
            <a:picLocks noChangeAspect="1"/>
          </p:cNvPicPr>
          <p:nvPr/>
        </p:nvPicPr>
        <p:blipFill>
          <a:blip r:embed="rId1"/>
          <a:stretch>
            <a:fillRect/>
          </a:stretch>
        </p:blipFill>
        <p:spPr>
          <a:xfrm>
            <a:off x="813816" y="2350008"/>
            <a:ext cx="420624" cy="420624"/>
          </a:xfrm>
          <a:prstGeom prst="rect">
            <a:avLst/>
          </a:prstGeom>
        </p:spPr>
      </p:pic>
      <p:sp>
        <p:nvSpPr>
          <p:cNvPr id="22" name="Text 18"/>
          <p:cNvSpPr txBox="1"/>
          <p:nvPr/>
        </p:nvSpPr>
        <p:spPr>
          <a:xfrm>
            <a:off x="548640" y="3108960"/>
            <a:ext cx="2011680" cy="320040"/>
          </a:xfrm>
          <a:prstGeom prst="rect">
            <a:avLst/>
          </a:prstGeom>
          <a:noFill/>
          <a:ln/>
        </p:spPr>
        <p:txBody>
          <a:bodyPr wrap="square" lIns="0" tIns="0" rIns="0" bIns="0" rtlCol="0" anchor="t"/>
          <a:lstStyle/>
          <a:p>
            <a:pPr indent="0" marL="0">
              <a:buNone/>
            </a:pPr>
            <a:r>
              <a:rPr lang="en-US" sz="1300" b="1" dirty="0">
                <a:solidFill>
                  <a:srgbClr val="1B2A4A"/>
                </a:solidFill>
                <a:latin typeface="Calibri" pitchFamily="34" charset="0"/>
                <a:ea typeface="Calibri" pitchFamily="34" charset="-122"/>
                <a:cs typeface="Calibri" pitchFamily="34" charset="-120"/>
              </a:rPr>
              <a:t>Kick-off meeting</a:t>
            </a:r>
            <a:endParaRPr lang="en-US" sz="1300" dirty="0"/>
          </a:p>
        </p:txBody>
      </p:sp>
      <p:sp>
        <p:nvSpPr>
          <p:cNvPr id="23" name="Shape 19"/>
          <p:cNvSpPr/>
          <p:nvPr/>
        </p:nvSpPr>
        <p:spPr>
          <a:xfrm>
            <a:off x="4087368" y="2212848"/>
            <a:ext cx="694944" cy="694944"/>
          </a:xfrm>
          <a:prstGeom prst="ellipse">
            <a:avLst/>
          </a:prstGeom>
          <a:solidFill>
            <a:srgbClr val="1B2A4A"/>
          </a:solidFill>
          <a:ln/>
        </p:spPr>
      </p:sp>
      <p:pic>
        <p:nvPicPr>
          <p:cNvPr id="24" name="Image 1" descr="preencoded.png">    </p:cNvPr>
          <p:cNvPicPr>
            <a:picLocks noChangeAspect="1"/>
          </p:cNvPicPr>
          <p:nvPr/>
        </p:nvPicPr>
        <p:blipFill>
          <a:blip r:embed="rId2"/>
          <a:stretch>
            <a:fillRect/>
          </a:stretch>
        </p:blipFill>
        <p:spPr>
          <a:xfrm>
            <a:off x="4275003" y="2400483"/>
            <a:ext cx="319674" cy="319674"/>
          </a:xfrm>
          <a:prstGeom prst="rect">
            <a:avLst/>
          </a:prstGeom>
        </p:spPr>
      </p:pic>
      <p:sp>
        <p:nvSpPr>
          <p:cNvPr id="25" name="Text 20"/>
          <p:cNvSpPr txBox="1"/>
          <p:nvPr/>
        </p:nvSpPr>
        <p:spPr>
          <a:xfrm>
            <a:off x="3520440" y="3108960"/>
            <a:ext cx="1828800" cy="320040"/>
          </a:xfrm>
          <a:prstGeom prst="rect">
            <a:avLst/>
          </a:prstGeom>
          <a:noFill/>
          <a:ln/>
        </p:spPr>
        <p:txBody>
          <a:bodyPr wrap="square" lIns="0" tIns="0" rIns="0" bIns="0" rtlCol="0" anchor="t"/>
          <a:lstStyle/>
          <a:p>
            <a:pPr algn="ctr" indent="0" marL="0">
              <a:buNone/>
            </a:pPr>
            <a:r>
              <a:rPr lang="en-US" sz="1300" b="1" dirty="0">
                <a:solidFill>
                  <a:srgbClr val="1B2A4A"/>
                </a:solidFill>
                <a:latin typeface="Calibri" pitchFamily="34" charset="0"/>
                <a:ea typeface="Calibri" pitchFamily="34" charset="-122"/>
                <a:cs typeface="Calibri" pitchFamily="34" charset="-120"/>
              </a:rPr>
              <a:t>Interim meeting</a:t>
            </a:r>
            <a:endParaRPr lang="en-US" sz="1300" dirty="0"/>
          </a:p>
        </p:txBody>
      </p:sp>
      <p:sp>
        <p:nvSpPr>
          <p:cNvPr id="26" name="Shape 21"/>
          <p:cNvSpPr/>
          <p:nvPr/>
        </p:nvSpPr>
        <p:spPr>
          <a:xfrm>
            <a:off x="7516368" y="2212848"/>
            <a:ext cx="694944" cy="694944"/>
          </a:xfrm>
          <a:prstGeom prst="ellipse">
            <a:avLst/>
          </a:prstGeom>
          <a:solidFill>
            <a:srgbClr val="1B2A4A"/>
          </a:solidFill>
          <a:ln/>
        </p:spPr>
      </p:sp>
      <p:pic>
        <p:nvPicPr>
          <p:cNvPr id="27" name="Image 2" descr="preencoded.png">    </p:cNvPr>
          <p:cNvPicPr>
            <a:picLocks noChangeAspect="1"/>
          </p:cNvPicPr>
          <p:nvPr/>
        </p:nvPicPr>
        <p:blipFill>
          <a:blip r:embed="rId3"/>
          <a:stretch>
            <a:fillRect/>
          </a:stretch>
        </p:blipFill>
        <p:spPr>
          <a:xfrm>
            <a:off x="7704003" y="2400483"/>
            <a:ext cx="319674" cy="319674"/>
          </a:xfrm>
          <a:prstGeom prst="rect">
            <a:avLst/>
          </a:prstGeom>
        </p:spPr>
      </p:pic>
      <p:sp>
        <p:nvSpPr>
          <p:cNvPr id="28" name="Text 22"/>
          <p:cNvSpPr txBox="1"/>
          <p:nvPr/>
        </p:nvSpPr>
        <p:spPr>
          <a:xfrm>
            <a:off x="6949440" y="3108960"/>
            <a:ext cx="1828800" cy="320040"/>
          </a:xfrm>
          <a:prstGeom prst="rect">
            <a:avLst/>
          </a:prstGeom>
          <a:noFill/>
          <a:ln/>
        </p:spPr>
        <p:txBody>
          <a:bodyPr wrap="square" lIns="0" tIns="0" rIns="0" bIns="0" rtlCol="0" anchor="t"/>
          <a:lstStyle/>
          <a:p>
            <a:pPr algn="ctr" indent="0" marL="0">
              <a:buNone/>
            </a:pPr>
            <a:r>
              <a:rPr lang="en-US" sz="1300" b="1" dirty="0">
                <a:solidFill>
                  <a:srgbClr val="1B2A4A"/>
                </a:solidFill>
                <a:latin typeface="Calibri" pitchFamily="34" charset="0"/>
                <a:ea typeface="Calibri" pitchFamily="34" charset="-122"/>
                <a:cs typeface="Calibri" pitchFamily="34" charset="-120"/>
              </a:rPr>
              <a:t>Interim meeting</a:t>
            </a:r>
            <a:endParaRPr lang="en-US" sz="1300" dirty="0"/>
          </a:p>
        </p:txBody>
      </p:sp>
      <p:sp>
        <p:nvSpPr>
          <p:cNvPr id="29" name="Shape 23"/>
          <p:cNvSpPr/>
          <p:nvPr/>
        </p:nvSpPr>
        <p:spPr>
          <a:xfrm>
            <a:off x="10698480" y="2103120"/>
            <a:ext cx="914400" cy="914400"/>
          </a:xfrm>
          <a:prstGeom prst="ellipse">
            <a:avLst/>
          </a:prstGeom>
          <a:solidFill>
            <a:srgbClr val="1B2A4A"/>
          </a:solidFill>
          <a:ln/>
        </p:spPr>
      </p:sp>
      <p:pic>
        <p:nvPicPr>
          <p:cNvPr id="30" name="Image 3" descr="preencoded.png">    </p:cNvPr>
          <p:cNvPicPr>
            <a:picLocks noChangeAspect="1"/>
          </p:cNvPicPr>
          <p:nvPr/>
        </p:nvPicPr>
        <p:blipFill>
          <a:blip r:embed="rId4"/>
          <a:stretch>
            <a:fillRect/>
          </a:stretch>
        </p:blipFill>
        <p:spPr>
          <a:xfrm>
            <a:off x="10945368" y="2350008"/>
            <a:ext cx="420624" cy="420624"/>
          </a:xfrm>
          <a:prstGeom prst="rect">
            <a:avLst/>
          </a:prstGeom>
        </p:spPr>
      </p:pic>
      <p:sp>
        <p:nvSpPr>
          <p:cNvPr id="31" name="Text 24"/>
          <p:cNvSpPr txBox="1"/>
          <p:nvPr/>
        </p:nvSpPr>
        <p:spPr>
          <a:xfrm>
            <a:off x="9628632" y="3108960"/>
            <a:ext cx="2011680" cy="320040"/>
          </a:xfrm>
          <a:prstGeom prst="rect">
            <a:avLst/>
          </a:prstGeom>
          <a:noFill/>
          <a:ln/>
        </p:spPr>
        <p:txBody>
          <a:bodyPr wrap="square" lIns="0" tIns="0" rIns="0" bIns="0" rtlCol="0" anchor="t"/>
          <a:lstStyle/>
          <a:p>
            <a:pPr algn="r" indent="0" marL="0">
              <a:buNone/>
            </a:pPr>
            <a:r>
              <a:rPr lang="en-US" sz="1300" b="1" dirty="0">
                <a:solidFill>
                  <a:srgbClr val="1B2A4A"/>
                </a:solidFill>
                <a:latin typeface="Calibri" pitchFamily="34" charset="0"/>
                <a:ea typeface="Calibri" pitchFamily="34" charset="-122"/>
                <a:cs typeface="Calibri" pitchFamily="34" charset="-120"/>
              </a:rPr>
              <a:t>Final meeting</a:t>
            </a:r>
            <a:endParaRPr lang="en-US" sz="1300" dirty="0"/>
          </a:p>
        </p:txBody>
      </p:sp>
      <p:sp>
        <p:nvSpPr>
          <p:cNvPr id="32" name="Shape 25"/>
          <p:cNvSpPr/>
          <p:nvPr/>
        </p:nvSpPr>
        <p:spPr>
          <a:xfrm>
            <a:off x="548640" y="3566160"/>
            <a:ext cx="3514344" cy="1691640"/>
          </a:xfrm>
          <a:prstGeom prst="roundRect">
            <a:avLst>
              <a:gd name="adj" fmla="val 4324"/>
            </a:avLst>
          </a:prstGeom>
          <a:solidFill>
            <a:srgbClr val="F4F7FC"/>
          </a:solidFill>
          <a:ln/>
        </p:spPr>
      </p:sp>
      <p:sp>
        <p:nvSpPr>
          <p:cNvPr id="33" name="Shape 26"/>
          <p:cNvSpPr/>
          <p:nvPr/>
        </p:nvSpPr>
        <p:spPr>
          <a:xfrm>
            <a:off x="777240" y="3794760"/>
            <a:ext cx="502920" cy="502920"/>
          </a:xfrm>
          <a:prstGeom prst="ellipse">
            <a:avLst/>
          </a:prstGeom>
          <a:solidFill>
            <a:srgbClr val="1B2A4A"/>
          </a:solidFill>
          <a:ln/>
        </p:spPr>
      </p:sp>
      <p:pic>
        <p:nvPicPr>
          <p:cNvPr id="34" name="Image 4" descr="preencoded.png">    </p:cNvPr>
          <p:cNvPicPr>
            <a:picLocks noChangeAspect="1"/>
          </p:cNvPicPr>
          <p:nvPr/>
        </p:nvPicPr>
        <p:blipFill>
          <a:blip r:embed="rId5"/>
          <a:stretch>
            <a:fillRect/>
          </a:stretch>
        </p:blipFill>
        <p:spPr>
          <a:xfrm>
            <a:off x="913028" y="3930548"/>
            <a:ext cx="231343" cy="231343"/>
          </a:xfrm>
          <a:prstGeom prst="rect">
            <a:avLst/>
          </a:prstGeom>
        </p:spPr>
      </p:pic>
      <p:sp>
        <p:nvSpPr>
          <p:cNvPr id="35" name="Text 27"/>
          <p:cNvSpPr txBox="1"/>
          <p:nvPr/>
        </p:nvSpPr>
        <p:spPr>
          <a:xfrm>
            <a:off x="1463040" y="3794760"/>
            <a:ext cx="2462784" cy="50292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Kick-off meeting</a:t>
            </a:r>
            <a:endParaRPr lang="en-US" sz="1550" dirty="0"/>
          </a:p>
        </p:txBody>
      </p:sp>
      <p:sp>
        <p:nvSpPr>
          <p:cNvPr id="36" name="Text 28"/>
          <p:cNvSpPr txBox="1"/>
          <p:nvPr/>
        </p:nvSpPr>
        <p:spPr>
          <a:xfrm>
            <a:off x="777240" y="4434840"/>
            <a:ext cx="3057144" cy="64008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At the start of implementation: agree working procedures; partners become acquainted.</a:t>
            </a:r>
            <a:endParaRPr lang="en-US" sz="1300" dirty="0"/>
          </a:p>
        </p:txBody>
      </p:sp>
      <p:sp>
        <p:nvSpPr>
          <p:cNvPr id="37" name="Shape 29"/>
          <p:cNvSpPr/>
          <p:nvPr/>
        </p:nvSpPr>
        <p:spPr>
          <a:xfrm>
            <a:off x="4337304" y="3566160"/>
            <a:ext cx="3514344" cy="1691640"/>
          </a:xfrm>
          <a:prstGeom prst="roundRect">
            <a:avLst>
              <a:gd name="adj" fmla="val 4324"/>
            </a:avLst>
          </a:prstGeom>
          <a:solidFill>
            <a:srgbClr val="F4F7FC"/>
          </a:solidFill>
          <a:ln/>
        </p:spPr>
      </p:sp>
      <p:sp>
        <p:nvSpPr>
          <p:cNvPr id="38" name="Shape 30"/>
          <p:cNvSpPr/>
          <p:nvPr/>
        </p:nvSpPr>
        <p:spPr>
          <a:xfrm>
            <a:off x="4565904" y="3794760"/>
            <a:ext cx="502920" cy="502920"/>
          </a:xfrm>
          <a:prstGeom prst="ellipse">
            <a:avLst/>
          </a:prstGeom>
          <a:solidFill>
            <a:srgbClr val="1B2A4A"/>
          </a:solidFill>
          <a:ln/>
        </p:spPr>
      </p:sp>
      <p:pic>
        <p:nvPicPr>
          <p:cNvPr id="39" name="Image 5" descr="preencoded.png">    </p:cNvPr>
          <p:cNvPicPr>
            <a:picLocks noChangeAspect="1"/>
          </p:cNvPicPr>
          <p:nvPr/>
        </p:nvPicPr>
        <p:blipFill>
          <a:blip r:embed="rId6"/>
          <a:stretch>
            <a:fillRect/>
          </a:stretch>
        </p:blipFill>
        <p:spPr>
          <a:xfrm>
            <a:off x="4701692" y="3930548"/>
            <a:ext cx="231343" cy="231343"/>
          </a:xfrm>
          <a:prstGeom prst="rect">
            <a:avLst/>
          </a:prstGeom>
        </p:spPr>
      </p:pic>
      <p:sp>
        <p:nvSpPr>
          <p:cNvPr id="40" name="Text 31"/>
          <p:cNvSpPr txBox="1"/>
          <p:nvPr/>
        </p:nvSpPr>
        <p:spPr>
          <a:xfrm>
            <a:off x="5251704" y="3794760"/>
            <a:ext cx="2462784" cy="50292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Coordination meetings</a:t>
            </a:r>
            <a:endParaRPr lang="en-US" sz="1550" dirty="0"/>
          </a:p>
        </p:txBody>
      </p:sp>
      <p:sp>
        <p:nvSpPr>
          <p:cNvPr id="41" name="Text 32"/>
          <p:cNvSpPr txBox="1"/>
          <p:nvPr/>
        </p:nvSpPr>
        <p:spPr>
          <a:xfrm>
            <a:off x="4565904" y="4434840"/>
            <a:ext cx="3057144" cy="64008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Periodic (monthly or quarterly) meetings for monitoring progress.</a:t>
            </a:r>
            <a:endParaRPr lang="en-US" sz="1300" dirty="0"/>
          </a:p>
        </p:txBody>
      </p:sp>
      <p:sp>
        <p:nvSpPr>
          <p:cNvPr id="42" name="Shape 33"/>
          <p:cNvSpPr/>
          <p:nvPr/>
        </p:nvSpPr>
        <p:spPr>
          <a:xfrm>
            <a:off x="8125968" y="3566160"/>
            <a:ext cx="3514344" cy="1691640"/>
          </a:xfrm>
          <a:prstGeom prst="roundRect">
            <a:avLst>
              <a:gd name="adj" fmla="val 4324"/>
            </a:avLst>
          </a:prstGeom>
          <a:solidFill>
            <a:srgbClr val="F4F7FC"/>
          </a:solidFill>
          <a:ln/>
        </p:spPr>
      </p:sp>
      <p:sp>
        <p:nvSpPr>
          <p:cNvPr id="43" name="Shape 34"/>
          <p:cNvSpPr/>
          <p:nvPr/>
        </p:nvSpPr>
        <p:spPr>
          <a:xfrm>
            <a:off x="8354568" y="3794760"/>
            <a:ext cx="502920" cy="502920"/>
          </a:xfrm>
          <a:prstGeom prst="ellipse">
            <a:avLst/>
          </a:prstGeom>
          <a:solidFill>
            <a:srgbClr val="1B2A4A"/>
          </a:solidFill>
          <a:ln/>
        </p:spPr>
      </p:sp>
      <p:pic>
        <p:nvPicPr>
          <p:cNvPr id="44" name="Image 6" descr="preencoded.png">    </p:cNvPr>
          <p:cNvPicPr>
            <a:picLocks noChangeAspect="1"/>
          </p:cNvPicPr>
          <p:nvPr/>
        </p:nvPicPr>
        <p:blipFill>
          <a:blip r:embed="rId7"/>
          <a:stretch>
            <a:fillRect/>
          </a:stretch>
        </p:blipFill>
        <p:spPr>
          <a:xfrm>
            <a:off x="8490356" y="3930548"/>
            <a:ext cx="231343" cy="231343"/>
          </a:xfrm>
          <a:prstGeom prst="rect">
            <a:avLst/>
          </a:prstGeom>
        </p:spPr>
      </p:pic>
      <p:sp>
        <p:nvSpPr>
          <p:cNvPr id="45" name="Text 35"/>
          <p:cNvSpPr txBox="1"/>
          <p:nvPr/>
        </p:nvSpPr>
        <p:spPr>
          <a:xfrm>
            <a:off x="9040368" y="3794760"/>
            <a:ext cx="2462784" cy="50292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Interim and final meetings</a:t>
            </a:r>
            <a:endParaRPr lang="en-US" sz="1550" dirty="0"/>
          </a:p>
        </p:txBody>
      </p:sp>
      <p:sp>
        <p:nvSpPr>
          <p:cNvPr id="46" name="Text 36"/>
          <p:cNvSpPr txBox="1"/>
          <p:nvPr/>
        </p:nvSpPr>
        <p:spPr>
          <a:xfrm>
            <a:off x="8354568" y="4434840"/>
            <a:ext cx="3057144" cy="64008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Timed to the completion of project phases or reporting periods.</a:t>
            </a:r>
            <a:endParaRPr lang="en-US" sz="1300" dirty="0"/>
          </a:p>
        </p:txBody>
      </p:sp>
      <p:sp>
        <p:nvSpPr>
          <p:cNvPr id="47" name="Text 37"/>
          <p:cNvSpPr txBox="1"/>
          <p:nvPr/>
        </p:nvSpPr>
        <p:spPr>
          <a:xfrm>
            <a:off x="548640" y="5532120"/>
            <a:ext cx="1737360" cy="548640"/>
          </a:xfrm>
          <a:prstGeom prst="rect">
            <a:avLst/>
          </a:prstGeom>
          <a:noFill/>
          <a:ln/>
        </p:spPr>
        <p:txBody>
          <a:bodyPr wrap="square" lIns="0" tIns="0" rIns="0" bIns="0" rtlCol="0" anchor="ctr"/>
          <a:lstStyle/>
          <a:p>
            <a:pPr indent="0" marL="0">
              <a:buNone/>
            </a:pPr>
            <a:r>
              <a:rPr lang="en-US" sz="1200" b="1" spc="200" kern="0" dirty="0">
                <a:solidFill>
                  <a:srgbClr val="C9A227"/>
                </a:solidFill>
                <a:latin typeface="Calibri" pitchFamily="34" charset="0"/>
                <a:ea typeface="Calibri" pitchFamily="34" charset="-122"/>
                <a:cs typeface="Calibri" pitchFamily="34" charset="-120"/>
              </a:rPr>
              <a:t>EVERY MEETING</a:t>
            </a:r>
            <a:endParaRPr lang="en-US" sz="1200" dirty="0"/>
          </a:p>
        </p:txBody>
      </p:sp>
      <p:sp>
        <p:nvSpPr>
          <p:cNvPr id="48" name="Shape 38"/>
          <p:cNvSpPr/>
          <p:nvPr/>
        </p:nvSpPr>
        <p:spPr>
          <a:xfrm>
            <a:off x="2377440" y="5532120"/>
            <a:ext cx="2697480" cy="548640"/>
          </a:xfrm>
          <a:prstGeom prst="roundRect">
            <a:avLst>
              <a:gd name="adj" fmla="val 13333"/>
            </a:avLst>
          </a:prstGeom>
          <a:solidFill>
            <a:srgbClr val="F4F7FC"/>
          </a:solidFill>
          <a:ln/>
        </p:spPr>
      </p:sp>
      <p:sp>
        <p:nvSpPr>
          <p:cNvPr id="49" name="Shape 39"/>
          <p:cNvSpPr/>
          <p:nvPr/>
        </p:nvSpPr>
        <p:spPr>
          <a:xfrm>
            <a:off x="2487168" y="5596128"/>
            <a:ext cx="420624" cy="420624"/>
          </a:xfrm>
          <a:prstGeom prst="ellipse">
            <a:avLst/>
          </a:prstGeom>
          <a:solidFill>
            <a:srgbClr val="1B2A4A"/>
          </a:solidFill>
          <a:ln/>
        </p:spPr>
      </p:sp>
      <p:pic>
        <p:nvPicPr>
          <p:cNvPr id="50" name="Image 7" descr="preencoded.png">    </p:cNvPr>
          <p:cNvPicPr>
            <a:picLocks noChangeAspect="1"/>
          </p:cNvPicPr>
          <p:nvPr/>
        </p:nvPicPr>
        <p:blipFill>
          <a:blip r:embed="rId8"/>
          <a:stretch>
            <a:fillRect/>
          </a:stretch>
        </p:blipFill>
        <p:spPr>
          <a:xfrm>
            <a:off x="2600736" y="5709696"/>
            <a:ext cx="193487" cy="193487"/>
          </a:xfrm>
          <a:prstGeom prst="rect">
            <a:avLst/>
          </a:prstGeom>
        </p:spPr>
      </p:pic>
      <p:sp>
        <p:nvSpPr>
          <p:cNvPr id="51" name="Text 40"/>
          <p:cNvSpPr txBox="1"/>
          <p:nvPr/>
        </p:nvSpPr>
        <p:spPr>
          <a:xfrm>
            <a:off x="3035808" y="5532120"/>
            <a:ext cx="1920240" cy="54864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Predetermined agenda</a:t>
            </a:r>
            <a:endParaRPr lang="en-US" sz="1350" dirty="0"/>
          </a:p>
        </p:txBody>
      </p:sp>
      <p:sp>
        <p:nvSpPr>
          <p:cNvPr id="52" name="Shape 41"/>
          <p:cNvSpPr/>
          <p:nvPr/>
        </p:nvSpPr>
        <p:spPr>
          <a:xfrm>
            <a:off x="5148072" y="5806440"/>
            <a:ext cx="438912" cy="0"/>
          </a:xfrm>
          <a:prstGeom prst="line">
            <a:avLst/>
          </a:prstGeom>
          <a:noFill/>
          <a:ln w="22225">
            <a:solidFill>
              <a:srgbClr val="64708C"/>
            </a:solidFill>
            <a:prstDash val="solid"/>
            <a:tailEnd type="triangle"/>
          </a:ln>
        </p:spPr>
      </p:sp>
      <p:sp>
        <p:nvSpPr>
          <p:cNvPr id="53" name="Shape 42"/>
          <p:cNvSpPr/>
          <p:nvPr/>
        </p:nvSpPr>
        <p:spPr>
          <a:xfrm>
            <a:off x="5660136" y="5532120"/>
            <a:ext cx="2697480" cy="548640"/>
          </a:xfrm>
          <a:prstGeom prst="roundRect">
            <a:avLst>
              <a:gd name="adj" fmla="val 13333"/>
            </a:avLst>
          </a:prstGeom>
          <a:solidFill>
            <a:srgbClr val="F4F7FC"/>
          </a:solidFill>
          <a:ln/>
        </p:spPr>
      </p:sp>
      <p:sp>
        <p:nvSpPr>
          <p:cNvPr id="54" name="Shape 43"/>
          <p:cNvSpPr/>
          <p:nvPr/>
        </p:nvSpPr>
        <p:spPr>
          <a:xfrm>
            <a:off x="5769864" y="5596128"/>
            <a:ext cx="420624" cy="420624"/>
          </a:xfrm>
          <a:prstGeom prst="ellipse">
            <a:avLst/>
          </a:prstGeom>
          <a:solidFill>
            <a:srgbClr val="1B2A4A"/>
          </a:solidFill>
          <a:ln/>
        </p:spPr>
      </p:sp>
      <p:pic>
        <p:nvPicPr>
          <p:cNvPr id="55" name="Image 8" descr="preencoded.png">    </p:cNvPr>
          <p:cNvPicPr>
            <a:picLocks noChangeAspect="1"/>
          </p:cNvPicPr>
          <p:nvPr/>
        </p:nvPicPr>
        <p:blipFill>
          <a:blip r:embed="rId9"/>
          <a:stretch>
            <a:fillRect/>
          </a:stretch>
        </p:blipFill>
        <p:spPr>
          <a:xfrm>
            <a:off x="5883432" y="5709696"/>
            <a:ext cx="193487" cy="193487"/>
          </a:xfrm>
          <a:prstGeom prst="rect">
            <a:avLst/>
          </a:prstGeom>
        </p:spPr>
      </p:pic>
      <p:sp>
        <p:nvSpPr>
          <p:cNvPr id="56" name="Text 44"/>
          <p:cNvSpPr txBox="1"/>
          <p:nvPr/>
        </p:nvSpPr>
        <p:spPr>
          <a:xfrm>
            <a:off x="6318504" y="5532120"/>
            <a:ext cx="1920240" cy="54864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Meeting</a:t>
            </a:r>
            <a:endParaRPr lang="en-US" sz="1350" dirty="0"/>
          </a:p>
        </p:txBody>
      </p:sp>
      <p:sp>
        <p:nvSpPr>
          <p:cNvPr id="57" name="Shape 45"/>
          <p:cNvSpPr/>
          <p:nvPr/>
        </p:nvSpPr>
        <p:spPr>
          <a:xfrm>
            <a:off x="8430768" y="5806440"/>
            <a:ext cx="438912" cy="0"/>
          </a:xfrm>
          <a:prstGeom prst="line">
            <a:avLst/>
          </a:prstGeom>
          <a:noFill/>
          <a:ln w="22225">
            <a:solidFill>
              <a:srgbClr val="64708C"/>
            </a:solidFill>
            <a:prstDash val="solid"/>
            <a:tailEnd type="triangle"/>
          </a:ln>
        </p:spPr>
      </p:sp>
      <p:sp>
        <p:nvSpPr>
          <p:cNvPr id="58" name="Shape 46"/>
          <p:cNvSpPr/>
          <p:nvPr/>
        </p:nvSpPr>
        <p:spPr>
          <a:xfrm>
            <a:off x="8942832" y="5532120"/>
            <a:ext cx="2697480" cy="548640"/>
          </a:xfrm>
          <a:prstGeom prst="roundRect">
            <a:avLst>
              <a:gd name="adj" fmla="val 13333"/>
            </a:avLst>
          </a:prstGeom>
          <a:solidFill>
            <a:srgbClr val="1B2A4A"/>
          </a:solidFill>
          <a:ln/>
        </p:spPr>
      </p:sp>
      <p:sp>
        <p:nvSpPr>
          <p:cNvPr id="59" name="Shape 47"/>
          <p:cNvSpPr/>
          <p:nvPr/>
        </p:nvSpPr>
        <p:spPr>
          <a:xfrm>
            <a:off x="9052560" y="5596128"/>
            <a:ext cx="420624" cy="420624"/>
          </a:xfrm>
          <a:prstGeom prst="ellipse">
            <a:avLst/>
          </a:prstGeom>
          <a:solidFill>
            <a:srgbClr val="31487A"/>
          </a:solidFill>
          <a:ln/>
        </p:spPr>
      </p:sp>
      <p:pic>
        <p:nvPicPr>
          <p:cNvPr id="60" name="Image 9" descr="preencoded.png">    </p:cNvPr>
          <p:cNvPicPr>
            <a:picLocks noChangeAspect="1"/>
          </p:cNvPicPr>
          <p:nvPr/>
        </p:nvPicPr>
        <p:blipFill>
          <a:blip r:embed="rId10"/>
          <a:stretch>
            <a:fillRect/>
          </a:stretch>
        </p:blipFill>
        <p:spPr>
          <a:xfrm>
            <a:off x="9166128" y="5709696"/>
            <a:ext cx="193487" cy="193487"/>
          </a:xfrm>
          <a:prstGeom prst="rect">
            <a:avLst/>
          </a:prstGeom>
        </p:spPr>
      </p:pic>
      <p:sp>
        <p:nvSpPr>
          <p:cNvPr id="61" name="Text 48"/>
          <p:cNvSpPr txBox="1"/>
          <p:nvPr/>
        </p:nvSpPr>
        <p:spPr>
          <a:xfrm>
            <a:off x="9601200" y="5532120"/>
            <a:ext cx="1920240" cy="54864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Minutes</a:t>
            </a:r>
            <a:endParaRPr lang="en-US" sz="13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5.3 · RECORDING DECISIONS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Minutes of Meeting: An Audit Trail of Decisions</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24</a:t>
            </a:r>
            <a:endParaRPr lang="en-US" sz="900" dirty="0"/>
          </a:p>
        </p:txBody>
      </p:sp>
      <p:sp>
        <p:nvSpPr>
          <p:cNvPr id="7" name="Shape 4"/>
          <p:cNvSpPr/>
          <p:nvPr/>
        </p:nvSpPr>
        <p:spPr>
          <a:xfrm>
            <a:off x="9445752" y="365760"/>
            <a:ext cx="2194560" cy="310896"/>
          </a:xfrm>
          <a:prstGeom prst="roundRect">
            <a:avLst>
              <a:gd name="adj" fmla="val 23529"/>
            </a:avLst>
          </a:prstGeom>
          <a:solidFill>
            <a:srgbClr val="E9D68F"/>
          </a:solidFill>
          <a:ln/>
        </p:spPr>
      </p:sp>
      <p:sp>
        <p:nvSpPr>
          <p:cNvPr id="8" name="Text 5"/>
          <p:cNvSpPr txBox="1"/>
          <p:nvPr/>
        </p:nvSpPr>
        <p:spPr>
          <a:xfrm>
            <a:off x="9445752" y="365760"/>
            <a:ext cx="2194560" cy="310896"/>
          </a:xfrm>
          <a:prstGeom prst="rect">
            <a:avLst/>
          </a:prstGeom>
          <a:noFill/>
          <a:ln/>
        </p:spPr>
        <p:txBody>
          <a:bodyPr wrap="square" lIns="0" tIns="0" rIns="0" bIns="0" rtlCol="0" anchor="ctr"/>
          <a:lstStyle/>
          <a:p>
            <a:pPr algn="ctr" indent="0" marL="0">
              <a:buNone/>
            </a:pPr>
            <a:r>
              <a:rPr lang="en-US" sz="1000" b="1" spc="100" kern="0" dirty="0">
                <a:solidFill>
                  <a:srgbClr val="1B2A4A"/>
                </a:solidFill>
                <a:latin typeface="Calibri" pitchFamily="34" charset="0"/>
                <a:ea typeface="Calibri" pitchFamily="34" charset="-122"/>
                <a:cs typeface="Calibri" pitchFamily="34" charset="-120"/>
              </a:rPr>
              <a:t>ILLUSTRATIVE EXAMPLE</a:t>
            </a:r>
            <a:endParaRPr lang="en-US" sz="1000" dirty="0"/>
          </a:p>
        </p:txBody>
      </p:sp>
      <p:sp>
        <p:nvSpPr>
          <p:cNvPr id="9" name="Shape 6"/>
          <p:cNvSpPr/>
          <p:nvPr/>
        </p:nvSpPr>
        <p:spPr>
          <a:xfrm>
            <a:off x="548640" y="1691640"/>
            <a:ext cx="6309360" cy="4434840"/>
          </a:xfrm>
          <a:prstGeom prst="roundRect">
            <a:avLst>
              <a:gd name="adj" fmla="val 1237"/>
            </a:avLst>
          </a:prstGeom>
          <a:solidFill>
            <a:srgbClr val="FFFFFF"/>
          </a:solidFill>
          <a:ln w="12700">
            <a:solidFill>
              <a:srgbClr val="D5DDEB"/>
            </a:solidFill>
            <a:prstDash val="solid"/>
          </a:ln>
          <a:effectLst>
            <a:outerShdw sx="100000" sy="100000" kx="0" ky="0" algn="bl" rotWithShape="0" blurRad="101600" dist="25400" dir="5400000">
              <a:srgbClr val="000000">
                <a:alpha val="12000"/>
              </a:srgbClr>
            </a:outerShdw>
          </a:effectLst>
        </p:spPr>
      </p:sp>
      <p:sp>
        <p:nvSpPr>
          <p:cNvPr id="10" name="Text 7"/>
          <p:cNvSpPr txBox="1"/>
          <p:nvPr/>
        </p:nvSpPr>
        <p:spPr>
          <a:xfrm>
            <a:off x="822960" y="1847088"/>
            <a:ext cx="3657600" cy="292608"/>
          </a:xfrm>
          <a:prstGeom prst="rect">
            <a:avLst/>
          </a:prstGeom>
          <a:noFill/>
          <a:ln/>
        </p:spPr>
        <p:txBody>
          <a:bodyPr wrap="square" lIns="0" tIns="0" rIns="0" bIns="0" rtlCol="0" anchor="t"/>
          <a:lstStyle/>
          <a:p>
            <a:pPr indent="0" marL="0">
              <a:buNone/>
            </a:pPr>
            <a:r>
              <a:rPr lang="en-US" sz="1300" b="1" spc="200" kern="0" dirty="0">
                <a:solidFill>
                  <a:srgbClr val="1B2A4A"/>
                </a:solidFill>
                <a:latin typeface="Calibri" pitchFamily="34" charset="0"/>
                <a:ea typeface="Calibri" pitchFamily="34" charset="-122"/>
                <a:cs typeface="Calibri" pitchFamily="34" charset="-120"/>
              </a:rPr>
              <a:t>MINUTES OF MEETING</a:t>
            </a:r>
            <a:endParaRPr lang="en-US" sz="1300" dirty="0"/>
          </a:p>
        </p:txBody>
      </p:sp>
      <p:sp>
        <p:nvSpPr>
          <p:cNvPr id="11" name="Text 8"/>
          <p:cNvSpPr txBox="1"/>
          <p:nvPr/>
        </p:nvSpPr>
        <p:spPr>
          <a:xfrm>
            <a:off x="822960" y="2139696"/>
            <a:ext cx="4572000" cy="274320"/>
          </a:xfrm>
          <a:prstGeom prst="rect">
            <a:avLst/>
          </a:prstGeom>
          <a:noFill/>
          <a:ln/>
        </p:spPr>
        <p:txBody>
          <a:bodyPr wrap="square" lIns="0" tIns="0" rIns="0" bIns="0" rtlCol="0" anchor="t"/>
          <a:lstStyle/>
          <a:p>
            <a:pPr indent="0" marL="0">
              <a:buNone/>
            </a:pPr>
            <a:r>
              <a:rPr lang="en-US" sz="1150" i="1" dirty="0">
                <a:solidFill>
                  <a:srgbClr val="64708C"/>
                </a:solidFill>
                <a:latin typeface="Calibri" pitchFamily="34" charset="0"/>
                <a:ea typeface="Calibri" pitchFamily="34" charset="-122"/>
                <a:cs typeface="Calibri" pitchFamily="34" charset="-120"/>
              </a:rPr>
              <a:t>Consortium coordination meeting</a:t>
            </a:r>
            <a:endParaRPr lang="en-US" sz="1150" dirty="0"/>
          </a:p>
        </p:txBody>
      </p:sp>
      <p:sp>
        <p:nvSpPr>
          <p:cNvPr id="12" name="Shape 9"/>
          <p:cNvSpPr/>
          <p:nvPr/>
        </p:nvSpPr>
        <p:spPr>
          <a:xfrm>
            <a:off x="822960" y="2587752"/>
            <a:ext cx="329184" cy="329184"/>
          </a:xfrm>
          <a:prstGeom prst="ellipse">
            <a:avLst/>
          </a:prstGeom>
          <a:solidFill>
            <a:srgbClr val="1B2A4A"/>
          </a:solidFill>
          <a:ln/>
        </p:spPr>
      </p:sp>
      <p:sp>
        <p:nvSpPr>
          <p:cNvPr id="13" name="Text 10"/>
          <p:cNvSpPr txBox="1"/>
          <p:nvPr/>
        </p:nvSpPr>
        <p:spPr>
          <a:xfrm>
            <a:off x="822960" y="2587752"/>
            <a:ext cx="329184" cy="329184"/>
          </a:xfrm>
          <a:prstGeom prst="rect">
            <a:avLst/>
          </a:prstGeom>
          <a:noFill/>
          <a:ln/>
        </p:spPr>
        <p:txBody>
          <a:bodyPr wrap="square" lIns="0" tIns="0" rIns="0" bIns="0" rtlCol="0" anchor="ctr"/>
          <a:lstStyle/>
          <a:p>
            <a:pPr algn="ctr" indent="0" marL="0">
              <a:buNone/>
            </a:pPr>
            <a:r>
              <a:rPr lang="en-US" sz="1100" b="1" dirty="0">
                <a:solidFill>
                  <a:srgbClr val="C9A227"/>
                </a:solidFill>
                <a:latin typeface="Cambria" pitchFamily="34" charset="0"/>
                <a:ea typeface="Cambria" pitchFamily="34" charset="-122"/>
                <a:cs typeface="Cambria" pitchFamily="34" charset="-120"/>
              </a:rPr>
              <a:t>1</a:t>
            </a:r>
            <a:endParaRPr lang="en-US" sz="1100" dirty="0"/>
          </a:p>
        </p:txBody>
      </p:sp>
      <p:sp>
        <p:nvSpPr>
          <p:cNvPr id="14" name="Text 11"/>
          <p:cNvSpPr txBox="1"/>
          <p:nvPr/>
        </p:nvSpPr>
        <p:spPr>
          <a:xfrm>
            <a:off x="1280160" y="2560320"/>
            <a:ext cx="1691640" cy="384048"/>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Participants</a:t>
            </a:r>
            <a:endParaRPr lang="en-US" sz="1250" dirty="0"/>
          </a:p>
        </p:txBody>
      </p:sp>
      <p:sp>
        <p:nvSpPr>
          <p:cNvPr id="15" name="Text 12"/>
          <p:cNvSpPr txBox="1"/>
          <p:nvPr/>
        </p:nvSpPr>
        <p:spPr>
          <a:xfrm>
            <a:off x="2971800" y="2560320"/>
            <a:ext cx="3749040" cy="384048"/>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Representatives of partners P1–P5</a:t>
            </a:r>
            <a:endParaRPr lang="en-US" sz="1250" dirty="0"/>
          </a:p>
        </p:txBody>
      </p:sp>
      <p:sp>
        <p:nvSpPr>
          <p:cNvPr id="16" name="Shape 13"/>
          <p:cNvSpPr/>
          <p:nvPr/>
        </p:nvSpPr>
        <p:spPr>
          <a:xfrm>
            <a:off x="822960" y="3063240"/>
            <a:ext cx="329184" cy="329184"/>
          </a:xfrm>
          <a:prstGeom prst="ellipse">
            <a:avLst/>
          </a:prstGeom>
          <a:solidFill>
            <a:srgbClr val="1B2A4A"/>
          </a:solidFill>
          <a:ln/>
        </p:spPr>
      </p:sp>
      <p:sp>
        <p:nvSpPr>
          <p:cNvPr id="17" name="Text 14"/>
          <p:cNvSpPr txBox="1"/>
          <p:nvPr/>
        </p:nvSpPr>
        <p:spPr>
          <a:xfrm>
            <a:off x="822960" y="3063240"/>
            <a:ext cx="329184" cy="329184"/>
          </a:xfrm>
          <a:prstGeom prst="rect">
            <a:avLst/>
          </a:prstGeom>
          <a:noFill/>
          <a:ln/>
        </p:spPr>
        <p:txBody>
          <a:bodyPr wrap="square" lIns="0" tIns="0" rIns="0" bIns="0" rtlCol="0" anchor="ctr"/>
          <a:lstStyle/>
          <a:p>
            <a:pPr algn="ctr" indent="0" marL="0">
              <a:buNone/>
            </a:pPr>
            <a:r>
              <a:rPr lang="en-US" sz="1100" b="1" dirty="0">
                <a:solidFill>
                  <a:srgbClr val="C9A227"/>
                </a:solidFill>
                <a:latin typeface="Cambria" pitchFamily="34" charset="0"/>
                <a:ea typeface="Cambria" pitchFamily="34" charset="-122"/>
                <a:cs typeface="Cambria" pitchFamily="34" charset="-120"/>
              </a:rPr>
              <a:t>2</a:t>
            </a:r>
            <a:endParaRPr lang="en-US" sz="1100" dirty="0"/>
          </a:p>
        </p:txBody>
      </p:sp>
      <p:sp>
        <p:nvSpPr>
          <p:cNvPr id="18" name="Text 15"/>
          <p:cNvSpPr txBox="1"/>
          <p:nvPr/>
        </p:nvSpPr>
        <p:spPr>
          <a:xfrm>
            <a:off x="1280160" y="3035808"/>
            <a:ext cx="1691640" cy="384048"/>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Matters discussed</a:t>
            </a:r>
            <a:endParaRPr lang="en-US" sz="1250" dirty="0"/>
          </a:p>
        </p:txBody>
      </p:sp>
      <p:sp>
        <p:nvSpPr>
          <p:cNvPr id="19" name="Text 16"/>
          <p:cNvSpPr txBox="1"/>
          <p:nvPr/>
        </p:nvSpPr>
        <p:spPr>
          <a:xfrm>
            <a:off x="2971800" y="3035808"/>
            <a:ext cx="3749040" cy="384048"/>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Progress of WP2; preparation of the interim report</a:t>
            </a:r>
            <a:endParaRPr lang="en-US" sz="1250" dirty="0"/>
          </a:p>
        </p:txBody>
      </p:sp>
      <p:sp>
        <p:nvSpPr>
          <p:cNvPr id="20" name="Shape 17"/>
          <p:cNvSpPr/>
          <p:nvPr/>
        </p:nvSpPr>
        <p:spPr>
          <a:xfrm>
            <a:off x="822960" y="3538728"/>
            <a:ext cx="329184" cy="329184"/>
          </a:xfrm>
          <a:prstGeom prst="ellipse">
            <a:avLst/>
          </a:prstGeom>
          <a:solidFill>
            <a:srgbClr val="1B2A4A"/>
          </a:solidFill>
          <a:ln/>
        </p:spPr>
      </p:sp>
      <p:sp>
        <p:nvSpPr>
          <p:cNvPr id="21" name="Text 18"/>
          <p:cNvSpPr txBox="1"/>
          <p:nvPr/>
        </p:nvSpPr>
        <p:spPr>
          <a:xfrm>
            <a:off x="822960" y="3538728"/>
            <a:ext cx="329184" cy="329184"/>
          </a:xfrm>
          <a:prstGeom prst="rect">
            <a:avLst/>
          </a:prstGeom>
          <a:noFill/>
          <a:ln/>
        </p:spPr>
        <p:txBody>
          <a:bodyPr wrap="square" lIns="0" tIns="0" rIns="0" bIns="0" rtlCol="0" anchor="ctr"/>
          <a:lstStyle/>
          <a:p>
            <a:pPr algn="ctr" indent="0" marL="0">
              <a:buNone/>
            </a:pPr>
            <a:r>
              <a:rPr lang="en-US" sz="1100" b="1" dirty="0">
                <a:solidFill>
                  <a:srgbClr val="C9A227"/>
                </a:solidFill>
                <a:latin typeface="Cambria" pitchFamily="34" charset="0"/>
                <a:ea typeface="Cambria" pitchFamily="34" charset="-122"/>
                <a:cs typeface="Cambria" pitchFamily="34" charset="-120"/>
              </a:rPr>
              <a:t>3</a:t>
            </a:r>
            <a:endParaRPr lang="en-US" sz="1100" dirty="0"/>
          </a:p>
        </p:txBody>
      </p:sp>
      <p:sp>
        <p:nvSpPr>
          <p:cNvPr id="22" name="Text 19"/>
          <p:cNvSpPr txBox="1"/>
          <p:nvPr/>
        </p:nvSpPr>
        <p:spPr>
          <a:xfrm>
            <a:off x="1280160" y="3511296"/>
            <a:ext cx="1691640" cy="384048"/>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Decisions taken</a:t>
            </a:r>
            <a:endParaRPr lang="en-US" sz="1250" dirty="0"/>
          </a:p>
        </p:txBody>
      </p:sp>
      <p:sp>
        <p:nvSpPr>
          <p:cNvPr id="23" name="Text 20"/>
          <p:cNvSpPr txBox="1"/>
          <p:nvPr/>
        </p:nvSpPr>
        <p:spPr>
          <a:xfrm>
            <a:off x="2971800" y="3511296"/>
            <a:ext cx="3749040" cy="384048"/>
          </a:xfrm>
          <a:prstGeom prst="rect">
            <a:avLst/>
          </a:prstGeom>
          <a:noFill/>
          <a:ln/>
        </p:spPr>
        <p:txBody>
          <a:bodyPr wrap="square" lIns="0" tIns="0" rIns="0" bIns="0" rtlCol="0" anchor="ctr"/>
          <a:lstStyle/>
          <a:p>
            <a:pPr indent="0" marL="0">
              <a:buNone/>
            </a:pPr>
            <a:r>
              <a:rPr lang="en-US" sz="1250" dirty="0">
                <a:solidFill>
                  <a:srgbClr val="2B3445"/>
                </a:solidFill>
                <a:latin typeface="Calibri" pitchFamily="34" charset="0"/>
                <a:ea typeface="Calibri" pitchFamily="34" charset="-122"/>
                <a:cs typeface="Calibri" pitchFamily="34" charset="-120"/>
              </a:rPr>
              <a:t>Pilot training courses start in Month 6</a:t>
            </a:r>
            <a:endParaRPr lang="en-US" sz="1250" dirty="0"/>
          </a:p>
        </p:txBody>
      </p:sp>
      <p:sp>
        <p:nvSpPr>
          <p:cNvPr id="24" name="Shape 21"/>
          <p:cNvSpPr/>
          <p:nvPr/>
        </p:nvSpPr>
        <p:spPr>
          <a:xfrm>
            <a:off x="822960" y="4014216"/>
            <a:ext cx="329184" cy="329184"/>
          </a:xfrm>
          <a:prstGeom prst="ellipse">
            <a:avLst/>
          </a:prstGeom>
          <a:solidFill>
            <a:srgbClr val="1B2A4A"/>
          </a:solidFill>
          <a:ln/>
        </p:spPr>
      </p:sp>
      <p:sp>
        <p:nvSpPr>
          <p:cNvPr id="25" name="Text 22"/>
          <p:cNvSpPr txBox="1"/>
          <p:nvPr/>
        </p:nvSpPr>
        <p:spPr>
          <a:xfrm>
            <a:off x="822960" y="4014216"/>
            <a:ext cx="329184" cy="329184"/>
          </a:xfrm>
          <a:prstGeom prst="rect">
            <a:avLst/>
          </a:prstGeom>
          <a:noFill/>
          <a:ln/>
        </p:spPr>
        <p:txBody>
          <a:bodyPr wrap="square" lIns="0" tIns="0" rIns="0" bIns="0" rtlCol="0" anchor="ctr"/>
          <a:lstStyle/>
          <a:p>
            <a:pPr algn="ctr" indent="0" marL="0">
              <a:buNone/>
            </a:pPr>
            <a:r>
              <a:rPr lang="en-US" sz="1100" b="1" dirty="0">
                <a:solidFill>
                  <a:srgbClr val="C9A227"/>
                </a:solidFill>
                <a:latin typeface="Cambria" pitchFamily="34" charset="0"/>
                <a:ea typeface="Cambria" pitchFamily="34" charset="-122"/>
                <a:cs typeface="Cambria" pitchFamily="34" charset="-120"/>
              </a:rPr>
              <a:t>4</a:t>
            </a:r>
            <a:endParaRPr lang="en-US" sz="1100" dirty="0"/>
          </a:p>
        </p:txBody>
      </p:sp>
      <p:sp>
        <p:nvSpPr>
          <p:cNvPr id="26" name="Text 23"/>
          <p:cNvSpPr txBox="1"/>
          <p:nvPr/>
        </p:nvSpPr>
        <p:spPr>
          <a:xfrm>
            <a:off x="1280160" y="3986784"/>
            <a:ext cx="1691640" cy="384048"/>
          </a:xfrm>
          <a:prstGeom prst="rect">
            <a:avLst/>
          </a:prstGeom>
          <a:noFill/>
          <a:ln/>
        </p:spPr>
        <p:txBody>
          <a:bodyPr wrap="square" lIns="0" tIns="0" rIns="0" bIns="0" rtlCol="0" anchor="ctr"/>
          <a:lstStyle/>
          <a:p>
            <a:pPr indent="0" marL="0">
              <a:buNone/>
            </a:pPr>
            <a:r>
              <a:rPr lang="en-US" sz="1250" b="1" dirty="0">
                <a:solidFill>
                  <a:srgbClr val="1B2A4A"/>
                </a:solidFill>
                <a:latin typeface="Calibri" pitchFamily="34" charset="0"/>
                <a:ea typeface="Calibri" pitchFamily="34" charset="-122"/>
                <a:cs typeface="Calibri" pitchFamily="34" charset="-120"/>
              </a:rPr>
              <a:t>Action items</a:t>
            </a:r>
            <a:endParaRPr lang="en-US" sz="125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1280160" y="4526280"/>
          <a:ext cx="5394960" cy="914400"/>
        </p:xfrm>
        <a:graphic>
          <a:graphicData uri="http://schemas.openxmlformats.org/drawingml/2006/table">
            <a:tbl>
              <a:tblPr/>
              <a:tblGrid>
                <a:gridCol w="2834640"/>
                <a:gridCol w="1463040"/>
                <a:gridCol w="1097280"/>
              </a:tblGrid>
              <a:tr h="365760">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Action</a:t>
                      </a:r>
                      <a:endParaRPr lang="en-US" sz="1150" dirty="0">
                        <a:latin typeface="Calibri" charset="0"/>
                        <a:ea typeface="Calibri" charset="0"/>
                        <a:cs typeface="Calibri" charset="0"/>
                      </a:endParaRPr>
                    </a:p>
                  </a:txBody>
                  <a:tcPr marL="73152" marR="73152" marT="36576" marB="36576"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Responsible</a:t>
                      </a:r>
                      <a:endParaRPr lang="en-US" sz="1150" dirty="0">
                        <a:latin typeface="Calibri" charset="0"/>
                        <a:ea typeface="Calibri" charset="0"/>
                        <a:cs typeface="Calibri" charset="0"/>
                      </a:endParaRPr>
                    </a:p>
                  </a:txBody>
                  <a:tcPr marL="73152" marR="73152" marT="36576" marB="36576"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Deadline</a:t>
                      </a:r>
                      <a:endParaRPr lang="en-US" sz="1150" dirty="0">
                        <a:latin typeface="Calibri" charset="0"/>
                        <a:ea typeface="Calibri" charset="0"/>
                        <a:cs typeface="Calibri" charset="0"/>
                      </a:endParaRPr>
                    </a:p>
                  </a:txBody>
                  <a:tcPr marL="73152" marR="73152" marT="36576" marB="36576"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1B2A4A"/>
                    </a:solidFill>
                  </a:tcPr>
                </a:tc>
              </a:tr>
              <a:tr h="384048">
                <a:tc>
                  <a:txBody>
                    <a:bodyPr/>
                    <a:lstStyle/>
                    <a:p>
                      <a:pPr indent="0" marL="0">
                        <a:buNone/>
                      </a:pPr>
                      <a:r>
                        <a:rPr lang="en-US" sz="1150" dirty="0">
                          <a:solidFill>
                            <a:srgbClr val="2B3445"/>
                          </a:solidFill>
                          <a:latin typeface="Calibri" pitchFamily="34" charset="0"/>
                          <a:ea typeface="Calibri" pitchFamily="34" charset="-122"/>
                          <a:cs typeface="Calibri" pitchFamily="34" charset="-120"/>
                        </a:rPr>
                        <a:t>Circulate the draft curriculum</a:t>
                      </a:r>
                      <a:endParaRPr lang="en-US" sz="1150" dirty="0">
                        <a:latin typeface="Calibri" charset="0"/>
                        <a:ea typeface="Calibri" charset="0"/>
                        <a:cs typeface="Calibri" charset="0"/>
                      </a:endParaRPr>
                    </a:p>
                  </a:txBody>
                  <a:tcPr marL="73152" marR="73152" marT="36576" marB="36576"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50" dirty="0">
                          <a:solidFill>
                            <a:srgbClr val="2B3445"/>
                          </a:solidFill>
                          <a:latin typeface="Calibri" pitchFamily="34" charset="0"/>
                          <a:ea typeface="Calibri" pitchFamily="34" charset="-122"/>
                          <a:cs typeface="Calibri" pitchFamily="34" charset="-120"/>
                        </a:rPr>
                        <a:t>WP2 leader</a:t>
                      </a:r>
                      <a:endParaRPr lang="en-US" sz="1150" dirty="0">
                        <a:latin typeface="Calibri" charset="0"/>
                        <a:ea typeface="Calibri" charset="0"/>
                        <a:cs typeface="Calibri" charset="0"/>
                      </a:endParaRPr>
                    </a:p>
                  </a:txBody>
                  <a:tcPr marL="73152" marR="73152" marT="36576" marB="36576"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c>
                  <a:txBody>
                    <a:bodyPr/>
                    <a:lstStyle/>
                    <a:p>
                      <a:pPr indent="0" marL="0">
                        <a:buNone/>
                      </a:pPr>
                      <a:r>
                        <a:rPr lang="en-US" sz="1150" dirty="0">
                          <a:solidFill>
                            <a:srgbClr val="2B3445"/>
                          </a:solidFill>
                          <a:latin typeface="Calibri" pitchFamily="34" charset="0"/>
                          <a:ea typeface="Calibri" pitchFamily="34" charset="-122"/>
                          <a:cs typeface="Calibri" pitchFamily="34" charset="-120"/>
                        </a:rPr>
                        <a:t>Month 5</a:t>
                      </a:r>
                      <a:endParaRPr lang="en-US" sz="1150" dirty="0">
                        <a:latin typeface="Calibri" charset="0"/>
                        <a:ea typeface="Calibri" charset="0"/>
                        <a:cs typeface="Calibri" charset="0"/>
                      </a:endParaRPr>
                    </a:p>
                  </a:txBody>
                  <a:tcPr marL="73152" marR="73152" marT="36576" marB="36576"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4F7FC"/>
                    </a:solidFill>
                  </a:tcPr>
                </a:tc>
              </a:tr>
              <a:tr h="384048">
                <a:tc>
                  <a:txBody>
                    <a:bodyPr/>
                    <a:lstStyle/>
                    <a:p>
                      <a:pPr indent="0" marL="0">
                        <a:buNone/>
                      </a:pPr>
                      <a:r>
                        <a:rPr lang="en-US" sz="1150" dirty="0">
                          <a:solidFill>
                            <a:srgbClr val="2B3445"/>
                          </a:solidFill>
                          <a:latin typeface="Calibri" pitchFamily="34" charset="0"/>
                          <a:ea typeface="Calibri" pitchFamily="34" charset="-122"/>
                          <a:cs typeface="Calibri" pitchFamily="34" charset="-120"/>
                        </a:rPr>
                        <a:t>Submit partner financial statements</a:t>
                      </a:r>
                      <a:endParaRPr lang="en-US" sz="1150" dirty="0">
                        <a:latin typeface="Calibri" charset="0"/>
                        <a:ea typeface="Calibri" charset="0"/>
                        <a:cs typeface="Calibri" charset="0"/>
                      </a:endParaRPr>
                    </a:p>
                  </a:txBody>
                  <a:tcPr marL="73152" marR="73152" marT="36576" marB="36576"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50" dirty="0">
                          <a:solidFill>
                            <a:srgbClr val="2B3445"/>
                          </a:solidFill>
                          <a:latin typeface="Calibri" pitchFamily="34" charset="0"/>
                          <a:ea typeface="Calibri" pitchFamily="34" charset="-122"/>
                          <a:cs typeface="Calibri" pitchFamily="34" charset="-120"/>
                        </a:rPr>
                        <a:t>All partners</a:t>
                      </a:r>
                      <a:endParaRPr lang="en-US" sz="1150" dirty="0">
                        <a:latin typeface="Calibri" charset="0"/>
                        <a:ea typeface="Calibri" charset="0"/>
                        <a:cs typeface="Calibri" charset="0"/>
                      </a:endParaRPr>
                    </a:p>
                  </a:txBody>
                  <a:tcPr marL="73152" marR="73152" marT="36576" marB="36576"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c>
                  <a:txBody>
                    <a:bodyPr/>
                    <a:lstStyle/>
                    <a:p>
                      <a:pPr indent="0" marL="0">
                        <a:buNone/>
                      </a:pPr>
                      <a:r>
                        <a:rPr lang="en-US" sz="1150" dirty="0">
                          <a:solidFill>
                            <a:srgbClr val="2B3445"/>
                          </a:solidFill>
                          <a:latin typeface="Calibri" pitchFamily="34" charset="0"/>
                          <a:ea typeface="Calibri" pitchFamily="34" charset="-122"/>
                          <a:cs typeface="Calibri" pitchFamily="34" charset="-120"/>
                        </a:rPr>
                        <a:t>Month 6</a:t>
                      </a:r>
                      <a:endParaRPr lang="en-US" sz="1150" dirty="0">
                        <a:latin typeface="Calibri" charset="0"/>
                        <a:ea typeface="Calibri" charset="0"/>
                        <a:cs typeface="Calibri" charset="0"/>
                      </a:endParaRPr>
                    </a:p>
                  </a:txBody>
                  <a:tcPr marL="73152" marR="73152" marT="36576" marB="36576" anchor="ctr">
                    <a:lnL w="9525" cap="flat" cmpd="sng" algn="ctr">
                      <a:solidFill>
                        <a:srgbClr val="D5DDEB"/>
                      </a:solidFill>
                      <a:prstDash val="solid"/>
                      <a:round/>
                      <a:headEnd type="none" w="med" len="med"/>
                      <a:tailEnd type="none" w="med" len="med"/>
                    </a:lnL>
                    <a:lnR w="9525" cap="flat" cmpd="sng" algn="ctr">
                      <a:solidFill>
                        <a:srgbClr val="D5DDEB"/>
                      </a:solidFill>
                      <a:prstDash val="solid"/>
                      <a:round/>
                      <a:headEnd type="none" w="med" len="med"/>
                      <a:tailEnd type="none" w="med" len="med"/>
                    </a:lnR>
                    <a:lnT w="9525" cap="flat" cmpd="sng" algn="ctr">
                      <a:solidFill>
                        <a:srgbClr val="D5DDEB"/>
                      </a:solidFill>
                      <a:prstDash val="solid"/>
                      <a:round/>
                      <a:headEnd type="none" w="med" len="med"/>
                      <a:tailEnd type="none" w="med" len="med"/>
                    </a:lnT>
                    <a:lnB w="9525" cap="flat" cmpd="sng" algn="ctr">
                      <a:solidFill>
                        <a:srgbClr val="D5DDEB"/>
                      </a:solidFill>
                      <a:prstDash val="solid"/>
                      <a:round/>
                      <a:headEnd type="none" w="med" len="med"/>
                      <a:tailEnd type="none" w="med" len="med"/>
                    </a:lnB>
                    <a:solidFill>
                      <a:srgbClr val="FFFFFF"/>
                    </a:solidFill>
                  </a:tcPr>
                </a:tc>
              </a:tr>
            </a:tbl>
          </a:graphicData>
        </a:graphic>
      </p:graphicFrame>
      <p:sp>
        <p:nvSpPr>
          <p:cNvPr id="28" name="Text 24"/>
          <p:cNvSpPr txBox="1"/>
          <p:nvPr/>
        </p:nvSpPr>
        <p:spPr>
          <a:xfrm>
            <a:off x="7223760" y="1691640"/>
            <a:ext cx="4416552" cy="274320"/>
          </a:xfrm>
          <a:prstGeom prst="rect">
            <a:avLst/>
          </a:prstGeom>
          <a:noFill/>
          <a:ln/>
        </p:spPr>
        <p:txBody>
          <a:bodyPr wrap="square" lIns="0" tIns="0" rIns="0" bIns="0" rtlCol="0" anchor="t"/>
          <a:lstStyle/>
          <a:p>
            <a:pPr indent="0" marL="0">
              <a:buNone/>
            </a:pPr>
            <a:r>
              <a:rPr lang="en-US" sz="1200" b="1" spc="200" kern="0" dirty="0">
                <a:solidFill>
                  <a:srgbClr val="C9A227"/>
                </a:solidFill>
                <a:latin typeface="Calibri" pitchFamily="34" charset="0"/>
                <a:ea typeface="Calibri" pitchFamily="34" charset="-122"/>
                <a:cs typeface="Calibri" pitchFamily="34" charset="-120"/>
              </a:rPr>
              <a:t>WHY SYSTEMATIC MINUTES MATTER</a:t>
            </a:r>
            <a:endParaRPr lang="en-US" sz="1200" dirty="0"/>
          </a:p>
        </p:txBody>
      </p:sp>
      <p:sp>
        <p:nvSpPr>
          <p:cNvPr id="29" name="Shape 25"/>
          <p:cNvSpPr/>
          <p:nvPr/>
        </p:nvSpPr>
        <p:spPr>
          <a:xfrm>
            <a:off x="7223760" y="2322576"/>
            <a:ext cx="566928" cy="566928"/>
          </a:xfrm>
          <a:prstGeom prst="ellipse">
            <a:avLst/>
          </a:prstGeom>
          <a:solidFill>
            <a:srgbClr val="1B2A4A"/>
          </a:solidFill>
          <a:ln/>
        </p:spPr>
      </p:sp>
      <p:pic>
        <p:nvPicPr>
          <p:cNvPr id="30" name="Image 0" descr="preencoded.png">    </p:cNvPr>
          <p:cNvPicPr>
            <a:picLocks noChangeAspect="1"/>
          </p:cNvPicPr>
          <p:nvPr/>
        </p:nvPicPr>
        <p:blipFill>
          <a:blip r:embed="rId1"/>
          <a:stretch>
            <a:fillRect/>
          </a:stretch>
        </p:blipFill>
        <p:spPr>
          <a:xfrm>
            <a:off x="7376831" y="2475647"/>
            <a:ext cx="260787" cy="260787"/>
          </a:xfrm>
          <a:prstGeom prst="rect">
            <a:avLst/>
          </a:prstGeom>
        </p:spPr>
      </p:pic>
      <p:sp>
        <p:nvSpPr>
          <p:cNvPr id="31" name="Text 26"/>
          <p:cNvSpPr txBox="1"/>
          <p:nvPr/>
        </p:nvSpPr>
        <p:spPr>
          <a:xfrm>
            <a:off x="8065008" y="2148840"/>
            <a:ext cx="3575304" cy="1203960"/>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Internal coordination</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All partners work from one record of what was decided.</a:t>
            </a:r>
            <a:endParaRPr lang="en-US" sz="1400" dirty="0"/>
          </a:p>
        </p:txBody>
      </p:sp>
      <p:sp>
        <p:nvSpPr>
          <p:cNvPr id="32" name="Shape 27"/>
          <p:cNvSpPr/>
          <p:nvPr/>
        </p:nvSpPr>
        <p:spPr>
          <a:xfrm>
            <a:off x="7223760" y="3709416"/>
            <a:ext cx="566928" cy="566928"/>
          </a:xfrm>
          <a:prstGeom prst="ellipse">
            <a:avLst/>
          </a:prstGeom>
          <a:solidFill>
            <a:srgbClr val="1B2A4A"/>
          </a:solidFill>
          <a:ln/>
        </p:spPr>
      </p:sp>
      <p:pic>
        <p:nvPicPr>
          <p:cNvPr id="33" name="Image 1" descr="preencoded.png">    </p:cNvPr>
          <p:cNvPicPr>
            <a:picLocks noChangeAspect="1"/>
          </p:cNvPicPr>
          <p:nvPr/>
        </p:nvPicPr>
        <p:blipFill>
          <a:blip r:embed="rId2"/>
          <a:stretch>
            <a:fillRect/>
          </a:stretch>
        </p:blipFill>
        <p:spPr>
          <a:xfrm>
            <a:off x="7376831" y="3862487"/>
            <a:ext cx="260787" cy="260787"/>
          </a:xfrm>
          <a:prstGeom prst="rect">
            <a:avLst/>
          </a:prstGeom>
        </p:spPr>
      </p:pic>
      <p:sp>
        <p:nvSpPr>
          <p:cNvPr id="34" name="Text 28"/>
          <p:cNvSpPr txBox="1"/>
          <p:nvPr/>
        </p:nvSpPr>
        <p:spPr>
          <a:xfrm>
            <a:off x="8065008" y="3535680"/>
            <a:ext cx="3575304" cy="1203960"/>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Clear follow-up</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Every action item names a responsible party and a deadline.</a:t>
            </a:r>
            <a:endParaRPr lang="en-US" sz="1400" dirty="0"/>
          </a:p>
        </p:txBody>
      </p:sp>
      <p:sp>
        <p:nvSpPr>
          <p:cNvPr id="35" name="Shape 29"/>
          <p:cNvSpPr/>
          <p:nvPr/>
        </p:nvSpPr>
        <p:spPr>
          <a:xfrm>
            <a:off x="7223760" y="5096256"/>
            <a:ext cx="566928" cy="566928"/>
          </a:xfrm>
          <a:prstGeom prst="ellipse">
            <a:avLst/>
          </a:prstGeom>
          <a:solidFill>
            <a:srgbClr val="1B2A4A"/>
          </a:solidFill>
          <a:ln/>
        </p:spPr>
      </p:sp>
      <p:pic>
        <p:nvPicPr>
          <p:cNvPr id="36" name="Image 2" descr="preencoded.png">    </p:cNvPr>
          <p:cNvPicPr>
            <a:picLocks noChangeAspect="1"/>
          </p:cNvPicPr>
          <p:nvPr/>
        </p:nvPicPr>
        <p:blipFill>
          <a:blip r:embed="rId3"/>
          <a:stretch>
            <a:fillRect/>
          </a:stretch>
        </p:blipFill>
        <p:spPr>
          <a:xfrm>
            <a:off x="7376831" y="5249327"/>
            <a:ext cx="260787" cy="260787"/>
          </a:xfrm>
          <a:prstGeom prst="rect">
            <a:avLst/>
          </a:prstGeom>
        </p:spPr>
      </p:pic>
      <p:sp>
        <p:nvSpPr>
          <p:cNvPr id="37" name="Text 30"/>
          <p:cNvSpPr txBox="1"/>
          <p:nvPr/>
        </p:nvSpPr>
        <p:spPr>
          <a:xfrm>
            <a:off x="8065008" y="4922520"/>
            <a:ext cx="3575304" cy="1203960"/>
          </a:xfrm>
          <a:prstGeom prst="rect">
            <a:avLst/>
          </a:prstGeom>
          <a:noFill/>
          <a:ln/>
        </p:spPr>
        <p:txBody>
          <a:bodyPr wrap="square" lIns="0" tIns="0" rIns="0" bIns="0" rtlCol="0" anchor="ctr"/>
          <a:lstStyle/>
          <a:p>
            <a:pPr indent="0" marL="0">
              <a:spcAft>
                <a:spcPts val="200"/>
              </a:spcAft>
              <a:buNone/>
            </a:pPr>
            <a:r>
              <a:rPr lang="en-US" sz="1600" b="1" dirty="0">
                <a:solidFill>
                  <a:srgbClr val="1B2A4A"/>
                </a:solidFill>
                <a:latin typeface="Calibri" pitchFamily="34" charset="0"/>
                <a:ea typeface="Calibri" pitchFamily="34" charset="-122"/>
                <a:cs typeface="Calibri" pitchFamily="34" charset="-120"/>
              </a:rPr>
              <a:t>Donor checks</a:t>
            </a:r>
            <a:endParaRPr lang="en-US" sz="1400" dirty="0"/>
          </a:p>
          <a:p>
            <a:pPr indent="0" marL="0">
              <a:spcAft>
                <a:spcPts val="200"/>
              </a:spcAft>
              <a:buNone/>
            </a:pPr>
            <a:r>
              <a:rPr lang="en-US" sz="1350" dirty="0">
                <a:solidFill>
                  <a:srgbClr val="2B3445"/>
                </a:solidFill>
                <a:latin typeface="Calibri" pitchFamily="34" charset="0"/>
                <a:ea typeface="Calibri" pitchFamily="34" charset="-122"/>
                <a:cs typeface="Calibri" pitchFamily="34" charset="-120"/>
              </a:rPr>
              <a:t>An audit trail of management decisions for potential checks by the donor.</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5.4 · CHANGE MANAGEMENT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A Formalised Change Management Procedure</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25</a:t>
            </a:r>
            <a:endParaRPr lang="en-US" sz="900" dirty="0"/>
          </a:p>
        </p:txBody>
      </p:sp>
      <p:sp>
        <p:nvSpPr>
          <p:cNvPr id="7" name="Shape 4"/>
          <p:cNvSpPr/>
          <p:nvPr/>
        </p:nvSpPr>
        <p:spPr>
          <a:xfrm>
            <a:off x="548640" y="1691640"/>
            <a:ext cx="11091672" cy="685800"/>
          </a:xfrm>
          <a:prstGeom prst="roundRect">
            <a:avLst>
              <a:gd name="adj" fmla="val 10667"/>
            </a:avLst>
          </a:prstGeom>
          <a:solidFill>
            <a:srgbClr val="E8EEF9"/>
          </a:solidFill>
          <a:ln/>
        </p:spPr>
      </p:sp>
      <p:sp>
        <p:nvSpPr>
          <p:cNvPr id="8" name="Shape 5"/>
          <p:cNvSpPr/>
          <p:nvPr/>
        </p:nvSpPr>
        <p:spPr>
          <a:xfrm>
            <a:off x="713232" y="1773936"/>
            <a:ext cx="512064" cy="512064"/>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851489" y="1912193"/>
            <a:ext cx="235549" cy="235549"/>
          </a:xfrm>
          <a:prstGeom prst="rect">
            <a:avLst/>
          </a:prstGeom>
        </p:spPr>
      </p:pic>
      <p:sp>
        <p:nvSpPr>
          <p:cNvPr id="10" name="Text 6"/>
          <p:cNvSpPr txBox="1"/>
          <p:nvPr/>
        </p:nvSpPr>
        <p:spPr>
          <a:xfrm>
            <a:off x="1371600" y="1691640"/>
            <a:ext cx="5029200" cy="6858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Trigger:  </a:t>
            </a:r>
            <a:pPr indent="0" marL="0">
              <a:buNone/>
            </a:pPr>
            <a:r>
              <a:rPr lang="en-US" sz="1500" dirty="0">
                <a:solidFill>
                  <a:srgbClr val="2B3445"/>
                </a:solidFill>
                <a:latin typeface="Calibri" pitchFamily="34" charset="0"/>
                <a:ea typeface="Calibri" pitchFamily="34" charset="-122"/>
                <a:cs typeface="Calibri" pitchFamily="34" charset="-120"/>
              </a:rPr>
              <a:t>any material change to the project's</a:t>
            </a:r>
            <a:endParaRPr lang="en-US" sz="1500" dirty="0"/>
          </a:p>
        </p:txBody>
      </p:sp>
      <p:sp>
        <p:nvSpPr>
          <p:cNvPr id="11" name="Shape 7"/>
          <p:cNvSpPr/>
          <p:nvPr/>
        </p:nvSpPr>
        <p:spPr>
          <a:xfrm>
            <a:off x="6492240" y="1828800"/>
            <a:ext cx="1554480" cy="411480"/>
          </a:xfrm>
          <a:prstGeom prst="roundRect">
            <a:avLst>
              <a:gd name="adj" fmla="val 17778"/>
            </a:avLst>
          </a:prstGeom>
          <a:solidFill>
            <a:srgbClr val="1B2A4A"/>
          </a:solidFill>
          <a:ln/>
        </p:spPr>
      </p:sp>
      <p:sp>
        <p:nvSpPr>
          <p:cNvPr id="12" name="Text 8"/>
          <p:cNvSpPr txBox="1"/>
          <p:nvPr/>
        </p:nvSpPr>
        <p:spPr>
          <a:xfrm>
            <a:off x="6492240" y="1828800"/>
            <a:ext cx="1554480" cy="411480"/>
          </a:xfrm>
          <a:prstGeom prst="rect">
            <a:avLst/>
          </a:prstGeom>
          <a:noFill/>
          <a:ln/>
        </p:spPr>
        <p:txBody>
          <a:bodyPr wrap="square" lIns="0" tIns="0" rIns="0" bIns="0" rtlCol="0" anchor="ctr"/>
          <a:lstStyle/>
          <a:p>
            <a:pPr algn="ctr" indent="0" marL="0">
              <a:buNone/>
            </a:pPr>
            <a:r>
              <a:rPr lang="en-US" sz="1350" b="1" dirty="0">
                <a:solidFill>
                  <a:srgbClr val="FFFFFF"/>
                </a:solidFill>
                <a:latin typeface="Calibri" pitchFamily="34" charset="0"/>
                <a:ea typeface="Calibri" pitchFamily="34" charset="-122"/>
                <a:cs typeface="Calibri" pitchFamily="34" charset="-120"/>
              </a:rPr>
              <a:t>Scope</a:t>
            </a:r>
            <a:endParaRPr lang="en-US" sz="1350" dirty="0"/>
          </a:p>
        </p:txBody>
      </p:sp>
      <p:sp>
        <p:nvSpPr>
          <p:cNvPr id="13" name="Shape 9"/>
          <p:cNvSpPr/>
          <p:nvPr/>
        </p:nvSpPr>
        <p:spPr>
          <a:xfrm>
            <a:off x="8229600" y="1828800"/>
            <a:ext cx="1554480" cy="411480"/>
          </a:xfrm>
          <a:prstGeom prst="roundRect">
            <a:avLst>
              <a:gd name="adj" fmla="val 17778"/>
            </a:avLst>
          </a:prstGeom>
          <a:solidFill>
            <a:srgbClr val="1B2A4A"/>
          </a:solidFill>
          <a:ln/>
        </p:spPr>
      </p:sp>
      <p:sp>
        <p:nvSpPr>
          <p:cNvPr id="14" name="Text 10"/>
          <p:cNvSpPr txBox="1"/>
          <p:nvPr/>
        </p:nvSpPr>
        <p:spPr>
          <a:xfrm>
            <a:off x="8229600" y="1828800"/>
            <a:ext cx="1554480" cy="411480"/>
          </a:xfrm>
          <a:prstGeom prst="rect">
            <a:avLst/>
          </a:prstGeom>
          <a:noFill/>
          <a:ln/>
        </p:spPr>
        <p:txBody>
          <a:bodyPr wrap="square" lIns="0" tIns="0" rIns="0" bIns="0" rtlCol="0" anchor="ctr"/>
          <a:lstStyle/>
          <a:p>
            <a:pPr algn="ctr" indent="0" marL="0">
              <a:buNone/>
            </a:pPr>
            <a:r>
              <a:rPr lang="en-US" sz="1350" b="1" dirty="0">
                <a:solidFill>
                  <a:srgbClr val="FFFFFF"/>
                </a:solidFill>
                <a:latin typeface="Calibri" pitchFamily="34" charset="0"/>
                <a:ea typeface="Calibri" pitchFamily="34" charset="-122"/>
                <a:cs typeface="Calibri" pitchFamily="34" charset="-120"/>
              </a:rPr>
              <a:t>Budget</a:t>
            </a:r>
            <a:endParaRPr lang="en-US" sz="1350" dirty="0"/>
          </a:p>
        </p:txBody>
      </p:sp>
      <p:sp>
        <p:nvSpPr>
          <p:cNvPr id="15" name="Shape 11"/>
          <p:cNvSpPr/>
          <p:nvPr/>
        </p:nvSpPr>
        <p:spPr>
          <a:xfrm>
            <a:off x="9966960" y="1828800"/>
            <a:ext cx="1554480" cy="411480"/>
          </a:xfrm>
          <a:prstGeom prst="roundRect">
            <a:avLst>
              <a:gd name="adj" fmla="val 17778"/>
            </a:avLst>
          </a:prstGeom>
          <a:solidFill>
            <a:srgbClr val="1B2A4A"/>
          </a:solidFill>
          <a:ln/>
        </p:spPr>
      </p:sp>
      <p:sp>
        <p:nvSpPr>
          <p:cNvPr id="16" name="Text 12"/>
          <p:cNvSpPr txBox="1"/>
          <p:nvPr/>
        </p:nvSpPr>
        <p:spPr>
          <a:xfrm>
            <a:off x="9966960" y="1828800"/>
            <a:ext cx="1554480" cy="411480"/>
          </a:xfrm>
          <a:prstGeom prst="rect">
            <a:avLst/>
          </a:prstGeom>
          <a:noFill/>
          <a:ln/>
        </p:spPr>
        <p:txBody>
          <a:bodyPr wrap="square" lIns="0" tIns="0" rIns="0" bIns="0" rtlCol="0" anchor="ctr"/>
          <a:lstStyle/>
          <a:p>
            <a:pPr algn="ctr" indent="0" marL="0">
              <a:buNone/>
            </a:pPr>
            <a:r>
              <a:rPr lang="en-US" sz="1350" b="1" dirty="0">
                <a:solidFill>
                  <a:srgbClr val="FFFFFF"/>
                </a:solidFill>
                <a:latin typeface="Calibri" pitchFamily="34" charset="0"/>
                <a:ea typeface="Calibri" pitchFamily="34" charset="-122"/>
                <a:cs typeface="Calibri" pitchFamily="34" charset="-120"/>
              </a:rPr>
              <a:t>Timeline</a:t>
            </a:r>
            <a:endParaRPr lang="en-US" sz="1350" dirty="0"/>
          </a:p>
        </p:txBody>
      </p:sp>
      <p:sp>
        <p:nvSpPr>
          <p:cNvPr id="17" name="Shape 13"/>
          <p:cNvSpPr/>
          <p:nvPr/>
        </p:nvSpPr>
        <p:spPr>
          <a:xfrm>
            <a:off x="548640" y="2697480"/>
            <a:ext cx="2377440" cy="2148840"/>
          </a:xfrm>
          <a:prstGeom prst="roundRect">
            <a:avLst>
              <a:gd name="adj" fmla="val 3404"/>
            </a:avLst>
          </a:prstGeom>
          <a:solidFill>
            <a:srgbClr val="F4F7FC"/>
          </a:solidFill>
          <a:ln/>
        </p:spPr>
      </p:sp>
      <p:sp>
        <p:nvSpPr>
          <p:cNvPr id="18" name="Shape 14"/>
          <p:cNvSpPr/>
          <p:nvPr/>
        </p:nvSpPr>
        <p:spPr>
          <a:xfrm>
            <a:off x="777240" y="2926080"/>
            <a:ext cx="594360" cy="594360"/>
          </a:xfrm>
          <a:prstGeom prst="ellipse">
            <a:avLst/>
          </a:prstGeom>
          <a:solidFill>
            <a:srgbClr val="1B2A4A"/>
          </a:solidFill>
          <a:ln/>
        </p:spPr>
      </p:sp>
      <p:pic>
        <p:nvPicPr>
          <p:cNvPr id="19" name="Image 1" descr="preencoded.png">    </p:cNvPr>
          <p:cNvPicPr>
            <a:picLocks noChangeAspect="1"/>
          </p:cNvPicPr>
          <p:nvPr/>
        </p:nvPicPr>
        <p:blipFill>
          <a:blip r:embed="rId2"/>
          <a:stretch>
            <a:fillRect/>
          </a:stretch>
        </p:blipFill>
        <p:spPr>
          <a:xfrm>
            <a:off x="937717" y="3086557"/>
            <a:ext cx="273406" cy="273406"/>
          </a:xfrm>
          <a:prstGeom prst="rect">
            <a:avLst/>
          </a:prstGeom>
        </p:spPr>
      </p:pic>
      <p:sp>
        <p:nvSpPr>
          <p:cNvPr id="20" name="Text 15"/>
          <p:cNvSpPr txBox="1"/>
          <p:nvPr/>
        </p:nvSpPr>
        <p:spPr>
          <a:xfrm>
            <a:off x="2240280" y="2880360"/>
            <a:ext cx="457200" cy="640080"/>
          </a:xfrm>
          <a:prstGeom prst="rect">
            <a:avLst/>
          </a:prstGeom>
          <a:noFill/>
          <a:ln/>
        </p:spPr>
        <p:txBody>
          <a:bodyPr wrap="square" lIns="0" tIns="0" rIns="0" bIns="0" rtlCol="0" anchor="ctr"/>
          <a:lstStyle/>
          <a:p>
            <a:pPr algn="r" indent="0" marL="0">
              <a:buNone/>
            </a:pPr>
            <a:r>
              <a:rPr lang="en-US" sz="2800" b="1" dirty="0">
                <a:solidFill>
                  <a:srgbClr val="C9A227"/>
                </a:solidFill>
                <a:latin typeface="Cambria" pitchFamily="34" charset="0"/>
                <a:ea typeface="Cambria" pitchFamily="34" charset="-122"/>
                <a:cs typeface="Cambria" pitchFamily="34" charset="-120"/>
              </a:rPr>
              <a:t>1</a:t>
            </a:r>
            <a:endParaRPr lang="en-US" sz="2800" dirty="0"/>
          </a:p>
        </p:txBody>
      </p:sp>
      <p:sp>
        <p:nvSpPr>
          <p:cNvPr id="21" name="Text 16"/>
          <p:cNvSpPr txBox="1"/>
          <p:nvPr/>
        </p:nvSpPr>
        <p:spPr>
          <a:xfrm>
            <a:off x="777240" y="3611880"/>
            <a:ext cx="1920240" cy="41148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Change request</a:t>
            </a:r>
            <a:endParaRPr lang="en-US" sz="1550" dirty="0"/>
          </a:p>
        </p:txBody>
      </p:sp>
      <p:sp>
        <p:nvSpPr>
          <p:cNvPr id="22" name="Text 17"/>
          <p:cNvSpPr txBox="1"/>
          <p:nvPr/>
        </p:nvSpPr>
        <p:spPr>
          <a:xfrm>
            <a:off x="777240" y="4023360"/>
            <a:ext cx="1920240" cy="73152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Submission of a formal change request</a:t>
            </a:r>
            <a:endParaRPr lang="en-US" sz="1250" dirty="0"/>
          </a:p>
        </p:txBody>
      </p:sp>
      <p:sp>
        <p:nvSpPr>
          <p:cNvPr id="23" name="Shape 18"/>
          <p:cNvSpPr/>
          <p:nvPr/>
        </p:nvSpPr>
        <p:spPr>
          <a:xfrm>
            <a:off x="2990088" y="3771900"/>
            <a:ext cx="399288" cy="0"/>
          </a:xfrm>
          <a:prstGeom prst="line">
            <a:avLst/>
          </a:prstGeom>
          <a:noFill/>
          <a:ln w="25400">
            <a:solidFill>
              <a:srgbClr val="64708C"/>
            </a:solidFill>
            <a:prstDash val="solid"/>
            <a:tailEnd type="triangle"/>
          </a:ln>
        </p:spPr>
      </p:sp>
      <p:sp>
        <p:nvSpPr>
          <p:cNvPr id="24" name="Shape 19"/>
          <p:cNvSpPr/>
          <p:nvPr/>
        </p:nvSpPr>
        <p:spPr>
          <a:xfrm>
            <a:off x="3453384" y="2697480"/>
            <a:ext cx="2377440" cy="2148840"/>
          </a:xfrm>
          <a:prstGeom prst="roundRect">
            <a:avLst>
              <a:gd name="adj" fmla="val 3404"/>
            </a:avLst>
          </a:prstGeom>
          <a:solidFill>
            <a:srgbClr val="F4F7FC"/>
          </a:solidFill>
          <a:ln/>
        </p:spPr>
      </p:sp>
      <p:sp>
        <p:nvSpPr>
          <p:cNvPr id="25" name="Shape 20"/>
          <p:cNvSpPr/>
          <p:nvPr/>
        </p:nvSpPr>
        <p:spPr>
          <a:xfrm>
            <a:off x="3681984" y="2926080"/>
            <a:ext cx="594360" cy="594360"/>
          </a:xfrm>
          <a:prstGeom prst="ellipse">
            <a:avLst/>
          </a:prstGeom>
          <a:solidFill>
            <a:srgbClr val="1B2A4A"/>
          </a:solidFill>
          <a:ln/>
        </p:spPr>
      </p:sp>
      <p:pic>
        <p:nvPicPr>
          <p:cNvPr id="26" name="Image 2" descr="preencoded.png">    </p:cNvPr>
          <p:cNvPicPr>
            <a:picLocks noChangeAspect="1"/>
          </p:cNvPicPr>
          <p:nvPr/>
        </p:nvPicPr>
        <p:blipFill>
          <a:blip r:embed="rId3"/>
          <a:stretch>
            <a:fillRect/>
          </a:stretch>
        </p:blipFill>
        <p:spPr>
          <a:xfrm>
            <a:off x="3842461" y="3086557"/>
            <a:ext cx="273406" cy="273406"/>
          </a:xfrm>
          <a:prstGeom prst="rect">
            <a:avLst/>
          </a:prstGeom>
        </p:spPr>
      </p:pic>
      <p:sp>
        <p:nvSpPr>
          <p:cNvPr id="27" name="Text 21"/>
          <p:cNvSpPr txBox="1"/>
          <p:nvPr/>
        </p:nvSpPr>
        <p:spPr>
          <a:xfrm>
            <a:off x="5145024" y="2880360"/>
            <a:ext cx="457200" cy="640080"/>
          </a:xfrm>
          <a:prstGeom prst="rect">
            <a:avLst/>
          </a:prstGeom>
          <a:noFill/>
          <a:ln/>
        </p:spPr>
        <p:txBody>
          <a:bodyPr wrap="square" lIns="0" tIns="0" rIns="0" bIns="0" rtlCol="0" anchor="ctr"/>
          <a:lstStyle/>
          <a:p>
            <a:pPr algn="r" indent="0" marL="0">
              <a:buNone/>
            </a:pPr>
            <a:r>
              <a:rPr lang="en-US" sz="2800" b="1" dirty="0">
                <a:solidFill>
                  <a:srgbClr val="C9A227"/>
                </a:solidFill>
                <a:latin typeface="Cambria" pitchFamily="34" charset="0"/>
                <a:ea typeface="Cambria" pitchFamily="34" charset="-122"/>
                <a:cs typeface="Cambria" pitchFamily="34" charset="-120"/>
              </a:rPr>
              <a:t>2</a:t>
            </a:r>
            <a:endParaRPr lang="en-US" sz="2800" dirty="0"/>
          </a:p>
        </p:txBody>
      </p:sp>
      <p:sp>
        <p:nvSpPr>
          <p:cNvPr id="28" name="Text 22"/>
          <p:cNvSpPr txBox="1"/>
          <p:nvPr/>
        </p:nvSpPr>
        <p:spPr>
          <a:xfrm>
            <a:off x="3681984" y="3611880"/>
            <a:ext cx="1920240" cy="41148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Impact assessment</a:t>
            </a:r>
            <a:endParaRPr lang="en-US" sz="1550" dirty="0"/>
          </a:p>
        </p:txBody>
      </p:sp>
      <p:sp>
        <p:nvSpPr>
          <p:cNvPr id="29" name="Text 23"/>
          <p:cNvSpPr txBox="1"/>
          <p:nvPr/>
        </p:nvSpPr>
        <p:spPr>
          <a:xfrm>
            <a:off x="3681984" y="4023360"/>
            <a:ext cx="1920240" cy="73152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Assessment of its impact on other elements of the project</a:t>
            </a:r>
            <a:endParaRPr lang="en-US" sz="1250" dirty="0"/>
          </a:p>
        </p:txBody>
      </p:sp>
      <p:sp>
        <p:nvSpPr>
          <p:cNvPr id="30" name="Shape 24"/>
          <p:cNvSpPr/>
          <p:nvPr/>
        </p:nvSpPr>
        <p:spPr>
          <a:xfrm>
            <a:off x="5894832" y="3771900"/>
            <a:ext cx="399288" cy="0"/>
          </a:xfrm>
          <a:prstGeom prst="line">
            <a:avLst/>
          </a:prstGeom>
          <a:noFill/>
          <a:ln w="25400">
            <a:solidFill>
              <a:srgbClr val="64708C"/>
            </a:solidFill>
            <a:prstDash val="solid"/>
            <a:tailEnd type="triangle"/>
          </a:ln>
        </p:spPr>
      </p:sp>
      <p:sp>
        <p:nvSpPr>
          <p:cNvPr id="31" name="Shape 25"/>
          <p:cNvSpPr/>
          <p:nvPr/>
        </p:nvSpPr>
        <p:spPr>
          <a:xfrm>
            <a:off x="6358128" y="2697480"/>
            <a:ext cx="2377440" cy="2148840"/>
          </a:xfrm>
          <a:prstGeom prst="roundRect">
            <a:avLst>
              <a:gd name="adj" fmla="val 3404"/>
            </a:avLst>
          </a:prstGeom>
          <a:solidFill>
            <a:srgbClr val="1B2A4A"/>
          </a:solidFill>
          <a:ln/>
        </p:spPr>
      </p:sp>
      <p:sp>
        <p:nvSpPr>
          <p:cNvPr id="32" name="Shape 26"/>
          <p:cNvSpPr/>
          <p:nvPr/>
        </p:nvSpPr>
        <p:spPr>
          <a:xfrm>
            <a:off x="6586728" y="2926080"/>
            <a:ext cx="594360" cy="594360"/>
          </a:xfrm>
          <a:prstGeom prst="ellipse">
            <a:avLst/>
          </a:prstGeom>
          <a:solidFill>
            <a:srgbClr val="31487A"/>
          </a:solidFill>
          <a:ln/>
        </p:spPr>
      </p:sp>
      <p:pic>
        <p:nvPicPr>
          <p:cNvPr id="33" name="Image 3" descr="preencoded.png">    </p:cNvPr>
          <p:cNvPicPr>
            <a:picLocks noChangeAspect="1"/>
          </p:cNvPicPr>
          <p:nvPr/>
        </p:nvPicPr>
        <p:blipFill>
          <a:blip r:embed="rId4"/>
          <a:stretch>
            <a:fillRect/>
          </a:stretch>
        </p:blipFill>
        <p:spPr>
          <a:xfrm>
            <a:off x="6747205" y="3086557"/>
            <a:ext cx="273406" cy="273406"/>
          </a:xfrm>
          <a:prstGeom prst="rect">
            <a:avLst/>
          </a:prstGeom>
        </p:spPr>
      </p:pic>
      <p:sp>
        <p:nvSpPr>
          <p:cNvPr id="34" name="Text 27"/>
          <p:cNvSpPr txBox="1"/>
          <p:nvPr/>
        </p:nvSpPr>
        <p:spPr>
          <a:xfrm>
            <a:off x="8049768" y="2880360"/>
            <a:ext cx="457200" cy="640080"/>
          </a:xfrm>
          <a:prstGeom prst="rect">
            <a:avLst/>
          </a:prstGeom>
          <a:noFill/>
          <a:ln/>
        </p:spPr>
        <p:txBody>
          <a:bodyPr wrap="square" lIns="0" tIns="0" rIns="0" bIns="0" rtlCol="0" anchor="ctr"/>
          <a:lstStyle/>
          <a:p>
            <a:pPr algn="r" indent="0" marL="0">
              <a:buNone/>
            </a:pPr>
            <a:r>
              <a:rPr lang="en-US" sz="2800" b="1" dirty="0">
                <a:solidFill>
                  <a:srgbClr val="C9A227"/>
                </a:solidFill>
                <a:latin typeface="Cambria" pitchFamily="34" charset="0"/>
                <a:ea typeface="Cambria" pitchFamily="34" charset="-122"/>
                <a:cs typeface="Cambria" pitchFamily="34" charset="-120"/>
              </a:rPr>
              <a:t>3</a:t>
            </a:r>
            <a:endParaRPr lang="en-US" sz="2800" dirty="0"/>
          </a:p>
        </p:txBody>
      </p:sp>
      <p:sp>
        <p:nvSpPr>
          <p:cNvPr id="35" name="Text 28"/>
          <p:cNvSpPr txBox="1"/>
          <p:nvPr/>
        </p:nvSpPr>
        <p:spPr>
          <a:xfrm>
            <a:off x="6586728" y="3611880"/>
            <a:ext cx="1920240" cy="411480"/>
          </a:xfrm>
          <a:prstGeom prst="rect">
            <a:avLst/>
          </a:prstGeom>
          <a:noFill/>
          <a:ln/>
        </p:spPr>
        <p:txBody>
          <a:bodyPr wrap="square" lIns="0" tIns="0" rIns="0" bIns="0" rtlCol="0" anchor="ctr"/>
          <a:lstStyle/>
          <a:p>
            <a:pPr indent="0" marL="0">
              <a:buNone/>
            </a:pPr>
            <a:r>
              <a:rPr lang="en-US" sz="1550" b="1" dirty="0">
                <a:solidFill>
                  <a:srgbClr val="FFFFFF"/>
                </a:solidFill>
                <a:latin typeface="Calibri" pitchFamily="34" charset="0"/>
                <a:ea typeface="Calibri" pitchFamily="34" charset="-122"/>
                <a:cs typeface="Calibri" pitchFamily="34" charset="-120"/>
              </a:rPr>
              <a:t>Approval</a:t>
            </a:r>
            <a:endParaRPr lang="en-US" sz="1550" dirty="0"/>
          </a:p>
        </p:txBody>
      </p:sp>
      <p:sp>
        <p:nvSpPr>
          <p:cNvPr id="36" name="Text 29"/>
          <p:cNvSpPr txBox="1"/>
          <p:nvPr/>
        </p:nvSpPr>
        <p:spPr>
          <a:xfrm>
            <a:off x="6586728" y="4023360"/>
            <a:ext cx="1920240" cy="731520"/>
          </a:xfrm>
          <a:prstGeom prst="rect">
            <a:avLst/>
          </a:prstGeom>
          <a:noFill/>
          <a:ln/>
        </p:spPr>
        <p:txBody>
          <a:bodyPr wrap="square" lIns="0" tIns="0" rIns="0" bIns="0" rtlCol="0" anchor="t"/>
          <a:lstStyle/>
          <a:p>
            <a:pPr indent="0" marL="0">
              <a:buNone/>
            </a:pPr>
            <a:r>
              <a:rPr lang="en-US" sz="1250" dirty="0">
                <a:solidFill>
                  <a:srgbClr val="D6DEEE"/>
                </a:solidFill>
                <a:latin typeface="Calibri" pitchFamily="34" charset="0"/>
                <a:ea typeface="Calibri" pitchFamily="34" charset="-122"/>
                <a:cs typeface="Calibri" pitchFamily="34" charset="-120"/>
              </a:rPr>
              <a:t>By an authorised body of the consortium, typically the Steering Committee</a:t>
            </a:r>
            <a:endParaRPr lang="en-US" sz="1250" dirty="0"/>
          </a:p>
        </p:txBody>
      </p:sp>
      <p:sp>
        <p:nvSpPr>
          <p:cNvPr id="37" name="Shape 30"/>
          <p:cNvSpPr/>
          <p:nvPr/>
        </p:nvSpPr>
        <p:spPr>
          <a:xfrm>
            <a:off x="8799576" y="3771900"/>
            <a:ext cx="399288" cy="0"/>
          </a:xfrm>
          <a:prstGeom prst="line">
            <a:avLst/>
          </a:prstGeom>
          <a:noFill/>
          <a:ln w="25400">
            <a:solidFill>
              <a:srgbClr val="64708C"/>
            </a:solidFill>
            <a:prstDash val="solid"/>
            <a:tailEnd type="triangle"/>
          </a:ln>
        </p:spPr>
      </p:sp>
      <p:sp>
        <p:nvSpPr>
          <p:cNvPr id="38" name="Shape 31"/>
          <p:cNvSpPr/>
          <p:nvPr/>
        </p:nvSpPr>
        <p:spPr>
          <a:xfrm>
            <a:off x="9262872" y="2697480"/>
            <a:ext cx="2377440" cy="2148840"/>
          </a:xfrm>
          <a:prstGeom prst="roundRect">
            <a:avLst>
              <a:gd name="adj" fmla="val 3404"/>
            </a:avLst>
          </a:prstGeom>
          <a:solidFill>
            <a:srgbClr val="FFFFFF"/>
          </a:solidFill>
          <a:ln w="22225">
            <a:solidFill>
              <a:srgbClr val="C9A227"/>
            </a:solidFill>
            <a:prstDash val="dash"/>
          </a:ln>
        </p:spPr>
      </p:sp>
      <p:sp>
        <p:nvSpPr>
          <p:cNvPr id="39" name="Shape 32"/>
          <p:cNvSpPr/>
          <p:nvPr/>
        </p:nvSpPr>
        <p:spPr>
          <a:xfrm>
            <a:off x="9491472" y="2926080"/>
            <a:ext cx="594360" cy="594360"/>
          </a:xfrm>
          <a:prstGeom prst="ellipse">
            <a:avLst/>
          </a:prstGeom>
          <a:solidFill>
            <a:srgbClr val="1B2A4A"/>
          </a:solidFill>
          <a:ln/>
        </p:spPr>
      </p:sp>
      <p:pic>
        <p:nvPicPr>
          <p:cNvPr id="40" name="Image 4" descr="preencoded.png">    </p:cNvPr>
          <p:cNvPicPr>
            <a:picLocks noChangeAspect="1"/>
          </p:cNvPicPr>
          <p:nvPr/>
        </p:nvPicPr>
        <p:blipFill>
          <a:blip r:embed="rId5"/>
          <a:stretch>
            <a:fillRect/>
          </a:stretch>
        </p:blipFill>
        <p:spPr>
          <a:xfrm>
            <a:off x="9651949" y="3086557"/>
            <a:ext cx="273406" cy="273406"/>
          </a:xfrm>
          <a:prstGeom prst="rect">
            <a:avLst/>
          </a:prstGeom>
        </p:spPr>
      </p:pic>
      <p:sp>
        <p:nvSpPr>
          <p:cNvPr id="41" name="Text 33"/>
          <p:cNvSpPr txBox="1"/>
          <p:nvPr/>
        </p:nvSpPr>
        <p:spPr>
          <a:xfrm>
            <a:off x="10954512" y="2880360"/>
            <a:ext cx="457200" cy="640080"/>
          </a:xfrm>
          <a:prstGeom prst="rect">
            <a:avLst/>
          </a:prstGeom>
          <a:noFill/>
          <a:ln/>
        </p:spPr>
        <p:txBody>
          <a:bodyPr wrap="square" lIns="0" tIns="0" rIns="0" bIns="0" rtlCol="0" anchor="ctr"/>
          <a:lstStyle/>
          <a:p>
            <a:pPr algn="r" indent="0" marL="0">
              <a:buNone/>
            </a:pPr>
            <a:r>
              <a:rPr lang="en-US" sz="2800" b="1" dirty="0">
                <a:solidFill>
                  <a:srgbClr val="C9A227"/>
                </a:solidFill>
                <a:latin typeface="Cambria" pitchFamily="34" charset="0"/>
                <a:ea typeface="Cambria" pitchFamily="34" charset="-122"/>
                <a:cs typeface="Cambria" pitchFamily="34" charset="-120"/>
              </a:rPr>
              <a:t>4</a:t>
            </a:r>
            <a:endParaRPr lang="en-US" sz="2800" dirty="0"/>
          </a:p>
        </p:txBody>
      </p:sp>
      <p:sp>
        <p:nvSpPr>
          <p:cNvPr id="42" name="Text 34"/>
          <p:cNvSpPr txBox="1"/>
          <p:nvPr/>
        </p:nvSpPr>
        <p:spPr>
          <a:xfrm>
            <a:off x="9491472" y="3611880"/>
            <a:ext cx="1920240" cy="41148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Donor agreement</a:t>
            </a:r>
            <a:endParaRPr lang="en-US" sz="1550" dirty="0"/>
          </a:p>
        </p:txBody>
      </p:sp>
      <p:sp>
        <p:nvSpPr>
          <p:cNvPr id="43" name="Text 35"/>
          <p:cNvSpPr txBox="1"/>
          <p:nvPr/>
        </p:nvSpPr>
        <p:spPr>
          <a:xfrm>
            <a:off x="9491472" y="4023360"/>
            <a:ext cx="1920240" cy="731520"/>
          </a:xfrm>
          <a:prstGeom prst="rect">
            <a:avLst/>
          </a:prstGeom>
          <a:noFill/>
          <a:ln/>
        </p:spPr>
        <p:txBody>
          <a:bodyPr wrap="square" lIns="0" tIns="0" rIns="0" bIns="0" rtlCol="0" anchor="t"/>
          <a:lstStyle/>
          <a:p>
            <a:pPr indent="0" marL="0">
              <a:buNone/>
            </a:pPr>
            <a:r>
              <a:rPr lang="en-US" sz="1250" dirty="0">
                <a:solidFill>
                  <a:srgbClr val="2B3445"/>
                </a:solidFill>
                <a:latin typeface="Calibri" pitchFamily="34" charset="0"/>
                <a:ea typeface="Calibri" pitchFamily="34" charset="-122"/>
                <a:cs typeface="Calibri" pitchFamily="34" charset="-120"/>
              </a:rPr>
              <a:t>Where necessary: a formal amendment to the Grant Agreement</a:t>
            </a:r>
            <a:endParaRPr lang="en-US" sz="1250" dirty="0"/>
          </a:p>
        </p:txBody>
      </p:sp>
      <p:sp>
        <p:nvSpPr>
          <p:cNvPr id="44" name="Shape 36"/>
          <p:cNvSpPr/>
          <p:nvPr/>
        </p:nvSpPr>
        <p:spPr>
          <a:xfrm>
            <a:off x="548640" y="5120640"/>
            <a:ext cx="11091672" cy="1005840"/>
          </a:xfrm>
          <a:prstGeom prst="roundRect">
            <a:avLst>
              <a:gd name="adj" fmla="val 7273"/>
            </a:avLst>
          </a:prstGeom>
          <a:solidFill>
            <a:srgbClr val="1B2A4A"/>
          </a:solidFill>
          <a:ln/>
        </p:spPr>
      </p:sp>
      <p:sp>
        <p:nvSpPr>
          <p:cNvPr id="45" name="Shape 37"/>
          <p:cNvSpPr/>
          <p:nvPr/>
        </p:nvSpPr>
        <p:spPr>
          <a:xfrm>
            <a:off x="777240" y="5349240"/>
            <a:ext cx="548640" cy="548640"/>
          </a:xfrm>
          <a:prstGeom prst="ellipse">
            <a:avLst/>
          </a:prstGeom>
          <a:solidFill>
            <a:srgbClr val="31487A"/>
          </a:solidFill>
          <a:ln/>
        </p:spPr>
      </p:sp>
      <p:pic>
        <p:nvPicPr>
          <p:cNvPr id="46" name="Image 5" descr="preencoded.png">    </p:cNvPr>
          <p:cNvPicPr>
            <a:picLocks noChangeAspect="1"/>
          </p:cNvPicPr>
          <p:nvPr/>
        </p:nvPicPr>
        <p:blipFill>
          <a:blip r:embed="rId6"/>
          <a:stretch>
            <a:fillRect/>
          </a:stretch>
        </p:blipFill>
        <p:spPr>
          <a:xfrm>
            <a:off x="925373" y="5497373"/>
            <a:ext cx="252374" cy="252374"/>
          </a:xfrm>
          <a:prstGeom prst="rect">
            <a:avLst/>
          </a:prstGeom>
        </p:spPr>
      </p:pic>
      <p:sp>
        <p:nvSpPr>
          <p:cNvPr id="47" name="Text 38"/>
          <p:cNvSpPr txBox="1"/>
          <p:nvPr/>
        </p:nvSpPr>
        <p:spPr>
          <a:xfrm>
            <a:off x="1554480" y="5212080"/>
            <a:ext cx="9857232" cy="8229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The consortium may update its internal management plan, but an amendment to the Grant Agreement requires the donor's formal approval under a considerably more rigid procedure.</a:t>
            </a:r>
            <a:endParaRPr lang="en-US" sz="14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960120"/>
            <a:ext cx="2743200" cy="1280160"/>
          </a:xfrm>
          <a:prstGeom prst="rect">
            <a:avLst/>
          </a:prstGeom>
          <a:noFill/>
          <a:ln/>
        </p:spPr>
        <p:txBody>
          <a:bodyPr wrap="square" lIns="0" tIns="0" rIns="0" bIns="0" rtlCol="0" anchor="t"/>
          <a:lstStyle/>
          <a:p>
            <a:pPr indent="0" marL="0">
              <a:buNone/>
            </a:pPr>
            <a:r>
              <a:rPr lang="en-US" sz="8800" b="1" dirty="0">
                <a:solidFill>
                  <a:srgbClr val="C9A227"/>
                </a:solidFill>
                <a:latin typeface="Cambria" pitchFamily="34" charset="0"/>
                <a:ea typeface="Cambria" pitchFamily="34" charset="-122"/>
                <a:cs typeface="Cambria" pitchFamily="34" charset="-120"/>
              </a:rPr>
              <a:t>06</a:t>
            </a:r>
            <a:endParaRPr lang="en-US" sz="8800" dirty="0"/>
          </a:p>
        </p:txBody>
      </p:sp>
      <p:sp>
        <p:nvSpPr>
          <p:cNvPr id="6" name="Text 4"/>
          <p:cNvSpPr txBox="1"/>
          <p:nvPr/>
        </p:nvSpPr>
        <p:spPr>
          <a:xfrm>
            <a:off x="548640" y="2331720"/>
            <a:ext cx="3657600" cy="274320"/>
          </a:xfrm>
          <a:prstGeom prst="rect">
            <a:avLst/>
          </a:prstGeom>
          <a:noFill/>
          <a:ln/>
        </p:spPr>
        <p:txBody>
          <a:bodyPr wrap="square" lIns="0" tIns="0" rIns="0" bIns="0" rtlCol="0" anchor="t"/>
          <a:lstStyle/>
          <a:p>
            <a:pPr indent="0" marL="0">
              <a:buNone/>
            </a:pPr>
            <a:r>
              <a:rPr lang="en-US" sz="1200" b="1" spc="300" kern="0" dirty="0">
                <a:solidFill>
                  <a:srgbClr val="E9D68F"/>
                </a:solidFill>
                <a:latin typeface="Calibri" pitchFamily="34" charset="0"/>
                <a:ea typeface="Calibri" pitchFamily="34" charset="-122"/>
                <a:cs typeface="Calibri" pitchFamily="34" charset="-120"/>
              </a:rPr>
              <a:t>SECTION 6</a:t>
            </a:r>
            <a:endParaRPr lang="en-US" sz="1200" dirty="0"/>
          </a:p>
        </p:txBody>
      </p:sp>
      <p:sp>
        <p:nvSpPr>
          <p:cNvPr id="7" name="Text 5"/>
          <p:cNvSpPr txBox="1"/>
          <p:nvPr/>
        </p:nvSpPr>
        <p:spPr>
          <a:xfrm>
            <a:off x="548640" y="2697480"/>
            <a:ext cx="7589520" cy="1554480"/>
          </a:xfrm>
          <a:prstGeom prst="rect">
            <a:avLst/>
          </a:prstGeom>
          <a:noFill/>
          <a:ln/>
        </p:spPr>
        <p:txBody>
          <a:bodyPr wrap="square" lIns="0" tIns="0" rIns="0" bIns="0" rtlCol="0" anchor="t">
            <a:normAutofit/>
          </a:bodyPr>
          <a:lstStyle/>
          <a:p>
            <a:pPr indent="0" marL="0">
              <a:buNone/>
            </a:pPr>
            <a:r>
              <a:rPr lang="en-US" sz="3200" b="1" dirty="0">
                <a:solidFill>
                  <a:srgbClr val="FFFFFF"/>
                </a:solidFill>
                <a:latin typeface="Cambria" pitchFamily="34" charset="0"/>
                <a:ea typeface="Cambria" pitchFamily="34" charset="-122"/>
                <a:cs typeface="Cambria" pitchFamily="34" charset="-120"/>
              </a:rPr>
              <a:t>Digital Tools for Managing International Projects</a:t>
            </a:r>
            <a:endParaRPr lang="en-US" sz="3200" dirty="0"/>
          </a:p>
        </p:txBody>
      </p:sp>
      <p:sp>
        <p:nvSpPr>
          <p:cNvPr id="8" name="Text 6"/>
          <p:cNvSpPr txBox="1"/>
          <p:nvPr/>
        </p:nvSpPr>
        <p:spPr>
          <a:xfrm>
            <a:off x="548640" y="4434840"/>
            <a:ext cx="7589520" cy="1554480"/>
          </a:xfrm>
          <a:prstGeom prst="rect">
            <a:avLst/>
          </a:prstGeom>
          <a:noFill/>
          <a:ln/>
        </p:spPr>
        <p:txBody>
          <a:bodyPr wrap="square" lIns="0" tIns="0" rIns="0" bIns="0" rtlCol="0" anchor="t"/>
          <a:lstStyle/>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categories of digital tools support consortium work?</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How does a consortium agree on its toolset?</a:t>
            </a:r>
            <a:endParaRPr lang="en-US" sz="1500" dirty="0"/>
          </a:p>
          <a:p>
            <a:pPr marL="342900" indent="-342900">
              <a:spcAft>
                <a:spcPts val="600"/>
              </a:spcAft>
              <a:buSzPct val="100000"/>
              <a:buChar char="▸"/>
            </a:pPr>
            <a:r>
              <a:rPr lang="en-US" sz="1500" dirty="0">
                <a:solidFill>
                  <a:srgbClr val="C9D3E6"/>
                </a:solidFill>
                <a:latin typeface="Calibri" pitchFamily="34" charset="0"/>
                <a:ea typeface="Calibri" pitchFamily="34" charset="-122"/>
                <a:cs typeface="Calibri" pitchFamily="34" charset="-120"/>
              </a:rPr>
              <a:t>Which data-protection requirements must be taken into account?</a:t>
            </a:r>
            <a:endParaRPr lang="en-US" sz="1500" dirty="0"/>
          </a:p>
        </p:txBody>
      </p:sp>
      <p:sp>
        <p:nvSpPr>
          <p:cNvPr id="9" name="Shape 7"/>
          <p:cNvSpPr/>
          <p:nvPr/>
        </p:nvSpPr>
        <p:spPr>
          <a:xfrm>
            <a:off x="9098280" y="2148840"/>
            <a:ext cx="1920240" cy="1920240"/>
          </a:xfrm>
          <a:prstGeom prst="ellipse">
            <a:avLst/>
          </a:prstGeom>
          <a:solidFill>
            <a:srgbClr val="31487A"/>
          </a:solidFill>
          <a:ln w="19050">
            <a:solidFill>
              <a:srgbClr val="C9A227"/>
            </a:solidFill>
            <a:prstDash val="solid"/>
          </a:ln>
        </p:spPr>
      </p:sp>
      <p:pic>
        <p:nvPicPr>
          <p:cNvPr id="10" name="Image 0" descr="preencoded.png">    </p:cNvPr>
          <p:cNvPicPr>
            <a:picLocks noChangeAspect="1"/>
          </p:cNvPicPr>
          <p:nvPr/>
        </p:nvPicPr>
        <p:blipFill>
          <a:blip r:embed="rId1"/>
          <a:stretch>
            <a:fillRect/>
          </a:stretch>
        </p:blipFill>
        <p:spPr>
          <a:xfrm>
            <a:off x="9616745" y="2667305"/>
            <a:ext cx="883310" cy="883310"/>
          </a:xfrm>
          <a:prstGeom prst="rect">
            <a:avLst/>
          </a:prstGeom>
        </p:spPr>
      </p:pic>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5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26</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 · DIGITAL TOOLS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Digital Tools Grouped by Function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27</a:t>
            </a:r>
            <a:endParaRPr lang="en-US" sz="900" dirty="0"/>
          </a:p>
        </p:txBody>
      </p:sp>
      <p:sp>
        <p:nvSpPr>
          <p:cNvPr id="7" name="Shape 4"/>
          <p:cNvSpPr/>
          <p:nvPr/>
        </p:nvSpPr>
        <p:spPr>
          <a:xfrm>
            <a:off x="548640" y="1691640"/>
            <a:ext cx="3514344" cy="2080260"/>
          </a:xfrm>
          <a:prstGeom prst="roundRect">
            <a:avLst>
              <a:gd name="adj" fmla="val 3516"/>
            </a:avLst>
          </a:prstGeom>
          <a:solidFill>
            <a:srgbClr val="F4F7FC"/>
          </a:solidFill>
          <a:ln/>
        </p:spPr>
      </p:sp>
      <p:sp>
        <p:nvSpPr>
          <p:cNvPr id="8" name="Shape 5"/>
          <p:cNvSpPr/>
          <p:nvPr/>
        </p:nvSpPr>
        <p:spPr>
          <a:xfrm>
            <a:off x="777240" y="1920240"/>
            <a:ext cx="548640" cy="548640"/>
          </a:xfrm>
          <a:prstGeom prst="ellipse">
            <a:avLst/>
          </a:prstGeom>
          <a:solidFill>
            <a:srgbClr val="1B2A4A"/>
          </a:solidFill>
          <a:ln/>
        </p:spPr>
      </p:sp>
      <p:pic>
        <p:nvPicPr>
          <p:cNvPr id="9" name="Image 0" descr="preencoded.png">    </p:cNvPr>
          <p:cNvPicPr>
            <a:picLocks noChangeAspect="1"/>
          </p:cNvPicPr>
          <p:nvPr/>
        </p:nvPicPr>
        <p:blipFill>
          <a:blip r:embed="rId1"/>
          <a:stretch>
            <a:fillRect/>
          </a:stretch>
        </p:blipFill>
        <p:spPr>
          <a:xfrm>
            <a:off x="925373" y="2068373"/>
            <a:ext cx="252374" cy="252374"/>
          </a:xfrm>
          <a:prstGeom prst="rect">
            <a:avLst/>
          </a:prstGeom>
        </p:spPr>
      </p:pic>
      <p:sp>
        <p:nvSpPr>
          <p:cNvPr id="10" name="Text 6"/>
          <p:cNvSpPr txBox="1"/>
          <p:nvPr/>
        </p:nvSpPr>
        <p:spPr>
          <a:xfrm>
            <a:off x="1508760" y="1920240"/>
            <a:ext cx="2417064"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Scheduling and task tracking</a:t>
            </a:r>
            <a:endParaRPr lang="en-US" sz="1500" dirty="0"/>
          </a:p>
        </p:txBody>
      </p:sp>
      <p:sp>
        <p:nvSpPr>
          <p:cNvPr id="11" name="Text 7"/>
          <p:cNvSpPr txBox="1"/>
          <p:nvPr/>
        </p:nvSpPr>
        <p:spPr>
          <a:xfrm>
            <a:off x="777240" y="2606040"/>
            <a:ext cx="3057144" cy="98298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Gantt charts, task assignment and monitoring of deadlines.</a:t>
            </a:r>
            <a:endParaRPr lang="en-US" sz="1300" dirty="0"/>
          </a:p>
          <a:p>
            <a:pPr indent="0" marL="0">
              <a:buNone/>
            </a:pPr>
            <a:r>
              <a:rPr lang="en-US" sz="1200" i="1" dirty="0">
                <a:solidFill>
                  <a:srgbClr val="64708C"/>
                </a:solidFill>
                <a:latin typeface="Calibri" pitchFamily="34" charset="0"/>
                <a:ea typeface="Calibri" pitchFamily="34" charset="-122"/>
                <a:cs typeface="Calibri" pitchFamily="34" charset="-120"/>
              </a:rPr>
              <a:t>e.g. Microsoft Project, Smartsheet, Asana, Trello, Monday.com</a:t>
            </a:r>
            <a:endParaRPr lang="en-US" sz="1300" dirty="0"/>
          </a:p>
        </p:txBody>
      </p:sp>
      <p:sp>
        <p:nvSpPr>
          <p:cNvPr id="12" name="Shape 8"/>
          <p:cNvSpPr/>
          <p:nvPr/>
        </p:nvSpPr>
        <p:spPr>
          <a:xfrm>
            <a:off x="4337304" y="1691640"/>
            <a:ext cx="3514344" cy="2080260"/>
          </a:xfrm>
          <a:prstGeom prst="roundRect">
            <a:avLst>
              <a:gd name="adj" fmla="val 3516"/>
            </a:avLst>
          </a:prstGeom>
          <a:solidFill>
            <a:srgbClr val="F4F7FC"/>
          </a:solidFill>
          <a:ln/>
        </p:spPr>
      </p:sp>
      <p:sp>
        <p:nvSpPr>
          <p:cNvPr id="13" name="Shape 9"/>
          <p:cNvSpPr/>
          <p:nvPr/>
        </p:nvSpPr>
        <p:spPr>
          <a:xfrm>
            <a:off x="4565904" y="1920240"/>
            <a:ext cx="548640" cy="548640"/>
          </a:xfrm>
          <a:prstGeom prst="ellipse">
            <a:avLst/>
          </a:prstGeom>
          <a:solidFill>
            <a:srgbClr val="1B2A4A"/>
          </a:solidFill>
          <a:ln/>
        </p:spPr>
      </p:sp>
      <p:pic>
        <p:nvPicPr>
          <p:cNvPr id="14" name="Image 1" descr="preencoded.png">    </p:cNvPr>
          <p:cNvPicPr>
            <a:picLocks noChangeAspect="1"/>
          </p:cNvPicPr>
          <p:nvPr/>
        </p:nvPicPr>
        <p:blipFill>
          <a:blip r:embed="rId2"/>
          <a:stretch>
            <a:fillRect/>
          </a:stretch>
        </p:blipFill>
        <p:spPr>
          <a:xfrm>
            <a:off x="4714037" y="2068373"/>
            <a:ext cx="252374" cy="252374"/>
          </a:xfrm>
          <a:prstGeom prst="rect">
            <a:avLst/>
          </a:prstGeom>
        </p:spPr>
      </p:pic>
      <p:sp>
        <p:nvSpPr>
          <p:cNvPr id="15" name="Text 10"/>
          <p:cNvSpPr txBox="1"/>
          <p:nvPr/>
        </p:nvSpPr>
        <p:spPr>
          <a:xfrm>
            <a:off x="5297424" y="1920240"/>
            <a:ext cx="2417064"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Communication and video conferencing</a:t>
            </a:r>
            <a:endParaRPr lang="en-US" sz="1500" dirty="0"/>
          </a:p>
        </p:txBody>
      </p:sp>
      <p:sp>
        <p:nvSpPr>
          <p:cNvPr id="16" name="Text 11"/>
          <p:cNvSpPr txBox="1"/>
          <p:nvPr/>
        </p:nvSpPr>
        <p:spPr>
          <a:xfrm>
            <a:off x="4565904" y="2606040"/>
            <a:ext cx="3057144" cy="98298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Prompt coordination of distributed teams.</a:t>
            </a:r>
            <a:endParaRPr lang="en-US" sz="1300" dirty="0"/>
          </a:p>
          <a:p>
            <a:pPr indent="0" marL="0">
              <a:buNone/>
            </a:pPr>
            <a:r>
              <a:rPr lang="en-US" sz="1200" i="1" dirty="0">
                <a:solidFill>
                  <a:srgbClr val="64708C"/>
                </a:solidFill>
                <a:latin typeface="Calibri" pitchFamily="34" charset="0"/>
                <a:ea typeface="Calibri" pitchFamily="34" charset="-122"/>
                <a:cs typeface="Calibri" pitchFamily="34" charset="-120"/>
              </a:rPr>
              <a:t>e.g. Microsoft Teams, Slack, Zoom, Google Meet</a:t>
            </a:r>
            <a:endParaRPr lang="en-US" sz="1300" dirty="0"/>
          </a:p>
        </p:txBody>
      </p:sp>
      <p:sp>
        <p:nvSpPr>
          <p:cNvPr id="17" name="Shape 12"/>
          <p:cNvSpPr/>
          <p:nvPr/>
        </p:nvSpPr>
        <p:spPr>
          <a:xfrm>
            <a:off x="8125968" y="1691640"/>
            <a:ext cx="3514344" cy="2080260"/>
          </a:xfrm>
          <a:prstGeom prst="roundRect">
            <a:avLst>
              <a:gd name="adj" fmla="val 3516"/>
            </a:avLst>
          </a:prstGeom>
          <a:solidFill>
            <a:srgbClr val="F4F7FC"/>
          </a:solidFill>
          <a:ln/>
        </p:spPr>
      </p:sp>
      <p:sp>
        <p:nvSpPr>
          <p:cNvPr id="18" name="Shape 13"/>
          <p:cNvSpPr/>
          <p:nvPr/>
        </p:nvSpPr>
        <p:spPr>
          <a:xfrm>
            <a:off x="8354568" y="1920240"/>
            <a:ext cx="548640" cy="548640"/>
          </a:xfrm>
          <a:prstGeom prst="ellipse">
            <a:avLst/>
          </a:prstGeom>
          <a:solidFill>
            <a:srgbClr val="1B2A4A"/>
          </a:solidFill>
          <a:ln/>
        </p:spPr>
      </p:sp>
      <p:pic>
        <p:nvPicPr>
          <p:cNvPr id="19" name="Image 2" descr="preencoded.png">    </p:cNvPr>
          <p:cNvPicPr>
            <a:picLocks noChangeAspect="1"/>
          </p:cNvPicPr>
          <p:nvPr/>
        </p:nvPicPr>
        <p:blipFill>
          <a:blip r:embed="rId3"/>
          <a:stretch>
            <a:fillRect/>
          </a:stretch>
        </p:blipFill>
        <p:spPr>
          <a:xfrm>
            <a:off x="8502701" y="2068373"/>
            <a:ext cx="252374" cy="252374"/>
          </a:xfrm>
          <a:prstGeom prst="rect">
            <a:avLst/>
          </a:prstGeom>
        </p:spPr>
      </p:pic>
      <p:sp>
        <p:nvSpPr>
          <p:cNvPr id="20" name="Text 14"/>
          <p:cNvSpPr txBox="1"/>
          <p:nvPr/>
        </p:nvSpPr>
        <p:spPr>
          <a:xfrm>
            <a:off x="9086088" y="1920240"/>
            <a:ext cx="2417064"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Collaborative document editing</a:t>
            </a:r>
            <a:endParaRPr lang="en-US" sz="1500" dirty="0"/>
          </a:p>
        </p:txBody>
      </p:sp>
      <p:sp>
        <p:nvSpPr>
          <p:cNvPr id="21" name="Text 15"/>
          <p:cNvSpPr txBox="1"/>
          <p:nvPr/>
        </p:nvSpPr>
        <p:spPr>
          <a:xfrm>
            <a:off x="8354568" y="2606040"/>
            <a:ext cx="3057144" cy="98298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Simultaneous editing of project documentation by partners in different countries.</a:t>
            </a:r>
            <a:endParaRPr lang="en-US" sz="1300" dirty="0"/>
          </a:p>
          <a:p>
            <a:pPr indent="0" marL="0">
              <a:buNone/>
            </a:pPr>
            <a:r>
              <a:rPr lang="en-US" sz="1200" i="1" dirty="0">
                <a:solidFill>
                  <a:srgbClr val="64708C"/>
                </a:solidFill>
                <a:latin typeface="Calibri" pitchFamily="34" charset="0"/>
                <a:ea typeface="Calibri" pitchFamily="34" charset="-122"/>
                <a:cs typeface="Calibri" pitchFamily="34" charset="-120"/>
              </a:rPr>
              <a:t>e.g. Google Workspace, Microsoft SharePoint, OneDrive</a:t>
            </a:r>
            <a:endParaRPr lang="en-US" sz="1300" dirty="0"/>
          </a:p>
        </p:txBody>
      </p:sp>
      <p:sp>
        <p:nvSpPr>
          <p:cNvPr id="22" name="Shape 16"/>
          <p:cNvSpPr/>
          <p:nvPr/>
        </p:nvSpPr>
        <p:spPr>
          <a:xfrm>
            <a:off x="548640" y="4046220"/>
            <a:ext cx="3514344" cy="2080260"/>
          </a:xfrm>
          <a:prstGeom prst="roundRect">
            <a:avLst>
              <a:gd name="adj" fmla="val 3516"/>
            </a:avLst>
          </a:prstGeom>
          <a:solidFill>
            <a:srgbClr val="F4F7FC"/>
          </a:solidFill>
          <a:ln/>
        </p:spPr>
      </p:sp>
      <p:sp>
        <p:nvSpPr>
          <p:cNvPr id="23" name="Shape 17"/>
          <p:cNvSpPr/>
          <p:nvPr/>
        </p:nvSpPr>
        <p:spPr>
          <a:xfrm>
            <a:off x="777240" y="4274820"/>
            <a:ext cx="548640" cy="548640"/>
          </a:xfrm>
          <a:prstGeom prst="ellipse">
            <a:avLst/>
          </a:prstGeom>
          <a:solidFill>
            <a:srgbClr val="1B2A4A"/>
          </a:solidFill>
          <a:ln/>
        </p:spPr>
      </p:sp>
      <p:pic>
        <p:nvPicPr>
          <p:cNvPr id="24" name="Image 3" descr="preencoded.png">    </p:cNvPr>
          <p:cNvPicPr>
            <a:picLocks noChangeAspect="1"/>
          </p:cNvPicPr>
          <p:nvPr/>
        </p:nvPicPr>
        <p:blipFill>
          <a:blip r:embed="rId4"/>
          <a:stretch>
            <a:fillRect/>
          </a:stretch>
        </p:blipFill>
        <p:spPr>
          <a:xfrm>
            <a:off x="925373" y="4422953"/>
            <a:ext cx="252374" cy="252374"/>
          </a:xfrm>
          <a:prstGeom prst="rect">
            <a:avLst/>
          </a:prstGeom>
        </p:spPr>
      </p:pic>
      <p:sp>
        <p:nvSpPr>
          <p:cNvPr id="25" name="Text 18"/>
          <p:cNvSpPr txBox="1"/>
          <p:nvPr/>
        </p:nvSpPr>
        <p:spPr>
          <a:xfrm>
            <a:off x="1508760" y="4274820"/>
            <a:ext cx="2417064"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Grant management platforms</a:t>
            </a:r>
            <a:endParaRPr lang="en-US" sz="1500" dirty="0"/>
          </a:p>
        </p:txBody>
      </p:sp>
      <p:sp>
        <p:nvSpPr>
          <p:cNvPr id="26" name="Text 19"/>
          <p:cNvSpPr txBox="1"/>
          <p:nvPr/>
        </p:nvSpPr>
        <p:spPr>
          <a:xfrm>
            <a:off x="777240" y="4960620"/>
            <a:ext cx="3057144" cy="98298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Donor portals with modules for reporting, document management and contact with the project officer.</a:t>
            </a:r>
            <a:endParaRPr lang="en-US" sz="1300" dirty="0"/>
          </a:p>
          <a:p>
            <a:pPr indent="0" marL="0">
              <a:buNone/>
            </a:pPr>
            <a:r>
              <a:rPr lang="en-US" sz="1200" i="1" dirty="0">
                <a:solidFill>
                  <a:srgbClr val="64708C"/>
                </a:solidFill>
                <a:latin typeface="Calibri" pitchFamily="34" charset="0"/>
                <a:ea typeface="Calibri" pitchFamily="34" charset="-122"/>
                <a:cs typeface="Calibri" pitchFamily="34" charset="-120"/>
              </a:rPr>
              <a:t>e.g. EU Funding &amp; Tenders Portal</a:t>
            </a:r>
            <a:endParaRPr lang="en-US" sz="1300" dirty="0"/>
          </a:p>
        </p:txBody>
      </p:sp>
      <p:sp>
        <p:nvSpPr>
          <p:cNvPr id="27" name="Shape 20"/>
          <p:cNvSpPr/>
          <p:nvPr/>
        </p:nvSpPr>
        <p:spPr>
          <a:xfrm>
            <a:off x="4337304" y="4046220"/>
            <a:ext cx="3514344" cy="2080260"/>
          </a:xfrm>
          <a:prstGeom prst="roundRect">
            <a:avLst>
              <a:gd name="adj" fmla="val 3516"/>
            </a:avLst>
          </a:prstGeom>
          <a:solidFill>
            <a:srgbClr val="F4F7FC"/>
          </a:solidFill>
          <a:ln/>
        </p:spPr>
      </p:sp>
      <p:sp>
        <p:nvSpPr>
          <p:cNvPr id="28" name="Shape 21"/>
          <p:cNvSpPr/>
          <p:nvPr/>
        </p:nvSpPr>
        <p:spPr>
          <a:xfrm>
            <a:off x="4565904" y="4274820"/>
            <a:ext cx="548640" cy="548640"/>
          </a:xfrm>
          <a:prstGeom prst="ellipse">
            <a:avLst/>
          </a:prstGeom>
          <a:solidFill>
            <a:srgbClr val="1B2A4A"/>
          </a:solidFill>
          <a:ln/>
        </p:spPr>
      </p:sp>
      <p:pic>
        <p:nvPicPr>
          <p:cNvPr id="29" name="Image 4" descr="preencoded.png">    </p:cNvPr>
          <p:cNvPicPr>
            <a:picLocks noChangeAspect="1"/>
          </p:cNvPicPr>
          <p:nvPr/>
        </p:nvPicPr>
        <p:blipFill>
          <a:blip r:embed="rId5"/>
          <a:stretch>
            <a:fillRect/>
          </a:stretch>
        </p:blipFill>
        <p:spPr>
          <a:xfrm>
            <a:off x="4714037" y="4422953"/>
            <a:ext cx="252374" cy="252374"/>
          </a:xfrm>
          <a:prstGeom prst="rect">
            <a:avLst/>
          </a:prstGeom>
        </p:spPr>
      </p:pic>
      <p:sp>
        <p:nvSpPr>
          <p:cNvPr id="30" name="Text 22"/>
          <p:cNvSpPr txBox="1"/>
          <p:nvPr/>
        </p:nvSpPr>
        <p:spPr>
          <a:xfrm>
            <a:off x="5297424" y="4274820"/>
            <a:ext cx="2417064"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Risk and quality management</a:t>
            </a:r>
            <a:endParaRPr lang="en-US" sz="1500" dirty="0"/>
          </a:p>
        </p:txBody>
      </p:sp>
      <p:sp>
        <p:nvSpPr>
          <p:cNvPr id="31" name="Text 23"/>
          <p:cNvSpPr txBox="1"/>
          <p:nvPr/>
        </p:nvSpPr>
        <p:spPr>
          <a:xfrm>
            <a:off x="4565904" y="4960620"/>
            <a:ext cx="3057144" cy="98298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Electronic risk registers and document version-control systems.</a:t>
            </a:r>
            <a:endParaRPr lang="en-US" sz="1300" dirty="0"/>
          </a:p>
        </p:txBody>
      </p:sp>
      <p:sp>
        <p:nvSpPr>
          <p:cNvPr id="32" name="Shape 24"/>
          <p:cNvSpPr/>
          <p:nvPr/>
        </p:nvSpPr>
        <p:spPr>
          <a:xfrm>
            <a:off x="8125968" y="4046220"/>
            <a:ext cx="3514344" cy="2080260"/>
          </a:xfrm>
          <a:prstGeom prst="roundRect">
            <a:avLst>
              <a:gd name="adj" fmla="val 3516"/>
            </a:avLst>
          </a:prstGeom>
          <a:solidFill>
            <a:srgbClr val="F4F7FC"/>
          </a:solidFill>
          <a:ln/>
        </p:spPr>
      </p:sp>
      <p:sp>
        <p:nvSpPr>
          <p:cNvPr id="33" name="Shape 25"/>
          <p:cNvSpPr/>
          <p:nvPr/>
        </p:nvSpPr>
        <p:spPr>
          <a:xfrm>
            <a:off x="8354568" y="4274820"/>
            <a:ext cx="548640" cy="548640"/>
          </a:xfrm>
          <a:prstGeom prst="ellipse">
            <a:avLst/>
          </a:prstGeom>
          <a:solidFill>
            <a:srgbClr val="1B2A4A"/>
          </a:solidFill>
          <a:ln/>
        </p:spPr>
      </p:sp>
      <p:pic>
        <p:nvPicPr>
          <p:cNvPr id="34" name="Image 5" descr="preencoded.png">    </p:cNvPr>
          <p:cNvPicPr>
            <a:picLocks noChangeAspect="1"/>
          </p:cNvPicPr>
          <p:nvPr/>
        </p:nvPicPr>
        <p:blipFill>
          <a:blip r:embed="rId6"/>
          <a:stretch>
            <a:fillRect/>
          </a:stretch>
        </p:blipFill>
        <p:spPr>
          <a:xfrm>
            <a:off x="8502701" y="4422953"/>
            <a:ext cx="252374" cy="252374"/>
          </a:xfrm>
          <a:prstGeom prst="rect">
            <a:avLst/>
          </a:prstGeom>
        </p:spPr>
      </p:pic>
      <p:sp>
        <p:nvSpPr>
          <p:cNvPr id="35" name="Text 26"/>
          <p:cNvSpPr txBox="1"/>
          <p:nvPr/>
        </p:nvSpPr>
        <p:spPr>
          <a:xfrm>
            <a:off x="9086088" y="4274820"/>
            <a:ext cx="2417064" cy="54864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Data visualisation and reporting</a:t>
            </a:r>
            <a:endParaRPr lang="en-US" sz="1500" dirty="0"/>
          </a:p>
        </p:txBody>
      </p:sp>
      <p:sp>
        <p:nvSpPr>
          <p:cNvPr id="36" name="Text 27"/>
          <p:cNvSpPr txBox="1"/>
          <p:nvPr/>
        </p:nvSpPr>
        <p:spPr>
          <a:xfrm>
            <a:off x="8354568" y="4960620"/>
            <a:ext cx="3057144" cy="982980"/>
          </a:xfrm>
          <a:prstGeom prst="rect">
            <a:avLst/>
          </a:prstGeom>
          <a:noFill/>
          <a:ln/>
        </p:spPr>
        <p:txBody>
          <a:bodyPr wrap="square" lIns="0" tIns="0" rIns="0" bIns="0" rtlCol="0" anchor="t"/>
          <a:lstStyle/>
          <a:p>
            <a:pPr indent="0" marL="0">
              <a:buNone/>
            </a:pPr>
            <a:r>
              <a:rPr lang="en-US" sz="1300" dirty="0">
                <a:solidFill>
                  <a:srgbClr val="2B3445"/>
                </a:solidFill>
                <a:latin typeface="Calibri" pitchFamily="34" charset="0"/>
                <a:ea typeface="Calibri" pitchFamily="34" charset="-122"/>
                <a:cs typeface="Calibri" pitchFamily="34" charset="-120"/>
              </a:rPr>
              <a:t>Analytical reports based on monitoring indicators (Topic 8).</a:t>
            </a:r>
            <a:endParaRPr lang="en-US" sz="1300" dirty="0"/>
          </a:p>
          <a:p>
            <a:pPr indent="0" marL="0">
              <a:buNone/>
            </a:pPr>
            <a:r>
              <a:rPr lang="en-US" sz="1200" i="1" dirty="0">
                <a:solidFill>
                  <a:srgbClr val="64708C"/>
                </a:solidFill>
                <a:latin typeface="Calibri" pitchFamily="34" charset="0"/>
                <a:ea typeface="Calibri" pitchFamily="34" charset="-122"/>
                <a:cs typeface="Calibri" pitchFamily="34" charset="-120"/>
              </a:rPr>
              <a:t>e.g. Power BI, Google Data Studio / Looker Studio</a:t>
            </a:r>
            <a:endParaRPr lang="en-US" sz="13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6 · SELECTING THE TOOLSET</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Agreeing the Toolset: Security and Data Protection</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28</a:t>
            </a:r>
            <a:endParaRPr lang="en-US" sz="900" dirty="0"/>
          </a:p>
        </p:txBody>
      </p:sp>
      <p:sp>
        <p:nvSpPr>
          <p:cNvPr id="7" name="Shape 4"/>
          <p:cNvSpPr/>
          <p:nvPr/>
        </p:nvSpPr>
        <p:spPr>
          <a:xfrm>
            <a:off x="548640" y="1691640"/>
            <a:ext cx="5715000" cy="850392"/>
          </a:xfrm>
          <a:prstGeom prst="roundRect">
            <a:avLst>
              <a:gd name="adj" fmla="val 8602"/>
            </a:avLst>
          </a:prstGeom>
          <a:solidFill>
            <a:srgbClr val="F4F7FC"/>
          </a:solidFill>
          <a:ln/>
        </p:spPr>
      </p:sp>
      <p:sp>
        <p:nvSpPr>
          <p:cNvPr id="8" name="Shape 5"/>
          <p:cNvSpPr/>
          <p:nvPr/>
        </p:nvSpPr>
        <p:spPr>
          <a:xfrm>
            <a:off x="713232" y="1865376"/>
            <a:ext cx="502920" cy="502920"/>
          </a:xfrm>
          <a:prstGeom prst="ellipse">
            <a:avLst/>
          </a:prstGeom>
          <a:solidFill>
            <a:srgbClr val="1B2A4A"/>
          </a:solidFill>
          <a:ln/>
        </p:spPr>
      </p:sp>
      <p:sp>
        <p:nvSpPr>
          <p:cNvPr id="9" name="Text 6"/>
          <p:cNvSpPr txBox="1"/>
          <p:nvPr/>
        </p:nvSpPr>
        <p:spPr>
          <a:xfrm>
            <a:off x="713232" y="1865376"/>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10" name="Text 7"/>
          <p:cNvSpPr txBox="1"/>
          <p:nvPr/>
        </p:nvSpPr>
        <p:spPr>
          <a:xfrm>
            <a:off x="1417320" y="1691640"/>
            <a:ext cx="4663440" cy="850392"/>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Agreed at the kick-off meeting:  </a:t>
            </a:r>
            <a:pPr indent="0" marL="0">
              <a:buNone/>
            </a:pPr>
            <a:r>
              <a:rPr lang="en-US" sz="1400" dirty="0">
                <a:solidFill>
                  <a:srgbClr val="2B3445"/>
                </a:solidFill>
                <a:latin typeface="Calibri" pitchFamily="34" charset="0"/>
                <a:ea typeface="Calibri" pitchFamily="34" charset="-122"/>
                <a:cs typeface="Calibri" pitchFamily="34" charset="-120"/>
              </a:rPr>
              <a:t>partners choose one common set of tools</a:t>
            </a:r>
            <a:endParaRPr lang="en-US" sz="1400" dirty="0"/>
          </a:p>
        </p:txBody>
      </p:sp>
      <p:sp>
        <p:nvSpPr>
          <p:cNvPr id="11" name="Shape 8"/>
          <p:cNvSpPr/>
          <p:nvPr/>
        </p:nvSpPr>
        <p:spPr>
          <a:xfrm>
            <a:off x="548640" y="2706624"/>
            <a:ext cx="5715000" cy="850392"/>
          </a:xfrm>
          <a:prstGeom prst="roundRect">
            <a:avLst>
              <a:gd name="adj" fmla="val 8602"/>
            </a:avLst>
          </a:prstGeom>
          <a:solidFill>
            <a:srgbClr val="FFFFFF"/>
          </a:solidFill>
          <a:ln/>
        </p:spPr>
      </p:sp>
      <p:sp>
        <p:nvSpPr>
          <p:cNvPr id="12" name="Shape 9"/>
          <p:cNvSpPr/>
          <p:nvPr/>
        </p:nvSpPr>
        <p:spPr>
          <a:xfrm>
            <a:off x="713232" y="2880360"/>
            <a:ext cx="502920" cy="502920"/>
          </a:xfrm>
          <a:prstGeom prst="ellipse">
            <a:avLst/>
          </a:prstGeom>
          <a:solidFill>
            <a:srgbClr val="1B2A4A"/>
          </a:solidFill>
          <a:ln/>
        </p:spPr>
      </p:sp>
      <p:sp>
        <p:nvSpPr>
          <p:cNvPr id="13" name="Text 10"/>
          <p:cNvSpPr txBox="1"/>
          <p:nvPr/>
        </p:nvSpPr>
        <p:spPr>
          <a:xfrm>
            <a:off x="713232" y="2880360"/>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14" name="Text 11"/>
          <p:cNvSpPr txBox="1"/>
          <p:nvPr/>
        </p:nvSpPr>
        <p:spPr>
          <a:xfrm>
            <a:off x="1417320" y="2706624"/>
            <a:ext cx="4663440" cy="850392"/>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Enshrined in the communications management plan:  </a:t>
            </a:r>
            <a:pPr indent="0" marL="0">
              <a:buNone/>
            </a:pPr>
            <a:r>
              <a:rPr lang="en-US" sz="1400" dirty="0">
                <a:solidFill>
                  <a:srgbClr val="2B3445"/>
                </a:solidFill>
                <a:latin typeface="Calibri" pitchFamily="34" charset="0"/>
                <a:ea typeface="Calibri" pitchFamily="34" charset="-122"/>
                <a:cs typeface="Calibri" pitchFamily="34" charset="-120"/>
              </a:rPr>
              <a:t>the toolset becomes part of the plan</a:t>
            </a:r>
            <a:endParaRPr lang="en-US" sz="1400" dirty="0"/>
          </a:p>
        </p:txBody>
      </p:sp>
      <p:sp>
        <p:nvSpPr>
          <p:cNvPr id="15" name="Shape 12"/>
          <p:cNvSpPr/>
          <p:nvPr/>
        </p:nvSpPr>
        <p:spPr>
          <a:xfrm>
            <a:off x="548640" y="3721608"/>
            <a:ext cx="5715000" cy="850392"/>
          </a:xfrm>
          <a:prstGeom prst="roundRect">
            <a:avLst>
              <a:gd name="adj" fmla="val 8602"/>
            </a:avLst>
          </a:prstGeom>
          <a:solidFill>
            <a:srgbClr val="F4F7FC"/>
          </a:solidFill>
          <a:ln/>
        </p:spPr>
      </p:sp>
      <p:sp>
        <p:nvSpPr>
          <p:cNvPr id="16" name="Shape 13"/>
          <p:cNvSpPr/>
          <p:nvPr/>
        </p:nvSpPr>
        <p:spPr>
          <a:xfrm>
            <a:off x="713232" y="3895344"/>
            <a:ext cx="502920" cy="502920"/>
          </a:xfrm>
          <a:prstGeom prst="ellipse">
            <a:avLst/>
          </a:prstGeom>
          <a:solidFill>
            <a:srgbClr val="1B2A4A"/>
          </a:solidFill>
          <a:ln/>
        </p:spPr>
      </p:sp>
      <p:sp>
        <p:nvSpPr>
          <p:cNvPr id="17" name="Text 14"/>
          <p:cNvSpPr txBox="1"/>
          <p:nvPr/>
        </p:nvSpPr>
        <p:spPr>
          <a:xfrm>
            <a:off x="713232" y="3895344"/>
            <a:ext cx="502920" cy="50292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18" name="Text 15"/>
          <p:cNvSpPr txBox="1"/>
          <p:nvPr/>
        </p:nvSpPr>
        <p:spPr>
          <a:xfrm>
            <a:off x="1417320" y="3721608"/>
            <a:ext cx="4663440" cy="850392"/>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Checked against donor requirements:  </a:t>
            </a:r>
            <a:pPr indent="0" marL="0">
              <a:buNone/>
            </a:pPr>
            <a:r>
              <a:rPr lang="en-US" sz="1400" dirty="0">
                <a:solidFill>
                  <a:srgbClr val="2B3445"/>
                </a:solidFill>
                <a:latin typeface="Calibri" pitchFamily="34" charset="0"/>
                <a:ea typeface="Calibri" pitchFamily="34" charset="-122"/>
                <a:cs typeface="Calibri" pitchFamily="34" charset="-120"/>
              </a:rPr>
              <a:t>cybersecurity and the protection of personal data</a:t>
            </a:r>
            <a:endParaRPr lang="en-US" sz="1400" dirty="0"/>
          </a:p>
        </p:txBody>
      </p:sp>
      <p:sp>
        <p:nvSpPr>
          <p:cNvPr id="19" name="Shape 16"/>
          <p:cNvSpPr/>
          <p:nvPr/>
        </p:nvSpPr>
        <p:spPr>
          <a:xfrm>
            <a:off x="548640" y="4754880"/>
            <a:ext cx="5715000" cy="1005840"/>
          </a:xfrm>
          <a:prstGeom prst="roundRect">
            <a:avLst>
              <a:gd name="adj" fmla="val 7273"/>
            </a:avLst>
          </a:prstGeom>
          <a:solidFill>
            <a:srgbClr val="1B2A4A"/>
          </a:solidFill>
          <a:ln/>
        </p:spPr>
      </p:sp>
      <p:sp>
        <p:nvSpPr>
          <p:cNvPr id="20" name="Shape 17"/>
          <p:cNvSpPr/>
          <p:nvPr/>
        </p:nvSpPr>
        <p:spPr>
          <a:xfrm>
            <a:off x="777240" y="4983480"/>
            <a:ext cx="548640" cy="548640"/>
          </a:xfrm>
          <a:prstGeom prst="ellipse">
            <a:avLst/>
          </a:prstGeom>
          <a:solidFill>
            <a:srgbClr val="31487A"/>
          </a:solidFill>
          <a:ln/>
        </p:spPr>
      </p:sp>
      <p:pic>
        <p:nvPicPr>
          <p:cNvPr id="21" name="Image 0" descr="preencoded.png">    </p:cNvPr>
          <p:cNvPicPr>
            <a:picLocks noChangeAspect="1"/>
          </p:cNvPicPr>
          <p:nvPr/>
        </p:nvPicPr>
        <p:blipFill>
          <a:blip r:embed="rId1"/>
          <a:stretch>
            <a:fillRect/>
          </a:stretch>
        </p:blipFill>
        <p:spPr>
          <a:xfrm>
            <a:off x="925373" y="5131613"/>
            <a:ext cx="252374" cy="252374"/>
          </a:xfrm>
          <a:prstGeom prst="rect">
            <a:avLst/>
          </a:prstGeom>
        </p:spPr>
      </p:pic>
      <p:sp>
        <p:nvSpPr>
          <p:cNvPr id="22" name="Text 18"/>
          <p:cNvSpPr txBox="1"/>
          <p:nvPr/>
        </p:nvSpPr>
        <p:spPr>
          <a:xfrm>
            <a:off x="1554480" y="4846320"/>
            <a:ext cx="4480560" cy="8229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For projects involving partners from the EU, the General Data Protection Regulation (GDPR) applies.</a:t>
            </a:r>
            <a:endParaRPr lang="en-US" sz="1400" dirty="0"/>
          </a:p>
        </p:txBody>
      </p:sp>
      <p:sp>
        <p:nvSpPr>
          <p:cNvPr id="23" name="Shape 19"/>
          <p:cNvSpPr/>
          <p:nvPr/>
        </p:nvSpPr>
        <p:spPr>
          <a:xfrm>
            <a:off x="6583680" y="1691640"/>
            <a:ext cx="5056632" cy="4069080"/>
          </a:xfrm>
          <a:prstGeom prst="roundRect">
            <a:avLst>
              <a:gd name="adj" fmla="val 1798"/>
            </a:avLst>
          </a:prstGeom>
          <a:solidFill>
            <a:srgbClr val="1B2A4A"/>
          </a:solidFill>
          <a:ln/>
        </p:spPr>
      </p:sp>
      <p:sp>
        <p:nvSpPr>
          <p:cNvPr id="24" name="Text 20"/>
          <p:cNvSpPr txBox="1"/>
          <p:nvPr/>
        </p:nvSpPr>
        <p:spPr>
          <a:xfrm>
            <a:off x="6858000" y="1874520"/>
            <a:ext cx="4572000" cy="274320"/>
          </a:xfrm>
          <a:prstGeom prst="rect">
            <a:avLst/>
          </a:prstGeom>
          <a:noFill/>
          <a:ln/>
        </p:spPr>
        <p:txBody>
          <a:bodyPr wrap="square" lIns="0" tIns="0" rIns="0" bIns="0" rtlCol="0" anchor="t"/>
          <a:lstStyle/>
          <a:p>
            <a:pPr indent="0" marL="0">
              <a:buNone/>
            </a:pPr>
            <a:r>
              <a:rPr lang="en-US" sz="1200" b="1" spc="100" kern="0" dirty="0">
                <a:solidFill>
                  <a:srgbClr val="C9A227"/>
                </a:solidFill>
                <a:latin typeface="Calibri" pitchFamily="34" charset="0"/>
                <a:ea typeface="Calibri" pitchFamily="34" charset="-122"/>
                <a:cs typeface="Calibri" pitchFamily="34" charset="-120"/>
              </a:rPr>
              <a:t>GDPR · REGULATION (EU) 2016/679</a:t>
            </a:r>
            <a:endParaRPr lang="en-US" sz="1200" dirty="0"/>
          </a:p>
        </p:txBody>
      </p:sp>
      <p:sp>
        <p:nvSpPr>
          <p:cNvPr id="25" name="Text 21"/>
          <p:cNvSpPr txBox="1"/>
          <p:nvPr/>
        </p:nvSpPr>
        <p:spPr>
          <a:xfrm>
            <a:off x="6858000" y="2194560"/>
            <a:ext cx="4572000" cy="411480"/>
          </a:xfrm>
          <a:prstGeom prst="rect">
            <a:avLst/>
          </a:prstGeom>
          <a:noFill/>
          <a:ln/>
        </p:spPr>
        <p:txBody>
          <a:bodyPr wrap="square" lIns="0" tIns="0" rIns="0" bIns="0" rtlCol="0" anchor="ctr"/>
          <a:lstStyle/>
          <a:p>
            <a:pPr indent="0" marL="0">
              <a:buNone/>
            </a:pPr>
            <a:r>
              <a:rPr lang="en-US" sz="1700" b="1" dirty="0">
                <a:solidFill>
                  <a:srgbClr val="FFFFFF"/>
                </a:solidFill>
                <a:latin typeface="Cambria" pitchFamily="34" charset="0"/>
                <a:ea typeface="Cambria" pitchFamily="34" charset="-122"/>
                <a:cs typeface="Cambria" pitchFamily="34" charset="-120"/>
              </a:rPr>
              <a:t>Principles for processing personal data (Art. 5)</a:t>
            </a:r>
            <a:endParaRPr lang="en-US" sz="1700" dirty="0"/>
          </a:p>
        </p:txBody>
      </p:sp>
      <p:sp>
        <p:nvSpPr>
          <p:cNvPr id="26" name="Shape 22"/>
          <p:cNvSpPr/>
          <p:nvPr/>
        </p:nvSpPr>
        <p:spPr>
          <a:xfrm>
            <a:off x="6858000" y="2788920"/>
            <a:ext cx="292608" cy="292608"/>
          </a:xfrm>
          <a:prstGeom prst="ellipse">
            <a:avLst/>
          </a:prstGeom>
          <a:solidFill>
            <a:srgbClr val="C9A227"/>
          </a:solidFill>
          <a:ln/>
        </p:spPr>
      </p:sp>
      <p:pic>
        <p:nvPicPr>
          <p:cNvPr id="27" name="Image 1" descr="preencoded.png">    </p:cNvPr>
          <p:cNvPicPr>
            <a:picLocks noChangeAspect="1"/>
          </p:cNvPicPr>
          <p:nvPr/>
        </p:nvPicPr>
        <p:blipFill>
          <a:blip r:embed="rId2"/>
          <a:stretch>
            <a:fillRect/>
          </a:stretch>
        </p:blipFill>
        <p:spPr>
          <a:xfrm>
            <a:off x="6937004" y="2867924"/>
            <a:ext cx="134600" cy="134600"/>
          </a:xfrm>
          <a:prstGeom prst="rect">
            <a:avLst/>
          </a:prstGeom>
        </p:spPr>
      </p:pic>
      <p:sp>
        <p:nvSpPr>
          <p:cNvPr id="28" name="Text 23"/>
          <p:cNvSpPr txBox="1"/>
          <p:nvPr/>
        </p:nvSpPr>
        <p:spPr>
          <a:xfrm>
            <a:off x="7269480" y="2761488"/>
            <a:ext cx="4206240" cy="347472"/>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Lawfulness, fairness and transparency</a:t>
            </a:r>
            <a:endParaRPr lang="en-US" sz="1350" dirty="0"/>
          </a:p>
        </p:txBody>
      </p:sp>
      <p:sp>
        <p:nvSpPr>
          <p:cNvPr id="29" name="Shape 24"/>
          <p:cNvSpPr/>
          <p:nvPr/>
        </p:nvSpPr>
        <p:spPr>
          <a:xfrm>
            <a:off x="6858000" y="3191256"/>
            <a:ext cx="292608" cy="292608"/>
          </a:xfrm>
          <a:prstGeom prst="ellipse">
            <a:avLst/>
          </a:prstGeom>
          <a:solidFill>
            <a:srgbClr val="C9A227"/>
          </a:solidFill>
          <a:ln/>
        </p:spPr>
      </p:sp>
      <p:pic>
        <p:nvPicPr>
          <p:cNvPr id="30" name="Image 2" descr="preencoded.png">    </p:cNvPr>
          <p:cNvPicPr>
            <a:picLocks noChangeAspect="1"/>
          </p:cNvPicPr>
          <p:nvPr/>
        </p:nvPicPr>
        <p:blipFill>
          <a:blip r:embed="rId3"/>
          <a:stretch>
            <a:fillRect/>
          </a:stretch>
        </p:blipFill>
        <p:spPr>
          <a:xfrm>
            <a:off x="6937004" y="3270260"/>
            <a:ext cx="134600" cy="134600"/>
          </a:xfrm>
          <a:prstGeom prst="rect">
            <a:avLst/>
          </a:prstGeom>
        </p:spPr>
      </p:pic>
      <p:sp>
        <p:nvSpPr>
          <p:cNvPr id="31" name="Text 25"/>
          <p:cNvSpPr txBox="1"/>
          <p:nvPr/>
        </p:nvSpPr>
        <p:spPr>
          <a:xfrm>
            <a:off x="7269480" y="3163824"/>
            <a:ext cx="4206240" cy="347472"/>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Purpose limitation</a:t>
            </a:r>
            <a:endParaRPr lang="en-US" sz="1350" dirty="0"/>
          </a:p>
        </p:txBody>
      </p:sp>
      <p:sp>
        <p:nvSpPr>
          <p:cNvPr id="32" name="Shape 26"/>
          <p:cNvSpPr/>
          <p:nvPr/>
        </p:nvSpPr>
        <p:spPr>
          <a:xfrm>
            <a:off x="6858000" y="3593592"/>
            <a:ext cx="292608" cy="292608"/>
          </a:xfrm>
          <a:prstGeom prst="ellipse">
            <a:avLst/>
          </a:prstGeom>
          <a:solidFill>
            <a:srgbClr val="C9A227"/>
          </a:solidFill>
          <a:ln/>
        </p:spPr>
      </p:sp>
      <p:pic>
        <p:nvPicPr>
          <p:cNvPr id="33" name="Image 3" descr="preencoded.png">    </p:cNvPr>
          <p:cNvPicPr>
            <a:picLocks noChangeAspect="1"/>
          </p:cNvPicPr>
          <p:nvPr/>
        </p:nvPicPr>
        <p:blipFill>
          <a:blip r:embed="rId4"/>
          <a:stretch>
            <a:fillRect/>
          </a:stretch>
        </p:blipFill>
        <p:spPr>
          <a:xfrm>
            <a:off x="6937004" y="3672596"/>
            <a:ext cx="134600" cy="134600"/>
          </a:xfrm>
          <a:prstGeom prst="rect">
            <a:avLst/>
          </a:prstGeom>
        </p:spPr>
      </p:pic>
      <p:sp>
        <p:nvSpPr>
          <p:cNvPr id="34" name="Text 27"/>
          <p:cNvSpPr txBox="1"/>
          <p:nvPr/>
        </p:nvSpPr>
        <p:spPr>
          <a:xfrm>
            <a:off x="7269480" y="3566160"/>
            <a:ext cx="4206240" cy="347472"/>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Data minimisation</a:t>
            </a:r>
            <a:endParaRPr lang="en-US" sz="1350" dirty="0"/>
          </a:p>
        </p:txBody>
      </p:sp>
      <p:sp>
        <p:nvSpPr>
          <p:cNvPr id="35" name="Shape 28"/>
          <p:cNvSpPr/>
          <p:nvPr/>
        </p:nvSpPr>
        <p:spPr>
          <a:xfrm>
            <a:off x="6858000" y="3995928"/>
            <a:ext cx="292608" cy="292608"/>
          </a:xfrm>
          <a:prstGeom prst="ellipse">
            <a:avLst/>
          </a:prstGeom>
          <a:solidFill>
            <a:srgbClr val="C9A227"/>
          </a:solidFill>
          <a:ln/>
        </p:spPr>
      </p:sp>
      <p:pic>
        <p:nvPicPr>
          <p:cNvPr id="36" name="Image 4" descr="preencoded.png">    </p:cNvPr>
          <p:cNvPicPr>
            <a:picLocks noChangeAspect="1"/>
          </p:cNvPicPr>
          <p:nvPr/>
        </p:nvPicPr>
        <p:blipFill>
          <a:blip r:embed="rId5"/>
          <a:stretch>
            <a:fillRect/>
          </a:stretch>
        </p:blipFill>
        <p:spPr>
          <a:xfrm>
            <a:off x="6937004" y="4074932"/>
            <a:ext cx="134600" cy="134600"/>
          </a:xfrm>
          <a:prstGeom prst="rect">
            <a:avLst/>
          </a:prstGeom>
        </p:spPr>
      </p:pic>
      <p:sp>
        <p:nvSpPr>
          <p:cNvPr id="37" name="Text 29"/>
          <p:cNvSpPr txBox="1"/>
          <p:nvPr/>
        </p:nvSpPr>
        <p:spPr>
          <a:xfrm>
            <a:off x="7269480" y="3968496"/>
            <a:ext cx="4206240" cy="347472"/>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Accuracy</a:t>
            </a:r>
            <a:endParaRPr lang="en-US" sz="1350" dirty="0"/>
          </a:p>
        </p:txBody>
      </p:sp>
      <p:sp>
        <p:nvSpPr>
          <p:cNvPr id="38" name="Shape 30"/>
          <p:cNvSpPr/>
          <p:nvPr/>
        </p:nvSpPr>
        <p:spPr>
          <a:xfrm>
            <a:off x="6858000" y="4398264"/>
            <a:ext cx="292608" cy="292608"/>
          </a:xfrm>
          <a:prstGeom prst="ellipse">
            <a:avLst/>
          </a:prstGeom>
          <a:solidFill>
            <a:srgbClr val="C9A227"/>
          </a:solidFill>
          <a:ln/>
        </p:spPr>
      </p:sp>
      <p:pic>
        <p:nvPicPr>
          <p:cNvPr id="39" name="Image 5" descr="preencoded.png">    </p:cNvPr>
          <p:cNvPicPr>
            <a:picLocks noChangeAspect="1"/>
          </p:cNvPicPr>
          <p:nvPr/>
        </p:nvPicPr>
        <p:blipFill>
          <a:blip r:embed="rId6"/>
          <a:stretch>
            <a:fillRect/>
          </a:stretch>
        </p:blipFill>
        <p:spPr>
          <a:xfrm>
            <a:off x="6937004" y="4477268"/>
            <a:ext cx="134600" cy="134600"/>
          </a:xfrm>
          <a:prstGeom prst="rect">
            <a:avLst/>
          </a:prstGeom>
        </p:spPr>
      </p:pic>
      <p:sp>
        <p:nvSpPr>
          <p:cNvPr id="40" name="Text 31"/>
          <p:cNvSpPr txBox="1"/>
          <p:nvPr/>
        </p:nvSpPr>
        <p:spPr>
          <a:xfrm>
            <a:off x="7269480" y="4370832"/>
            <a:ext cx="4206240" cy="347472"/>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Storage limitation</a:t>
            </a:r>
            <a:endParaRPr lang="en-US" sz="1350" dirty="0"/>
          </a:p>
        </p:txBody>
      </p:sp>
      <p:sp>
        <p:nvSpPr>
          <p:cNvPr id="41" name="Shape 32"/>
          <p:cNvSpPr/>
          <p:nvPr/>
        </p:nvSpPr>
        <p:spPr>
          <a:xfrm>
            <a:off x="6858000" y="4800600"/>
            <a:ext cx="292608" cy="292608"/>
          </a:xfrm>
          <a:prstGeom prst="ellipse">
            <a:avLst/>
          </a:prstGeom>
          <a:solidFill>
            <a:srgbClr val="C9A227"/>
          </a:solidFill>
          <a:ln/>
        </p:spPr>
      </p:sp>
      <p:pic>
        <p:nvPicPr>
          <p:cNvPr id="42" name="Image 6" descr="preencoded.png">    </p:cNvPr>
          <p:cNvPicPr>
            <a:picLocks noChangeAspect="1"/>
          </p:cNvPicPr>
          <p:nvPr/>
        </p:nvPicPr>
        <p:blipFill>
          <a:blip r:embed="rId7"/>
          <a:stretch>
            <a:fillRect/>
          </a:stretch>
        </p:blipFill>
        <p:spPr>
          <a:xfrm>
            <a:off x="6937004" y="4879604"/>
            <a:ext cx="134600" cy="134600"/>
          </a:xfrm>
          <a:prstGeom prst="rect">
            <a:avLst/>
          </a:prstGeom>
        </p:spPr>
      </p:pic>
      <p:sp>
        <p:nvSpPr>
          <p:cNvPr id="43" name="Text 33"/>
          <p:cNvSpPr txBox="1"/>
          <p:nvPr/>
        </p:nvSpPr>
        <p:spPr>
          <a:xfrm>
            <a:off x="7269480" y="4773168"/>
            <a:ext cx="4206240" cy="347472"/>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Integrity and confidentiality</a:t>
            </a:r>
            <a:endParaRPr lang="en-US" sz="1350" dirty="0"/>
          </a:p>
        </p:txBody>
      </p:sp>
      <p:sp>
        <p:nvSpPr>
          <p:cNvPr id="44" name="Shape 34"/>
          <p:cNvSpPr/>
          <p:nvPr/>
        </p:nvSpPr>
        <p:spPr>
          <a:xfrm>
            <a:off x="6858000" y="5202936"/>
            <a:ext cx="292608" cy="292608"/>
          </a:xfrm>
          <a:prstGeom prst="ellipse">
            <a:avLst/>
          </a:prstGeom>
          <a:solidFill>
            <a:srgbClr val="C9A227"/>
          </a:solidFill>
          <a:ln/>
        </p:spPr>
      </p:sp>
      <p:pic>
        <p:nvPicPr>
          <p:cNvPr id="45" name="Image 7" descr="preencoded.png">    </p:cNvPr>
          <p:cNvPicPr>
            <a:picLocks noChangeAspect="1"/>
          </p:cNvPicPr>
          <p:nvPr/>
        </p:nvPicPr>
        <p:blipFill>
          <a:blip r:embed="rId8"/>
          <a:stretch>
            <a:fillRect/>
          </a:stretch>
        </p:blipFill>
        <p:spPr>
          <a:xfrm>
            <a:off x="6937004" y="5281940"/>
            <a:ext cx="134600" cy="134600"/>
          </a:xfrm>
          <a:prstGeom prst="rect">
            <a:avLst/>
          </a:prstGeom>
        </p:spPr>
      </p:pic>
      <p:sp>
        <p:nvSpPr>
          <p:cNvPr id="46" name="Text 35"/>
          <p:cNvSpPr txBox="1"/>
          <p:nvPr/>
        </p:nvSpPr>
        <p:spPr>
          <a:xfrm>
            <a:off x="7269480" y="5175504"/>
            <a:ext cx="4206240" cy="347472"/>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Accountability</a:t>
            </a:r>
            <a:endParaRPr lang="en-US" sz="1350" dirty="0"/>
          </a:p>
        </p:txBody>
      </p:sp>
      <p:sp>
        <p:nvSpPr>
          <p:cNvPr id="47" name="Text 36"/>
          <p:cNvSpPr txBox="1"/>
          <p:nvPr/>
        </p:nvSpPr>
        <p:spPr>
          <a:xfrm>
            <a:off x="548640" y="5870448"/>
            <a:ext cx="11091672" cy="274320"/>
          </a:xfrm>
          <a:prstGeom prst="rect">
            <a:avLst/>
          </a:prstGeom>
          <a:noFill/>
          <a:ln/>
        </p:spPr>
        <p:txBody>
          <a:bodyPr wrap="square" lIns="0" tIns="0" rIns="0" bIns="0" rtlCol="0" anchor="t"/>
          <a:lstStyle/>
          <a:p>
            <a:pPr indent="0" marL="0">
              <a:buNone/>
            </a:pPr>
            <a:r>
              <a:rPr lang="en-US" sz="1050" i="1" dirty="0">
                <a:solidFill>
                  <a:srgbClr val="64708C"/>
                </a:solidFill>
                <a:latin typeface="Calibri" pitchFamily="34" charset="0"/>
                <a:ea typeface="Calibri" pitchFamily="34" charset="-122"/>
                <a:cs typeface="Calibri" pitchFamily="34" charset="-120"/>
              </a:rPr>
              <a:t>Source: European Commission, “Legal framework of EU data protection” and “Principles of the GDPR”; European Data Protection Board, GDPR Article 5. Applicable since 25 May 2018.</a:t>
            </a:r>
            <a:endParaRPr lang="en-US" sz="10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Text 3"/>
          <p:cNvSpPr txBox="1"/>
          <p:nvPr/>
        </p:nvSpPr>
        <p:spPr>
          <a:xfrm>
            <a:off x="548640" y="411480"/>
            <a:ext cx="54864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SUMMARY</a:t>
            </a:r>
            <a:endParaRPr lang="en-US" sz="1100" dirty="0"/>
          </a:p>
        </p:txBody>
      </p:sp>
      <p:sp>
        <p:nvSpPr>
          <p:cNvPr id="6" name="Text 4"/>
          <p:cNvSpPr txBox="1"/>
          <p:nvPr/>
        </p:nvSpPr>
        <p:spPr>
          <a:xfrm>
            <a:off x="548640" y="685800"/>
            <a:ext cx="10058400" cy="77724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Key Takeaways</a:t>
            </a:r>
            <a:endParaRPr lang="en-US" sz="3000" dirty="0"/>
          </a:p>
        </p:txBody>
      </p:sp>
      <p:sp>
        <p:nvSpPr>
          <p:cNvPr id="7" name="Shape 5"/>
          <p:cNvSpPr/>
          <p:nvPr/>
        </p:nvSpPr>
        <p:spPr>
          <a:xfrm>
            <a:off x="548640" y="1737360"/>
            <a:ext cx="457200" cy="457200"/>
          </a:xfrm>
          <a:prstGeom prst="ellipse">
            <a:avLst/>
          </a:prstGeom>
          <a:solidFill>
            <a:srgbClr val="C9A227"/>
          </a:solidFill>
          <a:ln/>
        </p:spPr>
      </p:sp>
      <p:pic>
        <p:nvPicPr>
          <p:cNvPr id="8" name="Image 0" descr="preencoded.png">    </p:cNvPr>
          <p:cNvPicPr>
            <a:picLocks noChangeAspect="1"/>
          </p:cNvPicPr>
          <p:nvPr/>
        </p:nvPicPr>
        <p:blipFill>
          <a:blip r:embed="rId1"/>
          <a:stretch>
            <a:fillRect/>
          </a:stretch>
        </p:blipFill>
        <p:spPr>
          <a:xfrm>
            <a:off x="672084" y="1860804"/>
            <a:ext cx="210312" cy="210312"/>
          </a:xfrm>
          <a:prstGeom prst="rect">
            <a:avLst/>
          </a:prstGeom>
        </p:spPr>
      </p:pic>
      <p:sp>
        <p:nvSpPr>
          <p:cNvPr id="9" name="Text 6"/>
          <p:cNvSpPr txBox="1"/>
          <p:nvPr/>
        </p:nvSpPr>
        <p:spPr>
          <a:xfrm>
            <a:off x="1188720" y="169164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The project management plan is the consortium's internal operational document; it integrates all subsidiary plans and has integrative, communicative and control functions.</a:t>
            </a:r>
            <a:endParaRPr lang="en-US" sz="1500" dirty="0"/>
          </a:p>
        </p:txBody>
      </p:sp>
      <p:sp>
        <p:nvSpPr>
          <p:cNvPr id="10" name="Shape 7"/>
          <p:cNvSpPr/>
          <p:nvPr/>
        </p:nvSpPr>
        <p:spPr>
          <a:xfrm>
            <a:off x="548640" y="3154680"/>
            <a:ext cx="457200" cy="457200"/>
          </a:xfrm>
          <a:prstGeom prst="ellipse">
            <a:avLst/>
          </a:prstGeom>
          <a:solidFill>
            <a:srgbClr val="C9A227"/>
          </a:solidFill>
          <a:ln/>
        </p:spPr>
      </p:sp>
      <p:pic>
        <p:nvPicPr>
          <p:cNvPr id="11" name="Image 1" descr="preencoded.png">    </p:cNvPr>
          <p:cNvPicPr>
            <a:picLocks noChangeAspect="1"/>
          </p:cNvPicPr>
          <p:nvPr/>
        </p:nvPicPr>
        <p:blipFill>
          <a:blip r:embed="rId2"/>
          <a:stretch>
            <a:fillRect/>
          </a:stretch>
        </p:blipFill>
        <p:spPr>
          <a:xfrm>
            <a:off x="672084" y="3278124"/>
            <a:ext cx="210312" cy="210312"/>
          </a:xfrm>
          <a:prstGeom prst="rect">
            <a:avLst/>
          </a:prstGeom>
        </p:spPr>
      </p:pic>
      <p:sp>
        <p:nvSpPr>
          <p:cNvPr id="12" name="Text 8"/>
          <p:cNvSpPr txBox="1"/>
          <p:nvPr/>
        </p:nvSpPr>
        <p:spPr>
          <a:xfrm>
            <a:off x="1188720" y="310896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A scope statement with explicit exclusions, the WBS and the WBS dictionary form the scope baseline, the safeguard against scope creep.</a:t>
            </a:r>
            <a:endParaRPr lang="en-US" sz="1500" dirty="0"/>
          </a:p>
        </p:txBody>
      </p:sp>
      <p:sp>
        <p:nvSpPr>
          <p:cNvPr id="13" name="Shape 9"/>
          <p:cNvSpPr/>
          <p:nvPr/>
        </p:nvSpPr>
        <p:spPr>
          <a:xfrm>
            <a:off x="548640" y="4572000"/>
            <a:ext cx="457200" cy="457200"/>
          </a:xfrm>
          <a:prstGeom prst="ellipse">
            <a:avLst/>
          </a:prstGeom>
          <a:solidFill>
            <a:srgbClr val="C9A227"/>
          </a:solidFill>
          <a:ln/>
        </p:spPr>
      </p:sp>
      <p:pic>
        <p:nvPicPr>
          <p:cNvPr id="14" name="Image 2" descr="preencoded.png">    </p:cNvPr>
          <p:cNvPicPr>
            <a:picLocks noChangeAspect="1"/>
          </p:cNvPicPr>
          <p:nvPr/>
        </p:nvPicPr>
        <p:blipFill>
          <a:blip r:embed="rId3"/>
          <a:stretch>
            <a:fillRect/>
          </a:stretch>
        </p:blipFill>
        <p:spPr>
          <a:xfrm>
            <a:off x="672084" y="4695444"/>
            <a:ext cx="210312" cy="210312"/>
          </a:xfrm>
          <a:prstGeom prst="rect">
            <a:avLst/>
          </a:prstGeom>
        </p:spPr>
      </p:pic>
      <p:sp>
        <p:nvSpPr>
          <p:cNvPr id="15" name="Text 10"/>
          <p:cNvSpPr txBox="1"/>
          <p:nvPr/>
        </p:nvSpPr>
        <p:spPr>
          <a:xfrm>
            <a:off x="1188720" y="452628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The Gantt chart makes the schedule clear to all stakeholders; the critical path, with zero float, sets the minimum project duration.</a:t>
            </a:r>
            <a:endParaRPr lang="en-US" sz="1500" dirty="0"/>
          </a:p>
        </p:txBody>
      </p:sp>
      <p:sp>
        <p:nvSpPr>
          <p:cNvPr id="16" name="Shape 11"/>
          <p:cNvSpPr/>
          <p:nvPr/>
        </p:nvSpPr>
        <p:spPr>
          <a:xfrm>
            <a:off x="6309360" y="1737360"/>
            <a:ext cx="457200" cy="457200"/>
          </a:xfrm>
          <a:prstGeom prst="ellipse">
            <a:avLst/>
          </a:prstGeom>
          <a:solidFill>
            <a:srgbClr val="C9A227"/>
          </a:solidFill>
          <a:ln/>
        </p:spPr>
      </p:sp>
      <p:pic>
        <p:nvPicPr>
          <p:cNvPr id="17" name="Image 3" descr="preencoded.png">    </p:cNvPr>
          <p:cNvPicPr>
            <a:picLocks noChangeAspect="1"/>
          </p:cNvPicPr>
          <p:nvPr/>
        </p:nvPicPr>
        <p:blipFill>
          <a:blip r:embed="rId4"/>
          <a:stretch>
            <a:fillRect/>
          </a:stretch>
        </p:blipFill>
        <p:spPr>
          <a:xfrm>
            <a:off x="6432804" y="1860804"/>
            <a:ext cx="210312" cy="210312"/>
          </a:xfrm>
          <a:prstGeom prst="rect">
            <a:avLst/>
          </a:prstGeom>
        </p:spPr>
      </p:pic>
      <p:sp>
        <p:nvSpPr>
          <p:cNvPr id="18" name="Text 12"/>
          <p:cNvSpPr txBox="1"/>
          <p:nvPr/>
        </p:nvSpPr>
        <p:spPr>
          <a:xfrm>
            <a:off x="6949440" y="169164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Milestones signal the state of implementation to management and the donor; control gates are planned decision points.</a:t>
            </a:r>
            <a:endParaRPr lang="en-US" sz="1500" dirty="0"/>
          </a:p>
        </p:txBody>
      </p:sp>
      <p:sp>
        <p:nvSpPr>
          <p:cNvPr id="19" name="Shape 13"/>
          <p:cNvSpPr/>
          <p:nvPr/>
        </p:nvSpPr>
        <p:spPr>
          <a:xfrm>
            <a:off x="6309360" y="3154680"/>
            <a:ext cx="457200" cy="457200"/>
          </a:xfrm>
          <a:prstGeom prst="ellipse">
            <a:avLst/>
          </a:prstGeom>
          <a:solidFill>
            <a:srgbClr val="C9A227"/>
          </a:solidFill>
          <a:ln/>
        </p:spPr>
      </p:sp>
      <p:pic>
        <p:nvPicPr>
          <p:cNvPr id="20" name="Image 4" descr="preencoded.png">    </p:cNvPr>
          <p:cNvPicPr>
            <a:picLocks noChangeAspect="1"/>
          </p:cNvPicPr>
          <p:nvPr/>
        </p:nvPicPr>
        <p:blipFill>
          <a:blip r:embed="rId5"/>
          <a:stretch>
            <a:fillRect/>
          </a:stretch>
        </p:blipFill>
        <p:spPr>
          <a:xfrm>
            <a:off x="6432804" y="3278124"/>
            <a:ext cx="210312" cy="210312"/>
          </a:xfrm>
          <a:prstGeom prst="rect">
            <a:avLst/>
          </a:prstGeom>
        </p:spPr>
      </p:pic>
      <p:sp>
        <p:nvSpPr>
          <p:cNvPr id="21" name="Text 14"/>
          <p:cNvSpPr txBox="1"/>
          <p:nvPr/>
        </p:nvSpPr>
        <p:spPr>
          <a:xfrm>
            <a:off x="6949440" y="310896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A RACI matrix with exactly one A per task, a team charter and situational leadership hold a distributed team together.</a:t>
            </a:r>
            <a:endParaRPr lang="en-US" sz="1500" dirty="0"/>
          </a:p>
        </p:txBody>
      </p:sp>
      <p:sp>
        <p:nvSpPr>
          <p:cNvPr id="22" name="Shape 15"/>
          <p:cNvSpPr/>
          <p:nvPr/>
        </p:nvSpPr>
        <p:spPr>
          <a:xfrm>
            <a:off x="6309360" y="4572000"/>
            <a:ext cx="457200" cy="457200"/>
          </a:xfrm>
          <a:prstGeom prst="ellipse">
            <a:avLst/>
          </a:prstGeom>
          <a:solidFill>
            <a:srgbClr val="C9A227"/>
          </a:solidFill>
          <a:ln/>
        </p:spPr>
      </p:sp>
      <p:pic>
        <p:nvPicPr>
          <p:cNvPr id="23" name="Image 5" descr="preencoded.png">    </p:cNvPr>
          <p:cNvPicPr>
            <a:picLocks noChangeAspect="1"/>
          </p:cNvPicPr>
          <p:nvPr/>
        </p:nvPicPr>
        <p:blipFill>
          <a:blip r:embed="rId6"/>
          <a:stretch>
            <a:fillRect/>
          </a:stretch>
        </p:blipFill>
        <p:spPr>
          <a:xfrm>
            <a:off x="6432804" y="4695444"/>
            <a:ext cx="210312" cy="210312"/>
          </a:xfrm>
          <a:prstGeom prst="rect">
            <a:avLst/>
          </a:prstGeom>
        </p:spPr>
      </p:pic>
      <p:sp>
        <p:nvSpPr>
          <p:cNvPr id="24" name="Text 16"/>
          <p:cNvSpPr txBox="1"/>
          <p:nvPr/>
        </p:nvSpPr>
        <p:spPr>
          <a:xfrm>
            <a:off x="6949440" y="4526280"/>
            <a:ext cx="4663440" cy="1307592"/>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Governance bodies, minuted meetings, formal change control and an agreed, data-protection-compliant toolset keep the consortium coordinated.</a:t>
            </a:r>
            <a:endParaRPr lang="en-US" sz="1500" dirty="0"/>
          </a:p>
        </p:txBody>
      </p:sp>
      <p:sp>
        <p:nvSpPr>
          <p:cNvPr id="25" name="Text 17"/>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5  ·  INTERNATIONAL PROJECT ACTIVITY</a:t>
            </a:r>
            <a:endParaRPr lang="en-US" sz="900" dirty="0"/>
          </a:p>
        </p:txBody>
      </p:sp>
      <p:sp>
        <p:nvSpPr>
          <p:cNvPr id="26" name="Text 18"/>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29</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SELF-CHECK</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Questions for Self-Assessment</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30</a:t>
            </a:r>
            <a:endParaRPr lang="en-US" sz="900" dirty="0"/>
          </a:p>
        </p:txBody>
      </p:sp>
      <p:sp>
        <p:nvSpPr>
          <p:cNvPr id="7" name="Shape 4"/>
          <p:cNvSpPr/>
          <p:nvPr/>
        </p:nvSpPr>
        <p:spPr>
          <a:xfrm>
            <a:off x="548640" y="1691640"/>
            <a:ext cx="5394960" cy="1298448"/>
          </a:xfrm>
          <a:prstGeom prst="roundRect">
            <a:avLst>
              <a:gd name="adj" fmla="val 5634"/>
            </a:avLst>
          </a:prstGeom>
          <a:solidFill>
            <a:srgbClr val="F4F7FC"/>
          </a:solidFill>
          <a:ln/>
        </p:spPr>
      </p:sp>
      <p:sp>
        <p:nvSpPr>
          <p:cNvPr id="8" name="Shape 5"/>
          <p:cNvSpPr/>
          <p:nvPr/>
        </p:nvSpPr>
        <p:spPr>
          <a:xfrm>
            <a:off x="731520" y="2112264"/>
            <a:ext cx="457200" cy="457200"/>
          </a:xfrm>
          <a:prstGeom prst="ellipse">
            <a:avLst/>
          </a:prstGeom>
          <a:solidFill>
            <a:srgbClr val="1B2A4A"/>
          </a:solidFill>
          <a:ln/>
        </p:spPr>
      </p:sp>
      <p:sp>
        <p:nvSpPr>
          <p:cNvPr id="9" name="Text 6"/>
          <p:cNvSpPr txBox="1"/>
          <p:nvPr/>
        </p:nvSpPr>
        <p:spPr>
          <a:xfrm>
            <a:off x="731520" y="211226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1</a:t>
            </a:r>
            <a:endParaRPr lang="en-US" sz="1400" dirty="0"/>
          </a:p>
        </p:txBody>
      </p:sp>
      <p:sp>
        <p:nvSpPr>
          <p:cNvPr id="10" name="Text 7"/>
          <p:cNvSpPr txBox="1"/>
          <p:nvPr/>
        </p:nvSpPr>
        <p:spPr>
          <a:xfrm>
            <a:off x="1371600" y="178308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How does the project management plan differ from the project proposal submitted to the donor?</a:t>
            </a:r>
            <a:endParaRPr lang="en-US" sz="1350" dirty="0"/>
          </a:p>
        </p:txBody>
      </p:sp>
      <p:sp>
        <p:nvSpPr>
          <p:cNvPr id="11" name="Shape 8"/>
          <p:cNvSpPr/>
          <p:nvPr/>
        </p:nvSpPr>
        <p:spPr>
          <a:xfrm>
            <a:off x="548640" y="3154680"/>
            <a:ext cx="5394960" cy="1298448"/>
          </a:xfrm>
          <a:prstGeom prst="roundRect">
            <a:avLst>
              <a:gd name="adj" fmla="val 5634"/>
            </a:avLst>
          </a:prstGeom>
          <a:solidFill>
            <a:srgbClr val="F4F7FC"/>
          </a:solidFill>
          <a:ln/>
        </p:spPr>
      </p:sp>
      <p:sp>
        <p:nvSpPr>
          <p:cNvPr id="12" name="Shape 9"/>
          <p:cNvSpPr/>
          <p:nvPr/>
        </p:nvSpPr>
        <p:spPr>
          <a:xfrm>
            <a:off x="731520" y="3575304"/>
            <a:ext cx="457200" cy="457200"/>
          </a:xfrm>
          <a:prstGeom prst="ellipse">
            <a:avLst/>
          </a:prstGeom>
          <a:solidFill>
            <a:srgbClr val="1B2A4A"/>
          </a:solidFill>
          <a:ln/>
        </p:spPr>
      </p:sp>
      <p:sp>
        <p:nvSpPr>
          <p:cNvPr id="13" name="Text 10"/>
          <p:cNvSpPr txBox="1"/>
          <p:nvPr/>
        </p:nvSpPr>
        <p:spPr>
          <a:xfrm>
            <a:off x="731520" y="357530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2</a:t>
            </a:r>
            <a:endParaRPr lang="en-US" sz="1400" dirty="0"/>
          </a:p>
        </p:txBody>
      </p:sp>
      <p:sp>
        <p:nvSpPr>
          <p:cNvPr id="14" name="Text 11"/>
          <p:cNvSpPr txBox="1"/>
          <p:nvPr/>
        </p:nvSpPr>
        <p:spPr>
          <a:xfrm>
            <a:off x="1371600" y="324612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Give an example of “scope creep” in a hypothetical international project and explain how it can be prevented.</a:t>
            </a:r>
            <a:endParaRPr lang="en-US" sz="1350" dirty="0"/>
          </a:p>
        </p:txBody>
      </p:sp>
      <p:sp>
        <p:nvSpPr>
          <p:cNvPr id="15" name="Shape 12"/>
          <p:cNvSpPr/>
          <p:nvPr/>
        </p:nvSpPr>
        <p:spPr>
          <a:xfrm>
            <a:off x="548640" y="4617720"/>
            <a:ext cx="5394960" cy="1298448"/>
          </a:xfrm>
          <a:prstGeom prst="roundRect">
            <a:avLst>
              <a:gd name="adj" fmla="val 5634"/>
            </a:avLst>
          </a:prstGeom>
          <a:solidFill>
            <a:srgbClr val="F4F7FC"/>
          </a:solidFill>
          <a:ln/>
        </p:spPr>
      </p:sp>
      <p:sp>
        <p:nvSpPr>
          <p:cNvPr id="16" name="Shape 13"/>
          <p:cNvSpPr/>
          <p:nvPr/>
        </p:nvSpPr>
        <p:spPr>
          <a:xfrm>
            <a:off x="731520" y="5038344"/>
            <a:ext cx="457200" cy="457200"/>
          </a:xfrm>
          <a:prstGeom prst="ellipse">
            <a:avLst/>
          </a:prstGeom>
          <a:solidFill>
            <a:srgbClr val="1B2A4A"/>
          </a:solidFill>
          <a:ln/>
        </p:spPr>
      </p:sp>
      <p:sp>
        <p:nvSpPr>
          <p:cNvPr id="17" name="Text 14"/>
          <p:cNvSpPr txBox="1"/>
          <p:nvPr/>
        </p:nvSpPr>
        <p:spPr>
          <a:xfrm>
            <a:off x="731520" y="503834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3</a:t>
            </a:r>
            <a:endParaRPr lang="en-US" sz="1400" dirty="0"/>
          </a:p>
        </p:txBody>
      </p:sp>
      <p:sp>
        <p:nvSpPr>
          <p:cNvPr id="18" name="Text 15"/>
          <p:cNvSpPr txBox="1"/>
          <p:nvPr/>
        </p:nvSpPr>
        <p:spPr>
          <a:xfrm>
            <a:off x="1371600" y="470916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Why is identifying the critical path important for the manager of an international project?</a:t>
            </a:r>
            <a:endParaRPr lang="en-US" sz="1350" dirty="0"/>
          </a:p>
        </p:txBody>
      </p:sp>
      <p:sp>
        <p:nvSpPr>
          <p:cNvPr id="19" name="Shape 16"/>
          <p:cNvSpPr/>
          <p:nvPr/>
        </p:nvSpPr>
        <p:spPr>
          <a:xfrm>
            <a:off x="6217920" y="1691640"/>
            <a:ext cx="5394960" cy="1298448"/>
          </a:xfrm>
          <a:prstGeom prst="roundRect">
            <a:avLst>
              <a:gd name="adj" fmla="val 5634"/>
            </a:avLst>
          </a:prstGeom>
          <a:solidFill>
            <a:srgbClr val="F4F7FC"/>
          </a:solidFill>
          <a:ln/>
        </p:spPr>
      </p:sp>
      <p:sp>
        <p:nvSpPr>
          <p:cNvPr id="20" name="Shape 17"/>
          <p:cNvSpPr/>
          <p:nvPr/>
        </p:nvSpPr>
        <p:spPr>
          <a:xfrm>
            <a:off x="6400800" y="2112264"/>
            <a:ext cx="457200" cy="457200"/>
          </a:xfrm>
          <a:prstGeom prst="ellipse">
            <a:avLst/>
          </a:prstGeom>
          <a:solidFill>
            <a:srgbClr val="1B2A4A"/>
          </a:solidFill>
          <a:ln/>
        </p:spPr>
      </p:sp>
      <p:sp>
        <p:nvSpPr>
          <p:cNvPr id="21" name="Text 18"/>
          <p:cNvSpPr txBox="1"/>
          <p:nvPr/>
        </p:nvSpPr>
        <p:spPr>
          <a:xfrm>
            <a:off x="6400800" y="211226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4</a:t>
            </a:r>
            <a:endParaRPr lang="en-US" sz="1400" dirty="0"/>
          </a:p>
        </p:txBody>
      </p:sp>
      <p:sp>
        <p:nvSpPr>
          <p:cNvPr id="22" name="Text 19"/>
          <p:cNvSpPr txBox="1"/>
          <p:nvPr/>
        </p:nvSpPr>
        <p:spPr>
          <a:xfrm>
            <a:off x="7040880" y="178308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Explain the distinction between the R and A roles in the RACI matrix, using the example of preparing the consortium's interim report.</a:t>
            </a:r>
            <a:endParaRPr lang="en-US" sz="1350" dirty="0"/>
          </a:p>
        </p:txBody>
      </p:sp>
      <p:sp>
        <p:nvSpPr>
          <p:cNvPr id="23" name="Shape 20"/>
          <p:cNvSpPr/>
          <p:nvPr/>
        </p:nvSpPr>
        <p:spPr>
          <a:xfrm>
            <a:off x="6217920" y="3154680"/>
            <a:ext cx="5394960" cy="1298448"/>
          </a:xfrm>
          <a:prstGeom prst="roundRect">
            <a:avLst>
              <a:gd name="adj" fmla="val 5634"/>
            </a:avLst>
          </a:prstGeom>
          <a:solidFill>
            <a:srgbClr val="F4F7FC"/>
          </a:solidFill>
          <a:ln/>
        </p:spPr>
      </p:sp>
      <p:sp>
        <p:nvSpPr>
          <p:cNvPr id="24" name="Shape 21"/>
          <p:cNvSpPr/>
          <p:nvPr/>
        </p:nvSpPr>
        <p:spPr>
          <a:xfrm>
            <a:off x="6400800" y="3575304"/>
            <a:ext cx="457200" cy="457200"/>
          </a:xfrm>
          <a:prstGeom prst="ellipse">
            <a:avLst/>
          </a:prstGeom>
          <a:solidFill>
            <a:srgbClr val="1B2A4A"/>
          </a:solidFill>
          <a:ln/>
        </p:spPr>
      </p:sp>
      <p:sp>
        <p:nvSpPr>
          <p:cNvPr id="25" name="Text 22"/>
          <p:cNvSpPr txBox="1"/>
          <p:nvPr/>
        </p:nvSpPr>
        <p:spPr>
          <a:xfrm>
            <a:off x="6400800" y="357530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5</a:t>
            </a:r>
            <a:endParaRPr lang="en-US" sz="1400" dirty="0"/>
          </a:p>
        </p:txBody>
      </p:sp>
      <p:sp>
        <p:nvSpPr>
          <p:cNvPr id="26" name="Text 23"/>
          <p:cNvSpPr txBox="1"/>
          <p:nvPr/>
        </p:nvSpPr>
        <p:spPr>
          <a:xfrm>
            <a:off x="7040880" y="324612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What function does the consortium's Kick-off Meeting perform?</a:t>
            </a:r>
            <a:endParaRPr lang="en-US" sz="1350" dirty="0"/>
          </a:p>
        </p:txBody>
      </p:sp>
      <p:sp>
        <p:nvSpPr>
          <p:cNvPr id="27" name="Shape 24"/>
          <p:cNvSpPr/>
          <p:nvPr/>
        </p:nvSpPr>
        <p:spPr>
          <a:xfrm>
            <a:off x="6217920" y="4617720"/>
            <a:ext cx="5394960" cy="1298448"/>
          </a:xfrm>
          <a:prstGeom prst="roundRect">
            <a:avLst>
              <a:gd name="adj" fmla="val 5634"/>
            </a:avLst>
          </a:prstGeom>
          <a:solidFill>
            <a:srgbClr val="F4F7FC"/>
          </a:solidFill>
          <a:ln/>
        </p:spPr>
      </p:sp>
      <p:sp>
        <p:nvSpPr>
          <p:cNvPr id="28" name="Shape 25"/>
          <p:cNvSpPr/>
          <p:nvPr/>
        </p:nvSpPr>
        <p:spPr>
          <a:xfrm>
            <a:off x="6400800" y="5038344"/>
            <a:ext cx="457200" cy="457200"/>
          </a:xfrm>
          <a:prstGeom prst="ellipse">
            <a:avLst/>
          </a:prstGeom>
          <a:solidFill>
            <a:srgbClr val="1B2A4A"/>
          </a:solidFill>
          <a:ln/>
        </p:spPr>
      </p:sp>
      <p:sp>
        <p:nvSpPr>
          <p:cNvPr id="29" name="Text 26"/>
          <p:cNvSpPr txBox="1"/>
          <p:nvPr/>
        </p:nvSpPr>
        <p:spPr>
          <a:xfrm>
            <a:off x="6400800" y="5038344"/>
            <a:ext cx="457200" cy="457200"/>
          </a:xfrm>
          <a:prstGeom prst="rect">
            <a:avLst/>
          </a:prstGeom>
          <a:noFill/>
          <a:ln/>
        </p:spPr>
        <p:txBody>
          <a:bodyPr wrap="square" lIns="0" tIns="0" rIns="0" bIns="0" rtlCol="0" anchor="ctr"/>
          <a:lstStyle/>
          <a:p>
            <a:pPr algn="ctr" indent="0" marL="0">
              <a:buNone/>
            </a:pPr>
            <a:r>
              <a:rPr lang="en-US" sz="1400" b="1" dirty="0">
                <a:solidFill>
                  <a:srgbClr val="C9A227"/>
                </a:solidFill>
                <a:latin typeface="Cambria" pitchFamily="34" charset="0"/>
                <a:ea typeface="Cambria" pitchFamily="34" charset="-122"/>
                <a:cs typeface="Cambria" pitchFamily="34" charset="-120"/>
              </a:rPr>
              <a:t>6</a:t>
            </a:r>
            <a:endParaRPr lang="en-US" sz="1400" dirty="0"/>
          </a:p>
        </p:txBody>
      </p:sp>
      <p:sp>
        <p:nvSpPr>
          <p:cNvPr id="30" name="Text 27"/>
          <p:cNvSpPr txBox="1"/>
          <p:nvPr/>
        </p:nvSpPr>
        <p:spPr>
          <a:xfrm>
            <a:off x="7040880" y="4709160"/>
            <a:ext cx="4434840" cy="1115568"/>
          </a:xfrm>
          <a:prstGeom prst="rect">
            <a:avLst/>
          </a:prstGeom>
          <a:noFill/>
          <a:ln/>
        </p:spPr>
        <p:txBody>
          <a:bodyPr wrap="square" lIns="0" tIns="0" rIns="0" bIns="0" rtlCol="0" anchor="ctr"/>
          <a:lstStyle/>
          <a:p>
            <a:pPr indent="0" marL="0">
              <a:buNone/>
            </a:pPr>
            <a:r>
              <a:rPr lang="en-US" sz="1350" dirty="0">
                <a:solidFill>
                  <a:srgbClr val="1B2A4A"/>
                </a:solidFill>
                <a:latin typeface="Calibri" pitchFamily="34" charset="0"/>
                <a:ea typeface="Calibri" pitchFamily="34" charset="-122"/>
                <a:cs typeface="Calibri" pitchFamily="34" charset="-120"/>
              </a:rPr>
              <a:t>What data-protection requirements should a consortium take into account when selecting digital coordination tools?</a:t>
            </a:r>
            <a:endParaRPr lang="en-US" sz="13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91440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SOURCES</a:t>
            </a:r>
            <a:endParaRPr lang="en-US" sz="1100" dirty="0"/>
          </a:p>
        </p:txBody>
      </p:sp>
      <p:sp>
        <p:nvSpPr>
          <p:cNvPr id="3" name="Text 1"/>
          <p:cNvSpPr txBox="1"/>
          <p:nvPr/>
        </p:nvSpPr>
        <p:spPr>
          <a:xfrm>
            <a:off x="548640" y="685800"/>
            <a:ext cx="11094415" cy="777240"/>
          </a:xfrm>
          <a:prstGeom prst="rect">
            <a:avLst/>
          </a:prstGeom>
          <a:noFill/>
          <a:ln/>
        </p:spPr>
        <p:txBody>
          <a:bodyPr wrap="square" lIns="0" tIns="0" rIns="0" bIns="0" rtlCol="0" anchor="ctr">
            <a:normAutofit/>
          </a:bodyPr>
          <a:lstStyle/>
          <a:p>
            <a:pPr indent="0" marL="0">
              <a:buNone/>
            </a:pPr>
            <a:r>
              <a:rPr lang="en-US" sz="2800" b="1" dirty="0">
                <a:solidFill>
                  <a:srgbClr val="1B2A4A"/>
                </a:solidFill>
                <a:latin typeface="Cambria" pitchFamily="34" charset="0"/>
                <a:ea typeface="Cambria" pitchFamily="34" charset="-122"/>
                <a:cs typeface="Cambria" pitchFamily="34" charset="-120"/>
              </a:rPr>
              <a:t>Recommended Reading</a:t>
            </a:r>
            <a:endParaRPr lang="en-US" sz="2800" dirty="0"/>
          </a:p>
        </p:txBody>
      </p:sp>
      <p:sp>
        <p:nvSpPr>
          <p:cNvPr id="4" name="Text 2"/>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64708C"/>
                </a:solidFill>
                <a:latin typeface="Calibri" pitchFamily="34" charset="0"/>
                <a:ea typeface="Calibri" pitchFamily="34" charset="-122"/>
                <a:cs typeface="Calibri" pitchFamily="34" charset="-120"/>
              </a:rPr>
              <a:t>LECTURE 5  ·  INTERNATIONAL PROJECT ACTIVITY</a:t>
            </a:r>
            <a:endParaRPr lang="en-US" sz="900" dirty="0"/>
          </a:p>
        </p:txBody>
      </p:sp>
      <p:sp>
        <p:nvSpPr>
          <p:cNvPr id="5" name="Text 3"/>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64708C"/>
                </a:solidFill>
                <a:latin typeface="Calibri" pitchFamily="34" charset="0"/>
                <a:ea typeface="Calibri" pitchFamily="34" charset="-122"/>
                <a:cs typeface="Calibri" pitchFamily="34" charset="-120"/>
              </a:rPr>
              <a:t>31</a:t>
            </a:r>
            <a:endParaRPr lang="en-US" sz="900" dirty="0"/>
          </a:p>
        </p:txBody>
      </p:sp>
      <p:sp>
        <p:nvSpPr>
          <p:cNvPr id="6" name="Shape 4"/>
          <p:cNvSpPr/>
          <p:nvPr/>
        </p:nvSpPr>
        <p:spPr>
          <a:xfrm>
            <a:off x="548640" y="1783080"/>
            <a:ext cx="1188720" cy="1188720"/>
          </a:xfrm>
          <a:prstGeom prst="ellipse">
            <a:avLst/>
          </a:prstGeom>
          <a:solidFill>
            <a:srgbClr val="1B2A4A"/>
          </a:solidFill>
          <a:ln/>
        </p:spPr>
      </p:sp>
      <p:pic>
        <p:nvPicPr>
          <p:cNvPr id="7" name="Image 0" descr="preencoded.png">    </p:cNvPr>
          <p:cNvPicPr>
            <a:picLocks noChangeAspect="1"/>
          </p:cNvPicPr>
          <p:nvPr/>
        </p:nvPicPr>
        <p:blipFill>
          <a:blip r:embed="rId1"/>
          <a:stretch>
            <a:fillRect/>
          </a:stretch>
        </p:blipFill>
        <p:spPr>
          <a:xfrm>
            <a:off x="869594" y="2104034"/>
            <a:ext cx="546811" cy="546811"/>
          </a:xfrm>
          <a:prstGeom prst="rect">
            <a:avLst/>
          </a:prstGeom>
        </p:spPr>
      </p:pic>
      <p:sp>
        <p:nvSpPr>
          <p:cNvPr id="8" name="Text 5"/>
          <p:cNvSpPr txBox="1"/>
          <p:nvPr/>
        </p:nvSpPr>
        <p:spPr>
          <a:xfrm>
            <a:off x="2194560" y="1737360"/>
            <a:ext cx="9418320" cy="438912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A Guide to the Project Management Body of Knowledge (PMBOK Guide). 7th edition. Project Management Institute, 2021.</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PM² Project Management Methodology Guide. European Commission, CoEPM².</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Practice Standard for Work Breakdown Structures. 3rd edition. Project Management Institute.</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Verzuh E. The Fast Forward MBA in Project Management. Wiley.</a:t>
            </a:r>
            <a:endParaRPr lang="en-US" sz="1400" dirty="0"/>
          </a:p>
          <a:p>
            <a:pPr marL="342900" indent="-342900">
              <a:spcAft>
                <a:spcPts val="1000"/>
              </a:spcAft>
              <a:buSzPct val="100000"/>
              <a:buFont typeface="+mj-lt"/>
              <a:buAutoNum type="arabicPeriod" startAt="1"/>
            </a:pPr>
            <a:r>
              <a:rPr lang="en-US" sz="1400" dirty="0">
                <a:solidFill>
                  <a:srgbClr val="2B3445"/>
                </a:solidFill>
                <a:latin typeface="Calibri" pitchFamily="34" charset="0"/>
                <a:ea typeface="Calibri" pitchFamily="34" charset="-122"/>
                <a:cs typeface="Calibri" pitchFamily="34" charset="-120"/>
              </a:rPr>
              <a:t>Model Grant Agreement (Multi-beneficiary General MGA). European Commission, Funding &amp; Tenders Portal.</a:t>
            </a:r>
            <a:endParaRPr lang="en-US" sz="1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24365F"/>
          </a:solidFill>
          <a:ln/>
        </p:spPr>
      </p:sp>
      <p:sp>
        <p:nvSpPr>
          <p:cNvPr id="3" name="Shape 1"/>
          <p:cNvSpPr/>
          <p:nvPr/>
        </p:nvSpPr>
        <p:spPr>
          <a:xfrm>
            <a:off x="10241280" y="4206240"/>
            <a:ext cx="3291840" cy="3291840"/>
          </a:xfrm>
          <a:prstGeom prst="ellipse">
            <a:avLst/>
          </a:prstGeom>
          <a:ln w="15875">
            <a:solidFill>
              <a:srgbClr val="31487A"/>
            </a:solidFill>
            <a:prstDash val="solid"/>
          </a:ln>
        </p:spPr>
      </p:sp>
      <p:sp>
        <p:nvSpPr>
          <p:cNvPr id="4" name="Shape 2"/>
          <p:cNvSpPr/>
          <p:nvPr/>
        </p:nvSpPr>
        <p:spPr>
          <a:xfrm>
            <a:off x="-1097280" y="5394960"/>
            <a:ext cx="2377440" cy="2377440"/>
          </a:xfrm>
          <a:prstGeom prst="ellipse">
            <a:avLst/>
          </a:prstGeom>
          <a:ln w="15875">
            <a:solidFill>
              <a:srgbClr val="31487A"/>
            </a:solidFill>
            <a:prstDash val="solid"/>
          </a:ln>
        </p:spPr>
      </p:sp>
      <p:sp>
        <p:nvSpPr>
          <p:cNvPr id="5" name="Shape 3"/>
          <p:cNvSpPr/>
          <p:nvPr/>
        </p:nvSpPr>
        <p:spPr>
          <a:xfrm>
            <a:off x="548640" y="1463040"/>
            <a:ext cx="1005840" cy="1005840"/>
          </a:xfrm>
          <a:prstGeom prst="ellipse">
            <a:avLst/>
          </a:prstGeom>
          <a:solidFill>
            <a:srgbClr val="31487A"/>
          </a:solidFill>
          <a:ln w="19050">
            <a:solidFill>
              <a:srgbClr val="C9A227"/>
            </a:solidFill>
            <a:prstDash val="solid"/>
          </a:ln>
        </p:spPr>
      </p:sp>
      <p:pic>
        <p:nvPicPr>
          <p:cNvPr id="6" name="Image 0" descr="preencoded.png">    </p:cNvPr>
          <p:cNvPicPr>
            <a:picLocks noChangeAspect="1"/>
          </p:cNvPicPr>
          <p:nvPr/>
        </p:nvPicPr>
        <p:blipFill>
          <a:blip r:embed="rId1"/>
          <a:stretch>
            <a:fillRect/>
          </a:stretch>
        </p:blipFill>
        <p:spPr>
          <a:xfrm>
            <a:off x="820217" y="1734617"/>
            <a:ext cx="462686" cy="462686"/>
          </a:xfrm>
          <a:prstGeom prst="rect">
            <a:avLst/>
          </a:prstGeom>
        </p:spPr>
      </p:pic>
      <p:sp>
        <p:nvSpPr>
          <p:cNvPr id="7" name="Text 4"/>
          <p:cNvSpPr txBox="1"/>
          <p:nvPr/>
        </p:nvSpPr>
        <p:spPr>
          <a:xfrm>
            <a:off x="548640" y="2743200"/>
            <a:ext cx="8229600" cy="914400"/>
          </a:xfrm>
          <a:prstGeom prst="rect">
            <a:avLst/>
          </a:prstGeom>
          <a:noFill/>
          <a:ln/>
        </p:spPr>
        <p:txBody>
          <a:bodyPr wrap="square" lIns="0" tIns="0" rIns="0" bIns="0" rtlCol="0" anchor="t"/>
          <a:lstStyle/>
          <a:p>
            <a:pPr indent="0" marL="0">
              <a:buNone/>
            </a:pPr>
            <a:r>
              <a:rPr lang="en-US" sz="3600" b="1" dirty="0">
                <a:solidFill>
                  <a:srgbClr val="FFFFFF"/>
                </a:solidFill>
                <a:latin typeface="Cambria" pitchFamily="34" charset="0"/>
                <a:ea typeface="Cambria" pitchFamily="34" charset="-122"/>
                <a:cs typeface="Cambria" pitchFamily="34" charset="-120"/>
              </a:rPr>
              <a:t>Thank you for your attention</a:t>
            </a:r>
            <a:endParaRPr lang="en-US" sz="3600" dirty="0"/>
          </a:p>
        </p:txBody>
      </p:sp>
      <p:sp>
        <p:nvSpPr>
          <p:cNvPr id="8" name="Text 5"/>
          <p:cNvSpPr txBox="1"/>
          <p:nvPr/>
        </p:nvSpPr>
        <p:spPr>
          <a:xfrm>
            <a:off x="548640" y="3703320"/>
            <a:ext cx="8229600" cy="548640"/>
          </a:xfrm>
          <a:prstGeom prst="rect">
            <a:avLst/>
          </a:prstGeom>
          <a:noFill/>
          <a:ln/>
        </p:spPr>
        <p:txBody>
          <a:bodyPr wrap="square" lIns="0" tIns="0" rIns="0" bIns="0" rtlCol="0" anchor="t"/>
          <a:lstStyle/>
          <a:p>
            <a:pPr indent="0" marL="0">
              <a:buNone/>
            </a:pPr>
            <a:r>
              <a:rPr lang="en-US" sz="1600" dirty="0">
                <a:solidFill>
                  <a:srgbClr val="C9D3E6"/>
                </a:solidFill>
                <a:latin typeface="Calibri" pitchFamily="34" charset="0"/>
                <a:ea typeface="Calibri" pitchFamily="34" charset="-122"/>
                <a:cs typeface="Calibri" pitchFamily="34" charset="-120"/>
              </a:rPr>
              <a:t>Questions and discussion</a:t>
            </a:r>
            <a:endParaRPr lang="en-US" sz="1600" dirty="0"/>
          </a:p>
        </p:txBody>
      </p:sp>
      <p:sp>
        <p:nvSpPr>
          <p:cNvPr id="9" name="Text 6"/>
          <p:cNvSpPr txBox="1"/>
          <p:nvPr/>
        </p:nvSpPr>
        <p:spPr>
          <a:xfrm>
            <a:off x="548640" y="4754880"/>
            <a:ext cx="2743200" cy="256032"/>
          </a:xfrm>
          <a:prstGeom prst="rect">
            <a:avLst/>
          </a:prstGeom>
          <a:noFill/>
          <a:ln/>
        </p:spPr>
        <p:txBody>
          <a:bodyPr wrap="square" lIns="0" tIns="0" rIns="0" bIns="0" rtlCol="0" anchor="t"/>
          <a:lstStyle/>
          <a:p>
            <a:pPr indent="0" marL="0">
              <a:buNone/>
            </a:pPr>
            <a:r>
              <a:rPr lang="en-US" sz="1100" b="1" spc="200" kern="0" dirty="0">
                <a:solidFill>
                  <a:srgbClr val="C9A227"/>
                </a:solidFill>
                <a:latin typeface="Calibri" pitchFamily="34" charset="0"/>
                <a:ea typeface="Calibri" pitchFamily="34" charset="-122"/>
                <a:cs typeface="Calibri" pitchFamily="34" charset="-120"/>
              </a:rPr>
              <a:t>NEXT</a:t>
            </a:r>
            <a:endParaRPr lang="en-US" sz="1100" dirty="0"/>
          </a:p>
        </p:txBody>
      </p:sp>
      <p:sp>
        <p:nvSpPr>
          <p:cNvPr id="10" name="Text 7"/>
          <p:cNvSpPr txBox="1"/>
          <p:nvPr/>
        </p:nvSpPr>
        <p:spPr>
          <a:xfrm>
            <a:off x="548640" y="5029200"/>
            <a:ext cx="8229600" cy="73152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Lecture 6. Financial Management, Budgeting and Administration of International Projects</a:t>
            </a:r>
            <a:endParaRPr lang="en-US" sz="1500" dirty="0"/>
          </a:p>
        </p:txBody>
      </p:sp>
      <p:sp>
        <p:nvSpPr>
          <p:cNvPr id="11" name="Text 8"/>
          <p:cNvSpPr txBox="1"/>
          <p:nvPr/>
        </p:nvSpPr>
        <p:spPr>
          <a:xfrm>
            <a:off x="548640" y="6400800"/>
            <a:ext cx="7315200" cy="228600"/>
          </a:xfrm>
          <a:prstGeom prst="rect">
            <a:avLst/>
          </a:prstGeom>
          <a:noFill/>
          <a:ln/>
        </p:spPr>
        <p:txBody>
          <a:bodyPr wrap="square" lIns="0" tIns="0" rIns="0" bIns="0" rtlCol="0" anchor="t"/>
          <a:lstStyle/>
          <a:p>
            <a:pPr indent="0" marL="0">
              <a:buNone/>
            </a:pPr>
            <a:r>
              <a:rPr lang="en-US" sz="900" spc="100" kern="0" dirty="0">
                <a:solidFill>
                  <a:srgbClr val="8E9BB8"/>
                </a:solidFill>
                <a:latin typeface="Calibri" pitchFamily="34" charset="0"/>
                <a:ea typeface="Calibri" pitchFamily="34" charset="-122"/>
                <a:cs typeface="Calibri" pitchFamily="34" charset="-120"/>
              </a:rPr>
              <a:t>LECTURE 5  ·  INTERNATIONAL PROJECT ACTIVITY</a:t>
            </a:r>
            <a:endParaRPr lang="en-US" sz="900" dirty="0"/>
          </a:p>
        </p:txBody>
      </p:sp>
      <p:sp>
        <p:nvSpPr>
          <p:cNvPr id="12" name="Text 9"/>
          <p:cNvSpPr txBox="1"/>
          <p:nvPr/>
        </p:nvSpPr>
        <p:spPr>
          <a:xfrm>
            <a:off x="10728655" y="6400800"/>
            <a:ext cx="914400" cy="228600"/>
          </a:xfrm>
          <a:prstGeom prst="rect">
            <a:avLst/>
          </a:prstGeom>
          <a:noFill/>
          <a:ln/>
        </p:spPr>
        <p:txBody>
          <a:bodyPr wrap="square" lIns="0" tIns="0" rIns="0" bIns="0" rtlCol="0" anchor="t"/>
          <a:lstStyle/>
          <a:p>
            <a:pPr algn="r" indent="0" marL="0">
              <a:buNone/>
            </a:pPr>
            <a:r>
              <a:rPr lang="en-US" sz="900" b="1" dirty="0">
                <a:solidFill>
                  <a:srgbClr val="8E9BB8"/>
                </a:solidFill>
                <a:latin typeface="Calibri" pitchFamily="34" charset="0"/>
                <a:ea typeface="Calibri" pitchFamily="34" charset="-122"/>
                <a:cs typeface="Calibri" pitchFamily="34" charset="-120"/>
              </a:rPr>
              <a:t>32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 Implementation Planning and Project Team Management</dc:title>
  <dc:subject>PptxGenJS Presentation</dc:subject>
  <dc:creator>International Project Activity</dc:creator>
  <cp:lastModifiedBy>International Project Activity</cp:lastModifiedBy>
  <cp:revision>1</cp:revision>
  <dcterms:created xsi:type="dcterms:W3CDTF">2026-09-29T13:56:44Z</dcterms:created>
  <dcterms:modified xsi:type="dcterms:W3CDTF">2026-09-29T13:56:44Z</dcterms:modified>
</cp:coreProperties>
</file>