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Вступний слайд теми 3. Тема присвячена практичній методиці розробки міжнародної проєктної пропозиції та грантової заявки — від структури документа до критеріїв оцінювання експертами.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Огляд шести питань теми 3: від структури пропозиції та формулювання цілей до критеріїв оцінювання та типових помилок заявників.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Результати навчання теми охоплюють практичні навички структурування заявки, формулювання цілей, побудови плану реалізації та експертної оцінки проєктних пропозицій.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Проєктна пропозиція будується як логічно узгоджена система розділів. Резюме пишеться останнім, оскільки узагальнює вже сформульовані цілі, методологію та бюджет.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Класична структура міжнародної проєктної пропозиції налічує десять розділів: від резюме до додатків. Важливо, що резюме, хоч і відкриває документ, пишеться в останню чергу.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Логічна матриця (logframe) — інструмент, що пов’язує рівні цілей із показниками та джерелами перевірки, забезпечуючи узгодженість усього документа заявки.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Інтервенційна логіка проєкту вибудовується як ланцюг: загальна мета формулюється через внесок, специфічна ціль — через зміну стану цільової групи, далі результати та показники їх підтверджують.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Правило SMART застосовується як до цілей, так і до показників. Важливо розрізняти показники виконання (обсяг діяльності) і показники результату (реальна зміна стану цільової групи).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Ілюстративний приклад демонструє класичну помилку підміни цілей засобами: діяльність (семінари) не є ціллю, ціль — це зміна стану цільової групи, якої ця діяльність має досягти.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Робочі пакети — логічно завершені блоки діяльності з провідним партнером. Типовий приклад: управління, дослідження, розробка, пілотування, дисемінація. WBS декомпозує кожен пакет до рівня завдань і заходів.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Продукт — це задокументований результат, що подається донору. Віха — подія нульової тривалості, яка фіксує прогрес і часто є точкою рішення про продовження фінансування.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Календарний план традиційно візуалізується у форматі діаграми Ганта: горизонтальні смуги показують тривалість кожного робочого пакета, а ромби — контрольні віхи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Підготовка аплікаційної форми — послідовний процес: від вивчення настанов донора до технічної перевірки перед подачею. Портали часто працюють нестабільно в останні години, тому подавати варто завчасно.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Мова технічного опису має бути чіткою і конкретною, без надмірного пасивного стану та непоясненого жаргону. Термінологія й показники повинні збігатися в усіх розділах заявки.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Технічна перевірка перед подачею включає контроль обов’язкових полів, коректність прикріплених додатків, наявність усіх електронних підписів та завчасну подачу заявки з огляду на можливі технічні збої порталу.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Незалежні експерти ЄС оцінюють проєктні заявки за п’ятьма блоками критеріїв: релевантність, якість дизайну й виконання, вплив, сталість та ефективність використання коштів.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Кожен критерій оцінюється за шкалою 0–5 з пороговим значенням, зазвичай 3 бали. Ключове правило: недосягнення порогу за одним критерієм відхиляє заявку, навіть якщо загальний бал високий.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Розуміння перспективи експерта-оцінювача допомагає авторам заявки писати переконливіше: враховувати обмежений час перевірки, логічну цілісність і типові слабкі місця.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Серед типових помилок заявників — невідповідність пріоритетам конкурсу, розмиті цілі, відсутність логічної узгодженості розділів і слабке обґрунтування ролі партнерів.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Решта типових помилок: недостатнє планування сталості, порушення формальних вимог подачі та нереалістичний бюджет — останнє тісно пов’язане з темою 6 курсу.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Актуальні дані свідчать про різке падіння відсотка успішності заявок Horizon Europe — з 16% у 2023 році до 12% у 2025-му, при цьому близько 70% якісних заявок відхиляються через обмеженість бюджету, а не через слабкість самої пропозиції.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Аналіз реальних звітів експертів-оцінювачів Horizon Europe за 2021–2023 роки показує, що найчастіше заявки програють через слабкий аналіз стану справ, розмитий розділ впливу, непереконливий план робіт і низьку читабельність тексту.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Усі елементи розробки заявки утворюють єдиний логічний ланцюг: структура документа підтримує послідовність цілей, цілі визначають план робіт, а взаємоузгодженість усіх розділів впливає на оцінку експертів і ймовірність фінансування.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Шість головних тез теми 3 узагальнюють практичний підхід до розробки міжнародної проєктної пропозиції — від структури документа до профілактики типових помилок заявників.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Завершальний слайд теми 3 — питання для обговорення, що закріплюють практичне застосування вивченого матеріалу: типові помилки, підміну цілей засобами та логіку порогового оцінювання заявок.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011680"/>
            <a:ext cx="5486400" cy="54864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75488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77724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5" name="Image 0" descr="/home/claude/mpd_pptx_t3/icons/globe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2815" y="987095"/>
            <a:ext cx="357530" cy="35753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23317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3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274320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Розробка міжнародної проєктної</a:t>
            </a:r>
            <a:endParaRPr lang="en-US" sz="38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пропозиції та грантової заявки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502920" y="452628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Магістерський курс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02920" y="5989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0A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02920" y="63093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0A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Компетентності: ЗК4 · СК1 · СК10 · РН4 · РН6 · РН15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ТЕМИ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питань теми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5349240" cy="1572768"/>
          </a:xfrm>
          <a:prstGeom prst="roundRect">
            <a:avLst>
              <a:gd name="adj" fmla="val 465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2020824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clipboar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591" y="2173895"/>
            <a:ext cx="260787" cy="2607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8562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Структура проєктної пропозиції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463040" y="231343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Резюме, актуальність, цілі, методологія, вплив, сталість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72200" y="1691640"/>
            <a:ext cx="5349240" cy="1572768"/>
          </a:xfrm>
          <a:prstGeom prst="roundRect">
            <a:avLst>
              <a:gd name="adj" fmla="val 465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00800" y="2020824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3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871" y="2173895"/>
            <a:ext cx="260787" cy="26078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32320" y="18562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Формулювання цілей і показників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7132320" y="231343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Загальна мета, специфічні цілі, SMART, індикатори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02920" y="3520440"/>
            <a:ext cx="5349240" cy="1572768"/>
          </a:xfrm>
          <a:prstGeom prst="roundRect">
            <a:avLst>
              <a:gd name="adj" fmla="val 465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31520" y="3849624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6" name="Image 2" descr="/home/claude/mpd_pptx_t3/icons/gea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91" y="4002695"/>
            <a:ext cx="260787" cy="26078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36850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Робочі пакети та план реалізації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463040" y="414223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WBS, завдання, продукти, віхи, календарний план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172200" y="3520440"/>
            <a:ext cx="5349240" cy="1572768"/>
          </a:xfrm>
          <a:prstGeom prst="roundRect">
            <a:avLst>
              <a:gd name="adj" fmla="val 465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00800" y="3849624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3" descr="/home/claude/mpd_pptx_t3/icons/fileEdi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871" y="4002695"/>
            <a:ext cx="260787" cy="26078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32320" y="36850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Підготовка аплікаційної форми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7132320" y="414223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Методика роботи з технічним описом проєкту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502920" y="5349240"/>
            <a:ext cx="5349240" cy="1572768"/>
          </a:xfrm>
          <a:prstGeom prst="roundRect">
            <a:avLst>
              <a:gd name="adj" fmla="val 465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31520" y="5678424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4" descr="/home/claude/mpd_pptx_t3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591" y="5831495"/>
            <a:ext cx="260787" cy="260787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63040" y="55138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Критерії оцінювання заявок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1463040" y="597103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Релевантність, якість, вплив, сталість, ефективність витрат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6172200" y="5349240"/>
            <a:ext cx="5349240" cy="1572768"/>
          </a:xfrm>
          <a:prstGeom prst="roundRect">
            <a:avLst>
              <a:gd name="adj" fmla="val 465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400800" y="5678424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1" name="Image 5" descr="/home/claude/mpd_pptx_t3/icons/warnin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871" y="5831495"/>
            <a:ext cx="260787" cy="260787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32320" y="55138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Типові помилки та їх запобігання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7132320" y="5971032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Сім класичних помилок і як їх уникнути</a:t>
            </a:r>
            <a:endParaRPr lang="en-US" sz="1050" dirty="0"/>
          </a:p>
        </p:txBody>
      </p:sp>
      <p:sp>
        <p:nvSpPr>
          <p:cNvPr id="34" name="Text 26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НАВЧАННЯ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студент зможе після теми 3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2670048" cy="3566160"/>
          </a:xfrm>
          <a:prstGeom prst="roundRect">
            <a:avLst>
              <a:gd name="adj" fmla="val 274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72184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documen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9694" y="2254910"/>
            <a:ext cx="336499" cy="33649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297180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Структурувати проєктну пропозицію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85800" y="3886200"/>
            <a:ext cx="23042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Відповідно до вимог донора: від резюме до додатків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374136" y="1737360"/>
            <a:ext cx="2670048" cy="3566160"/>
          </a:xfrm>
          <a:prstGeom prst="roundRect">
            <a:avLst>
              <a:gd name="adj" fmla="val 274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343400" y="2057400"/>
            <a:ext cx="731520" cy="7315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3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910" y="2254910"/>
            <a:ext cx="336499" cy="33649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57016" y="297180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Формулювати цілі та показники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3557016" y="3886200"/>
            <a:ext cx="23042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правилами SMART, уникаючи підміни цілей засобами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245352" y="1737360"/>
            <a:ext cx="2670048" cy="3566160"/>
          </a:xfrm>
          <a:prstGeom prst="roundRect">
            <a:avLst>
              <a:gd name="adj" fmla="val 274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214616" y="2057400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6" name="Image 2" descr="/home/claude/mpd_pptx_t3/icons/road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126" y="2254910"/>
            <a:ext cx="336499" cy="33649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28232" y="297180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Розробляти план реалізації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428232" y="3886200"/>
            <a:ext cx="23042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Робочі пакети, завдання, віхи, календарний графік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16568" y="1737360"/>
            <a:ext cx="2670048" cy="3566160"/>
          </a:xfrm>
          <a:prstGeom prst="roundRect">
            <a:avLst>
              <a:gd name="adj" fmla="val 274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0085832" y="2057400"/>
            <a:ext cx="731520" cy="7315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3" descr="/home/claude/mpd_pptx_t3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3342" y="2254910"/>
            <a:ext cx="336499" cy="33649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99448" y="297180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Оцінювати заявку очима експерта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299448" y="3886200"/>
            <a:ext cx="23042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критеріями релевантності, якості, впливу, сталості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СТРУКТУРА ПРОПОЗИЦІЇ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Проєктна пропозиція як логічна система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600200"/>
            <a:ext cx="6492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пропозиція — це не довільний текст, а стандартизований документ, кожен розділ якого виконує окрему функцію в переконанні експерта-оцінювача та містить взаємоузгоджену інформацію.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3017520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lin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708" y="3153308"/>
            <a:ext cx="231343" cy="23134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88720" y="2999232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Внутрішня узгодженість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188720" y="331012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Терміни, показники, назви пакетів мають бути ідентичними в усіх розділах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02920" y="3977640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0" name="Image 1" descr="/home/claude/mpd_pptx_t3/icons/boo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08" y="4113428"/>
            <a:ext cx="231343" cy="23134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88720" y="3959352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Резюме пишеться останнім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1188720" y="427024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стислий синтез усього документа, що формує перше враження експерта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7360920" y="1600200"/>
            <a:ext cx="4343400" cy="4251960"/>
          </a:xfrm>
          <a:prstGeom prst="roundRect">
            <a:avLst>
              <a:gd name="adj" fmla="val 1720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680960" y="192024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2" descr="/home/claude/mpd_pptx_t3/icons/clipboard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782" y="2093062"/>
            <a:ext cx="294437" cy="29443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589520" y="2697480"/>
            <a:ext cx="3794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5800" dirty="0"/>
          </a:p>
        </p:txBody>
      </p:sp>
      <p:sp>
        <p:nvSpPr>
          <p:cNvPr id="17" name="Text 12"/>
          <p:cNvSpPr/>
          <p:nvPr/>
        </p:nvSpPr>
        <p:spPr>
          <a:xfrm>
            <a:off x="7589520" y="3611880"/>
            <a:ext cx="3794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типових розділів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міжнародної заявки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7680960" y="4709160"/>
            <a:ext cx="3611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i="1" dirty="0">
                <a:solidFill>
                  <a:srgbClr val="9FA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Далі — повна структура з поясненням функції кожного розділу.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СТРУКТУРА ПРОПОЗИЦІЇ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Десять розділів проєктної пропозиції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00200"/>
          <a:ext cx="11183112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3749040"/>
                <a:gridCol w="6519672"/>
              </a:tblGrid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Розділ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Зміст і функція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Резюме (Executive Summary)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Стислий синтез усієї заявки; пишеться останнім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Актуальність і обґрунтування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Проблема, цільова група, відповідність пріоритетам донора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Цілі (Objectives)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Загальна мета та специфічні цілі за принципом SMART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Методологія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Підхід, методи, обґрунтування вибору інструментів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роботи (Work Plan)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Робочі пакети, завдання, календарний графік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Очікувані результати та вплив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Продукти, показники результату, довгостроковий ефект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Сталість (Sustainability)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Механізми продовження дії проєкту після завершення фінансування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Управління та консорціум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Партнери, ролі, координація, розподіл відповідальності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Бюджет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Кошторис за статтями витрат і робочими пакетами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437083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Додатки (Annexes)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Листи підтримки, CV ключового персоналу, супровідні документи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СТРУКТУРА ПРОПОЗИЦІЇ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Логічна матриця (Logframe) як каркас заявки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50876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Логічна матриця пов’язує рівні цілей із показниками та джерелами перевірки — саме вона забезпечує внутрішню узгодженість усіх розділів заявки.</a:t>
            </a:r>
            <a:endParaRPr lang="en-US" sz="12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148840"/>
          <a:ext cx="11183112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749040"/>
                <a:gridCol w="3017520"/>
                <a:gridCol w="2679192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Рівень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Логіка втручання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Показники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Джерела перевірки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Загальна мета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Сприяти зростанню експортного потенціалу регіону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Обсяг регіонального експорту МСП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Статистика митної служби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Специфічна ціль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Підвищено рівень експортної готовності МСП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 МСП пройшли оцінку готовності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Звіт з оцінювання готовності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Результати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Розроблено навчальну програму та консультаційний сервіс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Кількість МСП, що завершили програму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Реєстр учасників, сертифікати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Заходи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Проведено 10 семінарів для 200 підприємців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Кількість семінарів і учасників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Списки відвідуваності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ФОРМУЛЮВАННЯ ЦІЛЕЙ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Ієрархія інтервенційної логіки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2670048" cy="3657600"/>
          </a:xfrm>
          <a:prstGeom prst="roundRect">
            <a:avLst>
              <a:gd name="adj" fmla="val 274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90472" y="1965960"/>
            <a:ext cx="694944" cy="694944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8107" y="2153595"/>
            <a:ext cx="319674" cy="3196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834640"/>
            <a:ext cx="23957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Загальна мета</a:t>
            </a:r>
            <a:endParaRPr lang="en-US" sz="12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(Overall Objective)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85800" y="3611880"/>
            <a:ext cx="23042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«Сприяти…», «зробити внесок у…» — довгостроковий, ширший вплив, до якого проєкт лише долучається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3127248" y="3108960"/>
            <a:ext cx="292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3374136" y="1691640"/>
            <a:ext cx="2670048" cy="3657600"/>
          </a:xfrm>
          <a:prstGeom prst="roundRect">
            <a:avLst>
              <a:gd name="adj" fmla="val 274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361688" y="1965960"/>
            <a:ext cx="694944" cy="694944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2" name="Image 1" descr="/home/claude/mpd_pptx_t3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323" y="2153595"/>
            <a:ext cx="319674" cy="31967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11296" y="2834640"/>
            <a:ext cx="23957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Специфічна ціль</a:t>
            </a:r>
            <a:endParaRPr lang="en-US" sz="12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(Specific Objective)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3557016" y="3611880"/>
            <a:ext cx="23042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Конкретна зміна стану цільової групи — НЕ дія, а результат: «підвищено рівень…»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5998464" y="3108960"/>
            <a:ext cx="292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6245352" y="1691640"/>
            <a:ext cx="2670048" cy="3657600"/>
          </a:xfrm>
          <a:prstGeom prst="roundRect">
            <a:avLst>
              <a:gd name="adj" fmla="val 274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232904" y="1965960"/>
            <a:ext cx="694944" cy="694944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3/icons/checkCirc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539" y="2153595"/>
            <a:ext cx="319674" cy="31967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82512" y="2834640"/>
            <a:ext cx="23957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Очікувані результати</a:t>
            </a:r>
            <a:endParaRPr lang="en-US" sz="12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(Results)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28232" y="3611880"/>
            <a:ext cx="23042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Вимірювані продукти й наслідки діяльності, що ведуть до специфічної цілі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8869680" y="3108960"/>
            <a:ext cx="292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2" name="Shape 17"/>
          <p:cNvSpPr/>
          <p:nvPr/>
        </p:nvSpPr>
        <p:spPr>
          <a:xfrm>
            <a:off x="9116568" y="1691640"/>
            <a:ext cx="2670048" cy="3657600"/>
          </a:xfrm>
          <a:prstGeom prst="roundRect">
            <a:avLst>
              <a:gd name="adj" fmla="val 274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10104120" y="1965960"/>
            <a:ext cx="694944" cy="694944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3/icons/cha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1755" y="2153595"/>
            <a:ext cx="319674" cy="31967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253728" y="2834640"/>
            <a:ext cx="23957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Показники</a:t>
            </a:r>
            <a:endParaRPr lang="en-US" sz="12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(Indicators)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9299448" y="3611880"/>
            <a:ext cx="23042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Кількісні та якісні індикатори виконання й досягнення (output / outcome)</a:t>
            </a:r>
            <a:endParaRPr lang="en-US" sz="1000" dirty="0"/>
          </a:p>
        </p:txBody>
      </p:sp>
      <p:sp>
        <p:nvSpPr>
          <p:cNvPr id="27" name="Text 21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ФОРМУЛЮВАННЯ ЦІЛЕЙ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SMART-цілі та типи показників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45920"/>
            <a:ext cx="1984248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02920" y="1755648"/>
            <a:ext cx="19842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2359152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2633472"/>
            <a:ext cx="1984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Конкретна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596896" y="1645920"/>
            <a:ext cx="1984248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596896" y="1755648"/>
            <a:ext cx="19842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2596896" y="2359152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Measurable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596896" y="2633472"/>
            <a:ext cx="1984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Вимірювана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690872" y="1645920"/>
            <a:ext cx="1984248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690872" y="1755648"/>
            <a:ext cx="19842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4690872" y="2359152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Achievable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690872" y="2633472"/>
            <a:ext cx="1984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Досяжна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784848" y="1645920"/>
            <a:ext cx="1984248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784848" y="1755648"/>
            <a:ext cx="19842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6784848" y="2359152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784848" y="2633472"/>
            <a:ext cx="1984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Релевантна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878824" y="1645920"/>
            <a:ext cx="1984248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878824" y="1755648"/>
            <a:ext cx="19842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8878824" y="2359152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Time-bound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878824" y="2633472"/>
            <a:ext cx="1984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Обмежена в часі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502920" y="3337560"/>
            <a:ext cx="5440680" cy="2331720"/>
          </a:xfrm>
          <a:prstGeom prst="roundRect">
            <a:avLst>
              <a:gd name="adj" fmla="val 313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77240" y="359359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0" descr="/home/claude/mpd_pptx_t3/icons/gea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028" y="3729380"/>
            <a:ext cx="231343" cy="231343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1417320" y="3593592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Показники виконання (output)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777240" y="42062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Вимірюють обсяг проведеної діяльності: кількість семінарів, підготовлених документів, учасників заходів.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777240" y="502920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«Проведено 10 семінарів для 200 підприємців»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6245352" y="3337560"/>
            <a:ext cx="5440680" cy="2331720"/>
          </a:xfrm>
          <a:prstGeom prst="roundRect">
            <a:avLst>
              <a:gd name="adj" fmla="val 313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6519672" y="359359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2" name="Image 1" descr="/home/claude/mpd_pptx_t3/icons/chart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460" y="3729380"/>
            <a:ext cx="231343" cy="231343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7159752" y="3593592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Показники результату (outcome)</a:t>
            </a:r>
            <a:endParaRPr lang="en-US" sz="1300" dirty="0"/>
          </a:p>
        </p:txBody>
      </p:sp>
      <p:sp>
        <p:nvSpPr>
          <p:cNvPr id="34" name="Text 30"/>
          <p:cNvSpPr/>
          <p:nvPr/>
        </p:nvSpPr>
        <p:spPr>
          <a:xfrm>
            <a:off x="6519672" y="42062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Вимірюють фактичну зміну стану цільової групи внаслідок діяльності — сутність специфічної цілі.</a:t>
            </a:r>
            <a:endParaRPr lang="en-US" sz="1050" dirty="0"/>
          </a:p>
        </p:txBody>
      </p:sp>
      <p:sp>
        <p:nvSpPr>
          <p:cNvPr id="35" name="Text 31"/>
          <p:cNvSpPr/>
          <p:nvPr/>
        </p:nvSpPr>
        <p:spPr>
          <a:xfrm>
            <a:off x="6519672" y="502920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«Підвищено рівень експортної готовності 60% МСП регіону»</a:t>
            </a:r>
            <a:endParaRPr lang="en-US" sz="1000" dirty="0"/>
          </a:p>
        </p:txBody>
      </p:sp>
      <p:sp>
        <p:nvSpPr>
          <p:cNvPr id="36" name="Text 32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7" name="Text 33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ФОРМУЛЮВАННЯ ЦІЛЕЙ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Класична помилка: підміна цілі засобом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50876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Найпоширеніша помилка початківців — формулювати ціль як перелік запланованих дій, а не як бажану зміну стану цільової групи.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5440680" cy="3566160"/>
          </a:xfrm>
          <a:prstGeom prst="roundRect">
            <a:avLst>
              <a:gd name="adj" fmla="val 2051"/>
            </a:avLst>
          </a:prstGeom>
          <a:solidFill>
            <a:srgbClr val="FBEAE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423160"/>
            <a:ext cx="548640" cy="548640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7" name="Image 0" descr="/home/claude/mpd_pptx_t3/icons/cro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73" y="2571293"/>
            <a:ext cx="252374" cy="25237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246888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B33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НЕПРАВИЛЬНО — діяльність замість цілі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777240" y="3200400"/>
            <a:ext cx="489204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</p:spPr>
      </p:sp>
      <p:sp>
        <p:nvSpPr>
          <p:cNvPr id="10" name="Text 7"/>
          <p:cNvSpPr/>
          <p:nvPr/>
        </p:nvSpPr>
        <p:spPr>
          <a:xfrm>
            <a:off x="960120" y="333756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«Провести 10 семінарів для 200 підприємців з питань експорту»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77240" y="4434840"/>
            <a:ext cx="4892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8A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опис заходу (діяльності), а не бажаного результату. Проведення семінарів саме по собі не доводить, що ситуація МСП змінилася.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245352" y="2148840"/>
            <a:ext cx="5440680" cy="3566160"/>
          </a:xfrm>
          <a:prstGeom prst="roundRect">
            <a:avLst>
              <a:gd name="adj" fmla="val 2051"/>
            </a:avLst>
          </a:prstGeom>
          <a:solidFill>
            <a:srgbClr val="E6F2E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519672" y="2423160"/>
            <a:ext cx="548640" cy="548640"/>
          </a:xfrm>
          <a:prstGeom prst="ellipse">
            <a:avLst/>
          </a:prstGeom>
          <a:solidFill>
            <a:srgbClr val="2E7D46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3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805" y="2571293"/>
            <a:ext cx="252374" cy="25237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205472" y="246888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E7D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ПРАВИЛЬНО — зміна стану цільової групи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6519672" y="3200400"/>
            <a:ext cx="4892040" cy="105156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</p:spPr>
      </p:sp>
      <p:sp>
        <p:nvSpPr>
          <p:cNvPr id="17" name="Text 13"/>
          <p:cNvSpPr/>
          <p:nvPr/>
        </p:nvSpPr>
        <p:spPr>
          <a:xfrm>
            <a:off x="6702552" y="333756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«Підвищено рівень експортної готовності МСП регіону»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6519672" y="4434840"/>
            <a:ext cx="4892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2F5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Семінари стають лише засобом (діяльністю) для досягнення цієї цілі та фіксуються нижче — на рівні заходів і показників виконання.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РОБОЧІ ПАКЕТИ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 декомпозиції робіт (WBS)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50876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Breakdown Structure розкладає проєкт на робочі пакети (WP), кожен — на завдання й заходи. Діє «правило 100%»: сума нижчих рівнів повністю й без надлишку покриває обсяг вищого.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2148840" cy="2331720"/>
          </a:xfrm>
          <a:prstGeom prst="roundRect">
            <a:avLst>
              <a:gd name="adj" fmla="val 3404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266444" y="256032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7" name="Image 0" descr="/home/claude/mpd_pptx_t3/icons/gears_go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4328" y="2728204"/>
            <a:ext cx="286024" cy="28602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329184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WP1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4360" y="361188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Менеджмент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40080" y="40233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Координація, звітність, якість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788920" y="2331720"/>
            <a:ext cx="2148840" cy="23317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552444" y="256032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3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328" y="2728204"/>
            <a:ext cx="286024" cy="28602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788920" y="329184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WP2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2880360" y="361188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Дослідження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2926080" y="40233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Аналіз, збір даних, потреби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5074920" y="2331720"/>
            <a:ext cx="2148840" cy="23317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838444" y="256032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3/icons/puzz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328" y="2728204"/>
            <a:ext cx="286024" cy="28602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074920" y="329184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WP3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5166360" y="361188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Розробка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5212080" y="40233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Створення продуктів і рішень</a:t>
            </a:r>
            <a:endParaRPr lang="en-US" sz="950" dirty="0"/>
          </a:p>
        </p:txBody>
      </p:sp>
      <p:sp>
        <p:nvSpPr>
          <p:cNvPr id="23" name="Shape 18"/>
          <p:cNvSpPr/>
          <p:nvPr/>
        </p:nvSpPr>
        <p:spPr>
          <a:xfrm>
            <a:off x="7360920" y="2331720"/>
            <a:ext cx="2148840" cy="23317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8124444" y="256032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5" name="Image 3" descr="/home/claude/mpd_pptx_t3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328" y="2728204"/>
            <a:ext cx="286024" cy="286024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360920" y="329184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WP4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7452360" y="361188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Пілотування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7498080" y="40233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Тестування в реальних умовах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9646920" y="2331720"/>
            <a:ext cx="2148840" cy="23317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10410444" y="256032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1" name="Image 4" descr="/home/claude/mpd_pptx_t3/icons/send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8328" y="2728204"/>
            <a:ext cx="286024" cy="286024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9646920" y="329184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WP5</a:t>
            </a:r>
            <a:endParaRPr lang="en-US" sz="1400" dirty="0"/>
          </a:p>
        </p:txBody>
      </p:sp>
      <p:sp>
        <p:nvSpPr>
          <p:cNvPr id="33" name="Text 26"/>
          <p:cNvSpPr/>
          <p:nvPr/>
        </p:nvSpPr>
        <p:spPr>
          <a:xfrm>
            <a:off x="9738360" y="361188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Дисемінація</a:t>
            </a:r>
            <a:endParaRPr lang="en-US" sz="1150" dirty="0"/>
          </a:p>
        </p:txBody>
      </p:sp>
      <p:sp>
        <p:nvSpPr>
          <p:cNvPr id="34" name="Text 27"/>
          <p:cNvSpPr/>
          <p:nvPr/>
        </p:nvSpPr>
        <p:spPr>
          <a:xfrm>
            <a:off x="9784080" y="4023360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Поширення результатів, комунікація</a:t>
            </a:r>
            <a:endParaRPr lang="en-US" sz="950" dirty="0"/>
          </a:p>
        </p:txBody>
      </p:sp>
      <p:sp>
        <p:nvSpPr>
          <p:cNvPr id="35" name="Text 28"/>
          <p:cNvSpPr/>
          <p:nvPr/>
        </p:nvSpPr>
        <p:spPr>
          <a:xfrm>
            <a:off x="502920" y="50292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 → Завдання (Tasks) → Заходи / дії (Activities) — з провідним партнером і термінами на кожному рівні</a:t>
            </a:r>
            <a:endParaRPr lang="en-US" sz="1100" dirty="0"/>
          </a:p>
        </p:txBody>
      </p:sp>
      <p:sp>
        <p:nvSpPr>
          <p:cNvPr id="36" name="Text 29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7" name="Text 30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РОБОЧІ ПАКЕТИ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Продукти (deliverables) і контрольні віхи (milestones)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5440680" cy="3977640"/>
          </a:xfrm>
          <a:prstGeom prst="roundRect">
            <a:avLst>
              <a:gd name="adj" fmla="val 183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6596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documen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311" y="2119031"/>
            <a:ext cx="260787" cy="2607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20116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Проєктний продукт (Deliverable)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2743200"/>
            <a:ext cx="4892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Задокументований результат діяльності, що подається донору у визначений термін: звіт, методика, прототип, база даних, публікація.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77240" y="384048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Приклади: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68680" y="416052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 про аналіз потреб цільової групи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Розроблена онлайн-платформа (WP3)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Публікація результатів пілотування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245352" y="1691640"/>
            <a:ext cx="5440680" cy="3977640"/>
          </a:xfrm>
          <a:prstGeom prst="roundRect">
            <a:avLst>
              <a:gd name="adj" fmla="val 1839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519672" y="1965960"/>
            <a:ext cx="566928" cy="56692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3/icons/milestone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743" y="2119031"/>
            <a:ext cx="260787" cy="26078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251192" y="20116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Контрольна віха (Milestone)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519672" y="2743200"/>
            <a:ext cx="4892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Значуща подія нульової тривалості, що фіксує прогрес проєкту й слугує точкою прийняття рішення «продовжувати / зупинити» (go/no-go).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6519672" y="3840480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Приклади: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6611112" y="416052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Затверджено дизайн методології (кінець WP2)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Завершено пілотне тестування у 3 регіонах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Підписано угоди з усіма партнерами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РОБОЧІ ПАКЕТИ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Календарний план: діаграма Ганта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283464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356997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M2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30530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M3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04063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M4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77596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M5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51129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M6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724662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M7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798195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M8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871728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M9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945261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M10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1018794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M11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0923270" y="1371600"/>
            <a:ext cx="735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M12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2834640" y="2148840"/>
            <a:ext cx="8823960" cy="475488"/>
          </a:xfrm>
          <a:prstGeom prst="rect">
            <a:avLst/>
          </a:prstGeom>
          <a:solidFill>
            <a:srgbClr val="F4F7FC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2148840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WP1 · Менеджмент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862072" y="2221992"/>
            <a:ext cx="8769096" cy="329184"/>
          </a:xfrm>
          <a:prstGeom prst="roundRect">
            <a:avLst>
              <a:gd name="adj" fmla="val 11111"/>
            </a:avLst>
          </a:prstGeom>
          <a:solidFill>
            <a:srgbClr val="1B2A4A"/>
          </a:solidFill>
          <a:ln/>
        </p:spPr>
      </p:sp>
      <p:sp>
        <p:nvSpPr>
          <p:cNvPr id="19" name="Shape 17"/>
          <p:cNvSpPr/>
          <p:nvPr/>
        </p:nvSpPr>
        <p:spPr>
          <a:xfrm>
            <a:off x="2834640" y="2715768"/>
            <a:ext cx="882396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2715768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WP2 · Дослідження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862072" y="2788920"/>
            <a:ext cx="2886456" cy="329184"/>
          </a:xfrm>
          <a:prstGeom prst="roundRect">
            <a:avLst>
              <a:gd name="adj" fmla="val 11111"/>
            </a:avLst>
          </a:prstGeom>
          <a:solidFill>
            <a:srgbClr val="C9A227"/>
          </a:solidFill>
          <a:ln/>
        </p:spPr>
      </p:sp>
      <p:sp>
        <p:nvSpPr>
          <p:cNvPr id="22" name="Shape 20"/>
          <p:cNvSpPr/>
          <p:nvPr/>
        </p:nvSpPr>
        <p:spPr>
          <a:xfrm>
            <a:off x="2834640" y="3282696"/>
            <a:ext cx="8823960" cy="475488"/>
          </a:xfrm>
          <a:prstGeom prst="rect">
            <a:avLst/>
          </a:prstGeom>
          <a:solidFill>
            <a:srgbClr val="F4F7FC"/>
          </a:solidFill>
          <a:ln/>
        </p:spPr>
      </p:sp>
      <p:sp>
        <p:nvSpPr>
          <p:cNvPr id="23" name="Text 21"/>
          <p:cNvSpPr/>
          <p:nvPr/>
        </p:nvSpPr>
        <p:spPr>
          <a:xfrm>
            <a:off x="502920" y="3282696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WP3 · Розробка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068062" y="3355848"/>
            <a:ext cx="3621786" cy="329184"/>
          </a:xfrm>
          <a:prstGeom prst="roundRect">
            <a:avLst>
              <a:gd name="adj" fmla="val 11111"/>
            </a:avLst>
          </a:prstGeom>
          <a:solidFill>
            <a:srgbClr val="C9A227"/>
          </a:solidFill>
          <a:ln/>
        </p:spPr>
      </p:sp>
      <p:sp>
        <p:nvSpPr>
          <p:cNvPr id="25" name="Shape 23"/>
          <p:cNvSpPr/>
          <p:nvPr/>
        </p:nvSpPr>
        <p:spPr>
          <a:xfrm>
            <a:off x="2834640" y="3849624"/>
            <a:ext cx="882396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502920" y="3849624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WP4 · Пілотування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8009382" y="3922776"/>
            <a:ext cx="2886456" cy="329184"/>
          </a:xfrm>
          <a:prstGeom prst="roundRect">
            <a:avLst>
              <a:gd name="adj" fmla="val 11111"/>
            </a:avLst>
          </a:prstGeom>
          <a:solidFill>
            <a:srgbClr val="C9A227"/>
          </a:solidFill>
          <a:ln/>
        </p:spPr>
      </p:sp>
      <p:sp>
        <p:nvSpPr>
          <p:cNvPr id="28" name="Shape 26"/>
          <p:cNvSpPr/>
          <p:nvPr/>
        </p:nvSpPr>
        <p:spPr>
          <a:xfrm>
            <a:off x="2834640" y="4416552"/>
            <a:ext cx="8823960" cy="475488"/>
          </a:xfrm>
          <a:prstGeom prst="rect">
            <a:avLst/>
          </a:prstGeom>
          <a:solidFill>
            <a:srgbClr val="F4F7FC"/>
          </a:solidFill>
          <a:ln/>
        </p:spPr>
      </p:sp>
      <p:sp>
        <p:nvSpPr>
          <p:cNvPr id="29" name="Text 27"/>
          <p:cNvSpPr/>
          <p:nvPr/>
        </p:nvSpPr>
        <p:spPr>
          <a:xfrm>
            <a:off x="502920" y="4416552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WP5 · Дисемінація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32732" y="4489704"/>
            <a:ext cx="7298436" cy="329184"/>
          </a:xfrm>
          <a:prstGeom prst="roundRect">
            <a:avLst>
              <a:gd name="adj" fmla="val 11111"/>
            </a:avLst>
          </a:prstGeom>
          <a:solidFill>
            <a:srgbClr val="C9A227"/>
          </a:solidFill>
          <a:ln/>
        </p:spPr>
      </p:sp>
      <p:sp>
        <p:nvSpPr>
          <p:cNvPr id="31" name="Shape 29"/>
          <p:cNvSpPr/>
          <p:nvPr/>
        </p:nvSpPr>
        <p:spPr>
          <a:xfrm>
            <a:off x="7899654" y="2020824"/>
            <a:ext cx="164592" cy="164592"/>
          </a:xfrm>
          <a:prstGeom prst="diamond">
            <a:avLst/>
          </a:prstGeom>
          <a:solidFill>
            <a:srgbClr val="B3392E"/>
          </a:solidFill>
          <a:ln/>
        </p:spPr>
      </p:sp>
      <p:sp>
        <p:nvSpPr>
          <p:cNvPr id="32" name="Text 30"/>
          <p:cNvSpPr/>
          <p:nvPr/>
        </p:nvSpPr>
        <p:spPr>
          <a:xfrm>
            <a:off x="6976110" y="169164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B33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Віха: старт пілотування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02920" y="52120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Ілюстративний приклад календарного плану 12-місячного проєкту з паралельними та послідовними пакетами робіт.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АПЛІКАЦІЙНА ФОРМА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Методика підготовки заявки: покроковий процес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5" name="Image 0" descr="/home/claude/mpd_pptx_t3/icons/boo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991" y="1844711"/>
            <a:ext cx="260787" cy="26078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05256" y="1600200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" name="Text 4"/>
          <p:cNvSpPr/>
          <p:nvPr/>
        </p:nvSpPr>
        <p:spPr>
          <a:xfrm>
            <a:off x="905256" y="16002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280160" y="167335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Вивчити Guidelines for Applicants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280160" y="1984248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Уважне опрацювання настанов донора перед початком написання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02920" y="2532888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3/icons/clipboar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91" y="2685959"/>
            <a:ext cx="260787" cy="260787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905256" y="2441448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9"/>
          <p:cNvSpPr/>
          <p:nvPr/>
        </p:nvSpPr>
        <p:spPr>
          <a:xfrm>
            <a:off x="905256" y="24414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1280160" y="25146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Використати офіційний шаблон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1280160" y="2825496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Відхилення від структури форми (напр. Part B на порталі ЄС) — автоматична відмова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502920" y="3374136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7" name="Image 2" descr="/home/claude/mpd_pptx_t3/icons/fileEdi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91" y="3527207"/>
            <a:ext cx="260787" cy="260787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905256" y="3282696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4"/>
          <p:cNvSpPr/>
          <p:nvPr/>
        </p:nvSpPr>
        <p:spPr>
          <a:xfrm>
            <a:off x="905256" y="32826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1280160" y="33558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Дотримати ліміти обсягу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1280160" y="3666744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Системи автоматично обрізають текст понад ліміт сторінок/символів у розділі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502920" y="4215384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3/icons/lin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91" y="4368455"/>
            <a:ext cx="260787" cy="260787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905256" y="4123944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19"/>
          <p:cNvSpPr/>
          <p:nvPr/>
        </p:nvSpPr>
        <p:spPr>
          <a:xfrm>
            <a:off x="905256" y="41239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1280160" y="4197096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Уніфікувати термінологію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1280160" y="4507992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Назви показників, бюджетних статей і WP мають збігатися в усіх розділах</a:t>
            </a:r>
            <a:endParaRPr lang="en-US" sz="1050" dirty="0"/>
          </a:p>
        </p:txBody>
      </p:sp>
      <p:sp>
        <p:nvSpPr>
          <p:cNvPr id="28" name="Shape 22"/>
          <p:cNvSpPr/>
          <p:nvPr/>
        </p:nvSpPr>
        <p:spPr>
          <a:xfrm>
            <a:off x="502920" y="5056632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4" descr="/home/claude/mpd_pptx_t3/icons/checkCirc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91" y="5209703"/>
            <a:ext cx="260787" cy="260787"/>
          </a:xfrm>
          <a:prstGeom prst="rect">
            <a:avLst/>
          </a:prstGeom>
        </p:spPr>
      </p:pic>
      <p:sp>
        <p:nvSpPr>
          <p:cNvPr id="30" name="Shape 23"/>
          <p:cNvSpPr/>
          <p:nvPr/>
        </p:nvSpPr>
        <p:spPr>
          <a:xfrm>
            <a:off x="905256" y="4965192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1" name="Text 24"/>
          <p:cNvSpPr/>
          <p:nvPr/>
        </p:nvSpPr>
        <p:spPr>
          <a:xfrm>
            <a:off x="905256" y="49651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100" dirty="0"/>
          </a:p>
        </p:txBody>
      </p:sp>
      <p:sp>
        <p:nvSpPr>
          <p:cNvPr id="32" name="Text 25"/>
          <p:cNvSpPr/>
          <p:nvPr/>
        </p:nvSpPr>
        <p:spPr>
          <a:xfrm>
            <a:off x="1280160" y="5038344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Технічна перевірка перед подачею</a:t>
            </a:r>
            <a:endParaRPr lang="en-US" sz="1300" dirty="0"/>
          </a:p>
        </p:txBody>
      </p:sp>
      <p:sp>
        <p:nvSpPr>
          <p:cNvPr id="33" name="Text 26"/>
          <p:cNvSpPr/>
          <p:nvPr/>
        </p:nvSpPr>
        <p:spPr>
          <a:xfrm>
            <a:off x="1280160" y="5349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Обов’язкові поля, підписи, е-підписи — заздалегідь до дедлайну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5" name="Text 28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АПЛІКАЦІЙНА ФОРМА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Технічний опис проєкту: мова і форма викладу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5440680" cy="3977640"/>
          </a:xfrm>
          <a:prstGeom prst="roundRect">
            <a:avLst>
              <a:gd name="adj" fmla="val 1839"/>
            </a:avLst>
          </a:prstGeom>
          <a:solidFill>
            <a:srgbClr val="E6F2E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65960"/>
            <a:ext cx="548640" cy="548640"/>
          </a:xfrm>
          <a:prstGeom prst="ellipse">
            <a:avLst/>
          </a:prstGeom>
          <a:solidFill>
            <a:srgbClr val="2E7D46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chec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73" y="2114093"/>
            <a:ext cx="252374" cy="2523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20116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4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Рекомендовано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2606040"/>
            <a:ext cx="4892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F5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Чітка, конкретна мова без зайвих прикметників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F5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Пояснення кожного вжитого скорочення й терміна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F5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Активний стан дієслова там, де це можливо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F5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Однакові формулювання показників в усіх розділах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F5C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Візуальні елементи (таблиці, схеми) для складних блоків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245352" y="1691640"/>
            <a:ext cx="5440680" cy="3977640"/>
          </a:xfrm>
          <a:prstGeom prst="roundRect">
            <a:avLst>
              <a:gd name="adj" fmla="val 1839"/>
            </a:avLst>
          </a:prstGeom>
          <a:solidFill>
            <a:srgbClr val="FBEAE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19672" y="1965960"/>
            <a:ext cx="548640" cy="548640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3/icons/cros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805" y="2114093"/>
            <a:ext cx="252374" cy="25237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05472" y="20116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339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Уникати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519672" y="2606040"/>
            <a:ext cx="48920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8A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Надмірного пасивного стану («буде проведено…»)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8A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Незрозумілого професійного жаргону без пояснень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8A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Розбіжностей у назвах показників між розділами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8A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Перевищення лімітів обсягу (текст обрізається системою)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8A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Подачі заявки в останні хвилини дедлайну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АПЛІКАЦІЙНА ФОРМА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Чек-лист технічної перевірки перед подачею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202082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checkCirc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653" y="2168957"/>
            <a:ext cx="252374" cy="2523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88366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Усі обов’язкові поля заповнено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463040" y="2395728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Порожні поля блокують подачу або призводять до формального відхилення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236208" y="173736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64808" y="202082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3/icons/fileEdi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941" y="2168957"/>
            <a:ext cx="252374" cy="25237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96328" y="188366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Усі додатки прикріплено у форматі PDF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7196328" y="2395728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CV, листи підтримки, бюджетні таблиці — відповідно до вимог порталу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02920" y="347472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31520" y="375818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6" name="Image 2" descr="/home/claude/mpd_pptx_t3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3" y="3906317"/>
            <a:ext cx="252374" cy="25237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362102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Електронні підписи всіх партнерів отримано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1463040" y="4133088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eSignature кожного координатора й партнерської організації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6236208" y="347472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64808" y="375818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3" descr="/home/claude/mpd_pptx_t3/icons/clo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941" y="3906317"/>
            <a:ext cx="252374" cy="25237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96328" y="3621024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Заявка подана задовго до дедлайну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7196328" y="4133088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Портали часто перевантажені та можуть відмовляти в останні години</a:t>
            </a:r>
            <a:endParaRPr lang="en-US" sz="1000" dirty="0"/>
          </a:p>
        </p:txBody>
      </p:sp>
      <p:sp>
        <p:nvSpPr>
          <p:cNvPr id="24" name="Text 18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КРИТЕРІЇ ОЦІНЮВАННЯ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П’ять блоків експертної оцінки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2148840" cy="27889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48156" y="201168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5915" y="2189439"/>
            <a:ext cx="302849" cy="30284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83464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Релевантність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40080" y="33832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Відповідність пріоритетам конкурсу, європейська додана вартість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2788920" y="1737360"/>
            <a:ext cx="2148840" cy="27889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534156" y="201168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3/icons/awar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915" y="2189439"/>
            <a:ext cx="302849" cy="30284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880360" y="283464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Якість дизайну і виконання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2926080" y="33832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Внутрішня узгодженість, реалістичність плану й бюджету, консорціум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5074920" y="1737360"/>
            <a:ext cx="2148840" cy="27889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820156" y="201168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6" name="Image 2" descr="/home/claude/mpd_pptx_t3/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15" y="2189439"/>
            <a:ext cx="302849" cy="30284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66360" y="283464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Вплив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5212080" y="33832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Масштаб і глибина змін, план дисемінації та використання результатів</a:t>
            </a:r>
            <a:endParaRPr lang="en-US" sz="950" dirty="0"/>
          </a:p>
        </p:txBody>
      </p:sp>
      <p:sp>
        <p:nvSpPr>
          <p:cNvPr id="19" name="Shape 14"/>
          <p:cNvSpPr/>
          <p:nvPr/>
        </p:nvSpPr>
        <p:spPr>
          <a:xfrm>
            <a:off x="7360920" y="1737360"/>
            <a:ext cx="2148840" cy="27889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106156" y="201168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3" descr="/home/claude/mpd_pptx_t3/icons/seedlin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3915" y="2189439"/>
            <a:ext cx="302849" cy="30284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283464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Сталість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498080" y="33832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Імовірність продовження дії проєкту після завершення фінансування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9646920" y="1737360"/>
            <a:ext cx="2148840" cy="278892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10392156" y="201168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4" descr="/home/claude/mpd_pptx_t3/icons/coin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9915" y="2189439"/>
            <a:ext cx="302849" cy="302849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738360" y="283464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Ефективність витрат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9784080" y="338328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Співвідношення заявленого бюджету й очікуваних результатів</a:t>
            </a:r>
            <a:endParaRPr lang="en-US" sz="950" dirty="0"/>
          </a:p>
        </p:txBody>
      </p:sp>
      <p:sp>
        <p:nvSpPr>
          <p:cNvPr id="29" name="Text 22"/>
          <p:cNvSpPr/>
          <p:nvPr/>
        </p:nvSpPr>
        <p:spPr>
          <a:xfrm>
            <a:off x="502920" y="48006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Незалежні експерти оцінюють заявку за кожним критерієм окремо — методика балів і порогових значень наведена на наступному слайді.</a:t>
            </a:r>
            <a:endParaRPr lang="en-US" sz="1100" dirty="0"/>
          </a:p>
        </p:txBody>
      </p:sp>
      <p:sp>
        <p:nvSpPr>
          <p:cNvPr id="30" name="Text 23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КРИТЕРІЇ ОЦІНЮВАННЯ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Бали та порогові значення</a:t>
            </a:r>
            <a:endParaRPr lang="en-US" sz="3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91640"/>
          <a:ext cx="11183112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1371600"/>
                <a:gridCol w="1188720"/>
                <a:gridCol w="560527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Критерій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Шкала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Поріг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 оцінюється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Релевантність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Відповідність цілям і пріоритетам конкурсу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Якість дизайну й виконання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Логічність, реалістичність плану та бюджету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Вплив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Масштаб очікуваних змін, дисемінація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Сталість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Механізми продовження після фінансування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Ефективність витрат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0–5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C9A2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6470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Співвідношення бюджету й результатів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92040"/>
            <a:ext cx="11183112" cy="1051560"/>
          </a:xfrm>
          <a:prstGeom prst="roundRect">
            <a:avLst>
              <a:gd name="adj" fmla="val 695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731520" y="505663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7" name="Image 0" descr="/home/claude/mpd_pptx_t3/icons/warning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308" y="5192420"/>
            <a:ext cx="231343" cy="2313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17320" y="502920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порогу: недосягнення мінімального балу хоча б за одним критерієм веде до відхилення заявки незалежно від сумарного балу.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КРИТЕРІЇ ОЦІНЮВАННЯ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Заявка очима незалежного експерта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202082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653" y="2168957"/>
            <a:ext cx="252374" cy="2523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88366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Час на одну заявку обмежений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463040" y="230428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Експерт читає десятки заявок — структура й чіткість тексту напряму впливають на бал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236208" y="173736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64808" y="202082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3/icons/lin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941" y="2168957"/>
            <a:ext cx="252374" cy="25237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96328" y="188366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Перевірка логічної цілісності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196328" y="230428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відповідають результати заявленим цілям, а бюджет — обсягу робіт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02920" y="347472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31520" y="375818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6" name="Image 2" descr="/home/claude/mpd_pptx_t3/icons/tea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3" y="3906317"/>
            <a:ext cx="252374" cy="25237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362102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Оцінка консорціуму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463040" y="404164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доповнюють партнери одне одного та чи обґрунтована їхня роль у WP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6236208" y="347472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64808" y="375818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3" descr="/home/claude/mpd_pptx_t3/icons/questi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941" y="3906317"/>
            <a:ext cx="252374" cy="25237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96328" y="362102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Пошук слабких місць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196328" y="404164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Нереалістичні терміни, розмиті показники впливу, генеричний план сталості</a:t>
            </a:r>
            <a:endParaRPr lang="en-US" sz="1000" dirty="0"/>
          </a:p>
        </p:txBody>
      </p:sp>
      <p:sp>
        <p:nvSpPr>
          <p:cNvPr id="24" name="Text 18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ТИПОВІ ПОМИЛКИ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Сім класичних помилок заявників (1/2)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58952" y="1993392"/>
            <a:ext cx="566928" cy="566928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funnel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2023" y="2146463"/>
            <a:ext cx="260787" cy="2607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956816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Невідповідність пріоритетам конкурсу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58952" y="2788920"/>
            <a:ext cx="4928616" cy="0"/>
          </a:xfrm>
          <a:prstGeom prst="line">
            <a:avLst/>
          </a:prstGeom>
          <a:noFill/>
          <a:ln w="9525">
            <a:solidFill>
              <a:srgbClr val="D8DFE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58952" y="2907792"/>
            <a:ext cx="4928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Запобігання: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58952" y="3182112"/>
            <a:ext cx="4928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Вивчити настанови, консультуватися з National Contact Point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236208" y="173736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92240" y="1993392"/>
            <a:ext cx="566928" cy="566928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3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311" y="2146463"/>
            <a:ext cx="260787" cy="26078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242048" y="1956816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Розмиті чи надто амбітні цілі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6492240" y="2788920"/>
            <a:ext cx="4928616" cy="0"/>
          </a:xfrm>
          <a:prstGeom prst="line">
            <a:avLst/>
          </a:prstGeom>
          <a:noFill/>
          <a:ln w="9525">
            <a:solidFill>
              <a:srgbClr val="D8DFEE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492240" y="2907792"/>
            <a:ext cx="4928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Запобігання: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6492240" y="3182112"/>
            <a:ext cx="4928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Застосувати правило SMART до кожної цілі й результату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502920" y="3959352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58952" y="4215384"/>
            <a:ext cx="566928" cy="566928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2" descr="/home/claude/mpd_pptx_t3/icons/lin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23" y="4368455"/>
            <a:ext cx="260787" cy="260787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508760" y="4178808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Відсутність логічної узгодженості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758952" y="5010912"/>
            <a:ext cx="4928616" cy="0"/>
          </a:xfrm>
          <a:prstGeom prst="line">
            <a:avLst/>
          </a:prstGeom>
          <a:noFill/>
          <a:ln w="9525">
            <a:solidFill>
              <a:srgbClr val="D8DFEE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758952" y="5129784"/>
            <a:ext cx="4928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Запобігання:</a:t>
            </a:r>
            <a:endParaRPr lang="en-US" sz="1000" dirty="0"/>
          </a:p>
        </p:txBody>
      </p:sp>
      <p:sp>
        <p:nvSpPr>
          <p:cNvPr id="24" name="Text 19"/>
          <p:cNvSpPr/>
          <p:nvPr/>
        </p:nvSpPr>
        <p:spPr>
          <a:xfrm>
            <a:off x="758952" y="5404104"/>
            <a:ext cx="4928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Спочатку побудувати логічну матрицю (logframe), звірити терміни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6236208" y="3959352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6492240" y="4215384"/>
            <a:ext cx="566928" cy="566928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7" name="Image 3" descr="/home/claude/mpd_pptx_t3/icons/team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311" y="4368455"/>
            <a:ext cx="260787" cy="260787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242048" y="4178808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Слабке обґрунтування партнерства</a:t>
            </a:r>
            <a:endParaRPr lang="en-US" sz="1250" dirty="0"/>
          </a:p>
        </p:txBody>
      </p:sp>
      <p:sp>
        <p:nvSpPr>
          <p:cNvPr id="29" name="Shape 23"/>
          <p:cNvSpPr/>
          <p:nvPr/>
        </p:nvSpPr>
        <p:spPr>
          <a:xfrm>
            <a:off x="6492240" y="5010912"/>
            <a:ext cx="4928616" cy="0"/>
          </a:xfrm>
          <a:prstGeom prst="line">
            <a:avLst/>
          </a:prstGeom>
          <a:noFill/>
          <a:ln w="9525">
            <a:solidFill>
              <a:srgbClr val="D8DFEE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6492240" y="5129784"/>
            <a:ext cx="4928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Запобігання:</a:t>
            </a:r>
            <a:endParaRPr lang="en-US" sz="1000" dirty="0"/>
          </a:p>
        </p:txBody>
      </p:sp>
      <p:sp>
        <p:nvSpPr>
          <p:cNvPr id="31" name="Text 25"/>
          <p:cNvSpPr/>
          <p:nvPr/>
        </p:nvSpPr>
        <p:spPr>
          <a:xfrm>
            <a:off x="6492240" y="5404104"/>
            <a:ext cx="4928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Детально описати порівняльну перевагу кожного партнера в WP</a:t>
            </a:r>
            <a:endParaRPr lang="en-US" sz="1000" dirty="0"/>
          </a:p>
        </p:txBody>
      </p:sp>
      <p:sp>
        <p:nvSpPr>
          <p:cNvPr id="32" name="Text 26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3" name="Text 27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ТИПОВІ ПОМИЛКИ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Сім класичних помилок заявників (2/2)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3593592" cy="3977640"/>
          </a:xfrm>
          <a:prstGeom prst="roundRect">
            <a:avLst>
              <a:gd name="adj" fmla="val 203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970532" y="2011680"/>
            <a:ext cx="658368" cy="658368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8291" y="2189439"/>
            <a:ext cx="302849" cy="30284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2880360"/>
            <a:ext cx="32278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Недостатнє планування сталості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777240" y="3840480"/>
            <a:ext cx="3044952" cy="0"/>
          </a:xfrm>
          <a:prstGeom prst="line">
            <a:avLst/>
          </a:prstGeom>
          <a:noFill/>
          <a:ln w="9525">
            <a:solidFill>
              <a:srgbClr val="D8DFE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5800" y="3977640"/>
            <a:ext cx="3227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Запобігання: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731520" y="4297680"/>
            <a:ext cx="31363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Конкретний механізм продовження, а не загальні фрази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297680" y="1737360"/>
            <a:ext cx="3593592" cy="3977640"/>
          </a:xfrm>
          <a:prstGeom prst="roundRect">
            <a:avLst>
              <a:gd name="adj" fmla="val 203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65292" y="2011680"/>
            <a:ext cx="658368" cy="658368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3/icons/clipboar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051" y="2189439"/>
            <a:ext cx="302849" cy="30284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80560" y="2880360"/>
            <a:ext cx="32278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Порушення формальних вимог подачі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4572000" y="3840480"/>
            <a:ext cx="3044952" cy="0"/>
          </a:xfrm>
          <a:prstGeom prst="line">
            <a:avLst/>
          </a:prstGeom>
          <a:noFill/>
          <a:ln w="9525">
            <a:solidFill>
              <a:srgbClr val="D8DFEE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480560" y="3977640"/>
            <a:ext cx="3227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Запобігання: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4526280" y="4297680"/>
            <a:ext cx="31363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Чек-лист перед подачею, подання заздалегідь до дедлайну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092440" y="1737360"/>
            <a:ext cx="3593592" cy="3977640"/>
          </a:xfrm>
          <a:prstGeom prst="roundRect">
            <a:avLst>
              <a:gd name="adj" fmla="val 2036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9560052" y="2011680"/>
            <a:ext cx="658368" cy="658368"/>
          </a:xfrm>
          <a:prstGeom prst="ellipse">
            <a:avLst/>
          </a:prstGeom>
          <a:solidFill>
            <a:srgbClr val="B3392E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2" descr="/home/claude/mpd_pptx_t3/icons/coin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7811" y="2189439"/>
            <a:ext cx="302849" cy="302849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275320" y="2880360"/>
            <a:ext cx="32278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 Нереалістичний або неузгоджений бюджет</a:t>
            </a:r>
            <a:endParaRPr lang="en-US" sz="1350" dirty="0"/>
          </a:p>
        </p:txBody>
      </p:sp>
      <p:sp>
        <p:nvSpPr>
          <p:cNvPr id="22" name="Shape 17"/>
          <p:cNvSpPr/>
          <p:nvPr/>
        </p:nvSpPr>
        <p:spPr>
          <a:xfrm>
            <a:off x="8366760" y="3840480"/>
            <a:ext cx="3044952" cy="0"/>
          </a:xfrm>
          <a:prstGeom prst="line">
            <a:avLst/>
          </a:prstGeom>
          <a:noFill/>
          <a:ln w="9525">
            <a:solidFill>
              <a:srgbClr val="D8DFEE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8275320" y="3977640"/>
            <a:ext cx="3227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Запобігання:</a:t>
            </a:r>
            <a:endParaRPr lang="en-US" sz="1050" dirty="0"/>
          </a:p>
        </p:txBody>
      </p:sp>
      <p:sp>
        <p:nvSpPr>
          <p:cNvPr id="24" name="Text 19"/>
          <p:cNvSpPr/>
          <p:nvPr/>
        </p:nvSpPr>
        <p:spPr>
          <a:xfrm>
            <a:off x="8321040" y="4297680"/>
            <a:ext cx="31363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Залучити фінансового менеджера із самого початку (Тема 6)</a:t>
            </a:r>
            <a:endParaRPr lang="en-US" sz="1100" dirty="0"/>
          </a:p>
        </p:txBody>
      </p:sp>
      <p:sp>
        <p:nvSpPr>
          <p:cNvPr id="25" name="Text 20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26" name="Text 21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011680"/>
            <a:ext cx="5486400" cy="54864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75488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Конкуренція за фінансування ЄС стрімко зростає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593592" cy="2468880"/>
          </a:xfrm>
          <a:prstGeom prst="roundRect">
            <a:avLst>
              <a:gd name="adj" fmla="val 2963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02920" y="2057400"/>
            <a:ext cx="35935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12%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731520" y="3246120"/>
            <a:ext cx="3136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Середній рівень успішності заявок Horizon Europe у 2025 р. (проти 16% у 2023 р.)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97680" y="1828800"/>
            <a:ext cx="3593592" cy="2468880"/>
          </a:xfrm>
          <a:prstGeom prst="roundRect">
            <a:avLst>
              <a:gd name="adj" fmla="val 2963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297680" y="2057400"/>
            <a:ext cx="35935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4×</a:t>
            </a:r>
            <a:endParaRPr lang="en-US" sz="5200" dirty="0"/>
          </a:p>
        </p:txBody>
      </p:sp>
      <p:sp>
        <p:nvSpPr>
          <p:cNvPr id="11" name="Text 9"/>
          <p:cNvSpPr/>
          <p:nvPr/>
        </p:nvSpPr>
        <p:spPr>
          <a:xfrm>
            <a:off x="4526280" y="3246120"/>
            <a:ext cx="3136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Показник надлишкової подачі заявок (oversubscription) за програмою Horizon Europe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92440" y="1828800"/>
            <a:ext cx="3593592" cy="2468880"/>
          </a:xfrm>
          <a:prstGeom prst="roundRect">
            <a:avLst>
              <a:gd name="adj" fmla="val 2963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092440" y="2057400"/>
            <a:ext cx="35935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5200" dirty="0"/>
          </a:p>
        </p:txBody>
      </p:sp>
      <p:sp>
        <p:nvSpPr>
          <p:cNvPr id="14" name="Text 12"/>
          <p:cNvSpPr/>
          <p:nvPr/>
        </p:nvSpPr>
        <p:spPr>
          <a:xfrm>
            <a:off x="8321040" y="3246120"/>
            <a:ext cx="3136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Частка якісних, схвалених за критеріями, але не профінансованих через ліміт бюджету заявок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2920" y="4617720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i="1" dirty="0">
                <a:solidFill>
                  <a:srgbClr val="9FA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Science|Business, «Data corner: Horizon success rates are dropping», 2025; GrantsFinder.eu, «Why EU Grant Proposals Fail», 2025 (аналіз Evaluation Summary Reports 2021–2023).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011680"/>
            <a:ext cx="5486400" cy="54864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75488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найчастіше називають у звітах експертів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31520" y="1975104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3/icons/search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653" y="2123237"/>
            <a:ext cx="252374" cy="25237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183794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Слабкий аналіз стану справ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1463040" y="225856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Недостатньо доведена інноваційність порівняно з наявними підходами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236208" y="169164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64808" y="1975104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3/icons/chart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941" y="2123237"/>
            <a:ext cx="252374" cy="25237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96328" y="183794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Розмитий розділ впливу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7196328" y="225856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вимірюваних результатів і чіткого шляху до реальних змін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502920" y="342900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31520" y="3712464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3/icons/road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3" y="3860597"/>
            <a:ext cx="252374" cy="25237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63040" y="357530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Непереконливий план робіт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1463040" y="399592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 суперечності між розділами, нереалістичні терміни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6236208" y="342900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64808" y="3712464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3/icons/fileEdit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941" y="3860597"/>
            <a:ext cx="252374" cy="25237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196328" y="357530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Слабка читабельність тексту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7196328" y="399592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C7D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Щільний текст, нестандартна структура, непояснені скорочення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02920" y="626364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FA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GrantsFinder.eu, «Why EU Grant Proposals Fail: 7 Mistakes from Real Evaluation Reports», 2025.</a:t>
            </a:r>
            <a:endParaRPr lang="en-US" sz="950" dirty="0"/>
          </a:p>
        </p:txBody>
      </p:sp>
      <p:sp>
        <p:nvSpPr>
          <p:cNvPr id="27" name="Text 21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 структури до успішної заявки: єдиний ланцюг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074420" y="2103120"/>
            <a:ext cx="822960" cy="8229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5" name="Image 0" descr="/home/claude/mpd_pptx_t3/icons/clipboar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6619" y="2325319"/>
            <a:ext cx="378562" cy="3785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5760" y="30632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11480" y="3429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Логічна побудова 10 розділів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2487168" y="230428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3360420" y="2103120"/>
            <a:ext cx="822960" cy="8229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0" name="Image 1" descr="/home/claude/mpd_pptx_t3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619" y="2325319"/>
            <a:ext cx="378562" cy="37856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651760" y="30632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Цілі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2697480" y="3429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SMART-формулювання й показники</a:t>
            </a:r>
            <a:endParaRPr lang="en-US" sz="950" dirty="0"/>
          </a:p>
        </p:txBody>
      </p:sp>
      <p:sp>
        <p:nvSpPr>
          <p:cNvPr id="13" name="Text 9"/>
          <p:cNvSpPr/>
          <p:nvPr/>
        </p:nvSpPr>
        <p:spPr>
          <a:xfrm>
            <a:off x="4773168" y="230428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5646420" y="2103120"/>
            <a:ext cx="822960" cy="8229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2" descr="/home/claude/mpd_pptx_t3/icons/gea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619" y="2325319"/>
            <a:ext cx="378562" cy="37856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937760" y="30632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робіт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4983480" y="3429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WP, завдання, віхи, графік</a:t>
            </a:r>
            <a:endParaRPr lang="en-US" sz="950" dirty="0"/>
          </a:p>
        </p:txBody>
      </p:sp>
      <p:sp>
        <p:nvSpPr>
          <p:cNvPr id="18" name="Text 13"/>
          <p:cNvSpPr/>
          <p:nvPr/>
        </p:nvSpPr>
        <p:spPr>
          <a:xfrm>
            <a:off x="7059168" y="230428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4"/>
          <p:cNvSpPr/>
          <p:nvPr/>
        </p:nvSpPr>
        <p:spPr>
          <a:xfrm>
            <a:off x="7932420" y="2103120"/>
            <a:ext cx="822960" cy="8229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3" descr="/home/claude/mpd_pptx_t3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4619" y="2325319"/>
            <a:ext cx="378562" cy="37856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223760" y="30632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Оцінювання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7269480" y="3429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критеріїв, порогові бали</a:t>
            </a:r>
            <a:endParaRPr lang="en-US" sz="950" dirty="0"/>
          </a:p>
        </p:txBody>
      </p:sp>
      <p:sp>
        <p:nvSpPr>
          <p:cNvPr id="23" name="Text 17"/>
          <p:cNvSpPr/>
          <p:nvPr/>
        </p:nvSpPr>
        <p:spPr>
          <a:xfrm>
            <a:off x="9345168" y="2304288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4" name="Shape 18"/>
          <p:cNvSpPr/>
          <p:nvPr/>
        </p:nvSpPr>
        <p:spPr>
          <a:xfrm>
            <a:off x="10218420" y="2103120"/>
            <a:ext cx="822960" cy="8229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5" name="Image 4" descr="/home/claude/mpd_pptx_t3/icons/shield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0619" y="2325319"/>
            <a:ext cx="378562" cy="37856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509760" y="30632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Без помилок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9555480" y="34290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Профілактика 7 типових ризиків</a:t>
            </a:r>
            <a:endParaRPr lang="en-US" sz="950" dirty="0"/>
          </a:p>
        </p:txBody>
      </p:sp>
      <p:sp>
        <p:nvSpPr>
          <p:cNvPr id="28" name="Shape 21"/>
          <p:cNvSpPr/>
          <p:nvPr/>
        </p:nvSpPr>
        <p:spPr>
          <a:xfrm>
            <a:off x="502920" y="4206240"/>
            <a:ext cx="11183112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9" name="Text 22"/>
          <p:cNvSpPr/>
          <p:nvPr/>
        </p:nvSpPr>
        <p:spPr>
          <a:xfrm>
            <a:off x="822960" y="4389120"/>
            <a:ext cx="10561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елемент заявки підкріплює наступний: чітка структура уможливлює послідовні цілі, цілі задають план робіт, а узгодженість усього документа й визначає бал за критеріями якості й уникнення типових помилок оцінювачів.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головних тез теми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69164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97510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6" name="Image 0" descr="/home/claude/mpd_pptx_t3/icons/clipboar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653" y="2123237"/>
            <a:ext cx="252374" cy="2523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83794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Пропозиція — система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463040" y="225856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узгоджених розділів, резюме — насамкінець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236208" y="169164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64808" y="1975104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1" name="Image 1" descr="/home/claude/mpd_pptx_t3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941" y="2123237"/>
            <a:ext cx="252374" cy="25237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96328" y="183794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Ціль ≠ діяльність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196328" y="225856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Специфічна ціль — це зміна стану, не перелік заходів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02920" y="342900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31520" y="371246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6" name="Image 2" descr="/home/claude/mpd_pptx_t3/icons/gea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53" y="3860597"/>
            <a:ext cx="252374" cy="25237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357530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WBS і правило 100%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463040" y="399592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 → завдання → заходи, з віхами й продуктами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6236208" y="342900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64808" y="3712464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3" descr="/home/claude/mpd_pptx_t3/icons/fileEdi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941" y="3860597"/>
            <a:ext cx="252374" cy="25237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96328" y="357530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Форма — не творчість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196328" y="399592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Точне слідування шаблону й лімітам донора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502920" y="516636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31520" y="5449824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4" descr="/home/claude/mpd_pptx_t3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653" y="5597957"/>
            <a:ext cx="252374" cy="25237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63040" y="531266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Пороги вирішують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1463040" y="573328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провальний критерій відхиляє всю заявку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6236208" y="5166360"/>
            <a:ext cx="5440680" cy="1481328"/>
          </a:xfrm>
          <a:prstGeom prst="roundRect">
            <a:avLst>
              <a:gd name="adj" fmla="val 493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464808" y="5449824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1" name="Image 5" descr="/home/claude/mpd_pptx_t3/icons/shield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2941" y="5597957"/>
            <a:ext cx="252374" cy="25237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96328" y="5312664"/>
            <a:ext cx="4251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Профілактика помилок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7196328" y="5733288"/>
            <a:ext cx="4251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типових ризиків, кожен — з конкретним запобіжником</a:t>
            </a:r>
            <a:endParaRPr lang="en-US" sz="1000" dirty="0"/>
          </a:p>
        </p:txBody>
      </p:sp>
      <p:sp>
        <p:nvSpPr>
          <p:cNvPr id="34" name="Text 26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011680"/>
            <a:ext cx="5486400" cy="54864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754880"/>
            <a:ext cx="4572000" cy="45720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77724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5" name="Image 0" descr="/home/claude/mpd_pptx_t3/icons/question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2815" y="987095"/>
            <a:ext cx="357530" cy="35753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ОБГОВОРЕННЯ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02920" y="17830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обговорення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502920" y="260604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6"/>
          <p:cNvSpPr/>
          <p:nvPr/>
        </p:nvSpPr>
        <p:spPr>
          <a:xfrm>
            <a:off x="50292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43000" y="2587752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Яка з семи типових помилок найбільш ризикована для проєктів вашої галузі — і чому?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02920" y="347472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9"/>
          <p:cNvSpPr/>
          <p:nvPr/>
        </p:nvSpPr>
        <p:spPr>
          <a:xfrm>
            <a:off x="50292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143000" y="3456432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Наведіть власний приклад «підміни цілі засобом» і сформулюйте його правильно.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02920" y="43434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5" name="Text 12"/>
          <p:cNvSpPr/>
          <p:nvPr/>
        </p:nvSpPr>
        <p:spPr>
          <a:xfrm>
            <a:off x="50292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143000" y="4325112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пороговий принцип оцінювання змінює пріоритети команди під час написання заявки?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502920" y="56235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Дякуємо за увагу!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502920" y="65105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3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228832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2026-08-25T09:16:48Z</dcterms:created>
  <dcterms:modified xsi:type="dcterms:W3CDTF">2026-08-25T09:16:48Z</dcterms:modified>
</cp:coreProperties>
</file>