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2474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88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11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Ризик-аналіз: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зміст та основні інструменти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3383280"/>
            <a:ext cx="10972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 Принципи інвестиційної стратегії з урахуванням ризику. Структура проєктного ризику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 Підходи до аналізу проєктних ризиків. Інструменти ризик-аналізу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 Ідентифікація ризиків. Діаграма Ісікави та метод прямої інспекції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 Оцінювання вірогідності розвитку ідентифікованого ризику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ІК  ·  ЗК1  ·  СК1  ·  СК2  ·  ПРН1  ·  ПРН2  ·  ПРН5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Інвестиційна стратегія і ризик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 розробки стратегії з урахуванням ризику, ризик-апетит інвестора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проєктного ризику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компоненти, джерела, класифікація ризиків інвестиційного проєкту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Підходи до аналізу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якісний і кількісний аналіз, комбіновані підходи, коли який застосовувати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ризик-аналізу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матриці, дерева рішень, чутливість, сценарії, Монте-Карло — огляд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 ризиків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діаграма Ісікави (риб’яча кістка), метод прямої інспекції, інші техніки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ймовірності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підходи до оцінювання вірогідності розвитку ідентифікованого ризику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ВСТУП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таке ризик-аналіз у контексті проєктів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Ризик-аналіз — систематичний процес ідентифікації, опису та оцінки ризиків, що можуть вплинути на цілі інвестиційного проєкту. Він забезпечує інформаційну основу для прийняття рішень про запуск, структурування, фінансування та управління проєктом.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37744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37744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651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ризики існують? Які їхні джерела та механізми впливу на цілі проєкту?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37744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37744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651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і оцінка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Яка ймовірність? Які наслідки? Який інтегральний рівень ризику? Як ризики пов’язані між собою?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37744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37744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651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Основа для рішень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приймати проєкт? Як структурувати? Які заходи реагування закласти в план і бюджет?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11.1  ІНВЕСТИЦІЙНА СТРАТЕГІЯ І РИЗИК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Принципи розробки інвестиційної стратегії з урахуванням ризику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Узгодження з ризик-апетитом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інвестування має відповідати готовності організації (або інвестора) приймати ризик. Агресивне зростання при низькому апетиті — джерело конфліктів і зривів.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Диверсифікація як базова норма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Розподіл інвестицій за проєктами, галузями, географією, стадіями знижує несистематичний ризик портфеля.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ризику до рішення, а не після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Ризик-аналіз — обов’язковий етап перед прийняттям інвестиційного рішення, а не формальність після затвердження.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Баланс дохідності та ризику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Цільова дохідність має компенсувати прийнятий ризик. Проєкти з однаковим NPV, але різним ризиком, не рівноцінні.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11.1  ІНВЕСТИЦІЙНА СТРАТЕГІЯ І РИЗИК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Додаткові принципи врахування ризику в стратегії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Сценарне мислення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перевіряється за кількома сценаріями (базовий, песимістичний, стресовий), а не лише за однією «точковою» оцінкою.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Гнучкість і опціональність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Закладені можливості коригування (етапність, вихід, масштабування) підвищують стійкість стратегії до невизначеності.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Прозорість припущень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Ключові припущення щодо ризиків і дохідності фіксуються і періодично переглядаються.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Інтеграція з ризик-менеджментом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Інвестиційна стратегія і система ризик-менеджменту організації узгоджені: одні й ті самі критерії, ліміти, звітність.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11.1  СТРУКТУРА ПРОЄКТНОГО РИЗИКУ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проєктного ризику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Проєктний ризик — можливість відхилення результатів проєкту від очікуваних (за термінами, вартістю, якістю, ефектом) внаслідок невизначеності внутрішніх і зовнішніх факторів.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057400"/>
            <a:ext cx="56692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2402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Джерела ризику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743200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Технічні, ринкові, фінансові, організаційні, зовнішні (регуляторні, політичні, природні).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63640" y="2057400"/>
            <a:ext cx="56692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2402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Об’єкти впливу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92240" y="2743200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Терміни, бюджет, якість/зміст, вигоди (NPV, IRR), безпека, репутація.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4160520"/>
            <a:ext cx="56692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3434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Фази прояву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4846320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Преінвестиційна, інвестиційна (будівництво/впровадження), експлуатаційна.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63640" y="4160520"/>
            <a:ext cx="56692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43434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Взаємозв’язки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2240" y="4846320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рідко ізольовані: затримка постачання → зрив графіка → перевитрата → штрафні санкції.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11.1  СТРУКТУРА ПРОЄКТНОГО РИЗИКУ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Класифікація проєктних ризиків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Технічні / технологічні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Невідповідність технологій, збої обладнання, помилки проєктування, якість робіт.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Ринкові / комерційні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Попит, ціни, конкуренція, збут, поведінка контрагентів.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Фінансові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Вартість капіталу, курси, інфляція, доступність фінансування, ліквідність.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Організаційні / управлінські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Компетенції команди, координація, зміни обсягу робіт, конфлікти стейкхолдерів.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Зовнішні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Регулювання, політична ситуація, форс-мажор, екологічні обмеження.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Юридичні / контрактні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Права на активи, дозволи, умови договорів, спори, зміна законодавства.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11.2  ПІДХОДИ ДО АНАЛІЗУ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Підходи до аналізу проєктних ризиків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Якісний аналіз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 ризиків, експертні оцінки ймовірності та впливу за шкалами (низький / середній / високий), ранжування, матриця ризиків. Швидкий, не потребує великих даних, суб’єктивний.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260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Кількісний аналіз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Числові оцінки: розподіли ймовірностей, чутливість NPV/IRR, сценарії, імітація Монте-Карло, дерева рішень. Точніший, але потребує даних і моделей.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17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Комбінований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4983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Спочатку якісний скринінг і пріоритезація, потім кількісний аналіз для ключових ризиків. Найпоширеніша практика.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11.2  ПІДХОДИ ДО АНАЛІЗУ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Коли який підхід застосовувати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Якісний — достатньо, якщо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Рання стадія проєкту; обмежені дані; потрібна швидка пріоритезація; рішення не вимагає точної грошової оцінки ризику.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Кількісний — потрібен, якщо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Великі інвестиції; рішення залежить від числових порогів (NPV, DSCR); є дані або можливість змоделювати розподіли; вимоги інвесторів / банку.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17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Комбінований — оптимальний, якщо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0749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Стандартний інвестиційний цикл: якісний скринінг усіх ризиків → кількісний аналіз топ-ризиків і ключових показників проєкту.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11.2  ІНСТРУМЕНТИ РИЗИК-АНАЛІЗУ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Основні інструменти ризик-аналізу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Матриця ймовірність–вплив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Якісне ранжування ризиків за двома осями; основа пріоритезації.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чутливості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змінюється NPV/IRR при зміні одного фактора; виявлення критичних змінних.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Сценарний аналіз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Кілька узгоджених наборів припущень (оптимістичний, базовий, песимістичний).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Дерева рішень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Структурування послідовних рішень і випадкових подій з розрахунком очікуваної цінності.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Імітація Монте-Карло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Тисячі випадкових сценаріїв за заданими розподілами; розподіл NPV і ймовірність збитків.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Діаграма Ісікави, чек-листи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 ідентифікації причин і повноти переліку ризиків.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11.2  ІНСТРУМЕНТИ РИЗИК-АНАЛІЗУ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чутливості та сценарний аналіз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чутливості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Показує, наскільки чутливий ключовий показник (NPV, IRR) до зміни окремого вхідного параметра (ціна, обсяг, ставка дисконту, капітал. витрати). Допомагає зосередити увагу на найкритичніших факторах ризику.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260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Сценарний аналіз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Розглядає одночасну зміну кількох пов’язаних параметрів у межах узгодженого сценарію. Реалістичніший за однофакторну чутливість, але кількість сценаріїв обмежена.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17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4983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Чутливість не враховує ймовірності та кореляції. Сценарії — суб’єктивний вибір «наборів». Для повної картини часто потрібна імітація.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11.3  ІДЕНТИФІКАЦІЯ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 ризиків: мета та підходи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 ідентифікації — скласти максимально повний і структурований перелік ризиків, що можуть вплинути на цілі проєкту, до того як вони реалізуються. Пропущений ризик не можна ні оцінити, ні обробити.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Документальний аналіз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Бізнес-план, кошториси, контракти, уроки попередніх проєктів, галузеві огляди.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Експертні методи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805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Мозковий штурм, інтерв’ю, метод Дельфі, чек-листи, структуровані воркшопи.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Графічні та структурні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667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Діаграма Ісікави, дерева відмов, аналіз процесів, SWOT у розрізі ризиків.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11.3  ІДЕНТИФІКАЦІЯ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Діаграма Ісікави (риб’яча кістка)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Діаграма Ісікави — інструмент причинно-наслідкового аналізу. «Голова риби» — проблема або небажана подія (реалізація ризику); «кістки» — категорії причин; від них відходять конкретні фактори. Допомагає структуровано шукати джерела ризику.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категорії (6M)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(методи), Machines (обладнання), Materials (матеріали), Manpower (персонал), Measurement (вимірювання), Mother Nature (середовище).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Застосування в проєктах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Категорії адаптують: техніка, постачання, фінанси, команда, зовнішнє середовище, стейкхолдери.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Переваги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Візуальність; залучення команди; повнота переліку причин; основа для подальшої оцінки та заходів.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11.3  ІДЕНТИФІКАЦІЯ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прямої інспекції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 прямої інспекції (direct inspection) — безпосередній огляд об’єкта, процесу або місця реалізації проєкту з метою виявлення видимих і прихованих джерел ризику. Доповнює кабінетні методи «полем».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інспектують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Майданчик, обладнання, умови праці, логістичні маршрути, стан інфраструктури, дотримання процедур на місці.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Хто проводить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Експерти з відповідних галузей, представники служби РМ, незалежні консультанти, спільно з місцевою командою.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Результат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Список виявлених ризиків і невідповідностей; фото/відео фіксація; рекомендації щодо подальшої оцінки та заходів.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25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11.3  ІДЕНТИФІКАЦІЯ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Інші поширені техніки ідентифікації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Чек-листи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Стандартизовані переліки типових ризиків для галузі або типу проєкту. Швидкі, але можуть пропускати унікальні ризики.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Мозковий штурм і воркшопи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Групова генерація ідей у вільній або структурованій формі; важлива фасилітація та різноманітність учасників.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Дельфі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Ітеративне опитування експертів анонімно з узагальненням відповідей — зменшує вплив домінуючих особистостей.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припущень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Виявлення припущень бізнес-плану та перевірка, що станеться, якщо вони не справдяться.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11.4  ОЦІНЮВАННЯ ВІРОГІДНОСТІ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Оцінювання вірогідності розвитку ідентифікованого ризику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ідентифікації потрібно оцінити, наскільки ймовірним є настання ризикової події. Оцінка може бути якісною (шкали) або кількісною (числові ймовірності, частоти).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4688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Якісні шкали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15468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Наприклад: дуже низька / низька / середня / висока / дуже висока. Або бали 1–5. Потребують узгоджених визначень для однозначності.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4688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Кількісні оцінки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315468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Ймовірність у частках або відсотках; очікувана частота (раз на N років); параметри розподілу для імітації.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4688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Джерела даних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66760" y="315468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Історична статистика, галузеві бази, експертні судження, аналоги, результати випробувань і моделювання.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11.4  ОЦІНЮВАННЯ ВІРОГІДНОСТІ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Експертна оцінка ймовірності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Коли необхідна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Немає надійної статистики; унікальний проєкт; нові технології або ринки; рідкісні події.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підвищити якість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Кілька незалежних експертів; анонімність (Дельфі); калібрування експертів; розбиття на складові події.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викривлення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Надмірна впевненість; якірна прив’язка; доступність (недавні події здаються ймовірнішими); групове мислення.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поради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Фіксувати діапазон, а не лише точкову оцінку; питати про «найкращий / найгірший / найімовірніший» сценарій.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25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11.4  ОЦІНЮВАННЯ ВІРОГІДНОСТІ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Поєднання ймовірності та впливу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Рівень ризику зазвичай визначають як комбінацію ймовірності та впливу (наслідків). У якісному аналізі — матриця; у кількісному — очікувані збитки (ймовірність × величина втрат) або повний розподіл результатів.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Матриця P–I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Комірки матриці відповідають рівням ризику (низький / середній / високий / критичний) і визначають пріоритет реагування.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Очікувані втрати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= P × Loss. Зручно для порівняння та агрегації, але спрощує розподіл наслідків.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Повний профіль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Розподіл можливих втрат (VaR, Expected Shortfall, крива ризику) — для складних і критичних рішень.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25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Типовий процес ризик-аналізу проєкту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80160" y="114300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Підготовка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Цілі проєкту, межі аналізу, критерії, команда, доступні дані.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0574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8600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80160" y="214884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51460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Чек-листи, Ісікава, воркшопи, інспекція, аналіз документів → реєстр ризиків.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0632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9184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80160" y="315468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Якісна оцінка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352044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Ймовірність і вплив за шкалами; матриця; пріоритезація.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0690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976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280160" y="416052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Кількісна оцінка (за потреби)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452628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Чутливість, сценарії, Монте-Карло для ключових ризиків і NPV.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50749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30352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280160" y="516636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Документування та передача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280160" y="55321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Оновлений реєстр, висновки для рішення та плану реагування.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25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Якість ризик-аналізу: на що звертати увагу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Повнота ідентифікації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залучені різні погляди? Чи перевірені типові «сліпі зони» (контрагенти, регуляторика, людський фактор)?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Узгодженість шкал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всі однаково розуміють «високу» ймовірність і «суттєвий» вплив?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Прозорість припущень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зафіксовані джерела оцінок і ключові припущення для подальшого перегляду?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із рішенням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результати аналізу реально використовуються при прийнятті інвестиційного рішення?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25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помилки ризик-аналізу проєктів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після рішення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Ризик-аналіз роблять, щоб «підтвердити» вже прийняте рішення, а не щоб інформувати його.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Ігнорування кореляцій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оцінюють ізольовано; ігнорують ланцюгові ефекти та одночасну реалізацію кількох загроз.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Надмірна оптимістичність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Оцінки ймовірності та наслідків систематично занижені (optimism bias); немає стресових сценаріїв.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Відсутність оновлення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зроблено один раз на старті; при зміні умов реєстр і оцінки не актуалізуються.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25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ЗВ’ЯЗОК З КУРСОМ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Ризик-аналіз у системі тем курсу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Якісна та кількісна оцінка (теми 3–4)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 цієї теми — практичне застосування методів якісного та кількісного оцінювання до проєктних ризиків.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Теорія корисності (тема 5)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Ставлення інвестора до ризику впливає на те, який рівень ризику проєкту прийнятний.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управління (тема 8)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 аналізу визначають, які інструменти реагування закладати в план і бюджет проєкту.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 (тема 9)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 і оцінки — основа плану реагування на ризики проєкту.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25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інструменти та кроки ризик-аналізу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 інвестування з урахуванням ризику; структура проєктного ризику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Підходи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Якісний, кількісний, комбінований — вибір за даними та важливістю рішення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Ісікава, пряма інспекція, чек-листи, воркшопи, Дельфі, аналіз припущень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Ймовірність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Шкали, експертні оцінки, статистика; поєднання з впливом у матриці чи EL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Глибший аналіз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Чутливість, сценарії, дерева рішень, Монте-Карло для ключових ризиків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Результат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Реєстр, пріоритети, вхід для рішення про проєкт і плану реагування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25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 — невід’ємна частина інвестиційної стратегії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має враховувати ризик-апетит, диверсифікацію, сценарне мислення та оцінку ризику до прийняття рішення.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проєктного ризику багатогранна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Джерела, об’єкти впливу, фази та взаємозв’язки визначають, як аналізувати та пріоритезувати ризики.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 задає якість усього аналізу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Діаграма Ісікави, пряма інспекція та інші техніки допомагають не пропустити суттєві ризики.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Ймовірність і вплив — основа пріоритезації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Якісні шкали, експертні оцінки та кількісні методи дозволяють ранжувати ризики і переходити до плану реагування.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25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11  ·  Ризик-аналіз: зміст та основні інструменти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2444</Words>
  <Application>Microsoft Macintosh PowerPoint</Application>
  <PresentationFormat>Широкоэкранный</PresentationFormat>
  <Paragraphs>339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11. Ризик-аналіз: зміст та основні інструменти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2026-09-02T12:02:25Z</dcterms:created>
  <dcterms:modified xsi:type="dcterms:W3CDTF">2026-09-03T08:45:57Z</dcterms:modified>
</cp:coreProperties>
</file>