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6" r:id="rId2"/>
    <p:sldId id="381" r:id="rId3"/>
    <p:sldId id="382" r:id="rId4"/>
    <p:sldId id="383" r:id="rId5"/>
    <p:sldId id="384" r:id="rId6"/>
    <p:sldId id="385" r:id="rId7"/>
    <p:sldId id="386" r:id="rId8"/>
    <p:sldId id="387" r:id="rId9"/>
    <p:sldId id="388" r:id="rId10"/>
    <p:sldId id="389" r:id="rId11"/>
    <p:sldId id="390" r:id="rId12"/>
    <p:sldId id="391" r:id="rId13"/>
    <p:sldId id="392" r:id="rId14"/>
    <p:sldId id="393" r:id="rId15"/>
    <p:sldId id="394" r:id="rId16"/>
    <p:sldId id="395" r:id="rId17"/>
    <p:sldId id="396" r:id="rId18"/>
    <p:sldId id="397" r:id="rId19"/>
    <p:sldId id="398" r:id="rId20"/>
    <p:sldId id="399" r:id="rId21"/>
    <p:sldId id="400" r:id="rId22"/>
    <p:sldId id="401" r:id="rId23"/>
    <p:sldId id="402" r:id="rId24"/>
    <p:sldId id="403" r:id="rId25"/>
    <p:sldId id="404" r:id="rId26"/>
    <p:sldId id="405" r:id="rId27"/>
    <p:sldId id="406" r:id="rId28"/>
    <p:sldId id="407" r:id="rId29"/>
    <p:sldId id="408" r:id="rId30"/>
    <p:sldId id="409" r:id="rId31"/>
    <p:sldId id="416" r:id="rId32"/>
    <p:sldId id="417" r:id="rId33"/>
    <p:sldId id="418" r:id="rId34"/>
    <p:sldId id="419" r:id="rId35"/>
    <p:sldId id="420" r:id="rId36"/>
    <p:sldId id="421" r:id="rId37"/>
    <p:sldId id="422" r:id="rId38"/>
    <p:sldId id="423" r:id="rId39"/>
    <p:sldId id="424" r:id="rId40"/>
    <p:sldId id="425" r:id="rId41"/>
    <p:sldId id="426" r:id="rId42"/>
    <p:sldId id="427" r:id="rId43"/>
    <p:sldId id="428" r:id="rId44"/>
    <p:sldId id="429" r:id="rId45"/>
    <p:sldId id="410" r:id="rId46"/>
    <p:sldId id="411" r:id="rId47"/>
    <p:sldId id="412" r:id="rId48"/>
    <p:sldId id="413" r:id="rId49"/>
    <p:sldId id="430" r:id="rId50"/>
    <p:sldId id="431" r:id="rId51"/>
    <p:sldId id="432" r:id="rId52"/>
    <p:sldId id="434" r:id="rId53"/>
    <p:sldId id="435" r:id="rId54"/>
    <p:sldId id="437" r:id="rId55"/>
    <p:sldId id="438" r:id="rId56"/>
    <p:sldId id="433" r:id="rId57"/>
    <p:sldId id="414" r:id="rId58"/>
    <p:sldId id="415" r:id="rId59"/>
    <p:sldId id="439" r:id="rId60"/>
    <p:sldId id="440" r:id="rId61"/>
    <p:sldId id="441" r:id="rId62"/>
    <p:sldId id="442" r:id="rId63"/>
    <p:sldId id="306" r:id="rId6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46" autoAdjust="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F1EA0-2147-410D-83F0-6E3555B641D8}" type="datetimeFigureOut">
              <a:rPr lang="uk-UA" smtClean="0"/>
              <a:t>25.09.2026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C0BCD-4AEF-4EB8-A058-DE40B34F29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52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25.09.2026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8113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25.09.2026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2353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25.09.2026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3460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25.09.2026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8714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25.09.2026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545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25.09.2026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523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25.09.2026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718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25.09.2026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2074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25.09.2026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0110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25.09.2026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2012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25.09.2026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572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80DF1-5360-45D6-ABB8-5F483C698456}" type="datetimeFigureOut">
              <a:rPr lang="uk-UA" smtClean="0"/>
              <a:t>25.09.2026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2F9A8-4AA7-49E0-8971-CA0DF8C7EEE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5604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femote.com/post/https-lifemote-com-2023-09-11-unveiling-the-exquisite-battle-the-epic-rivalry-of-160-mhz-bw-vs-80-mhz-bw-in-coverage-performance" TargetMode="Externa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382" y="1230820"/>
            <a:ext cx="10825018" cy="3331943"/>
          </a:xfrm>
        </p:spPr>
        <p:txBody>
          <a:bodyPr>
            <a:normAutofit/>
          </a:bodyPr>
          <a:lstStyle/>
          <a:p>
            <a:r>
              <a:rPr lang="uk-UA" sz="4400" noProof="0" dirty="0"/>
              <a:t>Лекція 2:</a:t>
            </a:r>
            <a:br>
              <a:rPr lang="uk-UA" sz="4400" noProof="0" dirty="0"/>
            </a:br>
            <a:br>
              <a:rPr lang="uk-UA" sz="4400" noProof="0" dirty="0"/>
            </a:br>
            <a:r>
              <a:rPr lang="uk-UA" sz="5400" b="1" noProof="0" dirty="0"/>
              <a:t>Еволюція, стандарти та основи Wi-Fi</a:t>
            </a:r>
            <a:br>
              <a:rPr lang="uk-UA" sz="5400" noProof="0" dirty="0"/>
            </a:br>
            <a:endParaRPr lang="uk-UA" sz="4400" b="1" noProof="0" dirty="0"/>
          </a:p>
        </p:txBody>
      </p:sp>
    </p:spTree>
    <p:extLst>
      <p:ext uri="{BB962C8B-B14F-4D97-AF65-F5344CB8AC3E}">
        <p14:creationId xmlns:p14="http://schemas.microsoft.com/office/powerpoint/2010/main" val="1615129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645" y="0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Еволюція, стандарти та основи Wi-Fi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163" y="864516"/>
            <a:ext cx="11421963" cy="1878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Wi-Fi</a:t>
            </a:r>
            <a:r>
              <a:rPr lang="uk-UA" sz="1800" noProof="0" dirty="0"/>
              <a:t> – технологія бездротових локальних мереж, побудована на сімействі стандартів IEEE 802.11. Її розвиток відбувався не лише через збільшення максимальної швидкості, а й через підвищення ефективності використання радіочастотного ресурсу, підтримку великої кількості пристроїв, зменшення затримки та підвищення енергоефективності.</a:t>
            </a:r>
          </a:p>
          <a:p>
            <a:pPr marL="0" indent="0">
              <a:buNone/>
            </a:pPr>
            <a:endParaRPr lang="uk-UA" sz="1800" noProof="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706DC4-BD8F-E7B4-BD45-AE42AB4AE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160" y="2614135"/>
            <a:ext cx="8317679" cy="424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8161A8-33CF-954A-2479-EAED124050BD}"/>
              </a:ext>
            </a:extLst>
          </p:cNvPr>
          <p:cNvSpPr txBox="1"/>
          <p:nvPr/>
        </p:nvSpPr>
        <p:spPr>
          <a:xfrm>
            <a:off x="345164" y="2027352"/>
            <a:ext cx="115016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noProof="0" dirty="0"/>
              <a:t>У цій лекції розглянемо, </a:t>
            </a:r>
            <a:r>
              <a:rPr lang="uk-UA" sz="1800" b="1" noProof="0" dirty="0"/>
              <a:t>як виник і розвивався Wi-Fi, які стандарти лежать в його основі, які принципи об'єднують різні покоління та які основні об'єкти визначає IEEE 802.11</a:t>
            </a:r>
            <a:r>
              <a:rPr lang="uk-UA" sz="1800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4181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07EF6-E0BE-1E15-9742-7115A3086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26EC8-BFAA-0BA1-1F2F-5B3DD8F91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Яку проблему вирішує Wi-Fi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84C75-CB2E-A85B-AB2C-990B2A47C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0" y="1028919"/>
            <a:ext cx="11484481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noProof="0" dirty="0"/>
              <a:t>Основне завдання Wi-Fi – забезпечити </a:t>
            </a:r>
            <a:r>
              <a:rPr lang="uk-UA" sz="2000" b="1" noProof="0" dirty="0"/>
              <a:t>мережеве передавання даних без фізичного кабелю між кінцевим пристроєм і точкою підключення до локальної мережі</a:t>
            </a:r>
            <a:r>
              <a:rPr lang="uk-UA" sz="2000" noProof="0" dirty="0"/>
              <a:t>.</a:t>
            </a:r>
          </a:p>
          <a:p>
            <a:pPr marL="0" indent="0">
              <a:buNone/>
            </a:pPr>
            <a:r>
              <a:rPr lang="uk-UA" sz="2000" noProof="0" dirty="0"/>
              <a:t>На відміну від дротового Ethernet, середовищем передавання є радіоефір. Це усуває потребу в кабелі, але створює нові проблеми: обмежений спектр, завади, змінний рівень сигналу, багатопроменеве поширення, конкуренцію між пристроями та залежність якості зв'язку від навколишнього середовища.</a:t>
            </a:r>
          </a:p>
          <a:p>
            <a:pPr marL="0" indent="0">
              <a:buNone/>
            </a:pPr>
            <a:r>
              <a:rPr lang="uk-UA" sz="2000" noProof="0" dirty="0"/>
              <a:t>Тому Wi-Fi – це не «Ethernet без кабелю», а технологія зі своїми принципами роботи та обмеженнями.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23E24C-FD98-0D84-8DDF-039EB483B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462" y="3486300"/>
            <a:ext cx="4448252" cy="31634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0954C8-2F1F-9EB7-5D5A-507B46B180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259" y="3105728"/>
            <a:ext cx="50673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236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CE78B-6855-5FAB-4307-501051CC6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533FC-5E40-7493-DDFD-E460184F9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Wi-Fi як система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642C1-E0DB-4DB9-B46A-9A15DE6D8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164" y="906995"/>
            <a:ext cx="11551272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Wi-Fi потрібно розглядати як сукупність взаємопов'язаних механізмів:</a:t>
            </a:r>
          </a:p>
          <a:p>
            <a:pPr marL="0" indent="0" algn="ctr">
              <a:buNone/>
            </a:pPr>
            <a:r>
              <a:rPr lang="uk-UA" sz="1800" b="1" dirty="0"/>
              <a:t>середовище → передавання → спільний доступ → обмін кадрами → захист → мережева взаємодія</a:t>
            </a:r>
            <a:r>
              <a:rPr lang="en-US" sz="1800" b="1" dirty="0"/>
              <a:t>.</a:t>
            </a:r>
          </a:p>
          <a:p>
            <a:pPr marL="0" indent="0">
              <a:buNone/>
            </a:pPr>
            <a:r>
              <a:rPr lang="uk-UA" sz="1800" noProof="0" dirty="0"/>
              <a:t>На фізичному рівні визначається спосіб передавання сигналу через радіоканал. На рівні доступу до середовища визначається, як багато пристроїв використовують спільний канал.</a:t>
            </a:r>
          </a:p>
          <a:p>
            <a:pPr marL="0" indent="0">
              <a:buNone/>
            </a:pPr>
            <a:r>
              <a:rPr lang="uk-UA" sz="1800" noProof="0" dirty="0"/>
              <a:t>Тому одна й та сама радіочастота сама по собі ще не є Wi-Fi: потрібен цілий набір стандартизованих процедур.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2050" name="Picture 2" descr="Linux WiFi SubSystem | J0ng Bae">
            <a:extLst>
              <a:ext uri="{FF2B5EF4-FFF2-40B4-BE49-F238E27FC236}">
                <a16:creationId xmlns:a16="http://schemas.microsoft.com/office/drawing/2014/main" id="{0A034E53-FDBB-FE47-68CD-61830DC8D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64" y="2936351"/>
            <a:ext cx="6052849" cy="371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E590AD-2633-C464-D1A7-7E56DA2B6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855" y="3429000"/>
            <a:ext cx="5024581" cy="296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61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F4724-DDBC-2A88-3D95-E5BF7BBCB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EB385-354A-A726-AC4B-32390BF3C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IEEE 802.11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BD875-29FA-60DF-4246-851F515E4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7" y="834956"/>
            <a:ext cx="11318226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noProof="0" dirty="0"/>
              <a:t>IEEE 802.11</a:t>
            </a:r>
            <a:r>
              <a:rPr lang="uk-UA" sz="1600" noProof="0" dirty="0"/>
              <a:t> – сімейство стандартів бездротових локальних мереж, яке визначає функції фізичного рівня </a:t>
            </a:r>
            <a:r>
              <a:rPr lang="uk-UA" sz="1600" b="1" noProof="0" dirty="0"/>
              <a:t>PHY (Physical Layer)</a:t>
            </a:r>
            <a:r>
              <a:rPr lang="uk-UA" sz="1600" noProof="0" dirty="0"/>
              <a:t> та рівня керування доступом до середовища </a:t>
            </a:r>
            <a:r>
              <a:rPr lang="uk-UA" sz="1600" b="1" noProof="0" dirty="0"/>
              <a:t>MAC (Medium Access Control)</a:t>
            </a:r>
            <a:r>
              <a:rPr lang="uk-UA" sz="1600" noProof="0" dirty="0"/>
              <a:t>.</a:t>
            </a:r>
          </a:p>
          <a:p>
            <a:pPr marL="0" indent="0">
              <a:buNone/>
            </a:pPr>
            <a:r>
              <a:rPr lang="uk-UA" sz="1600" noProof="0" dirty="0"/>
              <a:t>Стандарти 802.11 визначають, як станції передають кадри, отримують доступ до радіосередовища, встановлюють взаємодію, використовують різні фізичні режими та реалізують численні додаткові функції.</a:t>
            </a:r>
          </a:p>
          <a:p>
            <a:pPr marL="0" indent="0">
              <a:buNone/>
            </a:pPr>
            <a:r>
              <a:rPr lang="uk-UA" sz="1600" noProof="0" dirty="0"/>
              <a:t>Актуальна консолідована редакція </a:t>
            </a:r>
            <a:r>
              <a:rPr lang="uk-UA" sz="1600" b="1" noProof="0" dirty="0"/>
              <a:t>IEEE 802.11-2024</a:t>
            </a:r>
            <a:r>
              <a:rPr lang="uk-UA" sz="1600" noProof="0" dirty="0"/>
              <a:t> була опублікована у 2025 році та включає попередні поправки; окремо вже стандартизована поправка 802.11be-2024, відома як основа Wi-Fi 7. 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E5DAF17-9739-B9CF-23BE-C03C6A13D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163" y="2632363"/>
            <a:ext cx="8331921" cy="4109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382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0F391-25A9-225F-6440-5904E57BA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072D1-D18C-BF03-5952-6FE13183A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859" y="96554"/>
            <a:ext cx="8420282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Стандарт, поправка і покоління – це різні поняття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9EF9C-A74C-168A-71EC-EA8EE6BD5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280" y="835952"/>
            <a:ext cx="1145944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Стандарт IEEE 802.11</a:t>
            </a:r>
            <a:r>
              <a:rPr lang="uk-UA" sz="1800" noProof="0" dirty="0"/>
              <a:t> – базовий документ, що визначає сімейство WLAN.</a:t>
            </a:r>
          </a:p>
          <a:p>
            <a:pPr marL="0" indent="0">
              <a:buNone/>
            </a:pPr>
            <a:r>
              <a:rPr lang="uk-UA" sz="1800" b="1" noProof="0" dirty="0"/>
              <a:t>Поправка (Amendment)</a:t>
            </a:r>
            <a:r>
              <a:rPr lang="uk-UA" sz="1800" noProof="0" dirty="0"/>
              <a:t> – документ, який додає або змінює певні функції стандарту. Наприклад, 802.11ax та 802.11be є поправками до IEEE 802.11.</a:t>
            </a:r>
          </a:p>
          <a:p>
            <a:pPr marL="0" indent="0">
              <a:buNone/>
            </a:pPr>
            <a:r>
              <a:rPr lang="uk-UA" sz="1800" b="1" noProof="0" dirty="0"/>
              <a:t>Покоління Wi-Fi</a:t>
            </a:r>
            <a:r>
              <a:rPr lang="uk-UA" sz="1800" noProof="0" dirty="0"/>
              <a:t> – комерційне позначення технологічного покоління, наприклад Wi-Fi 6 або Wi-Fi 7.</a:t>
            </a:r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r>
              <a:rPr lang="uk-UA" sz="1800" noProof="0" dirty="0"/>
              <a:t>Тому:</a:t>
            </a:r>
          </a:p>
          <a:p>
            <a:pPr marL="0" indent="0">
              <a:buNone/>
            </a:pPr>
            <a:r>
              <a:rPr lang="uk-UA" sz="1800" b="1" noProof="0" dirty="0"/>
              <a:t>IEEE 802.11ax → Wi-Fi 6</a:t>
            </a:r>
            <a:br>
              <a:rPr lang="uk-UA" sz="1800" noProof="0" dirty="0"/>
            </a:br>
            <a:r>
              <a:rPr lang="uk-UA" sz="1800" b="1" noProof="0" dirty="0"/>
              <a:t>IEEE 802.11be → Wi-Fi 7</a:t>
            </a:r>
            <a:endParaRPr lang="uk-UA" sz="1800" noProof="0" dirty="0"/>
          </a:p>
          <a:p>
            <a:pPr marL="0" indent="0">
              <a:buNone/>
            </a:pPr>
            <a:endParaRPr lang="uk-UA" sz="18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83FA1A-05F7-EAFB-C742-E810A0425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280" y="3517366"/>
            <a:ext cx="6673095" cy="3191164"/>
          </a:xfrm>
          <a:prstGeom prst="rect">
            <a:avLst/>
          </a:prstGeom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1AF674C9-437A-AE9D-EF77-C9A259C7F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3855648"/>
            <a:ext cx="49911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694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3FFB6-A5FF-BB45-BB3C-816FFC2DA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CC7AB-1CF5-8380-2BFB-D51274AFD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Еволюція поколінь Wi-Fi</a:t>
            </a:r>
            <a:br>
              <a:rPr lang="uk-UA" sz="3200" noProof="0" dirty="0"/>
            </a:br>
            <a:r>
              <a:rPr lang="uk-UA" sz="3200" noProof="0" dirty="0"/>
              <a:t>Початок: IEEE 802.11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45CBC-1204-B3ED-62A0-BE5A79998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0" y="1028919"/>
            <a:ext cx="11429063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Перший стандарт IEEE 802.11 був опублікований у 1997 році та заклав основу для бездротових локальних мереж.</a:t>
            </a:r>
          </a:p>
          <a:p>
            <a:pPr marL="0" indent="0">
              <a:buNone/>
            </a:pPr>
            <a:r>
              <a:rPr lang="uk-UA" sz="1800" noProof="0" dirty="0"/>
              <a:t>Початкова версія забезпечувала значно нижчу швидкість порівняно із сучасними Wi-Fi та використовувала декілька варіантів фізичного рівня.</a:t>
            </a:r>
          </a:p>
          <a:p>
            <a:pPr marL="0" indent="0">
              <a:buNone/>
            </a:pPr>
            <a:r>
              <a:rPr lang="uk-UA" sz="1800" noProof="0" dirty="0"/>
              <a:t>Подальший розвиток 802.11 відбувався через окремі поправки, кожна з яких вирішувала певні технічні обмеження.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D410B7-1B86-1DCC-4901-C7F9BFEC2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736" y="3076644"/>
            <a:ext cx="8034594" cy="32317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534E77-E9E6-6229-48A8-158C0AA6C9C9}"/>
              </a:ext>
            </a:extLst>
          </p:cNvPr>
          <p:cNvSpPr txBox="1"/>
          <p:nvPr/>
        </p:nvSpPr>
        <p:spPr>
          <a:xfrm>
            <a:off x="10649526" y="316334"/>
            <a:ext cx="1079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noProof="0" dirty="0"/>
              <a:t>1997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229888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55A7D-3235-839F-B5FC-B56AF91D6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0F65D-EB32-71A7-65D3-FC410BA94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802.11b: масове поширення Wi-Fi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C573D-4B21-2964-AD5C-2B83BB547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IEEE 802.11b</a:t>
            </a:r>
            <a:r>
              <a:rPr lang="uk-UA" sz="1800" noProof="0" dirty="0"/>
              <a:t> став одним із перших стандартів, який зробив WLAN практично придатною для масового використання.</a:t>
            </a:r>
            <a:r>
              <a:rPr lang="en-US" sz="1800" noProof="0" dirty="0"/>
              <a:t> </a:t>
            </a:r>
            <a:r>
              <a:rPr lang="uk-UA" sz="1800" noProof="0" dirty="0"/>
              <a:t>Він працював у діапазоні 2,4 ГГц та використовував технологію прямого розширення спектра.</a:t>
            </a:r>
            <a:r>
              <a:rPr lang="uk-UA" sz="1800" dirty="0"/>
              <a:t> </a:t>
            </a:r>
          </a:p>
          <a:p>
            <a:pPr marL="0" indent="0">
              <a:buNone/>
            </a:pPr>
            <a:r>
              <a:rPr lang="uk-UA" sz="1800" b="1" dirty="0"/>
              <a:t>Технологія прямого послідовного розширення спектру (</a:t>
            </a:r>
            <a:r>
              <a:rPr lang="en-US" sz="1800" b="1" dirty="0"/>
              <a:t>Direct Sequence Spread Spectrum - DSSS) </a:t>
            </a:r>
            <a:r>
              <a:rPr lang="en-US" sz="1800" dirty="0"/>
              <a:t>– </a:t>
            </a:r>
            <a:r>
              <a:rPr lang="uk-UA" sz="1800" dirty="0"/>
              <a:t>це метод бездротової модуляції, який полягає у множенні даних на швидкий псевдовипадковий код для розширення сигналу на ширшу смугу частот, що забезпечує його стійкість до перешкод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r>
              <a:rPr lang="uk-UA" sz="1800" noProof="0" dirty="0"/>
              <a:t>Максимальна номінальна швидкість фізичного рівня становила 11 Мбіт/с.</a:t>
            </a:r>
          </a:p>
          <a:p>
            <a:pPr marL="0" indent="0">
              <a:buNone/>
            </a:pPr>
            <a:r>
              <a:rPr lang="uk-UA" sz="1800" noProof="0" dirty="0"/>
              <a:t>Головним обмеженням залишалися невисока швидкість та обмежений частотний ресурс діапазону 2,4 ГГц.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7347C2-533D-FEC2-3FF2-C354FE09B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01" y="3350251"/>
            <a:ext cx="7328117" cy="15003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8D841A-B75D-D2E4-4D93-96FAF4141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012" y="3272187"/>
            <a:ext cx="2306371" cy="1991657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C446586C-B3FC-8981-8E3B-557605C7C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990" y="5304482"/>
            <a:ext cx="3721689" cy="155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358397-DA7E-3A4D-073F-9413FEFD88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528" y="4730709"/>
            <a:ext cx="5772128" cy="20040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D97F0D-983F-1488-F867-962E6A20B389}"/>
              </a:ext>
            </a:extLst>
          </p:cNvPr>
          <p:cNvSpPr txBox="1"/>
          <p:nvPr/>
        </p:nvSpPr>
        <p:spPr>
          <a:xfrm>
            <a:off x="10649526" y="316334"/>
            <a:ext cx="1079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noProof="0" dirty="0"/>
              <a:t>1999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750222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943FF-B546-5AC5-653F-1F718ED2B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23AC7-C647-470E-8E00-D46D62233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2590" y="1066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802.11a: перехід до 5 ГГц та OFDM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B7DA6-69EA-8141-34BD-98119CB2A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741" y="747586"/>
            <a:ext cx="11290517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noProof="0" dirty="0"/>
              <a:t>IEEE 802.11a</a:t>
            </a:r>
            <a:r>
              <a:rPr lang="uk-UA" sz="1600" noProof="0" dirty="0"/>
              <a:t> запровадив роботу в діапазоні 5 ГГц та використання </a:t>
            </a:r>
            <a:r>
              <a:rPr lang="uk-UA" sz="1600" b="1" noProof="0" dirty="0"/>
              <a:t>ортогонального частотного мультиплексування (Orthogonal Frequency Division Multiplexing, OFDM)</a:t>
            </a:r>
            <a:r>
              <a:rPr lang="uk-UA" sz="1600" noProof="0" dirty="0"/>
              <a:t>.</a:t>
            </a:r>
            <a:r>
              <a:rPr lang="en-US" sz="1600" noProof="0" dirty="0"/>
              <a:t>  </a:t>
            </a:r>
            <a:r>
              <a:rPr lang="uk-UA" sz="1600" noProof="0" dirty="0"/>
              <a:t>OFDM дозволяє передавати дані паралельно на великій кількості ортогональних піднесучих. Це стало фундаментом для багатьох наступних поколінь Wi-Fi.</a:t>
            </a:r>
          </a:p>
          <a:p>
            <a:pPr marL="0" indent="0">
              <a:buNone/>
            </a:pPr>
            <a:r>
              <a:rPr lang="uk-UA" sz="1600" noProof="0" dirty="0"/>
              <a:t>Таким чином, 802.11a показав важливий напрям розвитку: </a:t>
            </a:r>
            <a:r>
              <a:rPr lang="uk-UA" sz="1600" b="1" noProof="0" dirty="0"/>
              <a:t>ефективне використання широкої смуги частот за допомогою багатонесучої передачі</a:t>
            </a:r>
            <a:r>
              <a:rPr lang="uk-UA" sz="1600" noProof="0" dirty="0"/>
              <a:t>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10DB1069-4E46-9C08-5299-2EFB3687F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36" y="2045384"/>
            <a:ext cx="4972845" cy="222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852D68BE-E04C-6BB2-1DF3-FE4D5C63A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721" y="2045384"/>
            <a:ext cx="4972845" cy="201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E84FBF25-D2D6-2FD4-B62E-A24D6F777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35" y="4444292"/>
            <a:ext cx="4972845" cy="230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CC232C05-B8A5-1564-213B-86B8204BD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721" y="4173762"/>
            <a:ext cx="4601552" cy="268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F0E42C-8D25-0EE8-7DC5-FA073BA09611}"/>
              </a:ext>
            </a:extLst>
          </p:cNvPr>
          <p:cNvSpPr txBox="1"/>
          <p:nvPr/>
        </p:nvSpPr>
        <p:spPr>
          <a:xfrm>
            <a:off x="10854566" y="165506"/>
            <a:ext cx="1079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noProof="0" dirty="0"/>
              <a:t>2003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198369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10EB6-6067-4529-CD5B-2C4821254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BBC6C-10DF-636B-0BDC-74FDC87DF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802.11g: OFDM повертається в 2,4 ГГц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262ED-C03D-76BE-F031-E8C00870E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37" y="947643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noProof="0" dirty="0"/>
              <a:t>IEEE 802.11g</a:t>
            </a:r>
            <a:r>
              <a:rPr lang="uk-UA" sz="1600" noProof="0" dirty="0"/>
              <a:t> переніс OFDM-підхід у діапазон 2,4 ГГц та забезпечив номінальну швидкість фізичного рівня до 54 Мбіт/с.</a:t>
            </a:r>
          </a:p>
          <a:p>
            <a:pPr marL="0" indent="0">
              <a:buNone/>
            </a:pPr>
            <a:r>
              <a:rPr lang="uk-UA" sz="1600" noProof="0" dirty="0"/>
              <a:t>Це дозволило поєднати вищу ефективність OFDM із популярністю діапазону 2,4 ГГц.</a:t>
            </a:r>
          </a:p>
          <a:p>
            <a:pPr marL="0" indent="0">
              <a:buNone/>
            </a:pPr>
            <a:r>
              <a:rPr lang="uk-UA" sz="1600" noProof="0" dirty="0"/>
              <a:t>Однак 2,4 ГГц залишався обмеженим за кількістю доступних неперекривних каналів та значно більше використовувався іншими бездротовими системами.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EBAAFE-B245-CAD3-6828-1998A7C88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2461555"/>
            <a:ext cx="6391566" cy="31406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556F86-8471-4060-7207-05EEDD0FB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842" y="2914432"/>
            <a:ext cx="4687021" cy="22662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E46A6F-AECA-A875-301F-847E58C78011}"/>
              </a:ext>
            </a:extLst>
          </p:cNvPr>
          <p:cNvSpPr txBox="1"/>
          <p:nvPr/>
        </p:nvSpPr>
        <p:spPr>
          <a:xfrm>
            <a:off x="10649526" y="316334"/>
            <a:ext cx="1079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noProof="0" dirty="0"/>
              <a:t>2003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862671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56971-8052-DCA4-AE44-9A8E06559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6A92B-2033-DA5B-EF04-7A6D4588F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0691" y="96554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802.11n – принциповий перелом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DF947-6525-0460-110F-DFDA94531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747586"/>
            <a:ext cx="11567608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noProof="0" dirty="0"/>
              <a:t>IEEE 802.11n</a:t>
            </a:r>
            <a:r>
              <a:rPr lang="uk-UA" sz="1600" noProof="0" dirty="0"/>
              <a:t>, відомий у системі Wi-Fi як </a:t>
            </a:r>
            <a:r>
              <a:rPr lang="uk-UA" sz="1600" b="1" noProof="0" dirty="0"/>
              <a:t>Wi-Fi 4</a:t>
            </a:r>
            <a:r>
              <a:rPr lang="uk-UA" sz="1600" noProof="0" dirty="0"/>
              <a:t>, змінив підхід до підвищення продуктивності.</a:t>
            </a:r>
            <a:r>
              <a:rPr lang="en-US" sz="1600" noProof="0" dirty="0"/>
              <a:t> </a:t>
            </a:r>
            <a:r>
              <a:rPr lang="uk-UA" sz="1600" noProof="0" dirty="0"/>
              <a:t>Замість використання лише одного просторового потоку стандарт широко запровадив </a:t>
            </a:r>
            <a:r>
              <a:rPr lang="uk-UA" sz="1600" b="1" noProof="0" dirty="0"/>
              <a:t>MIMO (Multiple Input Multiple Output)</a:t>
            </a:r>
            <a:r>
              <a:rPr lang="uk-UA" sz="1600" noProof="0" dirty="0"/>
              <a:t> – технологію одночасного використання декількох передавальних і приймальних антен.</a:t>
            </a:r>
          </a:p>
          <a:p>
            <a:pPr marL="0" indent="0">
              <a:buNone/>
            </a:pPr>
            <a:r>
              <a:rPr lang="uk-UA" sz="1600" noProof="0" dirty="0"/>
              <a:t>Також були використані ширші канали та вдосконалені механізми фізичного рівня.</a:t>
            </a:r>
          </a:p>
          <a:p>
            <a:pPr marL="0" indent="0">
              <a:buNone/>
            </a:pPr>
            <a:r>
              <a:rPr lang="uk-UA" sz="1600" b="1" noProof="0" dirty="0"/>
              <a:t>Головна ідея:</a:t>
            </a:r>
            <a:r>
              <a:rPr lang="uk-UA" sz="1600" noProof="0" dirty="0"/>
              <a:t> швидкість можна збільшувати не тільки за рахунок частоти або ширини смуги, а й за рахунок </a:t>
            </a:r>
            <a:r>
              <a:rPr lang="uk-UA" sz="1600" b="1" noProof="0" dirty="0"/>
              <a:t>просторового виміру</a:t>
            </a:r>
            <a:r>
              <a:rPr lang="uk-UA" sz="1600" noProof="0" dirty="0"/>
              <a:t>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07F2E0-3EB6-CB4B-7C88-E14996E89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00" y="2353028"/>
            <a:ext cx="3816133" cy="28747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53BA91-1901-FA37-55AF-CA99859D1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99" y="5299558"/>
            <a:ext cx="8435155" cy="15336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878B5E-A70E-3F23-0498-5F484AA2F4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3019" y="2118574"/>
            <a:ext cx="3070152" cy="46428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30091D-DD13-C8F6-4FBF-9F17F255C6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5369" y="2466731"/>
            <a:ext cx="4418685" cy="26502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433545-8B85-037C-EAB3-6A48A40E219A}"/>
              </a:ext>
            </a:extLst>
          </p:cNvPr>
          <p:cNvSpPr txBox="1"/>
          <p:nvPr/>
        </p:nvSpPr>
        <p:spPr>
          <a:xfrm>
            <a:off x="10649526" y="152589"/>
            <a:ext cx="1079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noProof="0" dirty="0"/>
              <a:t>2009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182236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923F0-2494-6536-1396-697DC7447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341E9-8670-CD4A-5D01-B68A815ED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MIMO як новий ресурс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03D1F0-2E2C-5C66-5F95-B8A18690C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665" y="906995"/>
            <a:ext cx="11318226" cy="5742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noProof="0" dirty="0"/>
              <a:t>Багатоканальна система з декількома входами і виходами (Multiple Input Multiple Output, MIMO)</a:t>
            </a:r>
            <a:r>
              <a:rPr lang="uk-UA" sz="1600" noProof="0" dirty="0"/>
              <a:t> використовує декілька антен на передавачі та приймачі для передавання просторово розділених сигналів.</a:t>
            </a:r>
          </a:p>
          <a:p>
            <a:pPr marL="0" indent="0">
              <a:buNone/>
            </a:pPr>
            <a:r>
              <a:rPr lang="uk-UA" sz="1600" noProof="0" dirty="0"/>
              <a:t>Наприклад, система 2×2 MIMO потенційно може передавати два просторові потоки, якщо умови радіоканалу це дозволяють.</a:t>
            </a:r>
          </a:p>
          <a:p>
            <a:pPr marL="0" indent="0">
              <a:buNone/>
            </a:pPr>
            <a:r>
              <a:rPr lang="uk-UA" sz="1600" noProof="0" dirty="0"/>
              <a:t>Отже, радіоканал отримує ще один ресурс:</a:t>
            </a:r>
            <a:r>
              <a:rPr lang="en-US" sz="1600" noProof="0" dirty="0"/>
              <a:t> </a:t>
            </a:r>
            <a:r>
              <a:rPr lang="uk-UA" sz="1600" b="1" noProof="0" dirty="0"/>
              <a:t>частота + час + простір.</a:t>
            </a: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DE2119-6527-6339-DB8C-0084BD485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538" y="2166384"/>
            <a:ext cx="3599954" cy="4580780"/>
          </a:xfrm>
          <a:prstGeom prst="rect">
            <a:avLst/>
          </a:prstGeom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98DFF2B1-99B3-D162-A36E-89049A954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268" y="2575586"/>
            <a:ext cx="6657975" cy="376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662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3B171-086A-A854-FD8F-C28CE469E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1389B-E8DF-A115-5884-EB51FD692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Wi-Fi 4: комбінування кількох ресурсів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DBFC9-ED41-5CD0-7271-10FD27A55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91" y="881138"/>
            <a:ext cx="11392118" cy="993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Wi-Fi 4 показав принцип, який зберігся у наступних поколіннях:</a:t>
            </a:r>
          </a:p>
          <a:p>
            <a:pPr marL="0" indent="0" algn="ctr">
              <a:buNone/>
            </a:pPr>
            <a:r>
              <a:rPr lang="uk-UA" sz="1800" b="1" noProof="0" dirty="0"/>
              <a:t>ширша смуга + ефективніша модуляція + просторові потоки → вища швидкість.</a:t>
            </a:r>
            <a:endParaRPr lang="uk-UA" sz="1800" noProof="0" dirty="0"/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0ACA8-D4A3-D7D4-BA5E-23C80A835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355" y="3230419"/>
            <a:ext cx="4676775" cy="3505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2C4234-E352-9AA6-5C5C-8D6130A54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8604" y="1755367"/>
            <a:ext cx="4161203" cy="48709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CFB231-4F7D-AD75-1602-7D2F1B3B33D2}"/>
              </a:ext>
            </a:extLst>
          </p:cNvPr>
          <p:cNvSpPr txBox="1"/>
          <p:nvPr/>
        </p:nvSpPr>
        <p:spPr>
          <a:xfrm>
            <a:off x="378691" y="1755367"/>
            <a:ext cx="70464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600" noProof="0" dirty="0"/>
              <a:t>Однак збільшення кожного з цих параметрів має свою ціну. Ширший канал потребує більшої кількості спектра, вища модуляція потребує кращого сигналу, а більше просторових потоків потребує відповідної антенної системи та умов поширення.</a:t>
            </a:r>
          </a:p>
          <a:p>
            <a:pPr marL="0" indent="0">
              <a:buNone/>
            </a:pPr>
            <a:r>
              <a:rPr lang="uk-UA" sz="1600" noProof="0" dirty="0"/>
              <a:t>Тому максимальна швидкість Wi-Fi завжди є результатом </a:t>
            </a:r>
            <a:r>
              <a:rPr lang="uk-UA" sz="1600" b="1" noProof="0" dirty="0"/>
              <a:t>комбінації декількох умов</a:t>
            </a:r>
            <a:r>
              <a:rPr lang="uk-UA" sz="1600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7081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E2C85-37D9-F291-8F7A-4CD014DB5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8FDC7-BE75-2A64-F1B7-C0DBA7F5A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Wi-Fi 5 – IEEE 802.11ac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992FF-5306-4F40-07A5-000CDB097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796" y="947643"/>
            <a:ext cx="11473404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noProof="0" dirty="0"/>
              <a:t>Wi-Fi 5 (IEEE 802.11ac)</a:t>
            </a:r>
            <a:r>
              <a:rPr lang="uk-UA" sz="1600" noProof="0" dirty="0"/>
              <a:t> був орієнтований насамперед на значне підвищення пропускної здатності в діапазоні 5 ГГц.</a:t>
            </a:r>
          </a:p>
          <a:p>
            <a:pPr marL="0" indent="0">
              <a:buNone/>
            </a:pPr>
            <a:r>
              <a:rPr lang="uk-UA" sz="1600" noProof="0" dirty="0"/>
              <a:t>Серед ключових можливостей – канали шириною до 80 та 160 МГц, 256-QAM та багатокористувацький </a:t>
            </a:r>
            <a:r>
              <a:rPr lang="en-US" sz="1600" noProof="0" dirty="0"/>
              <a:t>MU-</a:t>
            </a:r>
            <a:r>
              <a:rPr lang="uk-UA" sz="1600" noProof="0" dirty="0"/>
              <a:t>MIMO.</a:t>
            </a:r>
          </a:p>
          <a:p>
            <a:pPr marL="0" indent="0">
              <a:buNone/>
            </a:pPr>
            <a:r>
              <a:rPr lang="uk-UA" sz="1600" noProof="0" dirty="0"/>
              <a:t>Технологія демонструє важливий компроміс: </a:t>
            </a:r>
            <a:r>
              <a:rPr lang="uk-UA" sz="1600" b="1" noProof="0" dirty="0"/>
              <a:t>чим ширший канал і вища порядковість модуляції, тим вищі вимоги до якості радіоканалу та доступного спектра</a:t>
            </a:r>
            <a:r>
              <a:rPr lang="uk-UA" sz="1600" noProof="0" dirty="0"/>
              <a:t>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B6CC4D-1AAB-FF16-EF31-31C44DA06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782" y="2284191"/>
            <a:ext cx="5837382" cy="43655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9CFE2F-5857-B76C-7C12-29B0F4C3A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96" y="2284191"/>
            <a:ext cx="5519645" cy="16352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9AF873-462B-3751-BEC1-BDFA24446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754" y="4182780"/>
            <a:ext cx="1600200" cy="24669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355CC4-4901-AA51-C399-96B7CF16A3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8153" y="4096250"/>
            <a:ext cx="2194973" cy="27617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723CFE-7F2B-D116-57C7-433693C7D675}"/>
              </a:ext>
            </a:extLst>
          </p:cNvPr>
          <p:cNvSpPr txBox="1"/>
          <p:nvPr/>
        </p:nvSpPr>
        <p:spPr>
          <a:xfrm>
            <a:off x="10649526" y="316334"/>
            <a:ext cx="1079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noProof="0" dirty="0"/>
              <a:t>2013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909282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343C5-C170-85B4-590F-483607113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5CE21-3C0D-1F0E-17FC-E774170EE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231" y="41497"/>
            <a:ext cx="8863538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Від швидкості одного клієнта до ефективності мережі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24403-9E68-E87E-FF8F-4E35CBD47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739795"/>
            <a:ext cx="11558372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noProof="0" dirty="0"/>
              <a:t>До Wi-Fi 5 основна увага значною мірою приділялася підвищенню максимальної швидкості одного з'єднання.</a:t>
            </a:r>
          </a:p>
          <a:p>
            <a:pPr marL="0" indent="0">
              <a:buNone/>
            </a:pPr>
            <a:r>
              <a:rPr lang="uk-UA" sz="1600" noProof="0" dirty="0"/>
              <a:t>Але в реальній WLAN одночасно працюють десятки пристроїв. Якщо кожен пристрій конкурує за весь канал, зростає час очікування та зменшується ефективність використання радіоресурсу.</a:t>
            </a:r>
          </a:p>
          <a:p>
            <a:pPr marL="0" indent="0">
              <a:buNone/>
            </a:pPr>
            <a:r>
              <a:rPr lang="uk-UA" sz="1600" noProof="0" dirty="0"/>
              <a:t>Тому наступний етап розвитку Wi-Fi повинен був вирішувати вже іншу проблему: Як ефективно обслужити багато пристроїв одночасно?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88242FA2-85BA-ECCF-A844-B08BBA2E8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10" y="2190484"/>
            <a:ext cx="3661281" cy="2121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D83698-9960-CD6E-2D36-3182BB60A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705" y="2102287"/>
            <a:ext cx="4162059" cy="47308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87402B-C662-C143-A867-5793F7A092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28" y="4427131"/>
            <a:ext cx="5733617" cy="237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40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E1844-53CD-47E7-BAF7-16BD50431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16012-F360-854A-A2F5-0E26CBA11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427" y="96554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Wi-Fi 6 – IEEE 802.11ax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A0C80-C593-3DA5-561B-C8E677C95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450" y="692167"/>
            <a:ext cx="11417986" cy="57917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noProof="0" dirty="0"/>
              <a:t>Wi-Fi 6 (IEEE 802.11ax)</a:t>
            </a:r>
            <a:r>
              <a:rPr lang="uk-UA" sz="1600" noProof="0" dirty="0"/>
              <a:t> змістив акцент із максимальної швидкості одного клієнта на </a:t>
            </a:r>
            <a:r>
              <a:rPr lang="uk-UA" sz="1600" b="1" noProof="0" dirty="0"/>
              <a:t>ефективність WLAN у щільному середовищі</a:t>
            </a:r>
            <a:r>
              <a:rPr lang="uk-UA" sz="1600" noProof="0" dirty="0"/>
              <a:t>.</a:t>
            </a:r>
          </a:p>
          <a:p>
            <a:pPr marL="0" indent="0">
              <a:buNone/>
            </a:pPr>
            <a:r>
              <a:rPr lang="uk-UA" sz="1600" noProof="0" dirty="0"/>
              <a:t>Ключовим нововведенням став </a:t>
            </a:r>
            <a:r>
              <a:rPr lang="uk-UA" sz="1600" b="1" noProof="0" dirty="0"/>
              <a:t>OFDMA (Orthogonal Frequency Division Multiple Access)</a:t>
            </a:r>
            <a:r>
              <a:rPr lang="uk-UA" sz="1600" noProof="0" dirty="0"/>
              <a:t> – механізм, який дозволяє розподіляти піднесучі одного каналу між декількома пристроями.</a:t>
            </a:r>
            <a:r>
              <a:rPr lang="en-US" sz="1600" noProof="0" dirty="0"/>
              <a:t> </a:t>
            </a:r>
            <a:r>
              <a:rPr lang="uk-UA" sz="1600" noProof="0" dirty="0"/>
              <a:t>Також було вдосконалено MU-MIMO, механізми енергозбереження, повторне використання частот та роботу з великою кількістю клієнтів.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69C82CF1-5413-63A7-6103-20D16F7D3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50" y="1858448"/>
            <a:ext cx="4656968" cy="2586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F2762C-A960-6BCD-B0AB-A678AE472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50" y="4601111"/>
            <a:ext cx="2329405" cy="21603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3B7C2D-4EBF-0167-7204-F05924B291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0645" y="4601111"/>
            <a:ext cx="2277946" cy="2160335"/>
          </a:xfrm>
          <a:prstGeom prst="rect">
            <a:avLst/>
          </a:prstGeom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17A7524C-3340-8E7C-4D39-E48F6CF37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513" y="1715721"/>
            <a:ext cx="6096000" cy="504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6F5BBE-DDBD-6FA9-EEEE-E0A75A195DAF}"/>
              </a:ext>
            </a:extLst>
          </p:cNvPr>
          <p:cNvSpPr txBox="1"/>
          <p:nvPr/>
        </p:nvSpPr>
        <p:spPr>
          <a:xfrm>
            <a:off x="10758095" y="112464"/>
            <a:ext cx="1079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noProof="0" dirty="0"/>
              <a:t>2019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757091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73F73-8EB0-BFA9-7F1C-C5B68778E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29CEB-3DDE-DB1D-9195-11BC884A7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290" y="0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OFDM та OFDMA – не одне й те саме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B35BD-D71C-3B45-F925-B71DFD17A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746" y="611432"/>
            <a:ext cx="11643636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noProof="0" dirty="0"/>
              <a:t>OFDM (Orthogonal Frequency Division Multiplexing)</a:t>
            </a:r>
            <a:r>
              <a:rPr lang="uk-UA" sz="1600" noProof="0" dirty="0"/>
              <a:t> – спосіб передачі, за якого один передавач використовує багато ортогональних піднесучих для одного потоку передачі.</a:t>
            </a:r>
          </a:p>
          <a:p>
            <a:pPr marL="0" indent="0">
              <a:buNone/>
            </a:pPr>
            <a:r>
              <a:rPr lang="uk-UA" sz="1600" b="1" noProof="0" dirty="0"/>
              <a:t>OFDMA (Orthogonal Frequency Division Multiple Access)</a:t>
            </a:r>
            <a:r>
              <a:rPr lang="uk-UA" sz="1600" noProof="0" dirty="0"/>
              <a:t> використовує піднесучі більш гнучко, дозволяючи розподіляти частини одного каналу між різними станціями.</a:t>
            </a:r>
          </a:p>
          <a:p>
            <a:pPr marL="0" indent="0">
              <a:buNone/>
            </a:pPr>
            <a:endParaRPr lang="uk-UA" sz="18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FFEDDD-EB1B-AE2A-7565-A6E0B8338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552" y="1773382"/>
            <a:ext cx="7542085" cy="508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19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53AD4-7594-369C-9AC3-CD81654FC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DF2F1-A83F-9990-1008-735D023FB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Wi-Fi 6 та щільне середовище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54AE1-354A-BCFD-2699-637A8479C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888522"/>
            <a:ext cx="11475244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У лекційній аудиторії, офісі, стадіоні або вокзалі одночасно можуть працювати сотні пристроїв.</a:t>
            </a:r>
          </a:p>
          <a:p>
            <a:pPr marL="0" indent="0">
              <a:buNone/>
            </a:pPr>
            <a:r>
              <a:rPr lang="uk-UA" sz="1800" noProof="0" dirty="0"/>
              <a:t>Проблема полягає не лише в тому, наскільки швидко може передавати один пристрій, а в тому, </a:t>
            </a:r>
            <a:r>
              <a:rPr lang="uk-UA" sz="1800" b="1" noProof="0" dirty="0"/>
              <a:t>скільки пристроїв можна ефективно обслужити за одиницю часу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r>
              <a:rPr lang="uk-UA" sz="1800" noProof="0" dirty="0"/>
              <a:t>Wi-Fi 6 тому оптимізує використання радіоканалу на рівні окремих ресурсних блоків, просторових потоків та часу.</a:t>
            </a:r>
          </a:p>
          <a:p>
            <a:pPr marL="0" indent="0">
              <a:buNone/>
            </a:pPr>
            <a:endParaRPr lang="uk-UA" sz="1800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068AE5-6327-7164-1448-F9FC826F6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714" y="2400300"/>
            <a:ext cx="75819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983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924B6-6D92-F902-0B19-8CEBA9984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D75DE-B33F-C1DA-C5CF-6E802AEAF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290" y="88172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Wi-Fi 6: просторове повторне використання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2DC53-D205-AA90-5BDB-3C604735A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082" y="827570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Wi-Fi 6 також вдосконалив механізми </a:t>
            </a:r>
            <a:r>
              <a:rPr lang="uk-UA" sz="1800" b="1" noProof="0" dirty="0"/>
              <a:t>просторового повторного використання (Spatial Reuse)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r>
              <a:rPr lang="uk-UA" sz="1800" noProof="0" dirty="0"/>
              <a:t>Ідея полягає в тому, щоб не вважати будь-який сигнал на тому самому каналі автоматичною причиною для повної заборони передачі.</a:t>
            </a:r>
          </a:p>
          <a:p>
            <a:pPr marL="0" indent="0">
              <a:buNone/>
            </a:pPr>
            <a:r>
              <a:rPr lang="uk-UA" sz="1800" noProof="0" dirty="0"/>
              <a:t>Якщо рівень стороннього сигналу достатньо низький, мережа може використовувати додаткові механізми для підвищення повторного використання каналу.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AA3307-EB20-320D-8209-1B59A4B7B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929" y="2508346"/>
            <a:ext cx="4008870" cy="40790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BDD924-E280-7233-FC0A-9EF22B3F8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1875" y="2382982"/>
            <a:ext cx="3476667" cy="447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560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B50A0-FD6B-E7DA-9B85-B0CC16CA6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73CB4-7522-760B-C59F-3CA3DE61A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0691" y="78936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Wi-Fi 6E – новий спектр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03E3D-ABEE-2A6E-9E1F-B9F46FCB7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888522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noProof="0" dirty="0"/>
              <a:t>Wi-Fi 6E</a:t>
            </a:r>
            <a:r>
              <a:rPr lang="uk-UA" sz="1600" noProof="0" dirty="0"/>
              <a:t> – розширення Wi-Fi 6 для роботи в діапазоні 6 ГГц там, де це дозволено регуляторними правилами.</a:t>
            </a:r>
          </a:p>
          <a:p>
            <a:pPr marL="0" indent="0">
              <a:buNone/>
            </a:pPr>
            <a:r>
              <a:rPr lang="uk-UA" sz="1600" noProof="0" dirty="0"/>
              <a:t>Головна зміна полягає не в новому способі модуляції, а в появі </a:t>
            </a:r>
            <a:r>
              <a:rPr lang="uk-UA" sz="1600" b="1" noProof="0" dirty="0"/>
              <a:t>додаткового радіочастотного ресурсу</a:t>
            </a:r>
            <a:r>
              <a:rPr lang="uk-UA" sz="1600" noProof="0" dirty="0"/>
              <a:t>.</a:t>
            </a:r>
          </a:p>
          <a:p>
            <a:pPr marL="0" indent="0">
              <a:buNone/>
            </a:pPr>
            <a:r>
              <a:rPr lang="uk-UA" sz="1600" noProof="0" dirty="0"/>
              <a:t>Це особливо важливо для широких каналів та середовищ із великою кількістю сусідніх мереж.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8A63B233-B69B-F7D8-3300-4222FF5B5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08" y="2230967"/>
            <a:ext cx="9941220" cy="429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F355BB-AB13-5E8F-F526-5ABDC4303C40}"/>
              </a:ext>
            </a:extLst>
          </p:cNvPr>
          <p:cNvSpPr txBox="1"/>
          <p:nvPr/>
        </p:nvSpPr>
        <p:spPr>
          <a:xfrm>
            <a:off x="10778835" y="187025"/>
            <a:ext cx="1079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noProof="0" dirty="0"/>
              <a:t>2021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933180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9493B-9539-AD57-7779-F386223EF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5E92B-E44E-CC80-4087-518E42344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290" y="96554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Чому 6 ГГц не просто «кращий 2,4 ГГц»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E643A-F348-376C-01E8-11B1BC1DF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664" y="835951"/>
            <a:ext cx="11438299" cy="5629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noProof="0" dirty="0"/>
              <a:t>Підвищення частоти має не тільки переваги. За інших однакових умов радіосигнал на 6 ГГц зазнає більших втрат поширення, а деякі конструкції будівель та перешкоди сильніше обмежують його використання.</a:t>
            </a:r>
          </a:p>
          <a:p>
            <a:pPr marL="0" indent="0">
              <a:buNone/>
            </a:pPr>
            <a:r>
              <a:rPr lang="uk-UA" sz="1600" noProof="0" dirty="0"/>
              <a:t>З іншого боку, додатковий спектр дозволяє отримати більше широких каналів і зменшити конкуренцію з великою кількістю старих пристроїв.</a:t>
            </a:r>
          </a:p>
          <a:p>
            <a:pPr marL="0" indent="0">
              <a:buNone/>
            </a:pPr>
            <a:r>
              <a:rPr lang="uk-UA" sz="1600" noProof="0" dirty="0"/>
              <a:t>Тому різні діапазони Wi-Fi потрібно розглядати не як «кращий» і «гірший», а як </a:t>
            </a:r>
            <a:r>
              <a:rPr lang="uk-UA" sz="1600" b="1" noProof="0" dirty="0"/>
              <a:t>різні компроміси між дальністю, спектром, швидкістю та завантаженням</a:t>
            </a:r>
            <a:r>
              <a:rPr lang="uk-UA" sz="1600" noProof="0" dirty="0"/>
              <a:t>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475E1F-CB77-8D6E-870E-03CBAE99B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096" y="2538774"/>
            <a:ext cx="4398387" cy="15403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C57DF8-1A5A-6E1F-F482-B8B54C250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7456" y="4518226"/>
            <a:ext cx="4398387" cy="19472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47FA59-3FF5-EE75-2164-D1A3B1E4DE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915" y="2538774"/>
            <a:ext cx="4647989" cy="425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0572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ABA4C-9B06-69B0-61CB-B77F1CCFF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108D0-ADCE-E9EC-D3BF-2C5035B5B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Wi-Fi 7 – IEEE 802.11be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8FC35-03F8-E1CB-89A9-A478D47CC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355172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noProof="0" dirty="0"/>
              <a:t>Wi-Fi 7 (IEEE 802.11be)</a:t>
            </a:r>
            <a:r>
              <a:rPr lang="uk-UA" sz="1600" noProof="0" dirty="0"/>
              <a:t> розвиває Wi-Fi у напрямі </a:t>
            </a:r>
            <a:r>
              <a:rPr lang="uk-UA" sz="1600" b="1" noProof="0" dirty="0"/>
              <a:t>надвисокої пропускної здатності (Extremely High Throughput, EHT)</a:t>
            </a:r>
            <a:r>
              <a:rPr lang="uk-UA" sz="1600" noProof="0" dirty="0"/>
              <a:t>.</a:t>
            </a:r>
          </a:p>
          <a:p>
            <a:pPr marL="0" indent="0">
              <a:buNone/>
            </a:pPr>
            <a:r>
              <a:rPr lang="uk-UA" sz="1600" noProof="0" dirty="0"/>
              <a:t>Стандарт 802.11be-2024 визначає вдосконалення PHY і MAC, зокрема роботу з широкими каналами, багатолінійність та інші механізми підвищення продуктивності. IEEE вказує для одного з режимів можливість досягнення щонайменше 30 Гбіт/с на рівні MAC SAP за визначених умов. </a:t>
            </a:r>
          </a:p>
          <a:p>
            <a:pPr marL="0" indent="0">
              <a:buNone/>
            </a:pPr>
            <a:r>
              <a:rPr lang="uk-UA" sz="1600" noProof="0" dirty="0"/>
              <a:t>Важливо не сприймати це число як гарантовану швидкість користувача: реальна продуктивність залежить від конфігурації та умов радіоканалу.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7BB83B-2E9A-5845-7D1A-23ECF66C7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119" y="2816762"/>
            <a:ext cx="7112000" cy="3699315"/>
          </a:xfrm>
          <a:prstGeom prst="rect">
            <a:avLst/>
          </a:prstGeom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A0A2C38C-7FBA-8704-157A-46D0EFE22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01" y="3065233"/>
            <a:ext cx="4071993" cy="340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A8B6FB-260C-B08B-690C-0C0DF464C69C}"/>
              </a:ext>
            </a:extLst>
          </p:cNvPr>
          <p:cNvSpPr txBox="1"/>
          <p:nvPr/>
        </p:nvSpPr>
        <p:spPr>
          <a:xfrm>
            <a:off x="10905661" y="203451"/>
            <a:ext cx="1079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noProof="0" dirty="0"/>
              <a:t>2024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094568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D94F0-3C50-DCF8-701E-88F90BEBD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0872F-9D92-9348-A022-AEDB3CB07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Основні нововведення Wi-Fi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B0823-9947-D6FA-C44F-880B39917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967" y="1040007"/>
            <a:ext cx="4606066" cy="502089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noProof="0" dirty="0"/>
              <a:t>До ключових можливостей Wi-Fi 7 належать: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канали шириною до 320 МГц;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4096-QAM;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b="1" noProof="0" dirty="0"/>
              <a:t>MLO (Multi-Link Operation)</a:t>
            </a:r>
            <a:r>
              <a:rPr lang="uk-UA" sz="1800" noProof="0" dirty="0"/>
              <a:t>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багаторесурсна передача;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покращене використання частково зайнятих широких каналів;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подальше вдосконалення MIMO та механізмів MAC.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2000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2EDD70-B340-F932-DBC8-83C7578C2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3033" y="1040007"/>
            <a:ext cx="7112000" cy="36993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4405FC-8895-6A45-131A-9A9BB0AC11E6}"/>
              </a:ext>
            </a:extLst>
          </p:cNvPr>
          <p:cNvSpPr txBox="1"/>
          <p:nvPr/>
        </p:nvSpPr>
        <p:spPr>
          <a:xfrm>
            <a:off x="549563" y="5625517"/>
            <a:ext cx="114054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noProof="0" dirty="0"/>
              <a:t>Wi-Fi 7 тому не є лише «Wi-Fi 6 з удвічі ширшим каналом». Він змінює спосіб використання декількох радіоліній як єдиного логічного з'єднання.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0EF884-FA63-0B6A-539B-9B19BF62B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526" y="3632582"/>
            <a:ext cx="4160234" cy="186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823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F1A57-5F81-F661-F056-40DC7A0EF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82F12-70FE-FEE4-E59B-2E85EBF02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Multi-Link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3F66A-32B4-07C8-82B2-8ED347742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163" y="853428"/>
            <a:ext cx="11523563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Багатолінійна робота (Multi-Link Operation, MLO)</a:t>
            </a:r>
            <a:r>
              <a:rPr lang="uk-UA" sz="1800" noProof="0" dirty="0"/>
              <a:t> – механізм Wi-Fi 7, який дозволяє пристроям використовувати декілька радіоліній у межах одного багатолінійного з'єднання.</a:t>
            </a:r>
          </a:p>
          <a:p>
            <a:pPr marL="0" indent="0">
              <a:buNone/>
            </a:pPr>
            <a:r>
              <a:rPr lang="uk-UA" sz="1800" noProof="0" dirty="0"/>
              <a:t>Наприклад, пристрій може мати одночасні або координовані лінії через 5 та 6 ГГц.</a:t>
            </a:r>
          </a:p>
          <a:p>
            <a:pPr marL="0" indent="0">
              <a:buNone/>
            </a:pPr>
            <a:r>
              <a:rPr lang="uk-UA" sz="1800" noProof="0" dirty="0"/>
              <a:t>Це створює можливість одночасно використовувати переваги декількох каналів: підвищувати пропускну здатність, покращувати надійність або зменшувати затримку.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F7BC4580-B81E-2094-4BCC-718F2375C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338" y="2435307"/>
            <a:ext cx="5688734" cy="429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4022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90315-157B-D988-BBEC-F4B2849B0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651E5-8CF8-E182-9A64-711DDBD6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4096-QAM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1736E-C91E-2CF7-1C5B-2D8EA3152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38" y="747586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noProof="0" dirty="0"/>
              <a:t>Квадратурна амплітудна модуляція 4096-QAM (4096-QAM)</a:t>
            </a:r>
            <a:r>
              <a:rPr lang="uk-UA" sz="1600" noProof="0" dirty="0"/>
              <a:t> використовує 4096 можливих комбінацій амплітуди та фази сигналу.</a:t>
            </a:r>
          </a:p>
          <a:p>
            <a:pPr marL="0" indent="0">
              <a:buNone/>
            </a:pPr>
            <a:r>
              <a:rPr lang="uk-UA" sz="1600" noProof="0" dirty="0"/>
              <a:t>Кількість бітів на символ:</a:t>
            </a:r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noProof="0" dirty="0"/>
              <a:t>Отже, теоретично один символ може представляти 12 бітів до врахування кодування та службових витрат.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noProof="0" dirty="0"/>
              <a:t>Чим щільніше розташовані точки сузір'я, тим вищі вимоги до якості радіоканалу. Тому 4096-QAM корисна переважно за високого рівня SNR/SINR.</a:t>
            </a:r>
          </a:p>
          <a:p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656" y="1228894"/>
            <a:ext cx="1924050" cy="381000"/>
          </a:xfrm>
          <a:prstGeom prst="rect">
            <a:avLst/>
          </a:prstGeom>
        </p:spPr>
      </p:pic>
      <p:pic>
        <p:nvPicPr>
          <p:cNvPr id="14338" name="Picture 2">
            <a:extLst>
              <a:ext uri="{FF2B5EF4-FFF2-40B4-BE49-F238E27FC236}">
                <a16:creationId xmlns:a16="http://schemas.microsoft.com/office/drawing/2014/main" id="{0BEF8025-DDFD-D6C7-F2C3-08BEFCC9F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481" y="2455937"/>
            <a:ext cx="6268210" cy="428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3766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CECE9-E1DB-1AE2-CCC9-B85712E5D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843DB-B600-FBDD-229E-3DC0BCFC9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Пунктування широкого каналу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CFBD0-F3DA-A5BD-68E4-E0369D56D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888522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b="1" noProof="0" dirty="0"/>
              <a:t>Пунктування преамбули (Preamble Puncturing)</a:t>
            </a:r>
            <a:r>
              <a:rPr lang="uk-UA" sz="1600" noProof="0" dirty="0"/>
              <a:t> дозволяє використовувати доступні частини широкого каналу, якщо окрема його частина зайнята або непридатна для передачі.</a:t>
            </a:r>
          </a:p>
          <a:p>
            <a:pPr marL="0" indent="0">
              <a:buNone/>
            </a:pPr>
            <a:r>
              <a:rPr lang="uk-UA" sz="1600" noProof="0" dirty="0"/>
              <a:t>Наприклад, замість повної відмови від каналу 320 МГц через проблему в одному сегменті можна використовувати інші доступні частини відповідно до правил стандарту.</a:t>
            </a:r>
          </a:p>
          <a:p>
            <a:pPr marL="0" indent="0">
              <a:buNone/>
            </a:pPr>
            <a:r>
              <a:rPr lang="uk-UA" sz="1600" noProof="0" dirty="0"/>
              <a:t>Це особливо важливо для сучасного середовища, де широкий канал може перетинатися з іншими системами або мережами.</a:t>
            </a:r>
          </a:p>
          <a:p>
            <a:pPr marL="0" indent="0">
              <a:buNone/>
            </a:pPr>
            <a:endParaRPr lang="uk-UA" sz="1800" noProof="0" dirty="0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A4F360CD-A42C-96BF-1CC8-B4EACDC44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591" y="2613233"/>
            <a:ext cx="7016354" cy="416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3388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E920D-03E3-162A-1EA1-F98E6915B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8B0DE-8DEC-AFAE-8C40-64431E6D6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Що насправді означає «швидкість Wi-Fi»</a:t>
            </a:r>
            <a:br>
              <a:rPr lang="uk-UA" sz="3200" noProof="0" dirty="0"/>
            </a:br>
            <a:r>
              <a:rPr lang="uk-UA" sz="3200" noProof="0" dirty="0"/>
              <a:t>Швидкість фізичного рівня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6C220-BD23-936F-745F-71858C48E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Швидкість фізичного рівня (PHY Data Rate)</a:t>
            </a:r>
            <a:r>
              <a:rPr lang="uk-UA" sz="1800" noProof="0" dirty="0"/>
              <a:t> – швидкість, з якою фізичний рівень передає бітову послідовність із заданими параметрами модуляції, кодування, ширини каналу та просторових потоків.</a:t>
            </a:r>
          </a:p>
          <a:p>
            <a:pPr marL="0" indent="0">
              <a:buNone/>
            </a:pPr>
            <a:r>
              <a:rPr lang="uk-UA" sz="1800" noProof="0" dirty="0"/>
              <a:t>Це не те саме, що швидкість, яку бачить користувач у застосунку.</a:t>
            </a:r>
          </a:p>
          <a:p>
            <a:pPr marL="0" indent="0">
              <a:buNone/>
            </a:pPr>
            <a:r>
              <a:rPr lang="uk-UA" sz="1800" noProof="0" dirty="0"/>
              <a:t>Між фізичним рівнем та корисними даними існують заголовки, службові поля, підтвердження, очікування доступу до середовища та інші витрати.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A7181F54-C373-F71B-D3E5-BCC819015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217" y="2985364"/>
            <a:ext cx="7948302" cy="333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1067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C2BA7-4107-67E4-8EDD-EC2C08A33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C4B1A-FD27-15C7-25CA-563EA73D8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Корисна швидкість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63B73-147C-7B23-84B1-202529BFB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Корисна швидкість передавання (Goodput)</a:t>
            </a:r>
            <a:r>
              <a:rPr lang="uk-UA" sz="1800" noProof="0" dirty="0"/>
              <a:t> – швидкість доставки корисних даних, які реально потрібні застосунку.</a:t>
            </a:r>
          </a:p>
          <a:p>
            <a:pPr marL="0" indent="0">
              <a:buNone/>
            </a:pPr>
            <a:r>
              <a:rPr lang="uk-UA" sz="1800" noProof="0" dirty="0"/>
              <a:t>Наприклад, якщо фізичний рівень працює на сотні мегабіт за секунду, частина часу витрачається на службові кадри, доступ до середовища, повторні передачі та інші протокольні операції.</a:t>
            </a:r>
          </a:p>
          <a:p>
            <a:pPr marL="0" indent="0">
              <a:buNone/>
            </a:pPr>
            <a:r>
              <a:rPr lang="uk-UA" sz="1800" noProof="0" dirty="0"/>
              <a:t>Тому: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880" y="2595742"/>
            <a:ext cx="3257550" cy="428625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448901" y="3170298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noProof="0" dirty="0"/>
              <a:t>а конкретне співвідношення залежить від умов роботи</a:t>
            </a:r>
            <a:r>
              <a:rPr lang="en-US" noProof="0" dirty="0"/>
              <a:t> </a:t>
            </a:r>
            <a:r>
              <a:rPr lang="uk-UA" noProof="0" dirty="0"/>
              <a:t>мережі.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84E58C-CDCD-CAED-2439-6E84EEC82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9878" y="2200626"/>
            <a:ext cx="4917379" cy="26464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4360D2-8DE8-0F77-0E97-229D0C7C56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694" y="3725653"/>
            <a:ext cx="4722523" cy="28801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17F6C54-CE1E-788E-3BAA-CD0396B155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5406" y="4928378"/>
            <a:ext cx="6452826" cy="160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138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9A2CF-3F0C-A31B-E588-C93A0E9D5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3A77F-2223-B5FF-4D1C-F5432630C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Data Rate, Throughput, Goodput, Capacity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020F4-3535-9247-ABE3-DE09295C5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Ці терміни не слід використовувати як синоніми.</a:t>
            </a:r>
          </a:p>
        </p:txBody>
      </p:sp>
      <p:graphicFrame>
        <p:nvGraphicFramePr>
          <p:cNvPr id="4" name="Таблиця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903449"/>
              </p:ext>
            </p:extLst>
          </p:nvPr>
        </p:nvGraphicFramePr>
        <p:xfrm>
          <a:off x="522495" y="1631602"/>
          <a:ext cx="5767469" cy="2743200"/>
        </p:xfrm>
        <a:graphic>
          <a:graphicData uri="http://schemas.openxmlformats.org/drawingml/2006/table">
            <a:tbl>
              <a:tblPr/>
              <a:tblGrid>
                <a:gridCol w="1868054">
                  <a:extLst>
                    <a:ext uri="{9D8B030D-6E8A-4147-A177-3AD203B41FA5}">
                      <a16:colId xmlns:a16="http://schemas.microsoft.com/office/drawing/2014/main" val="255708343"/>
                    </a:ext>
                  </a:extLst>
                </a:gridCol>
                <a:gridCol w="3899415">
                  <a:extLst>
                    <a:ext uri="{9D8B030D-6E8A-4147-A177-3AD203B41FA5}">
                      <a16:colId xmlns:a16="http://schemas.microsoft.com/office/drawing/2014/main" val="39993848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Термін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Значення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1934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uk-UA" b="1" noProof="0" dirty="0"/>
                        <a:t>Data Rate</a:t>
                      </a:r>
                      <a:endParaRPr lang="uk-UA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noProof="0" dirty="0"/>
                        <a:t>швидкість передавання бітів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814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uk-UA" b="1" noProof="0" dirty="0"/>
                        <a:t>PHY Data Rate</a:t>
                      </a:r>
                      <a:endParaRPr lang="uk-UA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noProof="0" dirty="0"/>
                        <a:t>швидкість фізичного рівня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5017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uk-UA" b="1" noProof="0" dirty="0"/>
                        <a:t>Throughput</a:t>
                      </a:r>
                      <a:endParaRPr lang="uk-UA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noProof="0" dirty="0"/>
                        <a:t>фактична пропускна здатність передавання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75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uk-UA" b="1" noProof="0" dirty="0"/>
                        <a:t>Goodput</a:t>
                      </a:r>
                      <a:endParaRPr lang="uk-UA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noProof="0" dirty="0"/>
                        <a:t>швидкість доставки корисних даних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077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uk-UA" b="1" noProof="0" dirty="0"/>
                        <a:t>Channel Capacity</a:t>
                      </a:r>
                      <a:endParaRPr lang="uk-UA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noProof="0" dirty="0"/>
                        <a:t>теоретична гранична інформаційна ємність каналу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555282"/>
                  </a:ext>
                </a:extLst>
              </a:tr>
            </a:tbl>
          </a:graphicData>
        </a:graphic>
      </p:graphicFrame>
      <p:sp>
        <p:nvSpPr>
          <p:cNvPr id="5" name="Прямокутник 4"/>
          <p:cNvSpPr/>
          <p:nvPr/>
        </p:nvSpPr>
        <p:spPr>
          <a:xfrm>
            <a:off x="626232" y="5407258"/>
            <a:ext cx="113163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noProof="0" dirty="0"/>
              <a:t>Наприклад, рекламне «до 5 Гбіт/с» може стосуватися PHY Data Rate, тоді як реальна швидкість передавання файлу буде істотно меншою.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E365A7-08F3-415A-87B0-0A8EB50FB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245" y="1495355"/>
            <a:ext cx="4899250" cy="344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8821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A676-1AC1-1F64-B868-AC556493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4C8C-E909-B2DA-44D0-4EEC6704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Від чого залежить швидкість Wi-Fi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21C7-A56C-1EA1-8857-0B591DC0B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888522"/>
            <a:ext cx="11049000" cy="53628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noProof="0" dirty="0"/>
              <a:t>Потенційна швидкість визначається комбінацією: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ширини каналу;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модуляції;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швидкості кодування;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кількості просторових потоків;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параметрів OFDM;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якості радіоканалу;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800" noProof="0" dirty="0"/>
              <a:t>можливостей клієнта та AP.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noProof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noProof="0" dirty="0"/>
              <a:t>У реальній мережі додаються ще конкуренція за канал, завади, повторні передачі, службові витрати та завантаження інших вузлів.</a:t>
            </a:r>
          </a:p>
          <a:p>
            <a:pPr marL="0" indent="0">
              <a:buNone/>
            </a:pPr>
            <a:endParaRPr lang="uk-UA" sz="1800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CFFBD61-F40A-8BA9-8D27-CB3F5FC3AFC5}"/>
                  </a:ext>
                </a:extLst>
              </p:cNvPr>
              <p:cNvSpPr txBox="1"/>
              <p:nvPr/>
            </p:nvSpPr>
            <p:spPr>
              <a:xfrm>
                <a:off x="2358554" y="4200000"/>
                <a:ext cx="6690808" cy="3724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800"/>
                  </a:lnSpc>
                  <a:buNone/>
                </a:pPr>
                <a14:m>
                  <m:oMath xmlns:m="http://schemas.openxmlformats.org/officeDocument/2006/math">
                    <m:r>
                      <a:rPr lang="uk-UA" sz="18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𝑊</m:t>
                    </m:r>
                    <m:r>
                      <a:rPr lang="en-US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𝑖𝐹𝑖</m:t>
                    </m:r>
                    <m:r>
                      <a:rPr lang="en-US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−7 </m:t>
                    </m:r>
                    <m:d>
                      <m:dPr>
                        <m:ctrlPr>
                          <a:rPr lang="ru-UA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802.11</m:t>
                        </m:r>
                        <m:r>
                          <a:rPr lang="en-US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𝑏𝑒</m:t>
                        </m:r>
                      </m:e>
                    </m:d>
                    <m:r>
                      <a:rPr lang="en-US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𝑀𝑎𝑥𝑖𝑚𝑢𝑚</m:t>
                    </m:r>
                    <m:r>
                      <a:rPr lang="en-US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n-US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𝑑𝑎𝑡𝑎</m:t>
                    </m:r>
                    <m:r>
                      <a:rPr lang="en-US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n-US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𝑟𝑎𝑡𝑒</m:t>
                    </m:r>
                    <m:r>
                      <a:rPr lang="en-US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ru-UA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UA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𝑆𝐷</m:t>
                            </m:r>
                          </m:sub>
                        </m:sSub>
                        <m:r>
                          <a:rPr lang="en-US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ru-UA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𝐶𝐵𝑃𝑆</m:t>
                            </m:r>
                          </m:sub>
                        </m:sSub>
                        <m:r>
                          <a:rPr lang="en-US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∙</m:t>
                        </m:r>
                        <m:r>
                          <a:rPr lang="en-US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𝑅</m:t>
                        </m:r>
                        <m:r>
                          <a:rPr lang="en-US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ru-UA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𝑆𝑆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UA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𝑆𝑌𝑀</m:t>
                            </m:r>
                          </m:sub>
                        </m:sSub>
                      </m:den>
                    </m:f>
                  </m:oMath>
                </a14:m>
                <a:r>
                  <a:rPr lang="ru-UA" sz="18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CFFBD61-F40A-8BA9-8D27-CB3F5FC3A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8554" y="4200000"/>
                <a:ext cx="6690808" cy="372410"/>
              </a:xfrm>
              <a:prstGeom prst="rect">
                <a:avLst/>
              </a:prstGeom>
              <a:blipFill>
                <a:blip r:embed="rId2"/>
                <a:stretch>
                  <a:fillRect t="-24590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42279E5-78A8-3322-479E-182476A52CC2}"/>
                  </a:ext>
                </a:extLst>
              </p:cNvPr>
              <p:cNvSpPr txBox="1"/>
              <p:nvPr/>
            </p:nvSpPr>
            <p:spPr>
              <a:xfrm>
                <a:off x="279182" y="4726343"/>
                <a:ext cx="11589545" cy="19234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ts val="1800"/>
                  </a:lnSpc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UA" sz="1400" b="1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ru-UA" sz="14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𝑵</m:t>
                        </m:r>
                      </m:e>
                      <m:sub>
                        <m:r>
                          <a:rPr lang="ru-UA" sz="14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𝑺𝑫</m:t>
                        </m:r>
                      </m:sub>
                    </m:sSub>
                  </m:oMath>
                </a14:m>
                <a:r>
                  <a:rPr lang="en-US" sz="14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ru-UA" sz="14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- (</a:t>
                </a:r>
                <a:r>
                  <a:rPr lang="ru-UA" sz="1400" b="1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Number of data subcarriers as per bandwidth</a:t>
                </a:r>
                <a:r>
                  <a:rPr lang="ru-UA" sz="14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</a:t>
                </a:r>
                <a:r>
                  <a:rPr lang="uk-UA" sz="14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Кількість піднесучих даних залежно від ширини смуги пропускання</a:t>
                </a:r>
                <a:r>
                  <a:rPr lang="ru-UA" sz="14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234 (20 </a:t>
                </a:r>
                <a:r>
                  <a:rPr lang="uk-UA" sz="14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МГц</a:t>
                </a:r>
                <a:r>
                  <a:rPr lang="ru-UA" sz="14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), 468 (40 МГц), 936 (80 МГц), 1960 (160 МГц), 3920 (320 МГц)</a:t>
                </a:r>
              </a:p>
              <a:p>
                <a:pPr marL="342900" lvl="0" indent="-342900" algn="just">
                  <a:lnSpc>
                    <a:spcPts val="1800"/>
                  </a:lnSpc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UA" sz="14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ru-UA" sz="14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𝑵</m:t>
                        </m:r>
                      </m:e>
                      <m:sub>
                        <m:r>
                          <a:rPr lang="ru-UA" sz="14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𝑪𝑩𝑷𝑺</m:t>
                        </m:r>
                      </m:sub>
                    </m:sSub>
                  </m:oMath>
                </a14:m>
                <a:r>
                  <a:rPr lang="en-US" sz="14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ru-UA" sz="14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- (</a:t>
                </a:r>
                <a:r>
                  <a:rPr lang="ru-UA" sz="1400" b="1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Number of coded bits per OFDM symbol</a:t>
                </a:r>
                <a:r>
                  <a:rPr lang="ru-UA" sz="14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</a:t>
                </a:r>
                <a:r>
                  <a:rPr lang="uk-UA" sz="14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Кількість кодованих бітів на один символ OFDM в бітах</a:t>
                </a:r>
                <a:r>
                  <a:rPr lang="ru-UA" sz="14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1 (BPSK), 2 (QPSK), 4(16QAM), 6(64QAM), 8(256QAM), 10(1024QAM), 12(4096QAM)</a:t>
                </a:r>
              </a:p>
              <a:p>
                <a:pPr marL="342900" lvl="0" indent="-342900" algn="just">
                  <a:lnSpc>
                    <a:spcPts val="1800"/>
                  </a:lnSpc>
                  <a:buFont typeface="Symbol" panose="05050102010706020507" pitchFamily="18" charset="2"/>
                  <a:buChar char=""/>
                </a:pPr>
                <a:r>
                  <a:rPr lang="ru-UA" sz="1400" b="1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Code Rate (R)</a:t>
                </a:r>
                <a:r>
                  <a:rPr lang="ru-UA" sz="14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1/2, 2/3, 3/4, 5/6</a:t>
                </a:r>
              </a:p>
              <a:p>
                <a:pPr marL="342900" lvl="0" indent="-342900" algn="just">
                  <a:lnSpc>
                    <a:spcPts val="1800"/>
                  </a:lnSpc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UA" sz="14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𝑵</m:t>
                        </m:r>
                      </m:e>
                      <m:sub>
                        <m:r>
                          <a:rPr lang="en-US" sz="14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𝑺𝑺</m:t>
                        </m:r>
                      </m:sub>
                    </m:sSub>
                  </m:oMath>
                </a14:m>
                <a:r>
                  <a:rPr lang="ru-UA" sz="14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(</a:t>
                </a:r>
                <a:r>
                  <a:rPr lang="ru-UA" sz="1400" b="1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Number of Spatial Streams</a:t>
                </a:r>
                <a:r>
                  <a:rPr lang="ru-UA" sz="14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</a:t>
                </a:r>
                <a:r>
                  <a:rPr lang="uk-UA" sz="1400" kern="100" noProof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Кількість просторових потоків = 2, 4, 8, 16. </a:t>
                </a:r>
              </a:p>
              <a:p>
                <a:pPr marL="342900" lvl="0" indent="-342900" algn="just">
                  <a:lnSpc>
                    <a:spcPts val="1800"/>
                  </a:lnSpc>
                  <a:buFont typeface="Symbol" panose="05050102010706020507" pitchFamily="18" charset="2"/>
                  <a:buChar char=""/>
                </a:pPr>
                <a:r>
                  <a:rPr lang="uk-UA" sz="1400" kern="100" noProof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Тривалість символу встановлено на 12.8 мкс.</a:t>
                </a:r>
              </a:p>
              <a:p>
                <a:pPr marL="342900" lvl="0" indent="-342900" algn="just">
                  <a:lnSpc>
                    <a:spcPts val="1800"/>
                  </a:lnSpc>
                  <a:buFont typeface="Symbol" panose="05050102010706020507" pitchFamily="18" charset="2"/>
                  <a:buChar char=""/>
                </a:pPr>
                <a:r>
                  <a:rPr lang="uk-UA" sz="1400" kern="100" noProof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Тривалість захисного інтервалу (Guard interval GI) може становити 0.8, 1.6 або 3.2 мкс.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42279E5-78A8-3322-479E-182476A52C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82" y="4726343"/>
                <a:ext cx="11589545" cy="1923412"/>
              </a:xfrm>
              <a:prstGeom prst="rect">
                <a:avLst/>
              </a:prstGeom>
              <a:blipFill>
                <a:blip r:embed="rId3"/>
                <a:stretch>
                  <a:fillRect l="-158" t="-633" r="-158" b="-2532"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68576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A676-1AC1-1F64-B868-AC556493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4C8C-E909-B2DA-44D0-4EEC6704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063" y="96554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Чому ширший канал не завжди кращий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21C7-A56C-1EA1-8857-0B591DC0B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032" y="747586"/>
            <a:ext cx="11345935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noProof="0" dirty="0"/>
              <a:t>Збільшення ширини каналу з 20 до 40, 80, 160 або 320 МГц потенційно збільшує швидкість.</a:t>
            </a:r>
          </a:p>
          <a:p>
            <a:pPr marL="0" indent="0">
              <a:buNone/>
            </a:pPr>
            <a:r>
              <a:rPr lang="uk-UA" sz="1600" noProof="0" dirty="0"/>
              <a:t>Але широкий канал потребує більшої кількості вільного спектра. Якщо значна частина каналу містить завади або використовується іншими мережами, перевага широкого каналу може зменшуватися.</a:t>
            </a:r>
          </a:p>
          <a:p>
            <a:pPr marL="0" indent="0">
              <a:buNone/>
            </a:pPr>
            <a:r>
              <a:rPr lang="uk-UA" sz="1600" noProof="0" dirty="0"/>
              <a:t>Тому в реальній WLAN </a:t>
            </a:r>
            <a:r>
              <a:rPr lang="uk-UA" sz="1600" b="1" noProof="0" dirty="0"/>
              <a:t>80 МГц у чистому спектрі може бути кориснішим за 160 МГц у перевантаженому середовищі</a:t>
            </a:r>
            <a:r>
              <a:rPr lang="uk-UA" sz="1600" noProof="0" dirty="0"/>
              <a:t>.</a:t>
            </a:r>
          </a:p>
          <a:p>
            <a:pPr marL="0" indent="0">
              <a:buNone/>
            </a:pPr>
            <a:endParaRPr lang="uk-UA" sz="18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454D9C-538D-4311-8773-555BA4296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648" y="2028516"/>
            <a:ext cx="3880102" cy="20652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24F900-1DA5-803C-ED3D-0AC2CAC9D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69" y="4093814"/>
            <a:ext cx="4924072" cy="22218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29A988-0F26-CF67-C7DD-015C2A2F4B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4365" y="2028516"/>
            <a:ext cx="5980278" cy="21508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C67824-8631-3DBB-75C9-42AB61FE36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327" y="4209188"/>
            <a:ext cx="5104516" cy="25522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21F09FE-B9AA-0CA1-D032-ED66AEABD8F8}"/>
              </a:ext>
            </a:extLst>
          </p:cNvPr>
          <p:cNvSpPr txBox="1"/>
          <p:nvPr/>
        </p:nvSpPr>
        <p:spPr>
          <a:xfrm>
            <a:off x="226515" y="6351231"/>
            <a:ext cx="61558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i="1" noProof="0" dirty="0">
                <a:hlinkClick r:id="rId6"/>
              </a:rPr>
              <a:t>Посилання на дослідження залежності швидкості від ширини каналу в реальному приміщенні</a:t>
            </a:r>
            <a:endParaRPr lang="uk-UA" sz="1400" i="1" dirty="0"/>
          </a:p>
        </p:txBody>
      </p:sp>
    </p:spTree>
    <p:extLst>
      <p:ext uri="{BB962C8B-B14F-4D97-AF65-F5344CB8AC3E}">
        <p14:creationId xmlns:p14="http://schemas.microsoft.com/office/powerpoint/2010/main" val="26659520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A676-1AC1-1F64-B868-AC556493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4C8C-E909-B2DA-44D0-4EEC6704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Основні поняття 802.11</a:t>
            </a:r>
            <a:br>
              <a:rPr lang="uk-UA" sz="3200" noProof="0" dirty="0"/>
            </a:br>
            <a:r>
              <a:rPr lang="uk-UA" sz="3200" noProof="0" dirty="0"/>
              <a:t>Станція – STA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21C7-A56C-1EA1-8857-0B591DC0B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Станція (Station, STA)</a:t>
            </a:r>
            <a:r>
              <a:rPr lang="uk-UA" sz="1800" noProof="0" dirty="0"/>
              <a:t> – пристрій, який має інтерфейс IEEE 802.11 і бере участь у бездротовому обміні.</a:t>
            </a:r>
          </a:p>
          <a:p>
            <a:pPr marL="0" indent="0">
              <a:buNone/>
            </a:pPr>
            <a:r>
              <a:rPr lang="uk-UA" sz="1800" noProof="0" dirty="0"/>
              <a:t>STA може бути ноутбуком, смартфоном, планшетом, камерою, промисловим контролером або іншим пристроєм.</a:t>
            </a:r>
          </a:p>
          <a:p>
            <a:pPr marL="0" indent="0">
              <a:buNone/>
            </a:pPr>
            <a:r>
              <a:rPr lang="uk-UA" sz="1800" noProof="0" dirty="0"/>
              <a:t>У подальших лекціях STA буде базовим поняттям для аналізу роботи Wi-Fi: </a:t>
            </a:r>
            <a:r>
              <a:rPr lang="uk-UA" sz="1800" b="1" noProof="0" dirty="0"/>
              <a:t>STA передає та приймає кадри, конкурує за середовище та взаємодіє з іншими елементами WLAN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C930AE9-01EE-86A0-F718-F9E4A3845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01" y="3710333"/>
            <a:ext cx="1751039" cy="175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E554A39-EC45-33F1-FDE8-2FCE5E7FB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511" y="3775862"/>
            <a:ext cx="1685510" cy="168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513CE5B6-0DFE-0ED9-9415-096ABCB9A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709" y="3599220"/>
            <a:ext cx="1976727" cy="197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E481A3-AC41-E047-5246-532E1D5B3C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300" y="3651887"/>
            <a:ext cx="1754501" cy="17545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0DB9E8-6454-84E0-5925-13F08561E5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115" y="4618617"/>
            <a:ext cx="1225048" cy="1225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5202F5-95C4-EA84-8F1B-F9C637EF5E9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115" y="3599220"/>
            <a:ext cx="1121158" cy="112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98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A676-1AC1-1F64-B868-AC556493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4C8C-E909-B2DA-44D0-4EEC6704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Точка доступу – 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21C7-A56C-1EA1-8857-0B591DC0B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Точка доступу (Access Point, AP)</a:t>
            </a:r>
            <a:r>
              <a:rPr lang="uk-UA" sz="1800" noProof="0" dirty="0"/>
              <a:t> – пристрій, який забезпечує бездротову взаємодію станцій із WLAN.</a:t>
            </a:r>
          </a:p>
          <a:p>
            <a:pPr marL="0" indent="0">
              <a:buNone/>
            </a:pPr>
            <a:r>
              <a:rPr lang="uk-UA" sz="1800" noProof="0" dirty="0"/>
              <a:t>AP створює бездротову область обслуговування та забезпечує обмін кадрами між радіоклієнтами і мережею.</a:t>
            </a:r>
          </a:p>
          <a:p>
            <a:pPr marL="0" indent="0">
              <a:buNone/>
            </a:pPr>
            <a:r>
              <a:rPr lang="uk-UA" sz="1800" noProof="0" dirty="0"/>
              <a:t>У побутовому пристрої AP часто інтегрований із комутатором, маршрутизатором, міжмережевим екраном та іншими функціями. Тому термін «Wi-Fi роутер» не слід ототожнювати з функцією AP.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B596F9D-72EC-CE6B-80FA-78018D242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01" y="2711492"/>
            <a:ext cx="2913135" cy="291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C6BFBF-6A88-2102-C97C-CFF27DD72F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345" y="2711492"/>
            <a:ext cx="1767403" cy="3228109"/>
          </a:xfrm>
          <a:prstGeom prst="rect">
            <a:avLst/>
          </a:prstGeom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6B06A81A-8346-8FE3-2F94-0EF5FEE65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611" y="2611045"/>
            <a:ext cx="3898515" cy="389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770526F2-A4DA-7D28-E05D-7CDFF98A0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613" y="3046083"/>
            <a:ext cx="4340277" cy="289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7416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A676-1AC1-1F64-B868-AC556493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4C8C-E909-B2DA-44D0-4EEC6704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AP і маршрутизатор – різні функції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21C7-A56C-1EA1-8857-0B591DC0B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AP</a:t>
            </a:r>
            <a:r>
              <a:rPr lang="uk-UA" sz="1800" noProof="0" dirty="0"/>
              <a:t> забезпечує бездротовий доступ.</a:t>
            </a:r>
          </a:p>
          <a:p>
            <a:pPr marL="0" indent="0">
              <a:buNone/>
            </a:pPr>
            <a:r>
              <a:rPr lang="uk-UA" sz="1800" b="1" noProof="0" dirty="0"/>
              <a:t>Комутатор (Switch)</a:t>
            </a:r>
            <a:r>
              <a:rPr lang="uk-UA" sz="1800" noProof="0" dirty="0"/>
              <a:t> з'єднує вузли локальної мережі.</a:t>
            </a:r>
          </a:p>
          <a:p>
            <a:pPr marL="0" indent="0">
              <a:buNone/>
            </a:pPr>
            <a:r>
              <a:rPr lang="uk-UA" sz="1800" b="1" noProof="0" dirty="0"/>
              <a:t>Маршрутизатор (Router)</a:t>
            </a:r>
            <a:r>
              <a:rPr lang="uk-UA" sz="1800" noProof="0" dirty="0"/>
              <a:t> передає пакети між різними IP-мережами.</a:t>
            </a:r>
          </a:p>
          <a:p>
            <a:pPr marL="0" indent="0">
              <a:buNone/>
            </a:pPr>
            <a:r>
              <a:rPr lang="uk-UA" sz="1800" noProof="0" dirty="0"/>
              <a:t>У домашньому обладнанні ці функції часто реалізовані одним фізичним пристроєм, але з технічної точки зору вони залишаються різними.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3074" name="Picture 2" descr="Free Network Diagram Template to Edit Online">
            <a:extLst>
              <a:ext uri="{FF2B5EF4-FFF2-40B4-BE49-F238E27FC236}">
                <a16:creationId xmlns:a16="http://schemas.microsoft.com/office/drawing/2014/main" id="{4165F143-C7FF-1545-2805-0423B1B88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109" y="3050789"/>
            <a:ext cx="4852772" cy="3598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ikroTik hAP ax2">
            <a:extLst>
              <a:ext uri="{FF2B5EF4-FFF2-40B4-BE49-F238E27FC236}">
                <a16:creationId xmlns:a16="http://schemas.microsoft.com/office/drawing/2014/main" id="{57D997C6-D9D8-26A1-AFBA-6921B10C6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442" y="3050789"/>
            <a:ext cx="3296804" cy="361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1604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A676-1AC1-1F64-B868-AC556493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4C8C-E909-B2DA-44D0-4EEC6704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BSS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21C7-A56C-1EA1-8857-0B591DC0B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664" y="947643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Базовий набір служб (Basic Service Set, BSS)</a:t>
            </a:r>
            <a:r>
              <a:rPr lang="uk-UA" sz="1800" noProof="0" dirty="0"/>
              <a:t> – основна логічна область роботи 802.11, у межах якої станції взаємодіють відповідно до параметрів конкретного бездротового набору.</a:t>
            </a:r>
          </a:p>
          <a:p>
            <a:pPr marL="0" indent="0">
              <a:buNone/>
            </a:pPr>
            <a:r>
              <a:rPr lang="uk-UA" sz="1800" noProof="0" dirty="0"/>
              <a:t>В інфраструктурному режимі BSS пов'язаний із конкретною точкою доступу та її бездротовим інтерфейсом.</a:t>
            </a:r>
          </a:p>
          <a:p>
            <a:pPr marL="0" indent="0">
              <a:buNone/>
            </a:pPr>
            <a:r>
              <a:rPr lang="uk-UA" sz="1800" noProof="0" dirty="0"/>
              <a:t>Для практичного розуміння можна уявляти BSS як </a:t>
            </a:r>
            <a:r>
              <a:rPr lang="uk-UA" sz="1800" b="1" noProof="0" dirty="0"/>
              <a:t>одну радіомережу навколо конкретного AP</a:t>
            </a:r>
            <a:r>
              <a:rPr lang="uk-UA" sz="1800" noProof="0" dirty="0"/>
              <a:t>, хоча точне визначення IEEE є ширшим.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869A5F0-A0E6-6C52-F033-96234183E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259" y="2687760"/>
            <a:ext cx="6274810" cy="3878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3770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A676-1AC1-1F64-B868-AC556493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4C8C-E909-B2DA-44D0-4EEC6704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BSSID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21C7-A56C-1EA1-8857-0B591DC0B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Ідентифікатор базового набору служб (Basic Service Set Identifier, BSSID)</a:t>
            </a:r>
            <a:r>
              <a:rPr lang="uk-UA" sz="1800" noProof="0" dirty="0"/>
              <a:t> – ідентифікатор конкретного BSS.</a:t>
            </a:r>
          </a:p>
          <a:p>
            <a:pPr marL="0" indent="0">
              <a:buNone/>
            </a:pPr>
            <a:r>
              <a:rPr lang="uk-UA" sz="1800" noProof="0" dirty="0"/>
              <a:t>В інфраструктурних WLAN BSSID зазвичай пов'язаний із MAC-</a:t>
            </a:r>
            <a:r>
              <a:rPr lang="uk-UA" sz="1800" noProof="0" dirty="0" err="1"/>
              <a:t>адресою</a:t>
            </a:r>
            <a:r>
              <a:rPr lang="uk-UA" sz="1800" noProof="0" dirty="0"/>
              <a:t> відповідного радіоінтерфейсу AP.</a:t>
            </a:r>
          </a:p>
          <a:p>
            <a:pPr marL="0" indent="0">
              <a:buNone/>
            </a:pPr>
            <a:r>
              <a:rPr lang="uk-UA" sz="1800" noProof="0" dirty="0"/>
              <a:t>Декілька AP можуть використовувати один SSID, але кожен їхній BSS матиме власний BSSID.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4CB4BEE-A890-1F1D-B19E-1862F551B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82" y="2207208"/>
            <a:ext cx="7620000" cy="446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D2D0AA-4E15-67DA-E7EC-730C98379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4764" y="2154201"/>
            <a:ext cx="2918402" cy="452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391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A676-1AC1-1F64-B868-AC556493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4C8C-E909-B2DA-44D0-4EEC6704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SSID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21C7-A56C-1EA1-8857-0B591DC0B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947643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Ідентифікатор набору служб (Service Set Identifier, SSID)</a:t>
            </a:r>
            <a:r>
              <a:rPr lang="uk-UA" sz="1800" noProof="0" dirty="0"/>
              <a:t> – логічна назва бездротової мережі, яку користувач зазвичай бачить у списку доступних мереж.</a:t>
            </a:r>
          </a:p>
          <a:p>
            <a:pPr marL="0" indent="0">
              <a:buNone/>
            </a:pPr>
            <a:r>
              <a:rPr lang="uk-UA" sz="1800" noProof="0" dirty="0"/>
              <a:t>Наприклад:</a:t>
            </a:r>
            <a:r>
              <a:rPr lang="en-US" sz="1800" noProof="0" dirty="0"/>
              <a:t> </a:t>
            </a:r>
            <a:r>
              <a:rPr lang="uk-UA" sz="1800" noProof="0" dirty="0"/>
              <a:t>University-WiFi</a:t>
            </a:r>
          </a:p>
          <a:p>
            <a:pPr marL="0" indent="0">
              <a:buNone/>
            </a:pPr>
            <a:r>
              <a:rPr lang="uk-UA" sz="1800" noProof="0" dirty="0"/>
              <a:t>Один SSID може використовуватися на багатьох AP. Тому назва мережі не є унікальним ідентифікатором конкретної точки доступу.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CA95268-41A8-54F3-82A9-6CCF66D14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01" y="2594380"/>
            <a:ext cx="7272699" cy="426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27432449-6258-2137-6FB8-3A7F55083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143" y="2731178"/>
            <a:ext cx="2542758" cy="3853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7262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A676-1AC1-1F64-B868-AC556493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4C8C-E909-B2DA-44D0-4EEC6704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SSID ≠ BSSID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21C7-A56C-1EA1-8857-0B591DC0B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6275172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Це одна з важливих відмінностей:</a:t>
            </a:r>
          </a:p>
          <a:p>
            <a:pPr marL="0" indent="0">
              <a:buNone/>
            </a:pPr>
            <a:r>
              <a:rPr lang="uk-UA" sz="1800" b="1" noProof="0" dirty="0"/>
              <a:t>SSID</a:t>
            </a:r>
            <a:r>
              <a:rPr lang="uk-UA" sz="1800" noProof="0" dirty="0"/>
              <a:t> – назва логічної бездротової мережі.</a:t>
            </a:r>
          </a:p>
          <a:p>
            <a:pPr marL="0" indent="0">
              <a:buNone/>
            </a:pPr>
            <a:r>
              <a:rPr lang="uk-UA" sz="1800" b="1" noProof="0" dirty="0"/>
              <a:t>BSSID</a:t>
            </a:r>
            <a:r>
              <a:rPr lang="uk-UA" sz="1800" noProof="0" dirty="0"/>
              <a:t> – ідентифікатор конкретного BSS.</a:t>
            </a:r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r>
              <a:rPr lang="uk-UA" sz="1800" noProof="0" dirty="0"/>
              <a:t>Наприклад:</a:t>
            </a:r>
          </a:p>
          <a:p>
            <a:endParaRPr lang="uk-UA" sz="1800" noProof="0" dirty="0"/>
          </a:p>
          <a:p>
            <a:endParaRPr lang="uk-UA" sz="1800" noProof="0" dirty="0"/>
          </a:p>
          <a:p>
            <a:endParaRPr lang="uk-UA" sz="1800" noProof="0" dirty="0"/>
          </a:p>
          <a:p>
            <a:endParaRPr lang="uk-UA" sz="1800" noProof="0" dirty="0"/>
          </a:p>
          <a:p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Для користувача це одна мережа, але технічно клієнт у кожний момент працює з конкретним BSS.</a:t>
            </a:r>
          </a:p>
          <a:p>
            <a:pPr marL="0" indent="0">
              <a:buNone/>
            </a:pPr>
            <a:endParaRPr lang="uk-UA" sz="1800" noProof="0" dirty="0"/>
          </a:p>
        </p:txBody>
      </p:sp>
      <p:graphicFrame>
        <p:nvGraphicFramePr>
          <p:cNvPr id="4" name="Таблиця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381578"/>
              </p:ext>
            </p:extLst>
          </p:nvPr>
        </p:nvGraphicFramePr>
        <p:xfrm>
          <a:off x="448901" y="2978813"/>
          <a:ext cx="5128491" cy="1463040"/>
        </p:xfrm>
        <a:graphic>
          <a:graphicData uri="http://schemas.openxmlformats.org/drawingml/2006/table">
            <a:tbl>
              <a:tblPr/>
              <a:tblGrid>
                <a:gridCol w="1364718">
                  <a:extLst>
                    <a:ext uri="{9D8B030D-6E8A-4147-A177-3AD203B41FA5}">
                      <a16:colId xmlns:a16="http://schemas.microsoft.com/office/drawing/2014/main" val="2526690792"/>
                    </a:ext>
                  </a:extLst>
                </a:gridCol>
                <a:gridCol w="1653309">
                  <a:extLst>
                    <a:ext uri="{9D8B030D-6E8A-4147-A177-3AD203B41FA5}">
                      <a16:colId xmlns:a16="http://schemas.microsoft.com/office/drawing/2014/main" val="679328910"/>
                    </a:ext>
                  </a:extLst>
                </a:gridCol>
                <a:gridCol w="2110464">
                  <a:extLst>
                    <a:ext uri="{9D8B030D-6E8A-4147-A177-3AD203B41FA5}">
                      <a16:colId xmlns:a16="http://schemas.microsoft.com/office/drawing/2014/main" val="18637710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SSID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BSSID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1161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AP1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University-WiFi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A1:A1:A1:A1:A1:A1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9904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AP2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University-WiFi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B2:B2:B2:B2:B2:B2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6395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AP3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University-WiFi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C3:C3:C3:C3:C3:C3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130075"/>
                  </a:ext>
                </a:extLst>
              </a:tr>
            </a:tbl>
          </a:graphicData>
        </a:graphic>
      </p:graphicFrame>
      <p:pic>
        <p:nvPicPr>
          <p:cNvPr id="7170" name="Picture 2">
            <a:extLst>
              <a:ext uri="{FF2B5EF4-FFF2-40B4-BE49-F238E27FC236}">
                <a16:creationId xmlns:a16="http://schemas.microsoft.com/office/drawing/2014/main" id="{86F08127-AF97-8BED-EBF2-1F203EA70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120" y="1010908"/>
            <a:ext cx="4459162" cy="483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6459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A676-1AC1-1F64-B868-AC556493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4C8C-E909-B2DA-44D0-4EEC6704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21C7-A56C-1EA1-8857-0B591DC0B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0" y="897759"/>
            <a:ext cx="11484481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Розширений набір служб (Extended Service Set, ESS)</a:t>
            </a:r>
            <a:r>
              <a:rPr lang="uk-UA" sz="1800" noProof="0" dirty="0"/>
              <a:t> – сукупність взаємопов'язаних BSS, які утворюють розширену WLAN.</a:t>
            </a:r>
            <a:r>
              <a:rPr lang="en-US" sz="1800" noProof="0" dirty="0"/>
              <a:t> </a:t>
            </a:r>
            <a:r>
              <a:rPr lang="uk-UA" sz="1800" noProof="0" dirty="0"/>
              <a:t>ESS дозволяє побудувати мережу з декількох точок доступу, які спільно забезпечують покриття певної території.</a:t>
            </a:r>
          </a:p>
          <a:p>
            <a:pPr marL="0" indent="0">
              <a:buNone/>
            </a:pPr>
            <a:r>
              <a:rPr lang="uk-UA" sz="1800" noProof="0" dirty="0"/>
              <a:t>Тут важливо лише запам'ятати різницю:</a:t>
            </a:r>
          </a:p>
          <a:p>
            <a:pPr marL="0" indent="1431925">
              <a:buNone/>
            </a:pPr>
            <a:r>
              <a:rPr lang="uk-UA" sz="1800" b="1" noProof="0" dirty="0"/>
              <a:t>BSS → одна область роботи конкретної бездротової системи</a:t>
            </a:r>
            <a:endParaRPr lang="en-US" sz="1800" b="1" noProof="0" dirty="0"/>
          </a:p>
          <a:p>
            <a:pPr marL="0" indent="1431925">
              <a:buNone/>
            </a:pPr>
            <a:r>
              <a:rPr lang="uk-UA" sz="1800" b="1" noProof="0" dirty="0"/>
              <a:t>ESS → сукупність взаємопов'язаних BSS.</a:t>
            </a:r>
            <a:endParaRPr lang="uk-UA" sz="1800" noProof="0" dirty="0"/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B40982E4-A3E3-6CA3-5919-38F54FAE9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00" y="2901043"/>
            <a:ext cx="6747209" cy="395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BC8F4C-1BBD-A250-B0D4-C4359BBD7BA7}"/>
              </a:ext>
            </a:extLst>
          </p:cNvPr>
          <p:cNvSpPr txBox="1"/>
          <p:nvPr/>
        </p:nvSpPr>
        <p:spPr>
          <a:xfrm>
            <a:off x="7966410" y="5799075"/>
            <a:ext cx="4063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600" i="1" noProof="0" dirty="0"/>
              <a:t>Детальну архітектуру ESS та організацію роумінгу розглянемо в лекції 6.</a:t>
            </a:r>
          </a:p>
        </p:txBody>
      </p:sp>
    </p:spTree>
    <p:extLst>
      <p:ext uri="{BB962C8B-B14F-4D97-AF65-F5344CB8AC3E}">
        <p14:creationId xmlns:p14="http://schemas.microsoft.com/office/powerpoint/2010/main" val="2312536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A676-1AC1-1F64-B868-AC556493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4C8C-E909-B2DA-44D0-4EEC6704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Інфраструктурний режим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21C7-A56C-1EA1-8857-0B591DC0B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Інфраструктурний режим (Infrastructure Mode)</a:t>
            </a:r>
            <a:r>
              <a:rPr lang="uk-UA" sz="1800" noProof="0" dirty="0"/>
              <a:t> – режим роботи WLAN, у якому станції взаємодіють через точку доступу.</a:t>
            </a:r>
          </a:p>
          <a:p>
            <a:pPr marL="0" indent="0">
              <a:buNone/>
            </a:pPr>
            <a:r>
              <a:rPr lang="uk-UA" sz="1800" noProof="0" dirty="0"/>
              <a:t>Типова схема:</a:t>
            </a:r>
          </a:p>
          <a:p>
            <a:pPr marL="0" indent="0">
              <a:buNone/>
            </a:pPr>
            <a:r>
              <a:rPr lang="uk-UA" sz="1800" b="1" noProof="0" dirty="0"/>
              <a:t>STA → AP → мережа → AP → STA</a:t>
            </a: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AP виконує роль координуючого вузла бездротової мережі та забезпечує взаємодію клієнтів із дротовою або іншою мережевою інфраструктурою.</a:t>
            </a:r>
          </a:p>
          <a:p>
            <a:pPr marL="0" indent="0">
              <a:buNone/>
            </a:pPr>
            <a:r>
              <a:rPr lang="uk-UA" sz="1800" noProof="0" dirty="0"/>
              <a:t>Саме цей режим є основою більшості сучасних Wi-Fi мереж.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7B6A3EE-B6DD-27D8-EAB1-8F75D00E8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527" y="3710333"/>
            <a:ext cx="381000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E5420336-44D0-2F39-1B08-0942E7655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145" y="3566636"/>
            <a:ext cx="6422954" cy="290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4805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A676-1AC1-1F64-B868-AC556493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4C8C-E909-B2DA-44D0-4EEC6704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Ad not та IBSS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21C7-A56C-1EA1-8857-0B591DC0B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Незалежний набір служб (Independent Basic Service Set, IBSS)</a:t>
            </a:r>
            <a:r>
              <a:rPr lang="uk-UA" sz="1800" noProof="0" dirty="0"/>
              <a:t> – режим 802.11, у якому станції можуть безпосередньо взаємодіяти без інфраструктурної точки доступу.</a:t>
            </a:r>
          </a:p>
          <a:p>
            <a:pPr marL="0" indent="0">
              <a:buNone/>
            </a:pPr>
            <a:r>
              <a:rPr lang="uk-UA" sz="1800" noProof="0" dirty="0"/>
              <a:t>Його часто називають </a:t>
            </a:r>
            <a:r>
              <a:rPr lang="uk-UA" sz="1800" b="1" noProof="0" dirty="0"/>
              <a:t>режимом ad hoc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r>
              <a:rPr lang="uk-UA" sz="1800" noProof="0" dirty="0"/>
              <a:t>Такий підхід історично був важливим для прямого з'єднання пристроїв, але сучасні WLAN переважно використовують інфраструктурну архітектуру з AP.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E525C8-1A8F-BC69-B312-4EF58B49B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200" y="2811180"/>
            <a:ext cx="4429125" cy="38385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58013F-5810-26A3-1540-5ECB58DB9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7812" y="2831102"/>
            <a:ext cx="3875602" cy="341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8678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A676-1AC1-1F64-B868-AC556493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4C8C-E909-B2DA-44D0-4EEC6704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Радіочастотні діапазони Wi-Fi</a:t>
            </a:r>
            <a:br>
              <a:rPr lang="uk-UA" sz="3200" noProof="0" dirty="0"/>
            </a:br>
            <a:r>
              <a:rPr lang="uk-UA" sz="3200" noProof="0" dirty="0"/>
              <a:t>Діапазон 2,4 ГГц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21C7-A56C-1EA1-8857-0B591DC0B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Діапазон </a:t>
            </a:r>
            <a:r>
              <a:rPr lang="uk-UA" sz="1800" b="1" noProof="0" dirty="0"/>
              <a:t>2,4 ГГц</a:t>
            </a:r>
            <a:r>
              <a:rPr lang="uk-UA" sz="1800" noProof="0" dirty="0"/>
              <a:t> має відносно хороше поширення та здатність проникати крізь перешкоди порівняно з вищими частотами.</a:t>
            </a:r>
          </a:p>
          <a:p>
            <a:pPr marL="0" indent="0">
              <a:buNone/>
            </a:pPr>
            <a:r>
              <a:rPr lang="uk-UA" sz="1800" noProof="0" dirty="0"/>
              <a:t>Однак доступного спектра мало, а діапазон використовується не тільки Wi-Fi. Сусідні мережі та інші системи можуть створювати значне навантаження.</a:t>
            </a:r>
          </a:p>
          <a:p>
            <a:pPr marL="0" indent="0">
              <a:buNone/>
            </a:pPr>
            <a:r>
              <a:rPr lang="uk-UA" sz="1800" noProof="0" dirty="0"/>
              <a:t>Тому 2,4 ГГц часто забезпечує </a:t>
            </a:r>
            <a:r>
              <a:rPr lang="uk-UA" sz="1800" b="1" noProof="0" dirty="0"/>
              <a:t>краще покриття, але меншу доступність широких каналів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ACA7B3-54D3-BB3D-565D-4FD7A97D13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01" y="2691973"/>
            <a:ext cx="7036057" cy="39577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261B31-94AC-B386-5FAD-59E8664DB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5419" y="3401374"/>
            <a:ext cx="4405746" cy="253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656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A676-1AC1-1F64-B868-AC556493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4C8C-E909-B2DA-44D0-4EEC6704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Діапазон 5 ГГц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21C7-A56C-1EA1-8857-0B591DC0B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5 ГГц</a:t>
            </a:r>
            <a:r>
              <a:rPr lang="uk-UA" sz="1800" noProof="0" dirty="0"/>
              <a:t> забезпечує значно більше частотного ресурсу для WLAN порівняно з 2,4 ГГц.</a:t>
            </a:r>
          </a:p>
          <a:p>
            <a:pPr marL="0" indent="0">
              <a:buNone/>
            </a:pPr>
            <a:r>
              <a:rPr lang="uk-UA" sz="1800" noProof="0" dirty="0"/>
              <a:t>Це дозволило активно використовувати ширші канали та забезпечувати вищі швидкості.</a:t>
            </a:r>
          </a:p>
          <a:p>
            <a:pPr marL="0" indent="0">
              <a:buNone/>
            </a:pPr>
            <a:r>
              <a:rPr lang="uk-UA" sz="1800" noProof="0" dirty="0"/>
              <a:t>Однак збільшення частоти супроводжується більшими втратами поширення та зазвичай меншою дальністю за інших однакових умов.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3ACF28-347F-6A36-A1D5-7B7C9F34A8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01" y="2691973"/>
            <a:ext cx="7036057" cy="39577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447E26-7EE5-7AA9-1DD2-87DD51F7A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951" y="3429000"/>
            <a:ext cx="4433449" cy="255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605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A676-1AC1-1F64-B868-AC556493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4C8C-E909-B2DA-44D0-4EEC6704F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Діапазон 6 ГГц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21C7-A56C-1EA1-8857-0B591DC0B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6 ГГц</a:t>
            </a:r>
            <a:r>
              <a:rPr lang="uk-UA" sz="1800" noProof="0" dirty="0"/>
              <a:t> став важливим розширенням сучасного Wi-Fi завдяки додатковому спектру.</a:t>
            </a:r>
          </a:p>
          <a:p>
            <a:pPr marL="0" indent="0">
              <a:buNone/>
            </a:pPr>
            <a:r>
              <a:rPr lang="uk-UA" sz="1800" noProof="0" dirty="0"/>
              <a:t>Його особлива цінність полягає в можливості використовувати широкі канали в умовах меншої присутності старих поколінь Wi-Fi.</a:t>
            </a:r>
          </a:p>
          <a:p>
            <a:pPr marL="0" indent="0">
              <a:buNone/>
            </a:pPr>
            <a:r>
              <a:rPr lang="uk-UA" sz="1800" noProof="0" dirty="0"/>
              <a:t>Однак використання 6 ГГц залежить від регуляторного дозволу, а характеристики поширення менш сприятливі для великих зон покриття, ніж у нижчих діапазонах.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51316C-EEED-4F7C-9595-F5BF4BE77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01" y="3143031"/>
            <a:ext cx="4505325" cy="2686050"/>
          </a:xfrm>
          <a:prstGeom prst="rect">
            <a:avLst/>
          </a:prstGeom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14787E98-2636-5E06-3CE5-84ACD86DB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806" y="3143031"/>
            <a:ext cx="4467225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162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5A860-82B6-5C88-5BFC-788AA7B62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399D2-AEEF-9B88-B151-95E566CB4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Порівняння діапазонів</a:t>
            </a: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336185"/>
              </p:ext>
            </p:extLst>
          </p:nvPr>
        </p:nvGraphicFramePr>
        <p:xfrm>
          <a:off x="762000" y="1076953"/>
          <a:ext cx="10515600" cy="3979569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23204442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79188950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65261297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627097865"/>
                    </a:ext>
                  </a:extLst>
                </a:gridCol>
              </a:tblGrid>
              <a:tr h="655521"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Характеристика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2,4 ГГц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5 ГГц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6 ГГц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4563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uk-UA" noProof="0" dirty="0"/>
                        <a:t>Дальність за інших рівних умов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вища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нижча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ще нижча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054154"/>
                  </a:ext>
                </a:extLst>
              </a:tr>
              <a:tr h="628609">
                <a:tc>
                  <a:txBody>
                    <a:bodyPr/>
                    <a:lstStyle/>
                    <a:p>
                      <a:pPr algn="l"/>
                      <a:r>
                        <a:rPr lang="uk-UA" noProof="0" dirty="0"/>
                        <a:t>Доступний спектр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малий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більший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значно більший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8272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uk-UA" noProof="0" dirty="0"/>
                        <a:t>Перевантаження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часто високе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залежить від середовища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зазвичай менше старих пристроїв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304943"/>
                  </a:ext>
                </a:extLst>
              </a:tr>
              <a:tr h="731789">
                <a:tc>
                  <a:txBody>
                    <a:bodyPr/>
                    <a:lstStyle/>
                    <a:p>
                      <a:pPr algn="l"/>
                      <a:r>
                        <a:rPr lang="uk-UA" noProof="0" dirty="0"/>
                        <a:t>Широкі канали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обмежено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добре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дуже добре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997448"/>
                  </a:ext>
                </a:extLst>
              </a:tr>
              <a:tr h="683490">
                <a:tc>
                  <a:txBody>
                    <a:bodyPr/>
                    <a:lstStyle/>
                    <a:p>
                      <a:pPr algn="l"/>
                      <a:r>
                        <a:rPr lang="uk-UA" noProof="0" dirty="0"/>
                        <a:t>Основна перевага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покриття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баланс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noProof="0" dirty="0"/>
                        <a:t>спектр і широкі канали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658380"/>
                  </a:ext>
                </a:extLst>
              </a:tr>
            </a:tbl>
          </a:graphicData>
        </a:graphic>
      </p:graphicFrame>
      <p:sp>
        <p:nvSpPr>
          <p:cNvPr id="5" name="Прямокутник 4"/>
          <p:cNvSpPr/>
          <p:nvPr/>
        </p:nvSpPr>
        <p:spPr>
          <a:xfrm>
            <a:off x="683491" y="5365710"/>
            <a:ext cx="1051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noProof="0" dirty="0"/>
              <a:t>Не можна визначити універсально «кращий» діапазон. Вибір залежить від площі, щільності клієнтів, перешкод, завад та потрібної швидкості.</a:t>
            </a:r>
          </a:p>
        </p:txBody>
      </p:sp>
    </p:spTree>
    <p:extLst>
      <p:ext uri="{BB962C8B-B14F-4D97-AF65-F5344CB8AC3E}">
        <p14:creationId xmlns:p14="http://schemas.microsoft.com/office/powerpoint/2010/main" val="17234024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14B26-F86C-E1D0-656B-FC4850BA6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4845C-457F-D515-2153-481548AA4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Канал Wi-Fi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C9EC8-5C50-EA7B-7BC5-0ABD72CA9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853428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Канал (Channel)</a:t>
            </a:r>
            <a:r>
              <a:rPr lang="uk-UA" sz="1800" noProof="0" dirty="0"/>
              <a:t> – виділена ділянка радіочастотного спектра, яку використовує система для передавання.</a:t>
            </a:r>
          </a:p>
          <a:p>
            <a:pPr marL="0" indent="0">
              <a:buNone/>
            </a:pPr>
            <a:r>
              <a:rPr lang="uk-UA" sz="1800" noProof="0" dirty="0"/>
              <a:t>У різних поколіннях Wi-Fi використовуються різні ширини каналів, зокрема 20, 40, 80 і 160 МГц; Wi-Fi 7 підтримує також 320 МГц за відповідних умов.</a:t>
            </a:r>
          </a:p>
          <a:p>
            <a:pPr marL="0" indent="0">
              <a:buNone/>
            </a:pPr>
            <a:r>
              <a:rPr lang="uk-UA" sz="1800" noProof="0" dirty="0"/>
              <a:t>Ширший канал дозволяє передати більше інформації за одиницю часу, але потребує більшої кількості доступного спектра.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7B743E-8521-B2E1-45F0-C8E71A4FE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099" y="2547778"/>
            <a:ext cx="10769600" cy="421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9419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84A49-F146-5CDC-272D-F011AFAFC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7EE5A-8BC9-95CE-8A2B-1E07BEC04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Ширина каналу – це компроміс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54A2A-4CB5-AD71-C301-895FED5D1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853428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Якщо збільшити ширину каналу    </a:t>
            </a:r>
            <a:r>
              <a:rPr lang="uk-UA" sz="1800" b="1" noProof="0" dirty="0"/>
              <a:t>потенційна швидкість ↑</a:t>
            </a: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але одночасно  </a:t>
            </a:r>
            <a:r>
              <a:rPr lang="uk-UA" sz="1800" b="1" noProof="0" dirty="0"/>
              <a:t>потреба у спектрі ↑  + ризик часткового перекриття ↑  +   вплив завад ↑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Тому проектування WLAN не зводиться до вибору максимально широкого каналу.</a:t>
            </a:r>
          </a:p>
          <a:p>
            <a:pPr marL="0" indent="0">
              <a:buNone/>
            </a:pPr>
            <a:r>
              <a:rPr lang="uk-UA" sz="1800" b="1" noProof="0" dirty="0"/>
              <a:t>Приклад:</a:t>
            </a:r>
            <a:r>
              <a:rPr lang="uk-UA" sz="1800" noProof="0" dirty="0"/>
              <a:t> у малозавантаженому 6 ГГц середовищі 160/320 МГц може бути доцільним; у щільній мережі з багатьма сусідніми AP може бути ефективнішим вужчий канал.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85CAEE0E-1235-0A81-C7B4-0FF69B9D8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46" y="2986300"/>
            <a:ext cx="4196989" cy="382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6F9D0F23-057C-C174-CC4A-6D23C7047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309" y="3429000"/>
            <a:ext cx="6779491" cy="304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2700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FF226-C648-94DA-5575-8904E4C72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EDB28-14FC-EFCC-EAFD-6991B8907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Канали та взаємні завади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5A8B-D805-CB29-00E6-83C6974FE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0" y="747586"/>
            <a:ext cx="11345935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Якщо дві мережі використовують спектр, що перекривається, їхні передавання можуть взаємно погіршувати роботу.</a:t>
            </a:r>
          </a:p>
          <a:p>
            <a:pPr marL="0" indent="0">
              <a:buNone/>
            </a:pPr>
            <a:r>
              <a:rPr lang="uk-UA" sz="1800" noProof="0" dirty="0"/>
              <a:t>У щільній WLAN тому важливо планувати </a:t>
            </a:r>
            <a:r>
              <a:rPr lang="uk-UA" sz="1800" b="1" noProof="0" dirty="0"/>
              <a:t>канали, потужність передавання та розміщення AP як єдину систему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r>
              <a:rPr lang="uk-UA" sz="1800" noProof="0" dirty="0"/>
              <a:t>Проблема особливо загострюється при використанні широких каналів, оскільки одна AP займає більшу частину доступного спектра.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88F067-34A3-665D-1CC1-0261E8E4B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961" y="2616418"/>
            <a:ext cx="7606802" cy="424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933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FF226-C648-94DA-5575-8904E4C72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EDB28-14FC-EFCC-EAFD-6991B8907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Базові принципи роботи Wi-Fi</a:t>
            </a:r>
            <a:br>
              <a:rPr lang="uk-UA" sz="3200" noProof="0" dirty="0"/>
            </a:br>
            <a:r>
              <a:rPr lang="uk-UA" sz="3200" dirty="0"/>
              <a:t>Як клієнт знаходить Wi-Fi?</a:t>
            </a:r>
            <a:endParaRPr lang="uk-UA" sz="32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5A8B-D805-CB29-00E6-83C6974FE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47391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Перш ніж передавати дані, станція повинна визначити, які бездротові мережі доступні.</a:t>
            </a:r>
          </a:p>
          <a:p>
            <a:pPr marL="0" indent="0">
              <a:buNone/>
            </a:pPr>
            <a:r>
              <a:rPr lang="uk-UA" sz="1800" noProof="0" dirty="0"/>
              <a:t>Для цього використовується </a:t>
            </a:r>
            <a:r>
              <a:rPr lang="uk-UA" sz="1800" b="1" noProof="0" dirty="0"/>
              <a:t>сканування (Scanning)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r>
              <a:rPr lang="uk-UA" sz="1800" noProof="0" dirty="0"/>
              <a:t>Клієнт може прослуховувати службові кадри, які періодично передають точки доступу, або активно надсилати запити для виявлення доступних мереж.</a:t>
            </a:r>
          </a:p>
          <a:p>
            <a:pPr marL="0" indent="0">
              <a:buNone/>
            </a:pPr>
            <a:r>
              <a:rPr lang="uk-UA" sz="1800" b="1" noProof="0" dirty="0"/>
              <a:t>Схема:</a:t>
            </a:r>
            <a:r>
              <a:rPr lang="en-US" sz="1800" b="1" noProof="0" dirty="0"/>
              <a:t> </a:t>
            </a:r>
            <a:r>
              <a:rPr lang="uk-UA" sz="1800" noProof="0" dirty="0"/>
              <a:t>STA → сканування каналів → виявлення AP → аналіз параметрів → вибір мережі.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9FFED724-A579-054E-E43B-9F03AEF7B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08" y="3060563"/>
            <a:ext cx="7196374" cy="358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01C24A-465C-82A6-08D1-4AD083599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2730" y="2632364"/>
            <a:ext cx="2329662" cy="41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636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FF226-C648-94DA-5575-8904E4C72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EDB28-14FC-EFCC-EAFD-6991B8907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Beacon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5A8B-D805-CB29-00E6-83C6974FE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272044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Маяковий кадр (Beacon Frame)</a:t>
            </a:r>
            <a:r>
              <a:rPr lang="uk-UA" sz="1800" noProof="0" dirty="0"/>
              <a:t> – службовий кадр 802.11, який точка доступу періодично передає для оголошення параметрів BSS.</a:t>
            </a:r>
          </a:p>
          <a:p>
            <a:pPr marL="0" indent="0">
              <a:buNone/>
            </a:pPr>
            <a:r>
              <a:rPr lang="uk-UA" sz="1800" noProof="0" dirty="0"/>
              <a:t>Beacon може містити SSID, інформацію про підтримувані режими, параметри безпеки, характеристики PHY та інші службові відомості.</a:t>
            </a:r>
          </a:p>
          <a:p>
            <a:pPr marL="0" indent="0">
              <a:buNone/>
            </a:pPr>
            <a:r>
              <a:rPr lang="uk-UA" sz="1800" noProof="0" dirty="0"/>
              <a:t>Тому AP не просто «чекає» на клієнта – вона регулярно повідомляє про існування та характеристики свого BSS.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19353E3C-5450-9F37-B9F1-C5FA113B7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907" y="2723756"/>
            <a:ext cx="6350473" cy="405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73A22F-9FA6-91FC-3733-508D3194A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86" y="3115147"/>
            <a:ext cx="3629025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3661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FF226-C648-94DA-5575-8904E4C72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EDB28-14FC-EFCC-EAFD-6991B8907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290" y="70484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Probe Request і Probe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5A8B-D805-CB29-00E6-83C6974FE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883" y="648377"/>
            <a:ext cx="7928481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Під час </a:t>
            </a:r>
            <a:r>
              <a:rPr lang="uk-UA" sz="1800" b="1" noProof="0" dirty="0"/>
              <a:t>активного сканування (Active Scanning)</a:t>
            </a:r>
            <a:r>
              <a:rPr lang="uk-UA" sz="1800" noProof="0" dirty="0"/>
              <a:t> клієнт може надсилати </a:t>
            </a:r>
            <a:r>
              <a:rPr lang="uk-UA" sz="1800" b="1" noProof="0" dirty="0"/>
              <a:t>Probe Request</a:t>
            </a:r>
            <a:r>
              <a:rPr lang="uk-UA" sz="1800" noProof="0" dirty="0"/>
              <a:t>, запитуючи інформацію про доступні мережі.</a:t>
            </a:r>
            <a:r>
              <a:rPr lang="en-US" sz="1800" noProof="0" dirty="0"/>
              <a:t> </a:t>
            </a:r>
            <a:r>
              <a:rPr lang="uk-UA" sz="1800" noProof="0" dirty="0"/>
              <a:t>Точка доступу може відповісти </a:t>
            </a:r>
            <a:r>
              <a:rPr lang="uk-UA" sz="1800" b="1" noProof="0" dirty="0"/>
              <a:t>Probe Response</a:t>
            </a:r>
            <a:r>
              <a:rPr lang="uk-UA" sz="1800" noProof="0" dirty="0"/>
              <a:t>, який містить інформацію про відповідний BSS.</a:t>
            </a:r>
          </a:p>
          <a:p>
            <a:pPr marL="0" indent="0">
              <a:buNone/>
            </a:pPr>
            <a:endParaRPr lang="uk-UA" sz="2400" noProof="0" dirty="0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90DB9CA0-ED01-6EC7-975F-7B411301E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87" y="2628591"/>
            <a:ext cx="3580996" cy="3054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ED483534-F22C-27CF-F7D8-DA7652682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937" y="2296539"/>
            <a:ext cx="4258033" cy="452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CWAP-Probe-04">
            <a:extLst>
              <a:ext uri="{FF2B5EF4-FFF2-40B4-BE49-F238E27FC236}">
                <a16:creationId xmlns:a16="http://schemas.microsoft.com/office/drawing/2014/main" id="{DAE38DE3-FFC4-EA9D-0796-E185CD538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078" y="648377"/>
            <a:ext cx="3861119" cy="613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07EED2-0B7C-7DF8-0666-8F63D99B7C11}"/>
              </a:ext>
            </a:extLst>
          </p:cNvPr>
          <p:cNvSpPr txBox="1"/>
          <p:nvPr/>
        </p:nvSpPr>
        <p:spPr>
          <a:xfrm>
            <a:off x="291883" y="1516006"/>
            <a:ext cx="75959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noProof="0" dirty="0"/>
              <a:t>Таким чином, пошук мережі може виконуватися як пасивне прослуховування Beacon або як активний обмін запитами та відповідями.</a:t>
            </a:r>
          </a:p>
        </p:txBody>
      </p:sp>
    </p:spTree>
    <p:extLst>
      <p:ext uri="{BB962C8B-B14F-4D97-AF65-F5344CB8AC3E}">
        <p14:creationId xmlns:p14="http://schemas.microsoft.com/office/powerpoint/2010/main" val="23748540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FF226-C648-94DA-5575-8904E4C72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EDB28-14FC-EFCC-EAFD-6991B8907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Встановлення з'єднання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5A8B-D805-CB29-00E6-83C6974FE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28" y="834956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Після вибору мережі клієнт виконує процедури, необхідні для встановлення взаємодії з AP.</a:t>
            </a:r>
          </a:p>
          <a:p>
            <a:pPr marL="0" indent="0">
              <a:buNone/>
            </a:pPr>
            <a:r>
              <a:rPr lang="uk-UA" sz="1800" noProof="0" dirty="0"/>
              <a:t>Спрощено процес можна представити так:</a:t>
            </a:r>
          </a:p>
          <a:p>
            <a:pPr marL="0" indent="0">
              <a:buNone/>
            </a:pPr>
            <a:r>
              <a:rPr lang="uk-UA" sz="1800" b="1" noProof="0" dirty="0"/>
              <a:t>виявлення BSS → автентифікація → асоціація → встановлення захищеного з'єднання → отримання IP-параметрів → передавання даних.</a:t>
            </a: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Детальний порядок залежить від використовуваного механізму безпеки та конфігурації WLAN.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D8CD0F-EA28-E7D1-C3D4-5E784055C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302" y="2719943"/>
            <a:ext cx="5665572" cy="380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8918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FF226-C648-94DA-5575-8904E4C72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EDB28-14FC-EFCC-EAFD-6991B8907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Автентифікація ≠ асоціація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5A8B-D805-CB29-00E6-83C6974FE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164" y="947643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noProof="0" dirty="0"/>
              <a:t>Автентифікація (Authentication)</a:t>
            </a:r>
            <a:r>
              <a:rPr lang="uk-UA" sz="1800" noProof="0" dirty="0"/>
              <a:t> – процедура, пов'язана з перевіркою можливості станції отримати доступ до мережі.</a:t>
            </a:r>
          </a:p>
          <a:p>
            <a:pPr marL="0" indent="0">
              <a:buNone/>
            </a:pPr>
            <a:r>
              <a:rPr lang="uk-UA" sz="1800" b="1" noProof="0" dirty="0"/>
              <a:t>Асоціація (Association)</a:t>
            </a:r>
            <a:r>
              <a:rPr lang="uk-UA" sz="1800" noProof="0" dirty="0"/>
              <a:t> – процедура встановлення зв'язку станції з конкретним BSS.</a:t>
            </a:r>
          </a:p>
          <a:p>
            <a:pPr marL="0" indent="0">
              <a:buNone/>
            </a:pPr>
            <a:r>
              <a:rPr lang="uk-UA" sz="1800" noProof="0" dirty="0"/>
              <a:t>Ці поняття часто помилково об'єднують у слово «підключення», але технічно це різні етапи.</a:t>
            </a:r>
          </a:p>
          <a:p>
            <a:pPr marL="0" indent="0">
              <a:buNone/>
            </a:pPr>
            <a:r>
              <a:rPr lang="uk-UA" sz="1800" noProof="0" dirty="0"/>
              <a:t>У сучасних захищених мережах після них можуть виконуватися додаткові процедури автентифікації користувача та встановлення криптографічних ключів.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D75906-C382-A127-6063-2AE3C49FE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9709" y="2969380"/>
            <a:ext cx="7490691" cy="375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963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FF226-C648-94DA-5575-8904E4C72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EDB28-14FC-EFCC-EAFD-6991B8907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96554"/>
            <a:ext cx="7225420" cy="369699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Сумісність і розвиток Wi-Fi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5A8B-D805-CB29-00E6-83C6974FE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8374" y="747586"/>
            <a:ext cx="2699008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i="1" noProof="0" dirty="0"/>
              <a:t>Однією з важливих властивостей Wi-Fi є прагнення до сумісності нових поколінь зі старими пристроями. </a:t>
            </a:r>
          </a:p>
          <a:p>
            <a:pPr marL="0" indent="0">
              <a:buNone/>
            </a:pPr>
            <a:r>
              <a:rPr lang="uk-UA" sz="1600" i="1" noProof="0" dirty="0"/>
              <a:t>Це дозволяє, наприклад, сучасній AP обслуговувати клієнтів різних поколінь.</a:t>
            </a:r>
          </a:p>
          <a:p>
            <a:pPr marL="0" indent="0">
              <a:buNone/>
            </a:pPr>
            <a:endParaRPr lang="uk-UA" sz="2000" i="1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257824-E632-01DC-EF25-8433AC84A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18" y="466253"/>
            <a:ext cx="9089138" cy="596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1386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FF226-C648-94DA-5575-8904E4C72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EDB28-14FC-EFCC-EAFD-6991B8907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Можливості визначає не тільки 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5A8B-D805-CB29-00E6-83C6974FE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Якщо точка доступу підтримує Wi-Fi 7, це ще не означає, що клієнт отримає характеристики Wi-Fi 7.</a:t>
            </a:r>
          </a:p>
          <a:p>
            <a:pPr marL="0" indent="0">
              <a:buNone/>
            </a:pPr>
            <a:r>
              <a:rPr lang="uk-UA" sz="1800" noProof="0" dirty="0"/>
              <a:t>Реальний режим визначається </a:t>
            </a:r>
            <a:r>
              <a:rPr lang="uk-UA" sz="1800" b="1" noProof="0" dirty="0"/>
              <a:t>найбільш обмежуючими можливостями обох сторін та умовами радіоканалу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r>
              <a:rPr lang="uk-UA" sz="1800" noProof="0" dirty="0"/>
              <a:t>Наприклад, клієнт може не підтримувати 6 ГГц, 320 МГц або 4096-QAM. У такому випадку відповідна можливість AP просто не буде використана цим клієнтом.</a:t>
            </a:r>
          </a:p>
          <a:p>
            <a:pPr marL="0" indent="0">
              <a:buNone/>
            </a:pPr>
            <a:r>
              <a:rPr lang="uk-UA" sz="1800" b="1" noProof="0" dirty="0"/>
              <a:t>Схема:</a:t>
            </a:r>
          </a:p>
          <a:p>
            <a:pPr marL="0" indent="0" algn="ctr">
              <a:buNone/>
            </a:pPr>
            <a:br>
              <a:rPr lang="uk-UA" sz="1800" noProof="0" dirty="0"/>
            </a:br>
            <a:endParaRPr lang="uk-UA" sz="2000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0DFFC6-74AC-CFDA-4B21-AD3562228340}"/>
              </a:ext>
            </a:extLst>
          </p:cNvPr>
          <p:cNvSpPr txBox="1"/>
          <p:nvPr/>
        </p:nvSpPr>
        <p:spPr>
          <a:xfrm>
            <a:off x="694099" y="2833170"/>
            <a:ext cx="324564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uk-UA" sz="1800" noProof="0" dirty="0"/>
              <a:t>AP: Wi-Fi 7 + 320 МГц + 4×4</a:t>
            </a:r>
            <a:br>
              <a:rPr lang="uk-UA" sz="1800" noProof="0" dirty="0"/>
            </a:br>
            <a:r>
              <a:rPr lang="uk-UA" sz="1800" noProof="0" dirty="0"/>
              <a:t>↓</a:t>
            </a:r>
            <a:br>
              <a:rPr lang="uk-UA" sz="1800" noProof="0" dirty="0"/>
            </a:br>
            <a:r>
              <a:rPr lang="uk-UA" sz="1800" noProof="0" dirty="0"/>
              <a:t>STA: Wi-Fi 6 + 80 МГц + 2×2</a:t>
            </a:r>
            <a:br>
              <a:rPr lang="uk-UA" sz="1800" noProof="0" dirty="0"/>
            </a:br>
            <a:r>
              <a:rPr lang="uk-UA" sz="1800" noProof="0" dirty="0"/>
              <a:t>↓</a:t>
            </a:r>
            <a:br>
              <a:rPr lang="uk-UA" sz="1800" noProof="0" dirty="0"/>
            </a:br>
            <a:r>
              <a:rPr lang="uk-UA" sz="1800" noProof="0" dirty="0"/>
              <a:t>фактичний режим обмежений можливостями STA та каналом.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DDA99C-C555-5C94-D3DC-6A4FB6621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941" y="2447677"/>
            <a:ext cx="7809136" cy="427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4594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FF226-C648-94DA-5575-8904E4C72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EDB28-14FC-EFCC-EAFD-6991B8907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Асиметрія можливостей AP і клієнта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5A8B-D805-CB29-00E6-83C6974FE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У сучасній WLAN AP часто значно потужніша за окремий клієнт.</a:t>
            </a:r>
          </a:p>
          <a:p>
            <a:pPr marL="0" indent="0">
              <a:buNone/>
            </a:pPr>
            <a:r>
              <a:rPr lang="uk-UA" sz="1800" noProof="0" dirty="0"/>
              <a:t>Наприклад, корпоративна AP може мати кілька радіомодулів і багато антен, тоді як смартфон має жорсткі обмеження за розміром, енергоспоживанням та кількістю антен.</a:t>
            </a:r>
          </a:p>
          <a:p>
            <a:pPr marL="0" indent="0">
              <a:buNone/>
            </a:pPr>
            <a:r>
              <a:rPr lang="uk-UA" sz="1800" noProof="0" dirty="0"/>
              <a:t>Тому при проектуванні мережі потрібно оцінювати не тільки характеристики AP, а й </a:t>
            </a:r>
            <a:r>
              <a:rPr lang="uk-UA" sz="1800" b="1" noProof="0" dirty="0"/>
              <a:t>типові характеристики клієнтських пристроїв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5768A1-004B-4890-27F4-E10AF5A19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92" y="2811208"/>
            <a:ext cx="4141572" cy="37467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2941BD-5CC0-EC75-57E6-0EFFF56E1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779" y="2811208"/>
            <a:ext cx="3401864" cy="374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1691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7870C-DB5F-2993-2064-F43DF85F2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15CDC-7422-8CFB-ED7F-9DD1C4250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noProof="0" dirty="0"/>
              <a:t>Wi-Fi як система компромісів</a:t>
            </a:r>
            <a:br>
              <a:rPr lang="uk-UA" sz="3200" noProof="0" dirty="0"/>
            </a:br>
            <a:r>
              <a:rPr lang="uk-UA" sz="3200" noProof="0" dirty="0"/>
              <a:t>Швидкість проти дальності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FE8B5-1A50-3617-40A9-EE66A2351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869" y="947643"/>
            <a:ext cx="6405367" cy="172166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noProof="0" dirty="0"/>
              <a:t>Висока швидкість зазвичай потребує: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noProof="0" dirty="0"/>
              <a:t>широкого каналу;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noProof="0" dirty="0"/>
              <a:t>високої порядковості модуляції;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noProof="0" dirty="0"/>
              <a:t>високого SNR/SINR;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600" noProof="0" dirty="0"/>
              <a:t>достатньої кількості просторових потоків. </a:t>
            </a:r>
          </a:p>
          <a:p>
            <a:pPr marL="0" indent="0">
              <a:buNone/>
            </a:pPr>
            <a:endParaRPr lang="uk-UA" sz="1800" noProof="0" dirty="0"/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EF040655-F281-614B-5A17-1F60F905E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39" y="3533654"/>
            <a:ext cx="5734261" cy="322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>
            <a:extLst>
              <a:ext uri="{FF2B5EF4-FFF2-40B4-BE49-F238E27FC236}">
                <a16:creationId xmlns:a16="http://schemas.microsoft.com/office/drawing/2014/main" id="{69955F09-E49A-CDC9-BF2A-3419D873F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627" y="947643"/>
            <a:ext cx="5888131" cy="195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F7FCF7-2225-F4E7-FDD8-06FCE71C6C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978" y="3059155"/>
            <a:ext cx="5329671" cy="3590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96CB6E-5D0B-0C58-15DA-2B0F273C6BC1}"/>
              </a:ext>
            </a:extLst>
          </p:cNvPr>
          <p:cNvSpPr txBox="1"/>
          <p:nvPr/>
        </p:nvSpPr>
        <p:spPr>
          <a:xfrm>
            <a:off x="207869" y="2456436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600" noProof="0" dirty="0"/>
              <a:t>Під час віддалення від AP рівень сигналу зменшується, і система може перейти до більш стійкого, але менш швидкого режиму. Отже, </a:t>
            </a:r>
            <a:r>
              <a:rPr lang="uk-UA" sz="1600" b="1" noProof="0" dirty="0"/>
              <a:t>максимальна швидкість зазвичай доступна лише в частині зони покриття</a:t>
            </a:r>
            <a:r>
              <a:rPr lang="uk-UA" sz="1600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18226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85C83-241E-0DF3-AADF-4B5004B6A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F9A6A-95A9-B597-8DC8-CE16F477A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Покриття проти ємності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49875-FDB0-5D85-8C21-5DFD4CF7B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664" y="947643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Збільшення потужності AP може збільшити область, у якій клієнт бачить достатній рівень сигналу.</a:t>
            </a:r>
          </a:p>
          <a:p>
            <a:pPr marL="0" indent="0">
              <a:buNone/>
            </a:pPr>
            <a:r>
              <a:rPr lang="uk-UA" sz="1800" noProof="0" dirty="0"/>
              <a:t>Але це не обов'язково збільшує </a:t>
            </a:r>
            <a:r>
              <a:rPr lang="uk-UA" sz="1800" b="1" noProof="0" dirty="0"/>
              <a:t>ємність мережі (Network Capacity)</a:t>
            </a:r>
            <a:r>
              <a:rPr lang="uk-UA" sz="1800" noProof="0" dirty="0"/>
              <a:t>. Навпаки, надто велика зона дії однієї AP може збільшити кількість клієнтів, які конкурують за один радіоресурс.</a:t>
            </a:r>
          </a:p>
          <a:p>
            <a:pPr marL="0" indent="0">
              <a:buNone/>
            </a:pPr>
            <a:r>
              <a:rPr lang="uk-UA" sz="1800" noProof="0" dirty="0"/>
              <a:t>Тому сучасне проектування WLAN часто передбачає </a:t>
            </a:r>
            <a:r>
              <a:rPr lang="uk-UA" sz="1800" b="1" noProof="0" dirty="0"/>
              <a:t>більше AP з меншою потужністю</a:t>
            </a:r>
            <a:r>
              <a:rPr lang="uk-UA" sz="1800" noProof="0" dirty="0"/>
              <a:t>, а не кілька AP із максимальною потужністю.</a:t>
            </a:r>
          </a:p>
          <a:p>
            <a:pPr marL="0" indent="0">
              <a:buNone/>
            </a:pPr>
            <a:endParaRPr lang="uk-UA" sz="1800" noProof="0" dirty="0"/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4C736981-A6C1-E4B0-77D4-993E11B0B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64" y="3198242"/>
            <a:ext cx="4567511" cy="204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>
            <a:extLst>
              <a:ext uri="{FF2B5EF4-FFF2-40B4-BE49-F238E27FC236}">
                <a16:creationId xmlns:a16="http://schemas.microsoft.com/office/drawing/2014/main" id="{CCB8A1D1-B84E-B49D-6949-FBD251A0A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518" y="2363153"/>
            <a:ext cx="3911645" cy="1988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>
            <a:extLst>
              <a:ext uri="{FF2B5EF4-FFF2-40B4-BE49-F238E27FC236}">
                <a16:creationId xmlns:a16="http://schemas.microsoft.com/office/drawing/2014/main" id="{970044B5-8D7B-B346-E2B8-383F1E9BC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92" y="4539246"/>
            <a:ext cx="3510880" cy="2033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9306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85C83-241E-0DF3-AADF-4B5004B6A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F9A6A-95A9-B597-8DC8-CE16F477A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Що насправді визначає якість Wi-Fi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49875-FDB0-5D85-8C21-5DFD4CF7B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164" y="906995"/>
            <a:ext cx="8274591" cy="14093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noProof="0" dirty="0"/>
              <a:t>Якість WLAN визначається не одним параметром.</a:t>
            </a:r>
            <a:r>
              <a:rPr lang="en-US" sz="1600" noProof="0" dirty="0"/>
              <a:t> </a:t>
            </a:r>
            <a:r>
              <a:rPr lang="uk-UA" sz="1600" noProof="0" dirty="0"/>
              <a:t>Потрібно одночасно враховувати:</a:t>
            </a:r>
          </a:p>
          <a:p>
            <a:pPr marL="0" indent="0">
              <a:buNone/>
            </a:pPr>
            <a:r>
              <a:rPr lang="uk-UA" sz="1600" b="1" noProof="0" dirty="0"/>
              <a:t>рівень сигналу + SNR/SINR + ширину каналу + кількість просторових потоків + завантаження каналу + завади + можливості клієнта + протокольні витрати.</a:t>
            </a:r>
            <a:endParaRPr lang="uk-UA" sz="1600" noProof="0" dirty="0"/>
          </a:p>
          <a:p>
            <a:pPr marL="0" indent="0">
              <a:buNone/>
            </a:pPr>
            <a:r>
              <a:rPr lang="uk-UA" sz="1600" dirty="0"/>
              <a:t>Тому</a:t>
            </a:r>
            <a:r>
              <a:rPr lang="uk-UA" sz="1600" noProof="0" dirty="0"/>
              <a:t> показник на кшталт «рівень Wi-Fi – 4 поділки» не може повністю описати якість мережі.</a:t>
            </a:r>
          </a:p>
          <a:p>
            <a:pPr marL="0" indent="0">
              <a:buNone/>
            </a:pPr>
            <a:endParaRPr lang="uk-UA" sz="2000" noProof="0" dirty="0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3E957DD1-42ED-6408-730D-0F2F84BAE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45" y="2385089"/>
            <a:ext cx="8109527" cy="447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68B7D9-2374-B05F-0FB3-389F97E73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9853" y="820983"/>
            <a:ext cx="3293259" cy="10656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C9E43A-2F35-6205-292A-C68DB59F1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4473" y="1816497"/>
            <a:ext cx="1743799" cy="10678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409BE1-39DA-C4CC-7762-F9D76C11BA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7913" y="1838888"/>
            <a:ext cx="1420516" cy="10015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C6F836-EA96-BFA8-2732-B8D9C47FE5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9781" y="2953033"/>
            <a:ext cx="1845898" cy="10533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F995719-FF1B-C424-95EC-F4B6C9D49D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9755" y="3938580"/>
            <a:ext cx="3403357" cy="8287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8968664-5F36-FDEA-59D0-CC3B7AEFA2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6639" y="4734582"/>
            <a:ext cx="3336473" cy="87164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5714D5B-1E72-EBD6-B7CE-F33CB485A6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08272" y="5671127"/>
            <a:ext cx="1714840" cy="104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267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85C83-241E-0DF3-AADF-4B5004B6A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F9A6A-95A9-B597-8DC8-CE16F477A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Універсальна модель аналізу Wi-Fi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49875-FDB0-5D85-8C21-5DFD4CF7B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0" y="1028919"/>
            <a:ext cx="11466009" cy="56208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noProof="0" dirty="0"/>
              <a:t>Для </a:t>
            </a:r>
            <a:r>
              <a:rPr lang="uk-UA" sz="2000" b="1" noProof="0" dirty="0"/>
              <a:t>аналізу будь-якого покоління Wi-Fi </a:t>
            </a:r>
            <a:r>
              <a:rPr lang="uk-UA" sz="2000" noProof="0" dirty="0"/>
              <a:t>корисно послідовно ставити питання:</a:t>
            </a:r>
          </a:p>
          <a:p>
            <a:r>
              <a:rPr lang="uk-UA" sz="2000" noProof="0" dirty="0"/>
              <a:t>Який спектр доступний? </a:t>
            </a:r>
          </a:p>
          <a:p>
            <a:r>
              <a:rPr lang="uk-UA" sz="2000" noProof="0" dirty="0"/>
              <a:t>Яка ширина каналу? </a:t>
            </a:r>
          </a:p>
          <a:p>
            <a:r>
              <a:rPr lang="uk-UA" sz="2000" noProof="0" dirty="0"/>
              <a:t>Який фізичний метод передачі використовується? </a:t>
            </a:r>
          </a:p>
          <a:p>
            <a:r>
              <a:rPr lang="uk-UA" sz="2000" noProof="0" dirty="0"/>
              <a:t>Скільки просторових потоків доступно? </a:t>
            </a:r>
          </a:p>
          <a:p>
            <a:r>
              <a:rPr lang="uk-UA" sz="2000" noProof="0" dirty="0"/>
              <a:t>Яка якість радіоканалу? </a:t>
            </a:r>
          </a:p>
          <a:p>
            <a:r>
              <a:rPr lang="uk-UA" sz="2000" noProof="0" dirty="0"/>
              <a:t>Як багато пристроїв використовують середовище? </a:t>
            </a:r>
          </a:p>
          <a:p>
            <a:r>
              <a:rPr lang="uk-UA" sz="2000" noProof="0" dirty="0"/>
              <a:t>Які службові витрати та механізми MAC? </a:t>
            </a:r>
          </a:p>
          <a:p>
            <a:r>
              <a:rPr lang="uk-UA" sz="2000" noProof="0" dirty="0"/>
              <a:t>Які можливості мають AP і клієнт? </a:t>
            </a:r>
          </a:p>
          <a:p>
            <a:pPr marL="0" indent="0">
              <a:buNone/>
            </a:pPr>
            <a:endParaRPr lang="en-US" sz="2000" noProof="0" dirty="0"/>
          </a:p>
          <a:p>
            <a:pPr marL="0" indent="0">
              <a:buNone/>
            </a:pPr>
            <a:r>
              <a:rPr lang="uk-UA" sz="2000" noProof="0" dirty="0"/>
              <a:t>Цей підхід дозволяє аналізувати не тільки Wi-Fi 5, 6 або 7, а й </a:t>
            </a:r>
            <a:r>
              <a:rPr lang="uk-UA" sz="2000" b="1" noProof="0" dirty="0"/>
              <a:t>майбутні покоління</a:t>
            </a:r>
            <a:r>
              <a:rPr lang="uk-UA" sz="2000" noProof="0" dirty="0"/>
              <a:t>.</a:t>
            </a:r>
          </a:p>
          <a:p>
            <a:pPr marL="0" indent="0">
              <a:buNone/>
            </a:pPr>
            <a:endParaRPr lang="en-US" sz="2000" noProof="0" dirty="0"/>
          </a:p>
          <a:p>
            <a:pPr marL="0" indent="0">
              <a:buNone/>
            </a:pPr>
            <a:endParaRPr lang="uk-UA" sz="2000" noProof="0" dirty="0"/>
          </a:p>
        </p:txBody>
      </p:sp>
    </p:spTree>
    <p:extLst>
      <p:ext uri="{BB962C8B-B14F-4D97-AF65-F5344CB8AC3E}">
        <p14:creationId xmlns:p14="http://schemas.microsoft.com/office/powerpoint/2010/main" val="4395978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85C83-241E-0DF3-AADF-4B5004B6A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F9A6A-95A9-B597-8DC8-CE16F477A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Як еволюціонував Wi-Fi</a:t>
            </a:r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565B2741-8A5A-FCE9-EE24-A6B1697CE1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02" y="947643"/>
            <a:ext cx="11078995" cy="575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4412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85C83-241E-0DF3-AADF-4B5004B6A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F9A6A-95A9-B597-8DC8-CE16F477A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uk-UA" sz="3200" noProof="0" dirty="0"/>
              <a:t>Головний принцип еволюції Wi-Fi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49875-FDB0-5D85-8C21-5DFD4CF7B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01" y="1028919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000" noProof="0" dirty="0"/>
              <a:t>Кожне нове покоління не просто збільшує число «Гбіт/с».</a:t>
            </a:r>
          </a:p>
          <a:p>
            <a:pPr marL="0" indent="0">
              <a:buNone/>
            </a:pPr>
            <a:r>
              <a:rPr lang="uk-UA" sz="2000" noProof="0" dirty="0"/>
              <a:t>Воно намагається ефективніше використовувати один або декілька ресурсів:</a:t>
            </a:r>
          </a:p>
          <a:p>
            <a:pPr marL="0" indent="0">
              <a:buNone/>
            </a:pPr>
            <a:endParaRPr lang="uk-UA" sz="2000" noProof="0" dirty="0"/>
          </a:p>
          <a:p>
            <a:pPr marL="0" indent="0" algn="ctr">
              <a:buNone/>
            </a:pPr>
            <a:r>
              <a:rPr lang="uk-UA" sz="2000" dirty="0"/>
              <a:t>Частота + Час + Простір + Сигнал + Спільне використання</a:t>
            </a:r>
            <a:endParaRPr lang="uk-UA" sz="2000" noProof="0" dirty="0"/>
          </a:p>
          <a:p>
            <a:endParaRPr lang="uk-UA" sz="2000" noProof="0" dirty="0"/>
          </a:p>
          <a:p>
            <a:r>
              <a:rPr lang="uk-UA" sz="2000" b="1" noProof="0" dirty="0"/>
              <a:t>Частота</a:t>
            </a:r>
            <a:r>
              <a:rPr lang="uk-UA" sz="2000" noProof="0" dirty="0"/>
              <a:t> – більше доступного спектра.</a:t>
            </a:r>
          </a:p>
          <a:p>
            <a:r>
              <a:rPr lang="uk-UA" sz="2000" b="1" noProof="0" dirty="0"/>
              <a:t>Час</a:t>
            </a:r>
            <a:r>
              <a:rPr lang="uk-UA" sz="2000" noProof="0" dirty="0"/>
              <a:t> – ефективніше планування передач.</a:t>
            </a:r>
          </a:p>
          <a:p>
            <a:r>
              <a:rPr lang="uk-UA" sz="2000" b="1" noProof="0" dirty="0"/>
              <a:t>Простір</a:t>
            </a:r>
            <a:r>
              <a:rPr lang="uk-UA" sz="2000" noProof="0" dirty="0"/>
              <a:t> – MIMO та формування променя.</a:t>
            </a:r>
          </a:p>
          <a:p>
            <a:r>
              <a:rPr lang="uk-UA" sz="2000" b="1" noProof="0" dirty="0"/>
              <a:t>Сигнал</a:t>
            </a:r>
            <a:r>
              <a:rPr lang="uk-UA" sz="2000" noProof="0" dirty="0"/>
              <a:t> – ефективніша модуляція та кодування.</a:t>
            </a:r>
          </a:p>
          <a:p>
            <a:r>
              <a:rPr lang="uk-UA" sz="2000" b="1" noProof="0" dirty="0"/>
              <a:t>Спільне використання</a:t>
            </a:r>
            <a:r>
              <a:rPr lang="uk-UA" sz="2000" noProof="0" dirty="0"/>
              <a:t> – OFDMA, MU-MIMO та інші механізми багатокористувацької роботи.</a:t>
            </a:r>
          </a:p>
          <a:p>
            <a:pPr marL="0" indent="0">
              <a:buNone/>
            </a:pPr>
            <a:endParaRPr lang="uk-UA" sz="2000" noProof="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uk-UA" sz="2000" noProof="0" dirty="0"/>
              <a:t>Саме ефективніше використання цих ресурсів є головною логікою розвитку Wi-Fi.</a:t>
            </a:r>
          </a:p>
          <a:p>
            <a:endParaRPr lang="uk-UA" sz="2000" noProof="0" dirty="0"/>
          </a:p>
          <a:p>
            <a:pPr marL="0" indent="0">
              <a:buNone/>
            </a:pPr>
            <a:endParaRPr lang="uk-UA" sz="2000" noProof="0" dirty="0"/>
          </a:p>
        </p:txBody>
      </p:sp>
    </p:spTree>
    <p:extLst>
      <p:ext uri="{BB962C8B-B14F-4D97-AF65-F5344CB8AC3E}">
        <p14:creationId xmlns:p14="http://schemas.microsoft.com/office/powerpoint/2010/main" val="26755477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8605" y="2599594"/>
            <a:ext cx="6148057" cy="648863"/>
          </a:xfrm>
        </p:spPr>
        <p:txBody>
          <a:bodyPr>
            <a:noAutofit/>
          </a:bodyPr>
          <a:lstStyle/>
          <a:p>
            <a:pPr algn="ctr"/>
            <a:r>
              <a:rPr lang="uk-UA" b="1" noProof="0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4031745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</TotalTime>
  <Words>4162</Words>
  <Application>Microsoft Office PowerPoint</Application>
  <PresentationFormat>Widescreen</PresentationFormat>
  <Paragraphs>362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0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Лекція 2:  Еволюція, стандарти та основи Wi-Fi </vt:lpstr>
      <vt:lpstr>Еволюція, стандарти та основи Wi-Fi</vt:lpstr>
      <vt:lpstr>Яку проблему вирішує Wi-Fi</vt:lpstr>
      <vt:lpstr>Wi-Fi як система</vt:lpstr>
      <vt:lpstr>IEEE 802.11</vt:lpstr>
      <vt:lpstr>Стандарт, поправка і покоління – це різні поняття</vt:lpstr>
      <vt:lpstr>Еволюція поколінь Wi-Fi Початок: IEEE 802.11</vt:lpstr>
      <vt:lpstr>802.11b: масове поширення Wi-Fi</vt:lpstr>
      <vt:lpstr>802.11a: перехід до 5 ГГц та OFDM</vt:lpstr>
      <vt:lpstr>802.11g: OFDM повертається в 2,4 ГГц</vt:lpstr>
      <vt:lpstr>802.11n – принциповий перелом</vt:lpstr>
      <vt:lpstr>MIMO як новий ресурс</vt:lpstr>
      <vt:lpstr>Wi-Fi 4: комбінування кількох ресурсів</vt:lpstr>
      <vt:lpstr>Wi-Fi 5 – IEEE 802.11ac</vt:lpstr>
      <vt:lpstr>Від швидкості одного клієнта до ефективності мережі</vt:lpstr>
      <vt:lpstr>Wi-Fi 6 – IEEE 802.11ax</vt:lpstr>
      <vt:lpstr>OFDM та OFDMA – не одне й те саме</vt:lpstr>
      <vt:lpstr>Wi-Fi 6 та щільне середовище</vt:lpstr>
      <vt:lpstr>Wi-Fi 6: просторове повторне використання</vt:lpstr>
      <vt:lpstr>Wi-Fi 6E – новий спектр</vt:lpstr>
      <vt:lpstr>Чому 6 ГГц не просто «кращий 2,4 ГГц»</vt:lpstr>
      <vt:lpstr>Wi-Fi 7 – IEEE 802.11be</vt:lpstr>
      <vt:lpstr>Основні нововведення Wi-Fi 7</vt:lpstr>
      <vt:lpstr>Multi-Link Operation</vt:lpstr>
      <vt:lpstr>4096-QAM</vt:lpstr>
      <vt:lpstr>Пунктування широкого каналу</vt:lpstr>
      <vt:lpstr>Що насправді означає «швидкість Wi-Fi» Швидкість фізичного рівня</vt:lpstr>
      <vt:lpstr>Корисна швидкість</vt:lpstr>
      <vt:lpstr>Data Rate, Throughput, Goodput, Capacity</vt:lpstr>
      <vt:lpstr>Від чого залежить швидкість Wi-Fi</vt:lpstr>
      <vt:lpstr>Чому ширший канал не завжди кращий</vt:lpstr>
      <vt:lpstr>Основні поняття 802.11 Станція – STA</vt:lpstr>
      <vt:lpstr>Точка доступу – AP</vt:lpstr>
      <vt:lpstr>AP і маршрутизатор – різні функції</vt:lpstr>
      <vt:lpstr>BSS</vt:lpstr>
      <vt:lpstr>BSSID</vt:lpstr>
      <vt:lpstr>SSID</vt:lpstr>
      <vt:lpstr>SSID ≠ BSSID</vt:lpstr>
      <vt:lpstr>ESS</vt:lpstr>
      <vt:lpstr>Інфраструктурний режим</vt:lpstr>
      <vt:lpstr>Ad not та IBSS</vt:lpstr>
      <vt:lpstr>Радіочастотні діапазони Wi-Fi Діапазон 2,4 ГГц</vt:lpstr>
      <vt:lpstr>Діапазон 5 ГГц</vt:lpstr>
      <vt:lpstr>Діапазон 6 ГГц</vt:lpstr>
      <vt:lpstr>Порівняння діапазонів</vt:lpstr>
      <vt:lpstr>Канал Wi-Fi</vt:lpstr>
      <vt:lpstr>Ширина каналу – це компроміс</vt:lpstr>
      <vt:lpstr>Канали та взаємні завади</vt:lpstr>
      <vt:lpstr>Базові принципи роботи Wi-Fi Як клієнт знаходить Wi-Fi?</vt:lpstr>
      <vt:lpstr>Beacon</vt:lpstr>
      <vt:lpstr>Probe Request і Probe Response</vt:lpstr>
      <vt:lpstr>Встановлення з'єднання</vt:lpstr>
      <vt:lpstr>Автентифікація ≠ асоціація</vt:lpstr>
      <vt:lpstr>Сумісність і розвиток Wi-Fi</vt:lpstr>
      <vt:lpstr>Можливості визначає не тільки AP</vt:lpstr>
      <vt:lpstr>Асиметрія можливостей AP і клієнта</vt:lpstr>
      <vt:lpstr>Wi-Fi як система компромісів Швидкість проти дальності</vt:lpstr>
      <vt:lpstr>Покриття проти ємності</vt:lpstr>
      <vt:lpstr>Що насправді визначає якість Wi-Fi</vt:lpstr>
      <vt:lpstr>Універсальна модель аналізу Wi-Fi</vt:lpstr>
      <vt:lpstr>Як еволюціонував Wi-Fi</vt:lpstr>
      <vt:lpstr>Головний принцип еволюції Wi-Fi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 Windows</dc:creator>
  <cp:lastModifiedBy>Пользователь Windows</cp:lastModifiedBy>
  <cp:revision>83</cp:revision>
  <dcterms:created xsi:type="dcterms:W3CDTF">2026-08-22T15:33:16Z</dcterms:created>
  <dcterms:modified xsi:type="dcterms:W3CDTF">2026-09-25T08:40:36Z</dcterms:modified>
</cp:coreProperties>
</file>