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8" r:id="rId5"/>
    <p:sldId id="259" r:id="rId6"/>
    <p:sldId id="260" r:id="rId7"/>
    <p:sldId id="262" r:id="rId8"/>
    <p:sldId id="268" r:id="rId9"/>
    <p:sldId id="263" r:id="rId10"/>
    <p:sldId id="265" r:id="rId11"/>
    <p:sldId id="266" r:id="rId12"/>
    <p:sldId id="267" r:id="rId13"/>
    <p:sldId id="269" r:id="rId14"/>
    <p:sldId id="270" r:id="rId15"/>
    <p:sldId id="271" r:id="rId16"/>
    <p:sldId id="272" r:id="rId17"/>
    <p:sldId id="274" r:id="rId18"/>
    <p:sldId id="275" r:id="rId19"/>
    <p:sldId id="277" r:id="rId20"/>
    <p:sldId id="280" r:id="rId21"/>
    <p:sldId id="281" r:id="rId22"/>
    <p:sldId id="276" r:id="rId23"/>
    <p:sldId id="278" r:id="rId24"/>
    <p:sldId id="283" r:id="rId25"/>
    <p:sldId id="284" r:id="rId26"/>
    <p:sldId id="285" r:id="rId27"/>
    <p:sldId id="286" r:id="rId28"/>
    <p:sldId id="287" r:id="rId29"/>
    <p:sldId id="288" r:id="rId30"/>
    <p:sldId id="289" r:id="rId31"/>
    <p:sldId id="291" r:id="rId32"/>
    <p:sldId id="292" r:id="rId33"/>
    <p:sldId id="300" r:id="rId34"/>
    <p:sldId id="293" r:id="rId35"/>
    <p:sldId id="294" r:id="rId36"/>
    <p:sldId id="295" r:id="rId37"/>
    <p:sldId id="296" r:id="rId38"/>
    <p:sldId id="297" r:id="rId39"/>
    <p:sldId id="298" r:id="rId40"/>
    <p:sldId id="301" r:id="rId41"/>
    <p:sldId id="302" r:id="rId42"/>
    <p:sldId id="303" r:id="rId43"/>
    <p:sldId id="304" r:id="rId44"/>
    <p:sldId id="305"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06" r:id="rId59"/>
    <p:sldId id="320" r:id="rId60"/>
    <p:sldId id="321" r:id="rId61"/>
    <p:sldId id="322" r:id="rId62"/>
    <p:sldId id="323" r:id="rId63"/>
    <p:sldId id="324" r:id="rId64"/>
    <p:sldId id="325" r:id="rId65"/>
    <p:sldId id="326" r:id="rId66"/>
    <p:sldId id="328" r:id="rId67"/>
    <p:sldId id="329" r:id="rId68"/>
    <p:sldId id="336" r:id="rId69"/>
    <p:sldId id="331" r:id="rId70"/>
    <p:sldId id="334" r:id="rId71"/>
    <p:sldId id="335" r:id="rId72"/>
    <p:sldId id="332" r:id="rId73"/>
    <p:sldId id="333" r:id="rId74"/>
    <p:sldId id="299" r:id="rId7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27.11.2022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27.11.2022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27.11.2022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27.11.2022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27.11.2022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27.11.2022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27.11.2022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375907" cy="1457608"/>
          </a:xfrm>
        </p:spPr>
        <p:txBody>
          <a:bodyPr/>
          <a:lstStyle/>
          <a:p>
            <a:pPr algn="just"/>
            <a:r>
              <a:rPr lang="uk-UA" sz="3700" b="1" dirty="0">
                <a:solidFill>
                  <a:srgbClr val="000000"/>
                </a:solidFill>
                <a:latin typeface="Times New Roman" panose="02020603050405020304" pitchFamily="18" charset="0"/>
                <a:ea typeface="+mn-ea"/>
                <a:cs typeface="Times New Roman" panose="02020603050405020304" pitchFamily="18" charset="0"/>
              </a:rPr>
              <a:t>Тема.16 Інструменти грошово-кредитної та валютної політики</a:t>
            </a:r>
            <a:endParaRPr lang="ru-RU" sz="3700" b="1" dirty="0">
              <a:solidFill>
                <a:srgbClr val="000000"/>
              </a:solidFill>
              <a:latin typeface="Times New Roman" panose="02020603050405020304" pitchFamily="18" charset="0"/>
              <a:ea typeface="+mn-ea"/>
              <a:cs typeface="Times New Roman" panose="02020603050405020304" pitchFamily="18" charset="0"/>
            </a:endParaRPr>
          </a:p>
        </p:txBody>
      </p:sp>
      <p:sp>
        <p:nvSpPr>
          <p:cNvPr id="3" name="Подзаголовок 2"/>
          <p:cNvSpPr>
            <a:spLocks noGrp="1"/>
          </p:cNvSpPr>
          <p:nvPr>
            <p:ph type="subTitle" idx="1"/>
          </p:nvPr>
        </p:nvSpPr>
        <p:spPr>
          <a:xfrm>
            <a:off x="1013988" y="2353901"/>
            <a:ext cx="10215486" cy="3748135"/>
          </a:xfrm>
        </p:spPr>
        <p:txBody>
          <a:bodyPr>
            <a:normAutofit fontScale="85000" lnSpcReduction="20000"/>
          </a:bodyPr>
          <a:lstStyle/>
          <a:p>
            <a:pPr algn="just">
              <a:spcBef>
                <a:spcPts val="0"/>
              </a:spcBef>
            </a:pPr>
            <a:r>
              <a:rPr lang="ru-RU" sz="3500" b="1" dirty="0" smtClean="0">
                <a:solidFill>
                  <a:srgbClr val="000000"/>
                </a:solidFill>
                <a:latin typeface="Times New Roman" panose="02020603050405020304" pitchFamily="18" charset="0"/>
                <a:cs typeface="Times New Roman" panose="02020603050405020304" pitchFamily="18" charset="0"/>
              </a:rPr>
              <a:t>1</a:t>
            </a:r>
            <a:r>
              <a:rPr lang="ru-RU" sz="3500" b="1" dirty="0">
                <a:solidFill>
                  <a:srgbClr val="000000"/>
                </a:solidFill>
                <a:latin typeface="Times New Roman" panose="02020603050405020304" pitchFamily="18" charset="0"/>
                <a:cs typeface="Times New Roman" panose="02020603050405020304" pitchFamily="18" charset="0"/>
              </a:rPr>
              <a:t>. </a:t>
            </a:r>
            <a:r>
              <a:rPr lang="ru-RU" sz="3500" b="1" dirty="0" err="1">
                <a:solidFill>
                  <a:srgbClr val="000000"/>
                </a:solidFill>
                <a:latin typeface="Times New Roman" panose="02020603050405020304" pitchFamily="18" charset="0"/>
                <a:cs typeface="Times New Roman" panose="02020603050405020304" pitchFamily="18" charset="0"/>
              </a:rPr>
              <a:t>Поняття</a:t>
            </a:r>
            <a:r>
              <a:rPr lang="ru-RU" sz="3500" b="1" dirty="0">
                <a:solidFill>
                  <a:srgbClr val="000000"/>
                </a:solidFill>
                <a:latin typeface="Times New Roman" panose="02020603050405020304" pitchFamily="18" charset="0"/>
                <a:cs typeface="Times New Roman" panose="02020603050405020304" pitchFamily="18" charset="0"/>
              </a:rPr>
              <a:t> та к</a:t>
            </a:r>
            <a:r>
              <a:rPr lang="uk-UA" sz="3500" b="1" dirty="0" err="1">
                <a:solidFill>
                  <a:srgbClr val="000000"/>
                </a:solidFill>
                <a:latin typeface="Times New Roman" panose="02020603050405020304" pitchFamily="18" charset="0"/>
                <a:cs typeface="Times New Roman" panose="02020603050405020304" pitchFamily="18" charset="0"/>
              </a:rPr>
              <a:t>ласифікація</a:t>
            </a:r>
            <a:r>
              <a:rPr lang="uk-UA" sz="3500" b="1" dirty="0">
                <a:solidFill>
                  <a:srgbClr val="000000"/>
                </a:solidFill>
                <a:latin typeface="Times New Roman" panose="02020603050405020304" pitchFamily="18" charset="0"/>
                <a:cs typeface="Times New Roman" panose="02020603050405020304" pitchFamily="18" charset="0"/>
              </a:rPr>
              <a:t> інструментів грошово-кредитної політики.</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2. Політика обов’язкових резервних вимог.</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3. Політика рефінансування.</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4. Процентна політика.</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5. Політика операцій на відкритому ринку.</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6. Монетарні інструменти прямої дії.</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r>
              <a:rPr lang="ru-RU" sz="3500" b="1" dirty="0">
                <a:solidFill>
                  <a:srgbClr val="000000"/>
                </a:solidFill>
                <a:latin typeface="Times New Roman" panose="02020603050405020304" pitchFamily="18" charset="0"/>
                <a:cs typeface="Times New Roman" panose="02020603050405020304" pitchFamily="18" charset="0"/>
              </a:rPr>
              <a:t>.</a:t>
            </a:r>
            <a:endParaRPr lang="ru-RU" sz="3500" b="1" dirty="0">
              <a:solidFill>
                <a:srgbClr val="0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rmAutofit/>
          </a:bodyPr>
          <a:lstStyle/>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737911" y="896292"/>
            <a:ext cx="9557412" cy="5051835"/>
          </a:xfrm>
          <a:prstGeom prst="rect">
            <a:avLst/>
          </a:prstGeom>
        </p:spPr>
      </p:pic>
    </p:spTree>
    <p:extLst>
      <p:ext uri="{BB962C8B-B14F-4D97-AF65-F5344CB8AC3E}">
        <p14:creationId xmlns:p14="http://schemas.microsoft.com/office/powerpoint/2010/main" val="24911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96294" y="570368"/>
            <a:ext cx="9280140" cy="5794218"/>
          </a:xfrm>
          <a:prstGeom prst="rect">
            <a:avLst/>
          </a:prstGeom>
        </p:spPr>
      </p:pic>
    </p:spTree>
    <p:extLst>
      <p:ext uri="{BB962C8B-B14F-4D97-AF65-F5344CB8AC3E}">
        <p14:creationId xmlns:p14="http://schemas.microsoft.com/office/powerpoint/2010/main" val="39667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92245"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Слід зазначити, що не можна водночас досягнути всіх перелічених стратегічних цілей монетарної політики, оскільки окремі з них є несумісними між собою, а між різними інструментами можуть виникати певні розбіжності, які заважають їх одночасному застосуванню на мікро- та макрорівні:</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03640" y="1775633"/>
            <a:ext cx="7539535" cy="4643274"/>
          </a:xfrm>
          <a:prstGeom prst="rect">
            <a:avLst/>
          </a:prstGeom>
        </p:spPr>
      </p:pic>
    </p:spTree>
    <p:extLst>
      <p:ext uri="{BB962C8B-B14F-4D97-AF65-F5344CB8AC3E}">
        <p14:creationId xmlns:p14="http://schemas.microsoft.com/office/powerpoint/2010/main" val="15661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6625"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Групи інструментів грошово-кредитного регулювання економічних процесів:</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18696" y="888283"/>
            <a:ext cx="7062753" cy="5530624"/>
          </a:xfrm>
          <a:prstGeom prst="rect">
            <a:avLst/>
          </a:prstGeom>
        </p:spPr>
      </p:pic>
    </p:spTree>
    <p:extLst>
      <p:ext uri="{BB962C8B-B14F-4D97-AF65-F5344CB8AC3E}">
        <p14:creationId xmlns:p14="http://schemas.microsoft.com/office/powerpoint/2010/main" val="4045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7621"/>
            <a:ext cx="10736625" cy="5526505"/>
          </a:xfrm>
        </p:spPr>
        <p:txBody>
          <a:bodyPr>
            <a:noAutofit/>
          </a:bodyPr>
          <a:lstStyle/>
          <a:p>
            <a:pPr marL="0" indent="0" algn="just">
              <a:lnSpc>
                <a:spcPct val="110000"/>
              </a:lnSpc>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Опосередкований вплив інструментів першої групи полягає у створенні таких умов, за яких посилюються чи послаблюються стимули економічних суб'єктів до певної поведінки, наприклад до накопичення чи до зменшення запасів грошей у своєму розпорядженні і відповідно до зменшення чи до збільшення їх попиту на товарних чи фінансових ринках.</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Тому регулювання з допомогою таких інструментів належить до економічних методів державного управління, воно має істотні переваги перед застосуванням інструментів прямої дії, вплив яких має переважно директивний характер. Тому в міру визрівання в країні ринкових відносин застосування інструментів опосередкованої дії неухильно розширюється, а інструментів прямої дії - скорочується. У перехідний період в Україні останні застосовувались широко і досить часто, оскільки цього вимагали особливі, часто критичні ситуації, що виникали на грошовому ринку і вимагали негайного втручання з боку регулятивних органів.</a:t>
            </a:r>
          </a:p>
        </p:txBody>
      </p:sp>
    </p:spTree>
    <p:extLst>
      <p:ext uri="{BB962C8B-B14F-4D97-AF65-F5344CB8AC3E}">
        <p14:creationId xmlns:p14="http://schemas.microsoft.com/office/powerpoint/2010/main" val="35415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9688885" cy="5839486"/>
          </a:xfrm>
        </p:spPr>
        <p:txBody>
          <a:bodyPr/>
          <a:lstStyle/>
          <a:p>
            <a:endParaRPr lang="ru-RU" dirty="0"/>
          </a:p>
          <a:p>
            <a:pPr marL="0" indent="0">
              <a:buNone/>
            </a:pPr>
            <a:endParaRPr lang="ru-RU" dirty="0"/>
          </a:p>
        </p:txBody>
      </p:sp>
      <p:pic>
        <p:nvPicPr>
          <p:cNvPr id="3" name="Рисунок 2"/>
          <p:cNvPicPr>
            <a:picLocks noChangeAspect="1"/>
          </p:cNvPicPr>
          <p:nvPr/>
        </p:nvPicPr>
        <p:blipFill>
          <a:blip r:embed="rId2"/>
          <a:stretch>
            <a:fillRect/>
          </a:stretch>
        </p:blipFill>
        <p:spPr>
          <a:xfrm>
            <a:off x="743926" y="579762"/>
            <a:ext cx="9242046" cy="5612808"/>
          </a:xfrm>
          <a:prstGeom prst="rect">
            <a:avLst/>
          </a:prstGeom>
        </p:spPr>
      </p:pic>
    </p:spTree>
    <p:extLst>
      <p:ext uri="{BB962C8B-B14F-4D97-AF65-F5344CB8AC3E}">
        <p14:creationId xmlns:p14="http://schemas.microsoft.com/office/powerpoint/2010/main" val="39826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37411"/>
            <a:ext cx="10704540" cy="5736640"/>
          </a:xfrm>
        </p:spPr>
        <p:txBody>
          <a:bodyPr>
            <a:normAutofit fontScale="25000" lnSpcReduction="20000"/>
          </a:bodyPr>
          <a:lstStyle/>
          <a:p>
            <a:pPr marL="0" indent="0" algn="ctr">
              <a:lnSpc>
                <a:spcPct val="120000"/>
              </a:lnSpc>
              <a:spcBef>
                <a:spcPts val="0"/>
              </a:spcBef>
              <a:buNone/>
            </a:pPr>
            <a:r>
              <a:rPr lang="uk-UA" sz="9600" b="1" dirty="0" smtClean="0">
                <a:latin typeface="Times New Roman" panose="02020603050405020304" pitchFamily="18" charset="0"/>
                <a:cs typeface="Times New Roman" panose="02020603050405020304" pitchFamily="18" charset="0"/>
              </a:rPr>
              <a:t>2. Політика обов’язкових резервних вимог.</a:t>
            </a:r>
          </a:p>
          <a:p>
            <a:pPr marL="0" indent="0" algn="just">
              <a:lnSpc>
                <a:spcPct val="120000"/>
              </a:lnSpc>
              <a:spcBef>
                <a:spcPts val="0"/>
              </a:spcBef>
              <a:buNone/>
            </a:pPr>
            <a:r>
              <a:rPr lang="uk-UA" sz="60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uk-UA" sz="6000" dirty="0">
                <a:latin typeface="Times New Roman" panose="02020603050405020304" pitchFamily="18" charset="0"/>
                <a:cs typeface="Times New Roman" panose="02020603050405020304" pitchFamily="18" charset="0"/>
              </a:rPr>
              <a:t>	</a:t>
            </a:r>
            <a:r>
              <a:rPr lang="uk-UA" sz="8800" dirty="0">
                <a:solidFill>
                  <a:srgbClr val="000000"/>
                </a:solidFill>
                <a:latin typeface="Times New Roman" panose="02020603050405020304" pitchFamily="18" charset="0"/>
                <a:cs typeface="Times New Roman" panose="02020603050405020304" pitchFamily="18" charset="0"/>
              </a:rPr>
              <a:t>Обов’язкові </a:t>
            </a:r>
            <a:r>
              <a:rPr lang="uk-UA" sz="8800" dirty="0">
                <a:solidFill>
                  <a:srgbClr val="000000"/>
                </a:solidFill>
                <a:latin typeface="Times New Roman" panose="02020603050405020304" pitchFamily="18" charset="0"/>
                <a:cs typeface="Times New Roman" panose="02020603050405020304" pitchFamily="18" charset="0"/>
              </a:rPr>
              <a:t>резервні вимоги є одним із монетарних інструментів, що використовується центральними банками для регулювання обсягів грошової маси в обігу та управління грошово-кредитним ринком. У вузькому значенні під обов’язковими резервами розуміють активи банку, які використовуються для забезпечення його гарантованої ліквідності. Дія цього інструмента полягає у зміні центральним банком нормативу резервування, в межах якого банки зобов’язані частину залучених коштів зберігати на рахунку у центральному банку.</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Вперше обов’язкові резервні вимоги були застосовані в США у 1913 р. з метою формування страхового фонду для гарантованої виплати депозитів. Згодом цей інструмент почали використовувати в інших країнах, зокрема, в Німеччині (1948 р.), Франції (1979 р.), у Великій Британії (1961 р.) </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Нині мінімальні обов’язкові резерви використовуються в багатьох розвинених країнах. Проте якщо на початковому етапі застосування цього інструмента його функціональне призначення обмежувалось </a:t>
            </a:r>
            <a:r>
              <a:rPr lang="uk-UA" sz="8800" dirty="0">
                <a:solidFill>
                  <a:srgbClr val="000000"/>
                </a:solidFill>
                <a:latin typeface="Times New Roman" panose="02020603050405020304" pitchFamily="18" charset="0"/>
                <a:cs typeface="Times New Roman" panose="02020603050405020304" pitchFamily="18" charset="0"/>
              </a:rPr>
              <a:t>страхуванням</a:t>
            </a:r>
            <a:endParaRPr lang="uk-UA" sz="8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95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61727"/>
            <a:ext cx="10768709" cy="5618231"/>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своєчасного виконання зобов’язань банків щодо залучених коштів, то нині їх функції значно </a:t>
            </a:r>
            <a:r>
              <a:rPr lang="uk-UA" sz="2200" dirty="0">
                <a:solidFill>
                  <a:srgbClr val="000000"/>
                </a:solidFill>
                <a:latin typeface="Times New Roman" panose="02020603050405020304" pitchFamily="18" charset="0"/>
                <a:cs typeface="Times New Roman" panose="02020603050405020304" pitchFamily="18" charset="0"/>
              </a:rPr>
              <a:t>розширилися. В сучасних умовах обов’язкове резервування – це інструмент грошово-кредитної політики, що використовується, крім регулювання ліквідності банківської системи, для регулювання емісії кредитних грошей банками, засіб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та антиінфляційної </a:t>
            </a:r>
            <a:r>
              <a:rPr lang="uk-UA" sz="2200" dirty="0">
                <a:solidFill>
                  <a:srgbClr val="000000"/>
                </a:solidFill>
                <a:latin typeface="Times New Roman" panose="02020603050405020304" pitchFamily="18" charset="0"/>
                <a:cs typeface="Times New Roman" panose="02020603050405020304" pitchFamily="18" charset="0"/>
              </a:rPr>
              <a:t>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Мінімальні </a:t>
            </a:r>
            <a:r>
              <a:rPr lang="uk-UA" sz="2200" dirty="0">
                <a:solidFill>
                  <a:srgbClr val="000000"/>
                </a:solidFill>
                <a:latin typeface="Times New Roman" panose="02020603050405020304" pitchFamily="18" charset="0"/>
                <a:cs typeface="Times New Roman" panose="02020603050405020304" pitchFamily="18" charset="0"/>
              </a:rPr>
              <a:t>обов’язкові резерви як монетарний інструмент має </a:t>
            </a:r>
            <a:r>
              <a:rPr lang="uk-UA" sz="2200" dirty="0">
                <a:solidFill>
                  <a:srgbClr val="000000"/>
                </a:solidFill>
                <a:latin typeface="Times New Roman" panose="02020603050405020304" pitchFamily="18" charset="0"/>
                <a:cs typeface="Times New Roman" panose="02020603050405020304" pitchFamily="18" charset="0"/>
              </a:rPr>
              <a:t>свої особливості</a:t>
            </a:r>
            <a:r>
              <a:rPr lang="uk-UA" sz="2200" dirty="0">
                <a:solidFill>
                  <a:srgbClr val="000000"/>
                </a:solidFill>
                <a:latin typeface="Times New Roman" panose="02020603050405020304" pitchFamily="18" charset="0"/>
                <a:cs typeface="Times New Roman" panose="02020603050405020304" pitchFamily="18" charset="0"/>
              </a:rPr>
              <a:t>, які зумовлюють специфіку його застосування </a:t>
            </a:r>
            <a:r>
              <a:rPr lang="uk-UA" sz="2200" dirty="0">
                <a:solidFill>
                  <a:srgbClr val="000000"/>
                </a:solidFill>
                <a:latin typeface="Times New Roman" panose="02020603050405020304" pitchFamily="18" charset="0"/>
                <a:cs typeface="Times New Roman" panose="02020603050405020304" pitchFamily="18" charset="0"/>
              </a:rPr>
              <a:t>центральним банком </a:t>
            </a:r>
            <a:r>
              <a:rPr lang="uk-UA" sz="2200" dirty="0">
                <a:solidFill>
                  <a:srgbClr val="000000"/>
                </a:solidFill>
                <a:latin typeface="Times New Roman" panose="02020603050405020304" pitchFamily="18" charset="0"/>
                <a:cs typeface="Times New Roman" panose="02020603050405020304" pitchFamily="18" charset="0"/>
              </a:rPr>
              <a:t>у своїй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a:t>
            </a:r>
            <a:r>
              <a:rPr lang="uk-UA" sz="2200" dirty="0">
                <a:solidFill>
                  <a:srgbClr val="000000"/>
                </a:solidFill>
                <a:latin typeface="Times New Roman" panose="02020603050405020304" pitchFamily="18" charset="0"/>
                <a:cs typeface="Times New Roman" panose="02020603050405020304" pitchFamily="18" charset="0"/>
              </a:rPr>
              <a:t>, резервні вимоги – потужний засіб грошово-кредитного </a:t>
            </a:r>
            <a:r>
              <a:rPr lang="uk-UA" sz="2200" dirty="0">
                <a:solidFill>
                  <a:srgbClr val="000000"/>
                </a:solidFill>
                <a:latin typeface="Times New Roman" panose="02020603050405020304" pitchFamily="18" charset="0"/>
                <a:cs typeface="Times New Roman" panose="02020603050405020304" pitchFamily="18" charset="0"/>
              </a:rPr>
              <a:t>регулювання</a:t>
            </a:r>
            <a:r>
              <a:rPr lang="uk-UA" sz="2200" dirty="0">
                <a:solidFill>
                  <a:srgbClr val="000000"/>
                </a:solidFill>
                <a:latin typeface="Times New Roman" panose="02020603050405020304" pitchFamily="18" charset="0"/>
                <a:cs typeface="Times New Roman" panose="02020603050405020304" pitchFamily="18" charset="0"/>
              </a:rPr>
              <a:t>, адже навіть невеликі зміни норми резервів призводять до </a:t>
            </a:r>
            <a:r>
              <a:rPr lang="uk-UA" sz="2200" dirty="0">
                <a:solidFill>
                  <a:srgbClr val="000000"/>
                </a:solidFill>
                <a:latin typeface="Times New Roman" panose="02020603050405020304" pitchFamily="18" charset="0"/>
                <a:cs typeface="Times New Roman" panose="02020603050405020304" pitchFamily="18" charset="0"/>
              </a:rPr>
              <a:t>значних </a:t>
            </a:r>
            <a:r>
              <a:rPr lang="uk-UA" sz="2200" dirty="0">
                <a:solidFill>
                  <a:srgbClr val="000000"/>
                </a:solidFill>
                <a:latin typeface="Times New Roman" panose="02020603050405020304" pitchFamily="18" charset="0"/>
                <a:cs typeface="Times New Roman" panose="02020603050405020304" pitchFamily="18" charset="0"/>
              </a:rPr>
              <a:t>змін в обсягах вільних резервів банків та до ще більших змін, </a:t>
            </a:r>
            <a:r>
              <a:rPr lang="uk-UA" sz="2200" dirty="0">
                <a:solidFill>
                  <a:srgbClr val="000000"/>
                </a:solidFill>
                <a:latin typeface="Times New Roman" panose="02020603050405020304" pitchFamily="18" charset="0"/>
                <a:cs typeface="Times New Roman" panose="02020603050405020304" pitchFamily="18" charset="0"/>
              </a:rPr>
              <a:t>через дію </a:t>
            </a:r>
            <a:r>
              <a:rPr lang="uk-UA" sz="2200" dirty="0">
                <a:solidFill>
                  <a:srgbClr val="000000"/>
                </a:solidFill>
                <a:latin typeface="Times New Roman" panose="02020603050405020304" pitchFamily="18" charset="0"/>
                <a:cs typeface="Times New Roman" panose="02020603050405020304" pitchFamily="18" charset="0"/>
              </a:rPr>
              <a:t>мультиплікатора, – в обсягах їх кредитних вкладень;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a:t>
            </a:r>
            <a:r>
              <a:rPr lang="uk-UA" sz="2200" dirty="0">
                <a:solidFill>
                  <a:srgbClr val="000000"/>
                </a:solidFill>
                <a:latin typeface="Times New Roman" panose="02020603050405020304" pitchFamily="18" charset="0"/>
                <a:cs typeface="Times New Roman" panose="02020603050405020304" pitchFamily="18" charset="0"/>
              </a:rPr>
              <a:t>, дія цього інструмента недостатньо керована, оскільки </a:t>
            </a:r>
            <a:r>
              <a:rPr lang="uk-UA" sz="2200" dirty="0">
                <a:solidFill>
                  <a:srgbClr val="000000"/>
                </a:solidFill>
                <a:latin typeface="Times New Roman" panose="02020603050405020304" pitchFamily="18" charset="0"/>
                <a:cs typeface="Times New Roman" panose="02020603050405020304" pitchFamily="18" charset="0"/>
              </a:rPr>
              <a:t>пов’язана </a:t>
            </a:r>
            <a:r>
              <a:rPr lang="uk-UA" sz="2200" dirty="0">
                <a:solidFill>
                  <a:srgbClr val="000000"/>
                </a:solidFill>
                <a:latin typeface="Times New Roman" panose="02020603050405020304" pitchFamily="18" charset="0"/>
                <a:cs typeface="Times New Roman" panose="02020603050405020304" pitchFamily="18" charset="0"/>
              </a:rPr>
              <a:t>з мультиплікативним ефектом</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по-третє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вимоги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обов’язкові</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усіма</a:t>
            </a:r>
            <a:r>
              <a:rPr lang="ru-RU" sz="2200" dirty="0">
                <a:solidFill>
                  <a:srgbClr val="000000"/>
                </a:solidFill>
                <a:latin typeface="Times New Roman" panose="02020603050405020304" pitchFamily="18" charset="0"/>
                <a:cs typeface="Times New Roman" panose="02020603050405020304" pitchFamily="18" charset="0"/>
              </a:rPr>
              <a:t> банками</a:t>
            </a:r>
            <a:r>
              <a:rPr lang="ru-RU" sz="2200" dirty="0">
                <a:solidFill>
                  <a:srgbClr val="000000"/>
                </a:solidFill>
                <a:latin typeface="Times New Roman" panose="02020603050405020304" pitchFamily="18" charset="0"/>
                <a:cs typeface="Times New Roman" panose="02020603050405020304" pitchFamily="18" charset="0"/>
              </a:rPr>
              <a:t>, тому </a:t>
            </a:r>
            <a:r>
              <a:rPr lang="ru-RU" sz="2200" dirty="0">
                <a:solidFill>
                  <a:srgbClr val="000000"/>
                </a:solidFill>
                <a:latin typeface="Times New Roman" panose="02020603050405020304" pitchFamily="18" charset="0"/>
                <a:cs typeface="Times New Roman" panose="02020603050405020304" pitchFamily="18" charset="0"/>
              </a:rPr>
              <a:t>є </a:t>
            </a:r>
            <a:r>
              <a:rPr lang="ru-RU" sz="2200" dirty="0" err="1">
                <a:solidFill>
                  <a:srgbClr val="000000"/>
                </a:solidFill>
                <a:latin typeface="Times New Roman" panose="02020603050405020304" pitchFamily="18" charset="0"/>
                <a:cs typeface="Times New Roman" panose="02020603050405020304" pitchFamily="18" charset="0"/>
              </a:rPr>
              <a:t>жорстким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інструментом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прямої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дії</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9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75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по-четверте, мінімальні обов’язкові резерви є постійно діючим довгостроковим інструментом грошово-кредитної політики, на відміну від інших монетарних інструментів, що застосовуються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Враховуючи зазначені особливості, цей інструмент центральними банками використовується для довгострокового регулювання ліквідності банків та грошової маси в обігу. Крім того, використання цього інструменту потребує обережності в застосуванні поряд з ним більш гнучких інструментів грошово-кредитної політики, наприклад,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зазначити, що застосування цього інструменту грошово-кредитної політики в різних країнах має деякі відмінності, які полягають 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розмірі обов’язкових резервів. Він значно коливається в різних країнах: найбільший розмір встановлено в Італії, Іспанії, найменший – у Японії. Норма обов’язкового резервування в зарубіжних країнах, при загальній тенденції до зниження, може встановлюватися до залучених коштів узагальнено (Італія) або диференційовано (більшість інших країн). Основними критеріями диференціації є вид та термін залучення коштів, їх розмір, валюта, громадянство вкладника (резидент чи нерезидент), категорія вкладника</a:t>
            </a:r>
          </a:p>
        </p:txBody>
      </p:sp>
    </p:spTree>
    <p:extLst>
      <p:ext uri="{BB962C8B-B14F-4D97-AF65-F5344CB8AC3E}">
        <p14:creationId xmlns:p14="http://schemas.microsoft.com/office/powerpoint/2010/main" val="18679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545432"/>
            <a:ext cx="10765610" cy="5630779"/>
          </a:xfrm>
        </p:spPr>
        <p:txBody>
          <a:bodyPr>
            <a:normAutofit/>
          </a:bodyPr>
          <a:lstStyle/>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a:t>
            </a:r>
            <a:r>
              <a:rPr lang="ru-RU" sz="2200" dirty="0" err="1">
                <a:solidFill>
                  <a:srgbClr val="000000"/>
                </a:solidFill>
                <a:latin typeface="Times New Roman" panose="02020603050405020304" pitchFamily="18" charset="0"/>
                <a:cs typeface="Times New Roman" panose="02020603050405020304" pitchFamily="18" charset="0"/>
              </a:rPr>
              <a:t>юридична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фізична</a:t>
            </a:r>
            <a:r>
              <a:rPr lang="ru-RU" sz="2200" dirty="0">
                <a:solidFill>
                  <a:srgbClr val="000000"/>
                </a:solidFill>
                <a:latin typeface="Times New Roman" panose="02020603050405020304" pitchFamily="18" charset="0"/>
                <a:cs typeface="Times New Roman" panose="02020603050405020304" pitchFamily="18" charset="0"/>
              </a:rPr>
              <a:t> особа). У </a:t>
            </a:r>
            <a:r>
              <a:rPr lang="ru-RU" sz="2200" dirty="0" err="1">
                <a:solidFill>
                  <a:srgbClr val="000000"/>
                </a:solidFill>
                <a:latin typeface="Times New Roman" panose="02020603050405020304" pitchFamily="18" charset="0"/>
                <a:cs typeface="Times New Roman" panose="02020603050405020304" pitchFamily="18" charset="0"/>
              </a:rPr>
              <a:t>минулому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різнилися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географічним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критерієм</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спеціалізацією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Наприклад</a:t>
            </a:r>
            <a:r>
              <a:rPr lang="ru-RU" sz="2200" dirty="0">
                <a:solidFill>
                  <a:srgbClr val="000000"/>
                </a:solidFill>
                <a:latin typeface="Times New Roman" panose="02020603050405020304" pitchFamily="18" charset="0"/>
                <a:cs typeface="Times New Roman" panose="02020603050405020304" pitchFamily="18" charset="0"/>
              </a:rPr>
              <a:t>, у США до 1980-х </a:t>
            </a:r>
            <a:r>
              <a:rPr lang="ru-RU" sz="2200" dirty="0" err="1">
                <a:solidFill>
                  <a:srgbClr val="000000"/>
                </a:solidFill>
                <a:latin typeface="Times New Roman" panose="02020603050405020304" pitchFamily="18" charset="0"/>
                <a:cs typeface="Times New Roman" panose="02020603050405020304" pitchFamily="18" charset="0"/>
              </a:rPr>
              <a:t>рр</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аграрної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спеціалізації</a:t>
            </a:r>
            <a:r>
              <a:rPr lang="ru-RU" sz="2200" dirty="0">
                <a:solidFill>
                  <a:srgbClr val="000000"/>
                </a:solidFill>
                <a:latin typeface="Times New Roman" panose="02020603050405020304" pitchFamily="18" charset="0"/>
                <a:cs typeface="Times New Roman" panose="02020603050405020304" pitchFamily="18" charset="0"/>
              </a:rPr>
              <a:t> та банки, </a:t>
            </a:r>
            <a:r>
              <a:rPr lang="ru-RU" sz="2200" dirty="0" err="1">
                <a:solidFill>
                  <a:srgbClr val="000000"/>
                </a:solidFill>
                <a:latin typeface="Times New Roman" panose="02020603050405020304" pitchFamily="18" charset="0"/>
                <a:cs typeface="Times New Roman" panose="02020603050405020304" pitchFamily="18" charset="0"/>
              </a:rPr>
              <a:t>розташовані</a:t>
            </a:r>
            <a:r>
              <a:rPr lang="ru-RU" sz="2200" dirty="0">
                <a:solidFill>
                  <a:srgbClr val="000000"/>
                </a:solidFill>
                <a:latin typeface="Times New Roman" panose="02020603050405020304" pitchFamily="18" charset="0"/>
                <a:cs typeface="Times New Roman" panose="02020603050405020304" pitchFamily="18" charset="0"/>
              </a:rPr>
              <a:t> у великих </a:t>
            </a:r>
            <a:r>
              <a:rPr lang="ru-RU" sz="2200" dirty="0" err="1">
                <a:solidFill>
                  <a:srgbClr val="000000"/>
                </a:solidFill>
                <a:latin typeface="Times New Roman" panose="02020603050405020304" pitchFamily="18" charset="0"/>
                <a:cs typeface="Times New Roman" panose="02020603050405020304" pitchFamily="18" charset="0"/>
              </a:rPr>
              <a:t>містах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зобов’язані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були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резерви</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більшому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розмірі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інші</a:t>
            </a:r>
            <a:r>
              <a:rPr lang="ru-RU" sz="2200" dirty="0">
                <a:solidFill>
                  <a:srgbClr val="000000"/>
                </a:solidFill>
                <a:latin typeface="Times New Roman" panose="02020603050405020304" pitchFamily="18" charset="0"/>
                <a:cs typeface="Times New Roman" panose="02020603050405020304" pitchFamily="18" charset="0"/>
              </a:rPr>
              <a:t> банки</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розрахунковому періоді для виконання резервних вимог. Він, як правило, складає один місяць, проте може коливатися від 10 днів (у Іспанії) до 6 місяців (у Великій Британії);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рівні використання та ролі, яку відіграє обов’язкове резервування у грошово-кредитній політиці зарубіжних країн. Більш широкого застосування обов’язкове резервування набуває при проведені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політики, в країнах із значними інфляційними процесами та з перехідною економікою. Центральні банки розвинутих країн віддають перевагу більш гнучким інструментам, які впливають на грошову пропозицію не прямо, а через формування певних умов на ринку. В таких країнах резервні вимоги змінюються набагато рідше, ніж зміни в політиці операцій на відкритому ринку чи облікової ставки. Зокрема, Федеральна резервна система США протягом 1950–1980 рр. коригувала резервну норму приблизно раз на рік, подальші зміни відбулися у 1980, 1990, 1992 і 2001 рр. </a:t>
            </a:r>
          </a:p>
        </p:txBody>
      </p:sp>
    </p:spTree>
    <p:extLst>
      <p:ext uri="{BB962C8B-B14F-4D97-AF65-F5344CB8AC3E}">
        <p14:creationId xmlns:p14="http://schemas.microsoft.com/office/powerpoint/2010/main" val="149016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80247"/>
            <a:ext cx="10704541" cy="6102034"/>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Поняття</a:t>
            </a:r>
            <a:r>
              <a:rPr lang="ru-RU" sz="2400" b="1" dirty="0">
                <a:latin typeface="Times New Roman" panose="02020603050405020304" pitchFamily="18" charset="0"/>
                <a:cs typeface="Times New Roman" panose="02020603050405020304" pitchFamily="18" charset="0"/>
              </a:rPr>
              <a:t> та к</a:t>
            </a:r>
            <a:r>
              <a:rPr lang="uk-UA" sz="2400" b="1" dirty="0" err="1">
                <a:latin typeface="Times New Roman" panose="02020603050405020304" pitchFamily="18" charset="0"/>
                <a:cs typeface="Times New Roman" panose="02020603050405020304" pitchFamily="18" charset="0"/>
              </a:rPr>
              <a:t>ласифікація</a:t>
            </a:r>
            <a:r>
              <a:rPr lang="uk-UA" sz="2400" b="1" dirty="0">
                <a:latin typeface="Times New Roman" panose="02020603050405020304" pitchFamily="18" charset="0"/>
                <a:cs typeface="Times New Roman" panose="02020603050405020304" pitchFamily="18" charset="0"/>
              </a:rPr>
              <a:t> інструментів грошово-кредитної політики.</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monetary</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policy</a:t>
            </a:r>
            <a:r>
              <a:rPr lang="uk-UA" sz="2200" dirty="0">
                <a:solidFill>
                  <a:srgbClr val="000000"/>
                </a:solidFill>
                <a:latin typeface="Times New Roman" panose="02020603050405020304" pitchFamily="18" charset="0"/>
                <a:cs typeface="Times New Roman" panose="02020603050405020304" pitchFamily="18" charset="0"/>
              </a:rPr>
              <a:t>) – комплекс заходів у сфері грошового обігу та кредиту, спрямованих на забезпечення стабільності грошової одиниці України шляхом використання визначених Законом «Про Національний банк України» засобів і методів.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25 Закону України «Про Національний банк України» основними економічними засобами та методами грошово-кредитної політики є регулювання обсягу грошової маси через:</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визначення та регулювання норм обов’язкових резервів для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процентну політику;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рефінансування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управління золотовалютними резервами;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з цінними паперами (крім цінних паперів, що підтверджують корпоративні права), в т. ч. з казначейськими зобов’язаннями,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імпорту та експорту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емісію власних боргових зобов’язань і операції з ними;</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16048"/>
            <a:ext cx="10752666" cy="5776109"/>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У використанні цього інструменту спостерігається загальносвітова тенденція зменшення розміру резервних вимог, а окремі країни, наприклад, Канада, Великобританія, Нова Зеландія, Австралія, Швейцарія взагалі відмовилися від встановлення для банків обов’язкових резервних вимог. Причиною було визнання обов’язкових резервів своєрідним податком, який збільшує вартість банківських ресурсів, зменшуючи таким чином конкурентоспроможність банків на глобальних фінансових ринках;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сплачуваності вимог виконання обов’язкових резервів банками. В Англії, Польщі, Угорщині та Словаччині та в багатьох інших країнах на обсяг сформованих банками обов’язкових резервів нараховуються та сплачуються центральним банком проценти. Дотримання принципу платності у використанні зазначеного інструмента є ринковим підходом, зумовленим усвідомленням того, що в разі, якщо за сформованими банками резервами не сплачується процент – цей інструмент діє як податок на банківську систему та її позичальників, на яких переноситься тягар підвищених процентів за кредит за непрацюючі резервні кошти.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25642"/>
            <a:ext cx="10632351" cy="5614737"/>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Зокрема, у Словаччині розмір плати за сформовані банками резервні вимоги є фіксованим і становить станом на кінець 2006 року 1,5%. За виконання обов’язкових резервних вимог польські банки одержували станом на кінець 2006 р. плату у розмірі 0,9 від облікової ставки центрального банку. В Угорщині, Великобританії, а також банки країн – учасників Європейського економічного та валютного союзу одержують процент, який дорівнює основній ставці центрального банку. Отже, на обсяг сформованих банками резервів нараховується центральними банками багатьох зарубіжних країн процент, як правило, у розмірі офіційної ставки. Таким обсягом оплачуваних виконаних резервних вимог є, наприклад у Банку Англії, цільовий обсяг ±1%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застосуванні штрафних санкцій. Зокрема, в практиці одних країн використовуються штрафні санкції для банків за недовиконання цільового рівня обов’язкових резервних вимог, в інших (Великобританія, країни Євросоюзу) штрафними санкціями обкладаються фактичні залишки резервів, які не відповідають цільовому діапазону ±1%.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54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37937"/>
            <a:ext cx="10656414" cy="5210190"/>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Такі штрафні санкції спонукають банки користуватися постійно діючими механізмами депонування та кредитування з метою розміщення надлишкової ліквідності чи залучення необхідних коштів для виконання обов’язкових резервних вимог у необхідному обсязі, тим самим підтримуючи криву короткострокової дохідності на міжбанківському ринку на рівні, який дасть змогу центральному банку досягти заданої інфляційної цілі через регулювання ринкових ставок.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Україні механізм обов’язкових резервів, як інструмент </a:t>
            </a:r>
            <a:r>
              <a:rPr lang="uk-UA" sz="2200" dirty="0">
                <a:solidFill>
                  <a:srgbClr val="000000"/>
                </a:solidFill>
                <a:latin typeface="Times New Roman" panose="02020603050405020304" pitchFamily="18" charset="0"/>
                <a:cs typeface="Times New Roman" panose="02020603050405020304" pitchFamily="18" charset="0"/>
              </a:rPr>
              <a:t>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 почав застосовуватися з 1992 р. і на початковому </a:t>
            </a:r>
            <a:r>
              <a:rPr lang="uk-UA" sz="2200" dirty="0">
                <a:solidFill>
                  <a:srgbClr val="000000"/>
                </a:solidFill>
                <a:latin typeface="Times New Roman" panose="02020603050405020304" pitchFamily="18" charset="0"/>
                <a:cs typeface="Times New Roman" panose="02020603050405020304" pitchFamily="18" charset="0"/>
              </a:rPr>
              <a:t>етапі </a:t>
            </a:r>
            <a:r>
              <a:rPr lang="uk-UA" sz="2200" dirty="0">
                <a:solidFill>
                  <a:srgbClr val="000000"/>
                </a:solidFill>
                <a:latin typeface="Times New Roman" panose="02020603050405020304" pitchFamily="18" charset="0"/>
                <a:cs typeface="Times New Roman" panose="02020603050405020304" pitchFamily="18" charset="0"/>
              </a:rPr>
              <a:t>розвитку грошово-кредитної політики незалежної України був одним </a:t>
            </a:r>
            <a:r>
              <a:rPr lang="uk-UA" sz="2200" dirty="0">
                <a:solidFill>
                  <a:srgbClr val="000000"/>
                </a:solidFill>
                <a:latin typeface="Times New Roman" panose="02020603050405020304" pitchFamily="18" charset="0"/>
                <a:cs typeface="Times New Roman" panose="02020603050405020304" pitchFamily="18" charset="0"/>
              </a:rPr>
              <a:t>із основних </a:t>
            </a:r>
            <a:r>
              <a:rPr lang="uk-UA" sz="2200" dirty="0">
                <a:solidFill>
                  <a:srgbClr val="000000"/>
                </a:solidFill>
                <a:latin typeface="Times New Roman" panose="02020603050405020304" pitchFamily="18" charset="0"/>
                <a:cs typeface="Times New Roman" panose="02020603050405020304" pitchFamily="18" charset="0"/>
              </a:rPr>
              <a:t>інструментів регулювання грошово-кредитного ринку. Нині </a:t>
            </a:r>
            <a:r>
              <a:rPr lang="uk-UA" sz="2200" dirty="0">
                <a:solidFill>
                  <a:srgbClr val="000000"/>
                </a:solidFill>
                <a:latin typeface="Times New Roman" panose="02020603050405020304" pitchFamily="18" charset="0"/>
                <a:cs typeface="Times New Roman" panose="02020603050405020304" pitchFamily="18" charset="0"/>
              </a:rPr>
              <a:t>політика </a:t>
            </a:r>
            <a:r>
              <a:rPr lang="uk-UA" sz="2200" dirty="0">
                <a:solidFill>
                  <a:srgbClr val="000000"/>
                </a:solidFill>
                <a:latin typeface="Times New Roman" panose="02020603050405020304" pitchFamily="18" charset="0"/>
                <a:cs typeface="Times New Roman" panose="02020603050405020304" pitchFamily="18" charset="0"/>
              </a:rPr>
              <a:t>використання цього інструменту характеризується зменшенням </a:t>
            </a:r>
            <a:r>
              <a:rPr lang="uk-UA" sz="2200" dirty="0">
                <a:solidFill>
                  <a:srgbClr val="000000"/>
                </a:solidFill>
                <a:latin typeface="Times New Roman" panose="02020603050405020304" pitchFamily="18" charset="0"/>
                <a:cs typeface="Times New Roman" panose="02020603050405020304" pitchFamily="18" charset="0"/>
              </a:rPr>
              <a:t>його </a:t>
            </a:r>
            <a:r>
              <a:rPr lang="uk-UA" sz="2200" dirty="0">
                <a:solidFill>
                  <a:srgbClr val="000000"/>
                </a:solidFill>
                <a:latin typeface="Times New Roman" panose="02020603050405020304" pitchFamily="18" charset="0"/>
                <a:cs typeface="Times New Roman" panose="02020603050405020304" pitchFamily="18" charset="0"/>
              </a:rPr>
              <a:t>ролі у регулюванні грошово-кредитного ринку, що виявляється у </a:t>
            </a:r>
            <a:r>
              <a:rPr lang="uk-UA" sz="2200" dirty="0">
                <a:solidFill>
                  <a:srgbClr val="000000"/>
                </a:solidFill>
                <a:latin typeface="Times New Roman" panose="02020603050405020304" pitchFamily="18" charset="0"/>
                <a:cs typeface="Times New Roman" panose="02020603050405020304" pitchFamily="18" charset="0"/>
              </a:rPr>
              <a:t>зменшенні </a:t>
            </a:r>
            <a:r>
              <a:rPr lang="uk-UA" sz="2200" dirty="0">
                <a:solidFill>
                  <a:srgbClr val="000000"/>
                </a:solidFill>
                <a:latin typeface="Times New Roman" panose="02020603050405020304" pitchFamily="18" charset="0"/>
                <a:cs typeface="Times New Roman" panose="02020603050405020304" pitchFamily="18" charset="0"/>
              </a:rPr>
              <a:t>норм обов’язкового резервування та посилення ролі більш </a:t>
            </a:r>
            <a:r>
              <a:rPr lang="uk-UA" sz="2200" dirty="0">
                <a:solidFill>
                  <a:srgbClr val="000000"/>
                </a:solidFill>
                <a:latin typeface="Times New Roman" panose="02020603050405020304" pitchFamily="18" charset="0"/>
                <a:cs typeface="Times New Roman" panose="02020603050405020304" pitchFamily="18" charset="0"/>
              </a:rPr>
              <a:t>гнучких інструментів</a:t>
            </a:r>
            <a:r>
              <a:rPr lang="uk-UA" sz="2200" dirty="0">
                <a:solidFill>
                  <a:srgbClr val="000000"/>
                </a:solidFill>
                <a:latin typeface="Times New Roman" panose="02020603050405020304" pitchFamily="18" charset="0"/>
                <a:cs typeface="Times New Roman" panose="02020603050405020304" pitchFamily="18" charset="0"/>
              </a:rPr>
              <a:t>, зокрема, депозитних/кредитних операцій та </a:t>
            </a:r>
            <a:r>
              <a:rPr lang="uk-UA" sz="2200" dirty="0">
                <a:solidFill>
                  <a:srgbClr val="000000"/>
                </a:solidFill>
                <a:latin typeface="Times New Roman" panose="02020603050405020304" pitchFamily="18" charset="0"/>
                <a:cs typeface="Times New Roman" panose="02020603050405020304" pitchFamily="18" charset="0"/>
              </a:rPr>
              <a:t>процентної політики </a:t>
            </a:r>
            <a:r>
              <a:rPr lang="uk-UA" sz="2200" dirty="0">
                <a:solidFill>
                  <a:srgbClr val="000000"/>
                </a:solidFill>
                <a:latin typeface="Times New Roman" panose="02020603050405020304" pitchFamily="18" charset="0"/>
                <a:cs typeface="Times New Roman" panose="02020603050405020304" pitchFamily="18" charset="0"/>
              </a:rPr>
              <a:t>Національного банку України.</a:t>
            </a:r>
          </a:p>
        </p:txBody>
      </p:sp>
    </p:spTree>
    <p:extLst>
      <p:ext uri="{BB962C8B-B14F-4D97-AF65-F5344CB8AC3E}">
        <p14:creationId xmlns:p14="http://schemas.microsoft.com/office/powerpoint/2010/main" val="8993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13874"/>
            <a:ext cx="10744646" cy="5398168"/>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Зобов'язання щодо дотримання нормативів обов'язкового резервування і порядку їх формування та зберігання виникає в банків із часу отримання ними банківської ліцензії.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порядок визначення, формування та зберігання обов'язкових резервів.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Обов'язковому резервуванню підлягають усі залучені банком кошти, за винятком коштів, що обліковуються на кореспондентських рахунках інших банків-резидентів,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інших банків-резидентів, рахунках коштів у розрахунках інших банків-резидентів, коштів, залучених від банків-резидентів у вигляді міжбанківських кредитів та депозитів, коштів, залучених від міжнародних фінансових організацій, а також коштів, залучених на умовах </a:t>
            </a:r>
            <a:r>
              <a:rPr lang="uk-UA" sz="2200" dirty="0" err="1">
                <a:solidFill>
                  <a:srgbClr val="000000"/>
                </a:solidFill>
                <a:latin typeface="Times New Roman" panose="02020603050405020304" pitchFamily="18" charset="0"/>
                <a:cs typeface="Times New Roman" panose="02020603050405020304" pitchFamily="18" charset="0"/>
              </a:rPr>
              <a:t>субординованого</a:t>
            </a:r>
            <a:r>
              <a:rPr lang="uk-UA" sz="2200" dirty="0">
                <a:solidFill>
                  <a:srgbClr val="000000"/>
                </a:solidFill>
                <a:latin typeface="Times New Roman" panose="02020603050405020304" pitchFamily="18" charset="0"/>
                <a:cs typeface="Times New Roman" panose="02020603050405020304" pitchFamily="18" charset="0"/>
              </a:rPr>
              <a:t> боргу.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України формують обов'язкові резерви виходячи із встановлених нормативів обов'язкового резервування до зобов'язань щодо залучених банком коштів у цілому за зведеним балансом </a:t>
            </a:r>
            <a:r>
              <a:rPr lang="uk-UA" sz="2200" dirty="0">
                <a:solidFill>
                  <a:srgbClr val="000000"/>
                </a:solidFill>
                <a:latin typeface="Times New Roman" panose="02020603050405020304" pitchFamily="18" charset="0"/>
                <a:cs typeface="Times New Roman" panose="02020603050405020304" pitchFamily="18" charset="0"/>
              </a:rPr>
              <a:t>банку -юридичної особи з урахуванням усіх філій, за винятком філій банків, створених на території інших держав, що формують обов'язкові резерви відповідно до вимог, визначених законодавством держави за місцезнаходженням філії.</a:t>
            </a:r>
          </a:p>
        </p:txBody>
      </p:sp>
    </p:spTree>
    <p:extLst>
      <p:ext uri="{BB962C8B-B14F-4D97-AF65-F5344CB8AC3E}">
        <p14:creationId xmlns:p14="http://schemas.microsoft.com/office/powerpoint/2010/main" val="181622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0793" cy="592716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Філії іноземних банків в Україні формують обов'язкові резерви за даними балансу філії.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норматив обов'язкового резервування. Для спеціалізованих банків можуть установлюватися окремі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встановлювати для різних видів зобов'язань диференційовані нормативи обов'язкового резервування залежно від:</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строку залучення коштів (короткострокові зобов'язання банку, довгострокові зобов'язання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виду зобов'язань у розрізі валют (національна, іноземна, у тому числі в банківських металах);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суб'єктів (юридичні, фізичні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здійснюють формування та зберігання коштів обов'язкових резервів в грошовій одиниці України на кореспондентському рахунку та/або на окремому рахунку. Залишки коштів банку на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у Національному банку уважаються коштами обов'язкових резервів, що сформовані та зберігаються належним чином.</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7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3347"/>
            <a:ext cx="10792772" cy="5919537"/>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 залишками коштів обов'язкових резервів, що зберігаються на окремому рахунку, нараховує проценти.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залежно від стану грошово-кредитного ринку і прогнозу його подальшого розвитку приймає окремі рішення щодо: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утримання;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нормативів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складу зобов'язань банку (об'єкт резервування), щодо яких установлюються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обсягу обов'язкових резервів, який має щоденно на початок операційного дня зберігатися на кореспондентському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граничної кількості випадків недотримання банками щоденних залишків обов'язкових резервів на кореспондентському рахунку в окремі дні протягом визначених періодів утримання поспіль;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порядку формування та зберігання коштів обов'язкового резервування на окремому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розміру процентної плати за залишками коштів обов'язкових резервів, </a:t>
            </a:r>
            <a:r>
              <a:rPr lang="uk-UA" sz="2200" dirty="0" smtClean="0">
                <a:solidFill>
                  <a:srgbClr val="000000"/>
                </a:solidFill>
                <a:latin typeface="Times New Roman" panose="02020603050405020304" pitchFamily="18" charset="0"/>
                <a:cs typeface="Times New Roman" panose="02020603050405020304" pitchFamily="18" charset="0"/>
              </a:rPr>
              <a:t>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78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96705"/>
            <a:ext cx="10744646" cy="5232903"/>
          </a:xfrm>
        </p:spPr>
        <p:txBody>
          <a:bodyPr>
            <a:noAutofit/>
          </a:bodyPr>
          <a:lstStyle/>
          <a:p>
            <a:pPr marL="0" indent="0" algn="just">
              <a:spcBef>
                <a:spcPts val="0"/>
              </a:spcBef>
              <a:buNone/>
            </a:pPr>
            <a:r>
              <a:rPr lang="ru-RU" sz="2400" dirty="0" err="1">
                <a:latin typeface="Times New Roman" panose="02020603050405020304" pitchFamily="18" charset="0"/>
                <a:cs typeface="Times New Roman" panose="02020603050405020304" pitchFamily="18" charset="0"/>
              </a:rPr>
              <a:t>перераховані</a:t>
            </a:r>
            <a:r>
              <a:rPr lang="ru-RU" sz="2400" dirty="0">
                <a:latin typeface="Times New Roman" panose="02020603050405020304" pitchFamily="18" charset="0"/>
                <a:cs typeface="Times New Roman" panose="02020603050405020304" pitchFamily="18" charset="0"/>
              </a:rPr>
              <a:t> банками на </a:t>
            </a:r>
            <a:r>
              <a:rPr lang="ru-RU" sz="2400" dirty="0" err="1">
                <a:latin typeface="Times New Roman" panose="02020603050405020304" pitchFamily="18" charset="0"/>
                <a:cs typeface="Times New Roman" panose="02020603050405020304" pitchFamily="18" charset="0"/>
              </a:rPr>
              <a:t>окремий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рахунок</a:t>
            </a:r>
            <a:r>
              <a:rPr lang="ru-RU" sz="2400" dirty="0">
                <a:latin typeface="Times New Roman" panose="02020603050405020304" pitchFamily="18" charset="0"/>
                <a:cs typeface="Times New Roman" panose="02020603050405020304" pitchFamily="18" charset="0"/>
              </a:rPr>
              <a:t>.</a:t>
            </a:r>
          </a:p>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10 лютого 2022 року: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у національній валюті за коштами на вимогу збільшиться з 0% до 2%, але за строковими коштами – залишиться на рівні 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в іноземній валюті – збільшиться з 10% до 12%.</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Підвищення вимог до обов'язкового резервування насамперед спрямоване на посилення процентного каналу монетарної трансмісії шляхом управління структурним профіцитом ліквідності в банківській системі й загалом на послаблення інфляційного тиску. Крім того, це сприятиме зростанню обсягів строкових залучень банків за одночасного збереження ролі обов’язкового резервування у стимулюванні </a:t>
            </a:r>
            <a:r>
              <a:rPr lang="uk-UA" sz="2200" dirty="0" err="1">
                <a:solidFill>
                  <a:srgbClr val="000000"/>
                </a:solidFill>
                <a:latin typeface="Times New Roman" panose="02020603050405020304" pitchFamily="18" charset="0"/>
                <a:cs typeface="Times New Roman" panose="02020603050405020304" pitchFamily="18" charset="0"/>
              </a:rPr>
              <a:t>дедоларизації</a:t>
            </a:r>
            <a:r>
              <a:rPr lang="uk-UA" sz="2200" dirty="0">
                <a:solidFill>
                  <a:srgbClr val="000000"/>
                </a:solidFill>
                <a:latin typeface="Times New Roman" panose="02020603050405020304" pitchFamily="18" charset="0"/>
                <a:cs typeface="Times New Roman" panose="02020603050405020304" pitchFamily="18" charset="0"/>
              </a:rPr>
              <a:t> економіки України. З огляду на значні обсяги надлишкової ліквідності в банківській системі відповідний крок, за оцінками Національного банку, не знизить кредитної спроможності банків та не загрожуватиме стабільності фінансової системи.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13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711104" y="425450"/>
            <a:ext cx="7595857" cy="6083300"/>
          </a:xfrm>
          <a:prstGeom prst="rect">
            <a:avLst/>
          </a:prstGeom>
        </p:spPr>
      </p:pic>
    </p:spTree>
    <p:extLst>
      <p:ext uri="{BB962C8B-B14F-4D97-AF65-F5344CB8AC3E}">
        <p14:creationId xmlns:p14="http://schemas.microsoft.com/office/powerpoint/2010/main" val="106519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08288" cy="599935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Політика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рефінансування</a:t>
            </a:r>
            <a:r>
              <a:rPr lang="ru-RU"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використовує стандартні інструменти регулювання ліквідності банківської системи з метою виконання цілей та завдань, визначених законодавством України та Основними засадами грошово-кредитної політики,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регулювання ліквідності банківської системи в межах та обсягах, що визначені Правлінням Національного банку після розгляду зазначеного питання Комітетом з монетарної політики Національного банку, шляхом застосування таких стандартних інструментів: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операції з рефінансування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операції з власними борговими зобов'язаннями;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a:t>
            </a:r>
            <a:r>
              <a:rPr lang="uk-UA" sz="2200" dirty="0">
                <a:solidFill>
                  <a:srgbClr val="000000"/>
                </a:solidFill>
                <a:latin typeface="Times New Roman" panose="02020603050405020304" pitchFamily="18" charset="0"/>
                <a:cs typeface="Times New Roman" panose="02020603050405020304" pitchFamily="18" charset="0"/>
              </a:rPr>
              <a:t>) операції з державними облігаціями України</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Кожна </a:t>
            </a:r>
            <a:r>
              <a:rPr lang="uk-UA" sz="2200" dirty="0">
                <a:solidFill>
                  <a:srgbClr val="000000"/>
                </a:solidFill>
                <a:latin typeface="Times New Roman" panose="02020603050405020304" pitchFamily="18" charset="0"/>
                <a:cs typeface="Times New Roman" panose="02020603050405020304" pitchFamily="18" charset="0"/>
              </a:rPr>
              <a:t>із зазначених операцій має свої особливості, які виявляються </a:t>
            </a:r>
            <a:r>
              <a:rPr lang="uk-UA" sz="2200" dirty="0">
                <a:solidFill>
                  <a:srgbClr val="000000"/>
                </a:solidFill>
                <a:latin typeface="Times New Roman" panose="02020603050405020304" pitchFamily="18" charset="0"/>
                <a:cs typeface="Times New Roman" panose="02020603050405020304" pitchFamily="18" charset="0"/>
              </a:rPr>
              <a:t>у їх </a:t>
            </a:r>
            <a:r>
              <a:rPr lang="uk-UA" sz="2200" dirty="0">
                <a:solidFill>
                  <a:srgbClr val="000000"/>
                </a:solidFill>
                <a:latin typeface="Times New Roman" panose="02020603050405020304" pitchFamily="18" charset="0"/>
                <a:cs typeface="Times New Roman" panose="02020603050405020304" pitchFamily="18" charset="0"/>
              </a:rPr>
              <a:t>сутності та спрямованості дії на ліквідність банків, їх видах, </a:t>
            </a:r>
            <a:r>
              <a:rPr lang="uk-UA" sz="2200" dirty="0">
                <a:solidFill>
                  <a:srgbClr val="000000"/>
                </a:solidFill>
                <a:latin typeface="Times New Roman" panose="02020603050405020304" pitchFamily="18" charset="0"/>
                <a:cs typeface="Times New Roman" panose="02020603050405020304" pitchFamily="18" charset="0"/>
              </a:rPr>
              <a:t>вимогах Національного </a:t>
            </a:r>
            <a:r>
              <a:rPr lang="uk-UA" sz="2200" dirty="0">
                <a:solidFill>
                  <a:srgbClr val="000000"/>
                </a:solidFill>
                <a:latin typeface="Times New Roman" panose="02020603050405020304" pitchFamily="18" charset="0"/>
                <a:cs typeface="Times New Roman" panose="02020603050405020304" pitchFamily="18" charset="0"/>
              </a:rPr>
              <a:t>банку України та умовах здійснення, видах забезпечення</a:t>
            </a:r>
            <a:r>
              <a:rPr lang="uk-UA" sz="2200" dirty="0">
                <a:solidFill>
                  <a:srgbClr val="000000"/>
                </a:solidFill>
                <a:latin typeface="Times New Roman" panose="02020603050405020304" pitchFamily="18" charset="0"/>
                <a:cs typeface="Times New Roman" panose="02020603050405020304" pitchFamily="18" charset="0"/>
              </a:rPr>
              <a:t>, періодичності </a:t>
            </a:r>
            <a:r>
              <a:rPr lang="uk-UA" sz="2200" dirty="0">
                <a:solidFill>
                  <a:srgbClr val="000000"/>
                </a:solidFill>
                <a:latin typeface="Times New Roman" panose="02020603050405020304" pitchFamily="18" charset="0"/>
                <a:cs typeface="Times New Roman" panose="02020603050405020304" pitchFamily="18" charset="0"/>
              </a:rPr>
              <a:t>здійснення, терміну, вартості, інструментах реалізації тощо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4330" cy="567048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видами операції з регулювання ліквідності банків поділяються 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кредитні, результатом яких є підтримання банківської ліквідності шляхом надання у тимчасове користування коштів центрального банку на платній основі;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результатом яких є вилучення центральним банком надлишкової ліквідності в банківській системі з метою зменшення пропозиції грошей та посилення чутливості грошово-кредитного ринку до інструментів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Нині підтримання ліквідності банків проводяться Національним банком України через операції рефінансування,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операції з купівлі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Рефінансування </a:t>
            </a:r>
            <a:r>
              <a:rPr lang="uk-UA" sz="2200" dirty="0">
                <a:solidFill>
                  <a:srgbClr val="000000"/>
                </a:solidFill>
                <a:latin typeface="Times New Roman" panose="02020603050405020304" pitchFamily="18" charset="0"/>
                <a:cs typeface="Times New Roman" panose="02020603050405020304" pitchFamily="18" charset="0"/>
              </a:rPr>
              <a:t>– операції Національного банку з надання банкам кредитів у встановленому порядку. Економічна сутність механізму рефінансування на мікрорівні полягає у підтримці ліквідності банків, а на макрорівні – у розширенні грошової маси в економіці країни. Кредити рефінансування для банків є джерелом тимчасових ліквідних коштів, доступність яких залежить від фінансового стану банків та цілей грошово-кредитної політики. Вони надаються банкам під відповідне забезпечення, перелік видів якого визначається </a:t>
            </a:r>
            <a:r>
              <a:rPr lang="ru-RU" sz="2200" dirty="0" err="1">
                <a:solidFill>
                  <a:srgbClr val="000000"/>
                </a:solidFill>
                <a:latin typeface="Times New Roman" panose="02020603050405020304" pitchFamily="18" charset="0"/>
                <a:cs typeface="Times New Roman" panose="02020603050405020304" pitchFamily="18" charset="0"/>
              </a:rPr>
              <a:t>центральним</a:t>
            </a:r>
            <a:r>
              <a:rPr lang="ru-RU" sz="2200" dirty="0">
                <a:solidFill>
                  <a:srgbClr val="000000"/>
                </a:solidFill>
                <a:latin typeface="Times New Roman" panose="02020603050405020304" pitchFamily="18" charset="0"/>
                <a:cs typeface="Times New Roman" panose="02020603050405020304" pitchFamily="18" charset="0"/>
              </a:rPr>
              <a:t> банком, </a:t>
            </a:r>
            <a:r>
              <a:rPr lang="ru-RU" sz="2200" dirty="0" err="1">
                <a:solidFill>
                  <a:srgbClr val="000000"/>
                </a:solidFill>
                <a:latin typeface="Times New Roman" panose="02020603050405020304" pitchFamily="18" charset="0"/>
                <a:cs typeface="Times New Roman" panose="02020603050405020304" pitchFamily="18" charset="0"/>
              </a:rPr>
              <a:t>виходячи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із</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ситуації</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грошово</a:t>
            </a:r>
            <a:r>
              <a:rPr lang="ru-RU" sz="2200" dirty="0">
                <a:solidFill>
                  <a:srgbClr val="000000"/>
                </a:solidFill>
                <a:latin typeface="Times New Roman" panose="02020603050405020304" pitchFamily="18" charset="0"/>
                <a:cs typeface="Times New Roman" panose="02020603050405020304" pitchFamily="18" charset="0"/>
              </a:rPr>
              <a:t>-кредитному ринку</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23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913087"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запровадження на строк до шести місяців вимоги щодо обов'язкового продажу частини надходжень в іноземній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зміну строків розрахунків за операціями з експорту та імпорту товарів.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Головним суб’єктом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є Національний банк, який відповідно до Конституції України та Закону «Про Національний банк України» її визначає та реалізує.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Крім нього, у виробленні грошово-кредитної політики беруть участь інші органи державного регулювання економіки - Міністерство фінансів, Міністерство економіки, безпосередньо уряд, Верховна Рада. Органи виконавчої та законодавчої влади визначають основні макроекономічні показники, які слугують орієнтирами для формування цілей грошово-кредитної політики (обсяг ВВП, розмір бюджетного дефіциту, платіжний та торговельний баланси, рівень зайнятості та ін.). Верховна Рада, крім того, регулярно заслуховує доповіді Голови НБУ та одержує інформацію банку про стан грошово-кредитного ринку в Україні.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Об’єктами,</a:t>
            </a:r>
            <a:r>
              <a:rPr lang="uk-UA" sz="2200" dirty="0">
                <a:solidFill>
                  <a:srgbClr val="000000"/>
                </a:solidFill>
                <a:latin typeface="Times New Roman" panose="02020603050405020304" pitchFamily="18" charset="0"/>
                <a:cs typeface="Times New Roman" panose="02020603050405020304" pitchFamily="18" charset="0"/>
              </a:rPr>
              <a:t> на які спрямовуються регулятивні заходи грошово-кредитної політики, можуть виступати: пропозиція грошей; процентна ставка; валютний курс; швидкість грошового обігу; рівень інфляції 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здійснює операції з рефінансування банків шляхом надання банкам: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кредитів до наступного робочого дня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кредитів рефінансування шляхом проведення тендерів із підтримання ліквідності банків строком до 14 днів та строком до 90 </a:t>
            </a:r>
            <a:r>
              <a:rPr lang="uk-UA" sz="2200" dirty="0">
                <a:solidFill>
                  <a:srgbClr val="000000"/>
                </a:solidFill>
                <a:latin typeface="Times New Roman" panose="02020603050405020304" pitchFamily="18" charset="0"/>
                <a:cs typeface="Times New Roman" panose="02020603050405020304" pitchFamily="18" charset="0"/>
              </a:rPr>
              <a:t>днів;</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кредитів рефінансування шляхом проведення тендерів із підтримання ліквідності банків строком від одного до п’яти років (далі – довгострокові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здійснює операції з рефінансування банків відповідно до укладених з банками генеральних кредитних договорів та забезпечує проведення їх за допомогою програмно-технологічного забезпечення </a:t>
            </a:r>
            <a:r>
              <a:rPr lang="uk-UA" sz="2200" dirty="0">
                <a:solidFill>
                  <a:srgbClr val="000000"/>
                </a:solidFill>
                <a:latin typeface="Times New Roman" panose="02020603050405020304" pitchFamily="18" charset="0"/>
                <a:cs typeface="Times New Roman" panose="02020603050405020304" pitchFamily="18" charset="0"/>
              </a:rPr>
              <a:t>НБУ.</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НБУ </a:t>
            </a:r>
            <a:r>
              <a:rPr lang="uk-UA" sz="2200" dirty="0">
                <a:solidFill>
                  <a:srgbClr val="000000"/>
                </a:solidFill>
                <a:latin typeface="Times New Roman" panose="02020603050405020304" pitchFamily="18" charset="0"/>
                <a:cs typeface="Times New Roman" panose="02020603050405020304" pitchFamily="18" charset="0"/>
              </a:rPr>
              <a:t>щокварталу визначає періодичність проведення тендерів з підтримання ліквідності банків, обсяги рефінансування, строки та параметри щодо надання кредитів рефінансування строком понад 14 днів, після розгляду зазначеного питання Комітетом з монетарної політики Національного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Умовою </a:t>
            </a:r>
            <a:r>
              <a:rPr lang="uk-UA" sz="2200" dirty="0">
                <a:solidFill>
                  <a:srgbClr val="000000"/>
                </a:solidFill>
                <a:latin typeface="Times New Roman" panose="02020603050405020304" pitchFamily="18" charset="0"/>
                <a:cs typeface="Times New Roman" panose="02020603050405020304" pitchFamily="18" charset="0"/>
              </a:rPr>
              <a:t>надання довгострокового кредиту рефінансування є згода банку, яка зазначена в заявці банку на участь у тендері з підтримання ліквідності банків, на коригування процентної ставки в разі зміни облікової ставки </a:t>
            </a:r>
            <a:r>
              <a:rPr lang="uk-UA" sz="2200" dirty="0">
                <a:solidFill>
                  <a:srgbClr val="000000"/>
                </a:solidFill>
                <a:latin typeface="Times New Roman" panose="02020603050405020304" pitchFamily="18" charset="0"/>
                <a:cs typeface="Times New Roman" panose="02020603050405020304" pitchFamily="18" charset="0"/>
              </a:rPr>
              <a:t>НБУ.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01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61474"/>
            <a:ext cx="10632351" cy="55767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Основним інструментом регулювання ліквідності банків нині є постійно діюча лінія рефінансування для надання банкам </a:t>
            </a:r>
            <a:r>
              <a:rPr lang="uk-UA" sz="2200" b="1" i="1" dirty="0" smtClean="0">
                <a:solidFill>
                  <a:srgbClr val="000000"/>
                </a:solidFill>
                <a:latin typeface="Times New Roman" panose="02020603050405020304" pitchFamily="18" charset="0"/>
                <a:cs typeface="Times New Roman" panose="02020603050405020304" pitchFamily="18" charset="0"/>
              </a:rPr>
              <a:t>кредитів </a:t>
            </a:r>
            <a:r>
              <a:rPr lang="uk-UA" sz="2200" b="1" i="1" dirty="0" err="1" smtClean="0">
                <a:solidFill>
                  <a:srgbClr val="000000"/>
                </a:solidFill>
                <a:latin typeface="Times New Roman" panose="02020603050405020304" pitchFamily="18" charset="0"/>
                <a:cs typeface="Times New Roman" panose="02020603050405020304" pitchFamily="18" charset="0"/>
              </a:rPr>
              <a:t>овернайт</a:t>
            </a:r>
            <a:r>
              <a:rPr lang="uk-UA" sz="2200" b="1"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Кредит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надається в національній валюті терміном на один робочий день за оголошеною процентною ставкою для гнучкої підтримки короткострокової (миттєвої) ліквідності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НБУ надає банкам кредити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та кредити рефінансування під заставу пулу, що може складатися з таких видів активів: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 цінні папери, включаючи майнові права на майбутні надходження грошових коштів у національній та/або іноземній валюті як сплата доходу та/або погашення заставлених цінних паперів на окремі рахунки банку в Національному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державні облігації України,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облігації міжнародних фінансових організацій,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корпоративні облігації, розміщення яких здійснено під гарантію КМУ, включаючи майнові права на майбутні надходження грошових коштів;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6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2"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облігації внутрішніх місцевих позик, включаючи майнові права на майбутні надходження грошових коштів;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сертифікати, включаючи майнові права на майбутні надходження грошових коштів як сплата доходу та/або погашення заставлених депозитних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сертифікатів на окремі рахунки банку в Національному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іноземна валюта (долари США, євро, англійські фунти стерлінгів, швейцарські франки, японські єни);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грошові кошти в національній та/або іноземній валюті, що перераховані як сплата доходу та/або погашення заставлених цінних паперів та/або депозитних сертифікатів, майнові права на майбутні надходження</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Умовою видачі цього кредиту є наявність у банка генерального кредитного договору про надання НБУ кредитів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який укладається терміном на один календарний рік. Банки можуть отримати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двох видів: під забезпечення; без забезпечення (кредит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бланковий). Умовою розгляду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бланкового є його згода на застосування НБУ режиму блокування коштів на кореспондентському рахунку банку-позичальника в сумі наданого кредиту та процентів за користування ним на термін до </a:t>
            </a:r>
            <a:r>
              <a:rPr lang="uk-UA" sz="2200" dirty="0" smtClean="0">
                <a:solidFill>
                  <a:srgbClr val="000000"/>
                </a:solidFill>
                <a:latin typeface="Times New Roman" panose="02020603050405020304" pitchFamily="18" charset="0"/>
                <a:cs typeface="Times New Roman" panose="02020603050405020304" pitchFamily="18" charset="0"/>
              </a:rPr>
              <a:t>його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41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2"/>
            <a:ext cx="10584225" cy="5542549"/>
          </a:xfrm>
        </p:spPr>
        <p:txBody>
          <a:bodyPr>
            <a:noAutofit/>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повернення</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щоденно у робочі дні засобами програмно-технологічного забезпечення та системи електронної пошти Національного банку надсилає банкам повідомлення про умови проведення операції з надання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наступний робочий день із зазначенням процентної ставки за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 у разі потреби підтримання ліквідності має право протягом будь-якого робочого дня тижня до визначеного часу подати до НБУ заявку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Подані банками заявки перевіряються на відповідність дотримання діючих вимог та задовольняються в  міру їх надходження. Заявки, які не пройшли перевірки, відхиляються.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на підставі генерального кредитного договору, заявки банку та повідомлення про задоволення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забезпечує перерахування банку коштів за наданим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надає банкам кредити рефінансування шляхом проведення </a:t>
            </a:r>
            <a:r>
              <a:rPr lang="uk-UA" sz="2200" b="1" i="1" dirty="0">
                <a:solidFill>
                  <a:srgbClr val="000000"/>
                </a:solidFill>
                <a:latin typeface="Times New Roman" panose="02020603050405020304" pitchFamily="18" charset="0"/>
                <a:cs typeface="Times New Roman" panose="02020603050405020304" pitchFamily="18" charset="0"/>
              </a:rPr>
              <a:t>кількісного або процентного тендера </a:t>
            </a:r>
            <a:r>
              <a:rPr lang="uk-UA" sz="2200" dirty="0">
                <a:solidFill>
                  <a:srgbClr val="000000"/>
                </a:solidFill>
                <a:latin typeface="Times New Roman" panose="02020603050405020304" pitchFamily="18" charset="0"/>
                <a:cs typeface="Times New Roman" panose="02020603050405020304" pitchFamily="18" charset="0"/>
              </a:rPr>
              <a:t>з підтримання ліквідності банків.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35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583" cy="5730843"/>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Повідомлення про проведення кількісного або процентного тендера з підтримання ліквідності банків надсилається засобами програмно-технологічного забезпечення та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короткострокових кредитів рефінансування здійснюється з періодичністю, встановленою відповідно до графіка проведення тендерів із підтримання ліквідності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кредитів рефінансування строком понад 14 днів здійснюється з періодичністю, яка визначається на засіданнях Правління НБУ після розгляду Комітетом з монетарної політики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оголошує графік проведення тендерів з підтримання ліквідності банків на наступний квартал за допомогою засобів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ситуації на грошово-кредитному ринку та стану ліквідності банків має право змінювати періодичність і черговість проведення тендерів з підтримання ліквідності банків, а також оголошувати позачергові тендери </a:t>
            </a:r>
            <a:r>
              <a:rPr lang="uk-UA" sz="2200" dirty="0" smtClean="0">
                <a:solidFill>
                  <a:srgbClr val="000000"/>
                </a:solidFill>
                <a:latin typeface="Times New Roman" panose="02020603050405020304" pitchFamily="18" charset="0"/>
                <a:cs typeface="Times New Roman" panose="02020603050405020304" pitchFamily="18" charset="0"/>
              </a:rPr>
              <a:t>з підтримання ліквідності банків,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36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3"/>
            <a:ext cx="10672456" cy="5526505"/>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у разі проведення кількісного тендера з підтримання ліквідності банків без оголошення загального обсягу коштів перевіряє подані заявки банків на відповідність дотримання діючим вимогам та задовольняє їх у повному обсязі в міру їх надходження.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Розподіл коштів, які пропонуються для проведення кількісного тендера з підтримання ліквідності банків з оголошенням загального обсягу коштів, здійснюється відповідно до поданих банками заявок на участь у цьому тендері до вичерпання суми, запропонованої на цей тендер. Якщо запропонованої на кількісний тендер з підтримання ліквідності банків суми недостатньо для задоволення всіх заявок банків, то кошти за оголошеною ціною розподіляються між усіма банками </a:t>
            </a:r>
            <a:r>
              <a:rPr lang="uk-UA" sz="2200" dirty="0" err="1">
                <a:solidFill>
                  <a:srgbClr val="000000"/>
                </a:solidFill>
                <a:latin typeface="Times New Roman" panose="02020603050405020304" pitchFamily="18" charset="0"/>
                <a:cs typeface="Times New Roman" panose="02020603050405020304" pitchFamily="18" charset="0"/>
              </a:rPr>
              <a:t>пропорційно</a:t>
            </a:r>
            <a:r>
              <a:rPr lang="uk-UA" sz="2200" dirty="0">
                <a:solidFill>
                  <a:srgbClr val="000000"/>
                </a:solidFill>
                <a:latin typeface="Times New Roman" panose="02020603050405020304" pitchFamily="18" charset="0"/>
                <a:cs typeface="Times New Roman" panose="02020603050405020304" pitchFamily="18" charset="0"/>
              </a:rPr>
              <a:t> до поданих заявок. Обсяг кредиту рефінансування заокруглюється до цілого.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за умови проведення Національним банком процентного тендера з підтримання ліквідності банків самостійно пропонують процентну ставку з точністю до двох знаків після коми, за якою вони погоджуються одержати кошти, але не нижчу, ніж облікова ставка НБУ.</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544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584225" cy="595122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Заявки на участь у процентному тендері з підтримання ліквідності банків задовольняються відповідно до зниження запропонованої в них процентної ставки, починаючи з найвищої і надалі поступово до закінчення запропонованого обсягу коштів, які пропонуються для проведення процентного тендера або досягнення граничної процентної ставки, або задоволення всіх заявок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Інструментом </a:t>
            </a:r>
            <a:r>
              <a:rPr lang="uk-UA" sz="2200" dirty="0">
                <a:solidFill>
                  <a:srgbClr val="000000"/>
                </a:solidFill>
                <a:latin typeface="Times New Roman" panose="02020603050405020304" pitchFamily="18" charset="0"/>
                <a:cs typeface="Times New Roman" panose="02020603050405020304" pitchFamily="18" charset="0"/>
              </a:rPr>
              <a:t>оперативного управління ліквідністю банківської </a:t>
            </a:r>
            <a:r>
              <a:rPr lang="uk-UA" sz="2200" dirty="0">
                <a:solidFill>
                  <a:srgbClr val="000000"/>
                </a:solidFill>
                <a:latin typeface="Times New Roman" panose="02020603050405020304" pitchFamily="18" charset="0"/>
                <a:cs typeface="Times New Roman" panose="02020603050405020304" pitchFamily="18" charset="0"/>
              </a:rPr>
              <a:t>системи </a:t>
            </a:r>
            <a:r>
              <a:rPr lang="uk-UA" sz="2200" dirty="0">
                <a:solidFill>
                  <a:srgbClr val="000000"/>
                </a:solidFill>
                <a:latin typeface="Times New Roman" panose="02020603050405020304" pitchFamily="18" charset="0"/>
                <a:cs typeface="Times New Roman" panose="02020603050405020304" pitchFamily="18" charset="0"/>
              </a:rPr>
              <a:t>та регулювання обсягів грошової маси в обігу, який </a:t>
            </a:r>
            <a:r>
              <a:rPr lang="uk-UA" sz="2200" dirty="0">
                <a:solidFill>
                  <a:srgbClr val="000000"/>
                </a:solidFill>
                <a:latin typeface="Times New Roman" panose="02020603050405020304" pitchFamily="18" charset="0"/>
                <a:cs typeface="Times New Roman" panose="02020603050405020304" pitchFamily="18" charset="0"/>
              </a:rPr>
              <a:t>використовує НБУ </a:t>
            </a:r>
            <a:r>
              <a:rPr lang="uk-UA" sz="2200" dirty="0">
                <a:solidFill>
                  <a:srgbClr val="000000"/>
                </a:solidFill>
                <a:latin typeface="Times New Roman" panose="02020603050405020304" pitchFamily="18" charset="0"/>
                <a:cs typeface="Times New Roman" panose="02020603050405020304" pitchFamily="18" charset="0"/>
              </a:rPr>
              <a:t>з 1997 р. для здійснення грошово-кредитної політики, є операції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відносно новий спосіб рефінансування, який у світовій </a:t>
            </a:r>
            <a:r>
              <a:rPr lang="uk-UA" sz="2200" dirty="0">
                <a:solidFill>
                  <a:srgbClr val="000000"/>
                </a:solidFill>
                <a:latin typeface="Times New Roman" panose="02020603050405020304" pitchFamily="18" charset="0"/>
                <a:cs typeface="Times New Roman" panose="02020603050405020304" pitchFamily="18" charset="0"/>
              </a:rPr>
              <a:t>практиці </a:t>
            </a:r>
            <a:r>
              <a:rPr lang="uk-UA" sz="2200" dirty="0">
                <a:solidFill>
                  <a:srgbClr val="000000"/>
                </a:solidFill>
                <a:latin typeface="Times New Roman" panose="02020603050405020304" pitchFamily="18" charset="0"/>
                <a:cs typeface="Times New Roman" panose="02020603050405020304" pitchFamily="18" charset="0"/>
              </a:rPr>
              <a:t>монетарного регулювання застосовувався з 80-х рр. ХХ ст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проводить з банками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є нерегулярним стандартним інструментом, спрямованим на підтримку ліквідності банків у разі неочікуваних коливань ліквідності.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проводить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 державними облігаціями України, корпоративними облігаціями, розміщення яких здійснено під гарантію </a:t>
            </a:r>
            <a:r>
              <a:rPr lang="uk-UA" sz="2200" dirty="0">
                <a:solidFill>
                  <a:srgbClr val="000000"/>
                </a:solidFill>
                <a:latin typeface="Times New Roman" panose="02020603050405020304" pitchFamily="18" charset="0"/>
                <a:cs typeface="Times New Roman" panose="02020603050405020304" pitchFamily="18" charset="0"/>
              </a:rPr>
              <a:t>КМУ, </a:t>
            </a:r>
            <a:r>
              <a:rPr lang="uk-UA" sz="2200" dirty="0">
                <a:solidFill>
                  <a:srgbClr val="000000"/>
                </a:solidFill>
                <a:latin typeface="Times New Roman" panose="02020603050405020304" pitchFamily="18" charset="0"/>
                <a:cs typeface="Times New Roman" panose="02020603050405020304" pitchFamily="18" charset="0"/>
              </a:rPr>
              <a:t>облігаціями місцевих позик або облігаціями міжнародних фінансових організацій </a:t>
            </a:r>
            <a:r>
              <a:rPr lang="uk-UA" sz="2200" dirty="0">
                <a:solidFill>
                  <a:srgbClr val="000000"/>
                </a:solidFill>
                <a:latin typeface="Times New Roman" panose="02020603050405020304" pitchFamily="18" charset="0"/>
                <a:cs typeface="Times New Roman" panose="02020603050405020304" pitchFamily="18" charset="0"/>
              </a:rPr>
              <a:t>на </a:t>
            </a:r>
            <a:r>
              <a:rPr lang="uk-UA" sz="2200" dirty="0">
                <a:solidFill>
                  <a:srgbClr val="000000"/>
                </a:solidFill>
                <a:latin typeface="Times New Roman" panose="02020603050405020304" pitchFamily="18" charset="0"/>
                <a:cs typeface="Times New Roman" panose="02020603050405020304" pitchFamily="18" charset="0"/>
              </a:rPr>
              <a:t>підставі укладеного з банком генерального </a:t>
            </a:r>
            <a:r>
              <a:rPr lang="uk-UA" sz="2200" dirty="0">
                <a:solidFill>
                  <a:srgbClr val="000000"/>
                </a:solidFill>
                <a:latin typeface="Times New Roman" panose="02020603050405020304" pitchFamily="18" charset="0"/>
                <a:cs typeface="Times New Roman" panose="02020603050405020304" pitchFamily="18" charset="0"/>
              </a:rPr>
              <a:t>договору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26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67266"/>
          </a:xfrm>
        </p:spPr>
        <p:txBody>
          <a:bodyPr>
            <a:noAutofit/>
          </a:bodyPr>
          <a:lstStyle/>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здійснюються НБУ з переходом права власності на цінні папери.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здійснює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на визначений строк, але не більше ніж на 90 календарних днів.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враховує ризики можливої зміни справедливої вартості цінних паперів, які є предметом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застосовує коригуючі коефіцієнти.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операція між Національним банком та банком з купівлі НБУ цінних паперів з портфеля банку з одночасним зобов'язанням банку здійснити зворотну купівлю (викуп) цих цінних паперів за обумовленою ціною на обумовлену дату.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Процентні витрати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витрати продавця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визначаються як різниця між ціною зворотної купівлі (викупу) цінних паперів і ціною їх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Процентний дохід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дохід, який отримує покупець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що визначається як різниця між ціною зворотної купівлі (викупу) цінних паперів та ціною їх купівлі.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266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921109" cy="5638801"/>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метою підвищення рівня стабільної діяльності банків та сприяння банкам, центральним банком було впроваджено інший, аніж кредити, інструмент управління ліквідністю  - </a:t>
            </a:r>
            <a:r>
              <a:rPr lang="uk-UA" sz="2200" i="1"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Національного банку - це один з монетарних інструментів, що є борговим зобов'язанням НБУ у формі записів на рахунках у системи кількісного обліку СЕРТИФ (з іменною ідентифікацією власників на підставі реєстру власників), який свідчить про розміщення в НБУ коштів банків та право власників депозитних сертифікатів на отримання вартості депозитного сертифіката або вартості депозитного сертифіката та процентів після закінчення встановленого строку.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 боргове зобов'язання НБУ, яке свідчить про розміщення банком коштів за оголошеною процентною ставкою в НБУ на термін до наступного робочого дня і є інструментом постійного доступу, спрямованим на поглинання надлишкової ліквідності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здійснює операції з власними борговими зобов'язаннями шляхом розміщення депозитних сертифікатів у формі записів на рахунках у системі кількісного обліку СЕРТИФ з іменною ідентифікацією власників на підставі реєстру власників системи кількісного обліку СЕРТИФ.</a:t>
            </a:r>
          </a:p>
        </p:txBody>
      </p:sp>
    </p:spTree>
    <p:extLst>
      <p:ext uri="{BB962C8B-B14F-4D97-AF65-F5344CB8AC3E}">
        <p14:creationId xmlns:p14="http://schemas.microsoft.com/office/powerpoint/2010/main" val="260145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3"/>
            <a:ext cx="10463909" cy="5539371"/>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шляхом участі в тендерах з розміщення депозитних сертифікатів здійснюється за ціною, яка відповідає вартості депозитного сертифіката, або є меншою (дисконт).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розміщуються виключно за ціною, яка відповідає вартості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Умовами </a:t>
            </a:r>
            <a:r>
              <a:rPr lang="uk-UA" sz="2200" dirty="0">
                <a:solidFill>
                  <a:srgbClr val="000000"/>
                </a:solidFill>
                <a:latin typeface="Times New Roman" panose="02020603050405020304" pitchFamily="18" charset="0"/>
                <a:cs typeface="Times New Roman" panose="02020603050405020304" pitchFamily="18" charset="0"/>
              </a:rPr>
              <a:t>для подання банком у робочі дні заявок на участь у проведенні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та на участь у тендерах із розміщення депозитних сертифікатів 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укладення Єдиного договору банківського обслуговування та надання інших послуг Національним банком у частині участі в операціях із розміщення депозитних сертифікатів </a:t>
            </a:r>
            <a:r>
              <a:rPr lang="uk-UA" sz="2200" dirty="0">
                <a:solidFill>
                  <a:srgbClr val="000000"/>
                </a:solidFill>
                <a:latin typeface="Times New Roman" panose="02020603050405020304" pitchFamily="18" charset="0"/>
                <a:cs typeface="Times New Roman" panose="02020603050405020304" pitchFamily="18" charset="0"/>
              </a:rPr>
              <a:t>НБУ;</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a:t>
            </a:r>
            <a:r>
              <a:rPr lang="uk-UA" sz="2200" dirty="0">
                <a:solidFill>
                  <a:srgbClr val="000000"/>
                </a:solidFill>
                <a:latin typeface="Times New Roman" panose="02020603050405020304" pitchFamily="18" charset="0"/>
                <a:cs typeface="Times New Roman" panose="02020603050405020304" pitchFamily="18" charset="0"/>
              </a:rPr>
              <a:t>) відсутність простроченої заборгованості за усіма кредитами, наданими Національним банком та операціями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окремих операцій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/тендерів з розміщення депозитних сертифікатів можуть установлюватися додаткові обмеження щодо їх потенційних власників.</a:t>
            </a:r>
          </a:p>
        </p:txBody>
      </p:sp>
    </p:spTree>
    <p:extLst>
      <p:ext uri="{BB962C8B-B14F-4D97-AF65-F5344CB8AC3E}">
        <p14:creationId xmlns:p14="http://schemas.microsoft.com/office/powerpoint/2010/main" val="53665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36099" cy="599339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Вибір об’єктів грошово-кредитного регулювання залежить від економічної ситуації в державі й означає, що центральний банк повинен здійснювати орієнтацію на один або декілька об’єктів одночасно:</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63290" y="1484767"/>
            <a:ext cx="8906810" cy="4834551"/>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375678" cy="590285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Умови розміщення, максимальна або мінімальна сума заявки від банку, вартість депозитного сертифіката, строк (крім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який розміщується депозитний сертифікат, визначаються залежно від ситуації, що склалася на грошово-кредитному ринку в період оголошення про проведення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/тендера з розміщення депозитних сертифікатів.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Процентна ставка за депозитним сертифікатом залежить від строку розміщення депозитного сертифіката, облікової ставки Національного банку, процентних ставок за депозитами на міжбанківському 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/тендери з розміщення депозитних сертифікатів за процентною ставкою, порядок визначення розміру якої встановлюється нормативно-правовим актом НБУ з питань процентної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Дохід за депозитними сертифікатами сплачується у вигляді процентів, які нараховуються на вартість депозитного сертифіката, або дисконту, який визначається як різниця між сумою вкладу та вартістю депозитного сертифіката. </a:t>
            </a:r>
            <a:r>
              <a:rPr lang="uk-UA" sz="2200" dirty="0">
                <a:solidFill>
                  <a:srgbClr val="000000"/>
                </a:solidFill>
                <a:latin typeface="Times New Roman" panose="02020603050405020304" pitchFamily="18" charset="0"/>
                <a:cs typeface="Times New Roman" panose="02020603050405020304" pitchFamily="18" charset="0"/>
              </a:rPr>
              <a:t>Тип депозитного сертифіката залежно від порядку виплати доходу за ним (процентний </a:t>
            </a:r>
            <a:r>
              <a:rPr lang="uk-UA" sz="2200" dirty="0" smtClean="0">
                <a:solidFill>
                  <a:srgbClr val="000000"/>
                </a:solidFill>
                <a:latin typeface="Times New Roman" panose="02020603050405020304" pitchFamily="18" charset="0"/>
                <a:cs typeface="Times New Roman" panose="02020603050405020304" pitchFamily="18" charset="0"/>
              </a:rPr>
              <a:t>або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43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560162" cy="5723299"/>
          </a:xfrm>
        </p:spPr>
        <p:txBody>
          <a:bodyPr>
            <a:no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дисконтний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визначається</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smtClean="0">
                <a:solidFill>
                  <a:srgbClr val="000000"/>
                </a:solidFill>
                <a:latin typeface="Times New Roman" panose="02020603050405020304" pitchFamily="18" charset="0"/>
                <a:cs typeface="Times New Roman" panose="02020603050405020304" pitchFamily="18" charset="0"/>
              </a:rPr>
              <a:t>умовах</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його </a:t>
            </a:r>
            <a:r>
              <a:rPr lang="uk-UA" sz="2200" dirty="0">
                <a:solidFill>
                  <a:srgbClr val="000000"/>
                </a:solidFill>
                <a:latin typeface="Times New Roman" panose="02020603050405020304" pitchFamily="18" charset="0"/>
                <a:cs typeface="Times New Roman" panose="02020603050405020304" pitchFamily="18" charset="0"/>
              </a:rPr>
              <a:t>розміщення.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нарахування процентів/амортизації дисконту строк розміщення депозитного сертифіката починається з дня надходження коштів від банку за депозитний сертифікат і закінчується в день, який передує дню погашення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мають право обігу на відкритому ринку лише серед банків, а також можуть використовуватися як застава на міжбанківському кредитному ринку та за кредитами Національного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з метою регулювання грошово-кредитного ринку може здійснювати </a:t>
            </a:r>
            <a:r>
              <a:rPr lang="uk-UA" sz="2200" b="1" dirty="0">
                <a:solidFill>
                  <a:srgbClr val="000000"/>
                </a:solidFill>
                <a:latin typeface="Times New Roman" panose="02020603050405020304" pitchFamily="18" charset="0"/>
                <a:cs typeface="Times New Roman" panose="02020603050405020304" pitchFamily="18" charset="0"/>
              </a:rPr>
              <a:t>операції з купівлі/продажу державних облігацій України на організованому ринку капіталу чи поза організованим ринком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участі в торгах на організованому ринку капіталу, у тому числі шляхом проведення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укладення договору з банком на організованому ринку капіталу або поза організованим ринком капіталу (у тому числі із використанням ЕТС у межах Єдиного договору банківського обслуговування та надання інших послуг НБУ).</a:t>
            </a:r>
          </a:p>
        </p:txBody>
      </p:sp>
    </p:spTree>
    <p:extLst>
      <p:ext uri="{BB962C8B-B14F-4D97-AF65-F5344CB8AC3E}">
        <p14:creationId xmlns:p14="http://schemas.microsoft.com/office/powerpoint/2010/main" val="4291474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10"/>
            <a:ext cx="10455888" cy="552261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проводить операції з купівлі/продажу державних облігацій України на організованому ринку капіталу згідно з правилами, установленими оператором організованого ринку капіталу, що офіційно зареєстровані відповідно до законодавства України та відповідають таким критеріям: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оператор організованого ринку капіталу уклав з Національним банком договір про участь Національного банку в торгах державними облігаціями України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оператор організованого ринку капіталу має технічні можливості та програмне забезпечення для належного проведення операцій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розрахунки за результатами операцій з купівлі/продажу державних облігацій України в порядку, установленому нормативно-правовими актами з питань депозитарної та клірингової діяльності.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Договір щодо купівлі/продажу державних облігацій України є виконаним за умови проведення розрахунків у порядку, установленому нормативно-правовими актами з питань депозитарної та клірингової діяльності.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927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95993" cy="541381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a:t>
            </a:r>
            <a:r>
              <a:rPr lang="uk-UA" sz="2200" dirty="0">
                <a:solidFill>
                  <a:srgbClr val="000000"/>
                </a:solidFill>
                <a:latin typeface="Times New Roman" panose="02020603050405020304" pitchFamily="18" charset="0"/>
                <a:cs typeface="Times New Roman" panose="02020603050405020304" pitchFamily="18" charset="0"/>
              </a:rPr>
              <a:t>банк у разі потреби регулювання грошово-кредитного ринку </a:t>
            </a:r>
            <a:r>
              <a:rPr lang="uk-UA" sz="2200" i="1" dirty="0">
                <a:solidFill>
                  <a:srgbClr val="000000"/>
                </a:solidFill>
                <a:latin typeface="Times New Roman" panose="02020603050405020304" pitchFamily="18" charset="0"/>
                <a:cs typeface="Times New Roman" panose="02020603050405020304" pitchFamily="18" charset="0"/>
              </a:rPr>
              <a:t>шляхом участі в торгах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подає заявки на купівлю/продаж державних облігацій України із зазначенням основних параметрів щодо їх купівлі або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виступає ініціатором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подає заявки або ініціює аукціони на двох організованих ринках капіталу, які відповідають вимогам пункту 82 глави 1 цього розділу та обсяги торгів державними облігаціями України (за винятком операцій за участю Національного банку) яких за результатами здійсненого Національним банком моніторингу є найбільшими протягом останніх шести календарних місяців. Обсяг заявок з купівлі/продажу державних облігацій України розподіляється рівними частинами між такими фондовими біржами.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a:t>
            </a:r>
            <a:r>
              <a:rPr lang="uk-UA" sz="2200" dirty="0">
                <a:solidFill>
                  <a:srgbClr val="000000"/>
                </a:solidFill>
                <a:latin typeface="Times New Roman" panose="02020603050405020304" pitchFamily="18" charset="0"/>
                <a:cs typeface="Times New Roman" panose="02020603050405020304" pitchFamily="18" charset="0"/>
              </a:rPr>
              <a:t>банк може змінювати свої заявки на купівлю/продаж державних облігацій України, подані на фондові біржі, протягом операційного дня проведення біржових торгів.</a:t>
            </a:r>
          </a:p>
        </p:txBody>
      </p:sp>
    </p:spTree>
    <p:extLst>
      <p:ext uri="{BB962C8B-B14F-4D97-AF65-F5344CB8AC3E}">
        <p14:creationId xmlns:p14="http://schemas.microsoft.com/office/powerpoint/2010/main" val="1501636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47867" cy="55902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Ініціатором проведення операції з купівлі/продажу державних облігацій України шляхом укладення договорів </a:t>
            </a:r>
            <a:r>
              <a:rPr lang="uk-UA" sz="2200" i="1" dirty="0">
                <a:solidFill>
                  <a:srgbClr val="000000"/>
                </a:solidFill>
                <a:latin typeface="Times New Roman" panose="02020603050405020304" pitchFamily="18" charset="0"/>
                <a:cs typeface="Times New Roman" panose="02020603050405020304" pitchFamily="18" charset="0"/>
              </a:rPr>
              <a:t>без участі в торгах на організованому ринку капіталу </a:t>
            </a:r>
            <a:r>
              <a:rPr lang="uk-UA" sz="2200" dirty="0">
                <a:solidFill>
                  <a:srgbClr val="000000"/>
                </a:solidFill>
                <a:latin typeface="Times New Roman" panose="02020603050405020304" pitchFamily="18" charset="0"/>
                <a:cs typeface="Times New Roman" panose="02020603050405020304" pitchFamily="18" charset="0"/>
              </a:rPr>
              <a:t>є сторона, зацікавлена в терміновому проведенні такої операції.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у разі звернення банку про проведення операції з купівлі/продажу державних облігацій України приймає рішення щодо можливості проведення такої операції, виходячи зі стану грошово-кредитного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умов, зазначених у зверненні банку щодо проведення операції з купівлі/продажу державних облігацій України без участі в торгах на організованому ринку капіталу, укладає договір поза організованим ринком капіталу, у тому числі із використанням ЕТС, або на зазначеному банком організованому ринку капіталу, з яким Національний банк уклав відповідний договір про участь у торгах державними облігаціями України.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18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37362" y="416141"/>
            <a:ext cx="7746272" cy="6093301"/>
          </a:xfrm>
          <a:prstGeom prst="rect">
            <a:avLst/>
          </a:prstGeom>
        </p:spPr>
      </p:pic>
    </p:spTree>
    <p:extLst>
      <p:ext uri="{BB962C8B-B14F-4D97-AF65-F5344CB8AC3E}">
        <p14:creationId xmlns:p14="http://schemas.microsoft.com/office/powerpoint/2010/main" val="1160235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4"/>
            <a:ext cx="10648392" cy="5983308"/>
          </a:xfrm>
        </p:spPr>
        <p:txBody>
          <a:bodyPr>
            <a:no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4. Процентна політика</a:t>
            </a:r>
            <a:r>
              <a:rPr lang="uk-UA" sz="2400" b="1"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Процентна </a:t>
            </a:r>
            <a:r>
              <a:rPr lang="uk-UA" sz="2200" dirty="0">
                <a:solidFill>
                  <a:srgbClr val="000000"/>
                </a:solidFill>
                <a:latin typeface="Times New Roman" panose="02020603050405020304" pitchFamily="18" charset="0"/>
                <a:cs typeface="Times New Roman" panose="02020603050405020304" pitchFamily="18" charset="0"/>
              </a:rPr>
              <a:t>політика є важливою складовою 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a:t>
            </a:r>
            <a:r>
              <a:rPr lang="uk-UA" sz="2200" dirty="0">
                <a:solidFill>
                  <a:srgbClr val="000000"/>
                </a:solidFill>
                <a:latin typeface="Times New Roman" panose="02020603050405020304" pitchFamily="18" charset="0"/>
                <a:cs typeface="Times New Roman" panose="02020603050405020304" pitchFamily="18" charset="0"/>
              </a:rPr>
              <a:t>, а офіційні процентні ставки – інструмент впливу центральних </a:t>
            </a:r>
            <a:r>
              <a:rPr lang="uk-UA" sz="2200" dirty="0">
                <a:solidFill>
                  <a:srgbClr val="000000"/>
                </a:solidFill>
                <a:latin typeface="Times New Roman" panose="02020603050405020304" pitchFamily="18" charset="0"/>
                <a:cs typeface="Times New Roman" panose="02020603050405020304" pitchFamily="18" charset="0"/>
              </a:rPr>
              <a:t>банків на </a:t>
            </a:r>
            <a:r>
              <a:rPr lang="uk-UA" sz="2200" dirty="0">
                <a:solidFill>
                  <a:srgbClr val="000000"/>
                </a:solidFill>
                <a:latin typeface="Times New Roman" panose="02020603050405020304" pitchFamily="18" charset="0"/>
                <a:cs typeface="Times New Roman" panose="02020603050405020304" pitchFamily="18" charset="0"/>
              </a:rPr>
              <a:t>їх економічний розвиток. Така значимість процентної політики </a:t>
            </a:r>
            <a:r>
              <a:rPr lang="uk-UA" sz="2200" dirty="0">
                <a:solidFill>
                  <a:srgbClr val="000000"/>
                </a:solidFill>
                <a:latin typeface="Times New Roman" panose="02020603050405020304" pitchFamily="18" charset="0"/>
                <a:cs typeface="Times New Roman" panose="02020603050405020304" pitchFamily="18" charset="0"/>
              </a:rPr>
              <a:t>пов’язана </a:t>
            </a:r>
            <a:r>
              <a:rPr lang="uk-UA" sz="2200" dirty="0">
                <a:solidFill>
                  <a:srgbClr val="000000"/>
                </a:solidFill>
                <a:latin typeface="Times New Roman" panose="02020603050405020304" pitchFamily="18" charset="0"/>
                <a:cs typeface="Times New Roman" panose="02020603050405020304" pitchFamily="18" charset="0"/>
              </a:rPr>
              <a:t>із роллю, яку виконують процентні ставки в економіці: вони </a:t>
            </a:r>
            <a:r>
              <a:rPr lang="uk-UA" sz="2200" dirty="0">
                <a:solidFill>
                  <a:srgbClr val="000000"/>
                </a:solidFill>
                <a:latin typeface="Times New Roman" panose="02020603050405020304" pitchFamily="18" charset="0"/>
                <a:cs typeface="Times New Roman" panose="02020603050405020304" pitchFamily="18" charset="0"/>
              </a:rPr>
              <a:t>слугують суб’єктам </a:t>
            </a:r>
            <a:r>
              <a:rPr lang="uk-UA" sz="2200" dirty="0">
                <a:solidFill>
                  <a:srgbClr val="000000"/>
                </a:solidFill>
                <a:latin typeface="Times New Roman" panose="02020603050405020304" pitchFamily="18" charset="0"/>
                <a:cs typeface="Times New Roman" panose="02020603050405020304" pitchFamily="18" charset="0"/>
              </a:rPr>
              <a:t>економіки інформаційними індикаторами для прийняття </a:t>
            </a:r>
            <a:r>
              <a:rPr lang="uk-UA" sz="2200" dirty="0">
                <a:solidFill>
                  <a:srgbClr val="000000"/>
                </a:solidFill>
                <a:latin typeface="Times New Roman" panose="02020603050405020304" pitchFamily="18" charset="0"/>
                <a:cs typeface="Times New Roman" panose="02020603050405020304" pitchFamily="18" charset="0"/>
              </a:rPr>
              <a:t>рішень щодо </a:t>
            </a:r>
            <a:r>
              <a:rPr lang="uk-UA" sz="2200" dirty="0">
                <a:solidFill>
                  <a:srgbClr val="000000"/>
                </a:solidFill>
                <a:latin typeface="Times New Roman" panose="02020603050405020304" pitchFamily="18" charset="0"/>
                <a:cs typeface="Times New Roman" panose="02020603050405020304" pitchFamily="18" charset="0"/>
              </a:rPr>
              <a:t>заощаджень, інвестицій та споживання, надають їм можливість </a:t>
            </a:r>
            <a:r>
              <a:rPr lang="uk-UA" sz="2200" dirty="0">
                <a:solidFill>
                  <a:srgbClr val="000000"/>
                </a:solidFill>
                <a:latin typeface="Times New Roman" panose="02020603050405020304" pitchFamily="18" charset="0"/>
                <a:cs typeface="Times New Roman" panose="02020603050405020304" pitchFamily="18" charset="0"/>
              </a:rPr>
              <a:t>еластично </a:t>
            </a:r>
            <a:r>
              <a:rPr lang="uk-UA" sz="2200" dirty="0">
                <a:solidFill>
                  <a:srgbClr val="000000"/>
                </a:solidFill>
                <a:latin typeface="Times New Roman" panose="02020603050405020304" pitchFamily="18" charset="0"/>
                <a:cs typeface="Times New Roman" panose="02020603050405020304" pitchFamily="18" charset="0"/>
              </a:rPr>
              <a:t>реагувати на зміну ринкової кон’юнктури шляхом переливання </a:t>
            </a:r>
            <a:r>
              <a:rPr lang="uk-UA" sz="2200" dirty="0">
                <a:solidFill>
                  <a:srgbClr val="000000"/>
                </a:solidFill>
                <a:latin typeface="Times New Roman" panose="02020603050405020304" pitchFamily="18" charset="0"/>
                <a:cs typeface="Times New Roman" panose="02020603050405020304" pitchFamily="18" charset="0"/>
              </a:rPr>
              <a:t>капіталів </a:t>
            </a:r>
            <a:r>
              <a:rPr lang="uk-UA" sz="2200" dirty="0">
                <a:solidFill>
                  <a:srgbClr val="000000"/>
                </a:solidFill>
                <a:latin typeface="Times New Roman" panose="02020603050405020304" pitchFamily="18" charset="0"/>
                <a:cs typeface="Times New Roman" panose="02020603050405020304" pitchFamily="18" charset="0"/>
              </a:rPr>
              <a:t>між сферами та галузями економіки, збалансовуючи на цій </a:t>
            </a:r>
            <a:r>
              <a:rPr lang="uk-UA" sz="2200" dirty="0">
                <a:solidFill>
                  <a:srgbClr val="000000"/>
                </a:solidFill>
                <a:latin typeface="Times New Roman" panose="02020603050405020304" pitchFamily="18" charset="0"/>
                <a:cs typeface="Times New Roman" panose="02020603050405020304" pitchFamily="18" charset="0"/>
              </a:rPr>
              <a:t>основі попит </a:t>
            </a:r>
            <a:r>
              <a:rPr lang="uk-UA" sz="2200" dirty="0">
                <a:solidFill>
                  <a:srgbClr val="000000"/>
                </a:solidFill>
                <a:latin typeface="Times New Roman" panose="02020603050405020304" pitchFamily="18" charset="0"/>
                <a:cs typeface="Times New Roman" panose="02020603050405020304" pitchFamily="18" charset="0"/>
              </a:rPr>
              <a:t>і пропозицію на фінансовому та товарному ринках.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структурі трансмісійного (передавального) механізму </a:t>
            </a:r>
            <a:r>
              <a:rPr lang="uk-UA" sz="2200" dirty="0">
                <a:solidFill>
                  <a:srgbClr val="000000"/>
                </a:solidFill>
                <a:latin typeface="Times New Roman" panose="02020603050405020304" pitchFamily="18" charset="0"/>
                <a:cs typeface="Times New Roman" panose="02020603050405020304" pitchFamily="18" charset="0"/>
              </a:rPr>
              <a:t>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 офіційні </a:t>
            </a:r>
            <a:r>
              <a:rPr lang="uk-UA" sz="2200" dirty="0">
                <a:solidFill>
                  <a:srgbClr val="000000"/>
                </a:solidFill>
                <a:latin typeface="Times New Roman" panose="02020603050405020304" pitchFamily="18" charset="0"/>
                <a:cs typeface="Times New Roman" panose="02020603050405020304" pitchFamily="18" charset="0"/>
              </a:rPr>
              <a:t>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a:t>
            </a:r>
            <a:r>
              <a:rPr lang="uk-UA" sz="2200" dirty="0">
                <a:solidFill>
                  <a:srgbClr val="000000"/>
                </a:solidFill>
                <a:latin typeface="Times New Roman" panose="02020603050405020304" pitchFamily="18" charset="0"/>
                <a:cs typeface="Times New Roman" panose="02020603050405020304" pitchFamily="18" charset="0"/>
              </a:rPr>
              <a:t>формують процентний канал (</a:t>
            </a:r>
            <a:r>
              <a:rPr lang="uk-UA" sz="2200" dirty="0">
                <a:solidFill>
                  <a:srgbClr val="000000"/>
                </a:solidFill>
                <a:latin typeface="Times New Roman" panose="02020603050405020304" pitchFamily="18" charset="0"/>
                <a:cs typeface="Times New Roman" panose="02020603050405020304" pitchFamily="18" charset="0"/>
              </a:rPr>
              <a:t>ланцюг змінних</a:t>
            </a:r>
            <a:r>
              <a:rPr lang="uk-UA" sz="2200" dirty="0">
                <a:solidFill>
                  <a:srgbClr val="000000"/>
                </a:solidFill>
                <a:latin typeface="Times New Roman" panose="02020603050405020304" pitchFamily="18" charset="0"/>
                <a:cs typeface="Times New Roman" panose="02020603050405020304" pitchFamily="18" charset="0"/>
              </a:rPr>
              <a:t>), який описує вплив центрального банку на економіку через </a:t>
            </a:r>
            <a:r>
              <a:rPr lang="uk-UA" sz="2200" dirty="0">
                <a:solidFill>
                  <a:srgbClr val="000000"/>
                </a:solidFill>
                <a:latin typeface="Times New Roman" panose="02020603050405020304" pitchFamily="18" charset="0"/>
                <a:cs typeface="Times New Roman" panose="02020603050405020304" pitchFamily="18" charset="0"/>
              </a:rPr>
              <a:t>регулювання </a:t>
            </a:r>
            <a:r>
              <a:rPr lang="uk-UA" sz="2200" dirty="0">
                <a:solidFill>
                  <a:srgbClr val="000000"/>
                </a:solidFill>
                <a:latin typeface="Times New Roman" panose="02020603050405020304" pitchFamily="18" charset="0"/>
                <a:cs typeface="Times New Roman" panose="02020603050405020304" pitchFamily="18" charset="0"/>
              </a:rPr>
              <a:t>процентних ставок. Дія цього каналу полягає в тому, що </a:t>
            </a:r>
            <a:r>
              <a:rPr lang="uk-UA" sz="2200" dirty="0">
                <a:solidFill>
                  <a:srgbClr val="000000"/>
                </a:solidFill>
                <a:latin typeface="Times New Roman" panose="02020603050405020304" pitchFamily="18" charset="0"/>
                <a:cs typeface="Times New Roman" panose="02020603050405020304" pitchFamily="18" charset="0"/>
              </a:rPr>
              <a:t>зміна 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 насамперед через основну офіційну ставку</a:t>
            </a:r>
            <a:r>
              <a:rPr lang="uk-UA" sz="2200" dirty="0">
                <a:solidFill>
                  <a:srgbClr val="000000"/>
                </a:solidFill>
                <a:latin typeface="Times New Roman" panose="02020603050405020304" pitchFamily="18" charset="0"/>
                <a:cs typeface="Times New Roman" panose="02020603050405020304" pitchFamily="18" charset="0"/>
              </a:rPr>
              <a:t>, прямо </a:t>
            </a:r>
            <a:r>
              <a:rPr lang="uk-UA" sz="2200" dirty="0">
                <a:solidFill>
                  <a:srgbClr val="000000"/>
                </a:solidFill>
                <a:latin typeface="Times New Roman" panose="02020603050405020304" pitchFamily="18" charset="0"/>
                <a:cs typeface="Times New Roman" panose="02020603050405020304" pitchFamily="18" charset="0"/>
              </a:rPr>
              <a:t>впливає на короткострокові ставки на фінансовому ринку, і </a:t>
            </a:r>
            <a:r>
              <a:rPr lang="uk-UA" sz="2200" dirty="0">
                <a:solidFill>
                  <a:srgbClr val="000000"/>
                </a:solidFill>
                <a:latin typeface="Times New Roman" panose="02020603050405020304" pitchFamily="18" charset="0"/>
                <a:cs typeface="Times New Roman" panose="02020603050405020304" pitchFamily="18" charset="0"/>
              </a:rPr>
              <a:t>через криву </a:t>
            </a:r>
            <a:r>
              <a:rPr lang="uk-UA" sz="2200" dirty="0">
                <a:solidFill>
                  <a:srgbClr val="000000"/>
                </a:solidFill>
                <a:latin typeface="Times New Roman" panose="02020603050405020304" pitchFamily="18" charset="0"/>
                <a:cs typeface="Times New Roman" panose="02020603050405020304" pitchFamily="18" charset="0"/>
              </a:rPr>
              <a:t>дохідності – на довгострокові. З певним часовим лагом вплив </a:t>
            </a:r>
            <a:r>
              <a:rPr lang="uk-UA" sz="2200" dirty="0">
                <a:solidFill>
                  <a:srgbClr val="000000"/>
                </a:solidFill>
                <a:latin typeface="Times New Roman" panose="02020603050405020304" pitchFamily="18" charset="0"/>
                <a:cs typeface="Times New Roman" panose="02020603050405020304" pitchFamily="18" charset="0"/>
              </a:rPr>
              <a:t>основної </a:t>
            </a:r>
            <a:r>
              <a:rPr lang="uk-UA" sz="2200" dirty="0">
                <a:solidFill>
                  <a:srgbClr val="000000"/>
                </a:solidFill>
                <a:latin typeface="Times New Roman" panose="02020603050405020304" pitchFamily="18" charset="0"/>
                <a:cs typeface="Times New Roman" panose="02020603050405020304" pitchFamily="18" charset="0"/>
              </a:rPr>
              <a:t>ставки центрального банку поширюється на ставки на </a:t>
            </a:r>
            <a:r>
              <a:rPr lang="uk-UA" sz="2200" dirty="0">
                <a:solidFill>
                  <a:srgbClr val="000000"/>
                </a:solidFill>
                <a:latin typeface="Times New Roman" panose="02020603050405020304" pitchFamily="18" charset="0"/>
                <a:cs typeface="Times New Roman" panose="02020603050405020304" pitchFamily="18" charset="0"/>
              </a:rPr>
              <a:t>фінансовому ринку</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інтенсивність</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38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08288" cy="59913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переміщення капіталу між різними його </a:t>
            </a:r>
            <a:r>
              <a:rPr lang="uk-UA" sz="2200" dirty="0">
                <a:solidFill>
                  <a:srgbClr val="000000"/>
                </a:solidFill>
                <a:latin typeface="Times New Roman" panose="02020603050405020304" pitchFamily="18" charset="0"/>
                <a:cs typeface="Times New Roman" panose="02020603050405020304" pitchFamily="18" charset="0"/>
              </a:rPr>
              <a:t>сегментами</a:t>
            </a:r>
            <a:r>
              <a:rPr lang="uk-UA" sz="2200" dirty="0">
                <a:solidFill>
                  <a:srgbClr val="000000"/>
                </a:solidFill>
                <a:latin typeface="Times New Roman" panose="02020603050405020304" pitchFamily="18" charset="0"/>
                <a:cs typeface="Times New Roman" panose="02020603050405020304" pitchFamily="18" charset="0"/>
              </a:rPr>
              <a:t>, обсяги заощаджень, інвестицій, споживання, тобто на зміну </a:t>
            </a:r>
            <a:r>
              <a:rPr lang="uk-UA" sz="2200" dirty="0">
                <a:solidFill>
                  <a:srgbClr val="000000"/>
                </a:solidFill>
                <a:latin typeface="Times New Roman" panose="02020603050405020304" pitchFamily="18" charset="0"/>
                <a:cs typeface="Times New Roman" panose="02020603050405020304" pitchFamily="18" charset="0"/>
              </a:rPr>
              <a:t>сукупного </a:t>
            </a:r>
            <a:r>
              <a:rPr lang="uk-UA" sz="2200" dirty="0">
                <a:solidFill>
                  <a:srgbClr val="000000"/>
                </a:solidFill>
                <a:latin typeface="Times New Roman" panose="02020603050405020304" pitchFamily="18" charset="0"/>
                <a:cs typeface="Times New Roman" panose="02020603050405020304" pitchFamily="18" charset="0"/>
              </a:rPr>
              <a:t>попиту та пропозиції, а, отже, – і на темпи зростання економіки, </a:t>
            </a:r>
            <a:r>
              <a:rPr lang="uk-UA" sz="2200" dirty="0">
                <a:solidFill>
                  <a:srgbClr val="000000"/>
                </a:solidFill>
                <a:latin typeface="Times New Roman" panose="02020603050405020304" pitchFamily="18" charset="0"/>
                <a:cs typeface="Times New Roman" panose="02020603050405020304" pitchFamily="18" charset="0"/>
              </a:rPr>
              <a:t>зайнятість </a:t>
            </a:r>
            <a:r>
              <a:rPr lang="uk-UA" sz="2200" dirty="0">
                <a:solidFill>
                  <a:srgbClr val="000000"/>
                </a:solidFill>
                <a:latin typeface="Times New Roman" panose="02020603050405020304" pitchFamily="18" charset="0"/>
                <a:cs typeface="Times New Roman" panose="02020603050405020304" pitchFamily="18" charset="0"/>
              </a:rPr>
              <a:t>та рівень інфляції.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Дія </a:t>
            </a:r>
            <a:r>
              <a:rPr lang="uk-UA" sz="2200" dirty="0">
                <a:solidFill>
                  <a:srgbClr val="000000"/>
                </a:solidFill>
                <a:latin typeface="Times New Roman" panose="02020603050405020304" pitchFamily="18" charset="0"/>
                <a:cs typeface="Times New Roman" panose="02020603050405020304" pitchFamily="18" charset="0"/>
              </a:rPr>
              <a:t>процентної політики як інструменту центрального банку полягає </a:t>
            </a:r>
            <a:r>
              <a:rPr lang="uk-UA" sz="2200" dirty="0">
                <a:solidFill>
                  <a:srgbClr val="000000"/>
                </a:solidFill>
                <a:latin typeface="Times New Roman" panose="02020603050405020304" pitchFamily="18" charset="0"/>
                <a:cs typeface="Times New Roman" panose="02020603050405020304" pitchFamily="18" charset="0"/>
              </a:rPr>
              <a:t>в установленні </a:t>
            </a:r>
            <a:r>
              <a:rPr lang="uk-UA" sz="2200" dirty="0">
                <a:solidFill>
                  <a:srgbClr val="000000"/>
                </a:solidFill>
                <a:latin typeface="Times New Roman" panose="02020603050405020304" pitchFamily="18" charset="0"/>
                <a:cs typeface="Times New Roman" panose="02020603050405020304" pitchFamily="18" charset="0"/>
              </a:rPr>
              <a:t>та періодичній зміні центральним банком офіційних </a:t>
            </a:r>
            <a:r>
              <a:rPr lang="uk-UA" sz="2200" dirty="0">
                <a:solidFill>
                  <a:srgbClr val="000000"/>
                </a:solidFill>
                <a:latin typeface="Times New Roman" panose="02020603050405020304" pitchFamily="18" charset="0"/>
                <a:cs typeface="Times New Roman" panose="02020603050405020304" pitchFamily="18" charset="0"/>
              </a:rPr>
              <a:t>процентних </a:t>
            </a:r>
            <a:r>
              <a:rPr lang="uk-UA" sz="2200" dirty="0">
                <a:solidFill>
                  <a:srgbClr val="000000"/>
                </a:solidFill>
                <a:latin typeface="Times New Roman" panose="02020603050405020304" pitchFamily="18" charset="0"/>
                <a:cs typeface="Times New Roman" panose="02020603050405020304" pitchFamily="18" charset="0"/>
              </a:rPr>
              <a:t>ставок за його операціями. Важливу роль у процентній </a:t>
            </a:r>
            <a:r>
              <a:rPr lang="uk-UA" sz="2200" dirty="0">
                <a:solidFill>
                  <a:srgbClr val="000000"/>
                </a:solidFill>
                <a:latin typeface="Times New Roman" panose="02020603050405020304" pitchFamily="18" charset="0"/>
                <a:cs typeface="Times New Roman" panose="02020603050405020304" pitchFamily="18" charset="0"/>
              </a:rPr>
              <a:t>політиці відіграє </a:t>
            </a:r>
            <a:r>
              <a:rPr lang="uk-UA" sz="2200" dirty="0">
                <a:solidFill>
                  <a:srgbClr val="000000"/>
                </a:solidFill>
                <a:latin typeface="Times New Roman" panose="02020603050405020304" pitchFamily="18" charset="0"/>
                <a:cs typeface="Times New Roman" panose="02020603050405020304" pitchFamily="18" charset="0"/>
              </a:rPr>
              <a:t>облікова ставка центрального банку, яка є основною </a:t>
            </a:r>
            <a:r>
              <a:rPr lang="uk-UA" sz="2200" dirty="0">
                <a:solidFill>
                  <a:srgbClr val="000000"/>
                </a:solidFill>
                <a:latin typeface="Times New Roman" panose="02020603050405020304" pitchFamily="18" charset="0"/>
                <a:cs typeface="Times New Roman" panose="02020603050405020304" pitchFamily="18" charset="0"/>
              </a:rPr>
              <a:t>офіційною ставкою </a:t>
            </a:r>
            <a:r>
              <a:rPr lang="uk-UA" sz="2200" dirty="0">
                <a:solidFill>
                  <a:srgbClr val="000000"/>
                </a:solidFill>
                <a:latin typeface="Times New Roman" panose="02020603050405020304" pitchFamily="18" charset="0"/>
                <a:cs typeface="Times New Roman" panose="02020603050405020304" pitchFamily="18" charset="0"/>
              </a:rPr>
              <a:t>та орієнтиром для суб’єктів економіки офіційної вартості ресурсів. Змінюючи облікову процентну ставку, центральний </a:t>
            </a:r>
            <a:r>
              <a:rPr lang="uk-UA" sz="2200" dirty="0">
                <a:solidFill>
                  <a:srgbClr val="000000"/>
                </a:solidFill>
                <a:latin typeface="Times New Roman" panose="02020603050405020304" pitchFamily="18" charset="0"/>
                <a:cs typeface="Times New Roman" panose="02020603050405020304" pitchFamily="18" charset="0"/>
              </a:rPr>
              <a:t>банк впливає </a:t>
            </a:r>
            <a:r>
              <a:rPr lang="uk-UA" sz="2200" dirty="0">
                <a:solidFill>
                  <a:srgbClr val="000000"/>
                </a:solidFill>
                <a:latin typeface="Times New Roman" panose="02020603050405020304" pitchFamily="18" charset="0"/>
                <a:cs typeface="Times New Roman" panose="02020603050405020304" pitchFamily="18" charset="0"/>
              </a:rPr>
              <a:t>на пропозицію грошей. Передавальний механізм цього зв’язку </a:t>
            </a:r>
            <a:r>
              <a:rPr lang="uk-UA" sz="2200" dirty="0">
                <a:solidFill>
                  <a:srgbClr val="000000"/>
                </a:solidFill>
                <a:latin typeface="Times New Roman" panose="02020603050405020304" pitchFamily="18" charset="0"/>
                <a:cs typeface="Times New Roman" panose="02020603050405020304" pitchFamily="18" charset="0"/>
              </a:rPr>
              <a:t>в умовах </a:t>
            </a:r>
            <a:r>
              <a:rPr lang="uk-UA" sz="2200" dirty="0">
                <a:solidFill>
                  <a:srgbClr val="000000"/>
                </a:solidFill>
                <a:latin typeface="Times New Roman" panose="02020603050405020304" pitchFamily="18" charset="0"/>
                <a:cs typeface="Times New Roman" panose="02020603050405020304" pitchFamily="18" charset="0"/>
              </a:rPr>
              <a:t>недостатньої ліквідності банківської системи розпочинається у </a:t>
            </a:r>
            <a:r>
              <a:rPr lang="uk-UA" sz="2200" dirty="0">
                <a:solidFill>
                  <a:srgbClr val="000000"/>
                </a:solidFill>
                <a:latin typeface="Times New Roman" panose="02020603050405020304" pitchFamily="18" charset="0"/>
                <a:cs typeface="Times New Roman" panose="02020603050405020304" pitchFamily="18" charset="0"/>
              </a:rPr>
              <a:t>разі </a:t>
            </a:r>
            <a:r>
              <a:rPr lang="uk-UA" sz="2200" dirty="0">
                <a:solidFill>
                  <a:srgbClr val="000000"/>
                </a:solidFill>
                <a:latin typeface="Times New Roman" panose="02020603050405020304" pitchFamily="18" charset="0"/>
                <a:cs typeface="Times New Roman" panose="02020603050405020304" pitchFamily="18" charset="0"/>
              </a:rPr>
              <a:t>підвищення облікової ставки із подорожчання кредитів </a:t>
            </a:r>
            <a:r>
              <a:rPr lang="uk-UA" sz="2200" dirty="0">
                <a:solidFill>
                  <a:srgbClr val="000000"/>
                </a:solidFill>
                <a:latin typeface="Times New Roman" panose="02020603050405020304" pitchFamily="18" charset="0"/>
                <a:cs typeface="Times New Roman" panose="02020603050405020304" pitchFamily="18" charset="0"/>
              </a:rPr>
              <a:t>рефінансування центрального </a:t>
            </a:r>
            <a:r>
              <a:rPr lang="uk-UA" sz="2200" dirty="0">
                <a:solidFill>
                  <a:srgbClr val="000000"/>
                </a:solidFill>
                <a:latin typeface="Times New Roman" panose="02020603050405020304" pitchFamily="18" charset="0"/>
                <a:cs typeface="Times New Roman" panose="02020603050405020304" pitchFamily="18" charset="0"/>
              </a:rPr>
              <a:t>банку, яке позначається на зростанні ставок за </a:t>
            </a:r>
            <a:r>
              <a:rPr lang="uk-UA" sz="2200" dirty="0">
                <a:solidFill>
                  <a:srgbClr val="000000"/>
                </a:solidFill>
                <a:latin typeface="Times New Roman" panose="02020603050405020304" pitchFamily="18" charset="0"/>
                <a:cs typeface="Times New Roman" panose="02020603050405020304" pitchFamily="18" charset="0"/>
              </a:rPr>
              <a:t>кредитами суб’єктам економіки (населенню та суб’єктам господарювання) та зменшенні попиту на дорогі кредити рефінансування з боку банків, так і на банківські кредити з боку населення. У загальному підсумку підвищення рівня облікової ставки призводить до зменшення обсягів рефінансування банків, зменшення грошової бази і зниження пропозиції 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33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1579"/>
            <a:ext cx="10391720" cy="5542547"/>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Зниження </a:t>
            </a:r>
            <a:r>
              <a:rPr lang="uk-UA" sz="2200" dirty="0">
                <a:solidFill>
                  <a:srgbClr val="000000"/>
                </a:solidFill>
                <a:latin typeface="Times New Roman" panose="02020603050405020304" pitchFamily="18" charset="0"/>
                <a:cs typeface="Times New Roman" panose="02020603050405020304" pitchFamily="18" charset="0"/>
              </a:rPr>
              <a:t>облікової ставки центрального банку має зворотній ефект: стимулює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зростання попиту на дешевші кредити рефінансування, зниження </a:t>
            </a:r>
            <a:r>
              <a:rPr lang="uk-UA" sz="2200" dirty="0">
                <a:solidFill>
                  <a:srgbClr val="000000"/>
                </a:solidFill>
                <a:latin typeface="Times New Roman" panose="02020603050405020304" pitchFamily="18" charset="0"/>
                <a:cs typeface="Times New Roman" panose="02020603050405020304" pitchFamily="18" charset="0"/>
              </a:rPr>
              <a:t>кредитних </a:t>
            </a:r>
            <a:r>
              <a:rPr lang="uk-UA" sz="2200" dirty="0">
                <a:solidFill>
                  <a:srgbClr val="000000"/>
                </a:solidFill>
                <a:latin typeface="Times New Roman" panose="02020603050405020304" pitchFamily="18" charset="0"/>
                <a:cs typeface="Times New Roman" panose="02020603050405020304" pitchFamily="18" charset="0"/>
              </a:rPr>
              <a:t>ставок та зростання на цій основі попиту на кредит банків тим </a:t>
            </a:r>
            <a:r>
              <a:rPr lang="uk-UA" sz="2200" dirty="0">
                <a:solidFill>
                  <a:srgbClr val="000000"/>
                </a:solidFill>
                <a:latin typeface="Times New Roman" panose="02020603050405020304" pitchFamily="18" charset="0"/>
                <a:cs typeface="Times New Roman" panose="02020603050405020304" pitchFamily="18" charset="0"/>
              </a:rPr>
              <a:t>самим веде </a:t>
            </a:r>
            <a:r>
              <a:rPr lang="uk-UA" sz="2200" dirty="0">
                <a:solidFill>
                  <a:srgbClr val="000000"/>
                </a:solidFill>
                <a:latin typeface="Times New Roman" panose="02020603050405020304" pitchFamily="18" charset="0"/>
                <a:cs typeface="Times New Roman" panose="02020603050405020304" pitchFamily="18" charset="0"/>
              </a:rPr>
              <a:t>до зростання пропозиції грошей. На основі </a:t>
            </a:r>
            <a:r>
              <a:rPr lang="uk-UA" sz="2200" dirty="0">
                <a:solidFill>
                  <a:srgbClr val="000000"/>
                </a:solidFill>
                <a:latin typeface="Times New Roman" panose="02020603050405020304" pitchFamily="18" charset="0"/>
                <a:cs typeface="Times New Roman" panose="02020603050405020304" pitchFamily="18" charset="0"/>
              </a:rPr>
              <a:t>розширення/звуження пропозиції </a:t>
            </a:r>
            <a:r>
              <a:rPr lang="uk-UA" sz="2200" dirty="0">
                <a:solidFill>
                  <a:srgbClr val="000000"/>
                </a:solidFill>
                <a:latin typeface="Times New Roman" panose="02020603050405020304" pitchFamily="18" charset="0"/>
                <a:cs typeface="Times New Roman" panose="02020603050405020304" pitchFamily="18" charset="0"/>
              </a:rPr>
              <a:t>грошей стимулюється економічна активність суб’єктів </a:t>
            </a:r>
            <a:r>
              <a:rPr lang="uk-UA" sz="2200" dirty="0">
                <a:solidFill>
                  <a:srgbClr val="000000"/>
                </a:solidFill>
                <a:latin typeface="Times New Roman" panose="02020603050405020304" pitchFamily="18" charset="0"/>
                <a:cs typeface="Times New Roman" panose="02020603050405020304" pitchFamily="18" charset="0"/>
              </a:rPr>
              <a:t>економіки</a:t>
            </a:r>
            <a:r>
              <a:rPr lang="uk-UA" sz="2200" dirty="0">
                <a:solidFill>
                  <a:srgbClr val="000000"/>
                </a:solidFill>
                <a:latin typeface="Times New Roman" panose="02020603050405020304" pitchFamily="18" charset="0"/>
                <a:cs typeface="Times New Roman" panose="02020603050405020304" pitchFamily="18" charset="0"/>
              </a:rPr>
              <a:t>, тому процентна політика є важелем регулювання ділової </a:t>
            </a:r>
            <a:r>
              <a:rPr lang="uk-UA" sz="2200" dirty="0">
                <a:solidFill>
                  <a:srgbClr val="000000"/>
                </a:solidFill>
                <a:latin typeface="Times New Roman" panose="02020603050405020304" pitchFamily="18" charset="0"/>
                <a:cs typeface="Times New Roman" panose="02020603050405020304" pitchFamily="18" charset="0"/>
              </a:rPr>
              <a:t>активності суб’єктів </a:t>
            </a:r>
            <a:r>
              <a:rPr lang="uk-UA" sz="2200" dirty="0">
                <a:solidFill>
                  <a:srgbClr val="000000"/>
                </a:solidFill>
                <a:latin typeface="Times New Roman" panose="02020603050405020304" pitchFamily="18" charset="0"/>
                <a:cs typeface="Times New Roman" panose="02020603050405020304" pitchFamily="18" charset="0"/>
              </a:rPr>
              <a:t>економіки та циклів її </a:t>
            </a:r>
            <a:r>
              <a:rPr lang="uk-UA" sz="2200" dirty="0">
                <a:solidFill>
                  <a:srgbClr val="000000"/>
                </a:solidFill>
                <a:latin typeface="Times New Roman" panose="02020603050405020304" pitchFamily="18" charset="0"/>
                <a:cs typeface="Times New Roman" panose="02020603050405020304" pitchFamily="18" charset="0"/>
              </a:rPr>
              <a:t>розвитку.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Офіційна процентна ставка має вплив і на інші процентні ставки та дохідність на фінансовому ринку. Насамперед, вплив основної ставки центрального банку позначається на ставках на міжбанківському ринку (за кредитами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іншими кредитами та депозитами). Зростання вартості ресурсів на міжбанківському ринку спричиняє веде до зростання ринкових ставок за банківськими кредитами в економіку країни та ставок за депозитами, при цьому попит на цінні папери скорочується, їх ринкова вартість знижується, а дохідність на ринку цінних паперів матиме тенденцію до зростання. </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політика</a:t>
            </a:r>
            <a:r>
              <a:rPr lang="ru-RU" sz="2200" dirty="0">
                <a:solidFill>
                  <a:srgbClr val="000000"/>
                </a:solidFill>
                <a:latin typeface="Times New Roman" panose="02020603050405020304" pitchFamily="18" charset="0"/>
                <a:cs typeface="Times New Roman" panose="02020603050405020304" pitchFamily="18" charset="0"/>
              </a:rPr>
              <a:t> центрального банку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динаміку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обмінного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через </a:t>
            </a:r>
            <a:r>
              <a:rPr lang="ru-RU" sz="2200" dirty="0" err="1">
                <a:solidFill>
                  <a:srgbClr val="000000"/>
                </a:solidFill>
                <a:latin typeface="Times New Roman" panose="02020603050405020304" pitchFamily="18" charset="0"/>
                <a:cs typeface="Times New Roman" panose="02020603050405020304" pitchFamily="18" charset="0"/>
              </a:rPr>
              <a:t>стимулювання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припливу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відпливу</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866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19140"/>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короткострокових </a:t>
            </a:r>
            <a:r>
              <a:rPr lang="uk-UA" sz="2200" dirty="0">
                <a:solidFill>
                  <a:srgbClr val="000000"/>
                </a:solidFill>
                <a:latin typeface="Times New Roman" panose="02020603050405020304" pitchFamily="18" charset="0"/>
                <a:cs typeface="Times New Roman" panose="02020603050405020304" pitchFamily="18" charset="0"/>
              </a:rPr>
              <a:t>капіталів, які переміщуються між країнами </a:t>
            </a:r>
            <a:r>
              <a:rPr lang="uk-UA" sz="2200" dirty="0">
                <a:solidFill>
                  <a:srgbClr val="000000"/>
                </a:solidFill>
                <a:latin typeface="Times New Roman" panose="02020603050405020304" pitchFamily="18" charset="0"/>
                <a:cs typeface="Times New Roman" panose="02020603050405020304" pitchFamily="18" charset="0"/>
              </a:rPr>
              <a:t>у пошуку </a:t>
            </a:r>
            <a:r>
              <a:rPr lang="uk-UA" sz="2200" dirty="0">
                <a:solidFill>
                  <a:srgbClr val="000000"/>
                </a:solidFill>
                <a:latin typeface="Times New Roman" panose="02020603050405020304" pitchFamily="18" charset="0"/>
                <a:cs typeface="Times New Roman" panose="02020603050405020304" pitchFamily="18" charset="0"/>
              </a:rPr>
              <a:t>найбільш прибуткового розміщення. </a:t>
            </a:r>
            <a:r>
              <a:rPr lang="uk-UA" sz="2200" dirty="0">
                <a:solidFill>
                  <a:srgbClr val="000000"/>
                </a:solidFill>
                <a:latin typeface="Times New Roman" panose="02020603050405020304" pitchFamily="18" charset="0"/>
                <a:cs typeface="Times New Roman" panose="02020603050405020304" pitchFamily="18" charset="0"/>
              </a:rPr>
              <a:t>Підвищення </a:t>
            </a:r>
            <a:r>
              <a:rPr lang="uk-UA" sz="2200" dirty="0">
                <a:solidFill>
                  <a:srgbClr val="000000"/>
                </a:solidFill>
                <a:latin typeface="Times New Roman" panose="02020603050405020304" pitchFamily="18" charset="0"/>
                <a:cs typeface="Times New Roman" panose="02020603050405020304" pitchFamily="18" charset="0"/>
              </a:rPr>
              <a:t>центральним банком </a:t>
            </a:r>
            <a:r>
              <a:rPr lang="uk-UA" sz="2200" dirty="0">
                <a:solidFill>
                  <a:srgbClr val="000000"/>
                </a:solidFill>
                <a:latin typeface="Times New Roman" panose="02020603050405020304" pitchFamily="18" charset="0"/>
                <a:cs typeface="Times New Roman" panose="02020603050405020304" pitchFamily="18" charset="0"/>
              </a:rPr>
              <a:t>облікової ставки стимулює приплив короткострокових капіталів </a:t>
            </a:r>
            <a:r>
              <a:rPr lang="uk-UA" sz="2200" dirty="0">
                <a:solidFill>
                  <a:srgbClr val="000000"/>
                </a:solidFill>
                <a:latin typeface="Times New Roman" panose="02020603050405020304" pitchFamily="18" charset="0"/>
                <a:cs typeface="Times New Roman" panose="02020603050405020304" pitchFamily="18" charset="0"/>
              </a:rPr>
              <a:t>у країну </a:t>
            </a:r>
            <a:r>
              <a:rPr lang="uk-UA" sz="2200" dirty="0">
                <a:solidFill>
                  <a:srgbClr val="000000"/>
                </a:solidFill>
                <a:latin typeface="Times New Roman" panose="02020603050405020304" pitchFamily="18" charset="0"/>
                <a:cs typeface="Times New Roman" panose="02020603050405020304" pitchFamily="18" charset="0"/>
              </a:rPr>
              <a:t>з тих країн, де облікова ставка нижча, і сприяє таким чином </a:t>
            </a:r>
            <a:r>
              <a:rPr lang="uk-UA" sz="2200" dirty="0">
                <a:solidFill>
                  <a:srgbClr val="000000"/>
                </a:solidFill>
                <a:latin typeface="Times New Roman" panose="02020603050405020304" pitchFamily="18" charset="0"/>
                <a:cs typeface="Times New Roman" panose="02020603050405020304" pitchFamily="18" charset="0"/>
              </a:rPr>
              <a:t>поліпшенню </a:t>
            </a:r>
            <a:r>
              <a:rPr lang="uk-UA" sz="2200" dirty="0">
                <a:solidFill>
                  <a:srgbClr val="000000"/>
                </a:solidFill>
                <a:latin typeface="Times New Roman" panose="02020603050405020304" pitchFamily="18" charset="0"/>
                <a:cs typeface="Times New Roman" panose="02020603050405020304" pitchFamily="18" charset="0"/>
              </a:rPr>
              <a:t>стану платіжного балансу і ревальвації (укріпленню) </a:t>
            </a:r>
            <a:r>
              <a:rPr lang="uk-UA" sz="2200" dirty="0">
                <a:solidFill>
                  <a:srgbClr val="000000"/>
                </a:solidFill>
                <a:latin typeface="Times New Roman" panose="02020603050405020304" pitchFamily="18" charset="0"/>
                <a:cs typeface="Times New Roman" panose="02020603050405020304" pitchFamily="18" charset="0"/>
              </a:rPr>
              <a:t>обмінного курсу </a:t>
            </a:r>
            <a:r>
              <a:rPr lang="uk-UA" sz="2200" dirty="0">
                <a:solidFill>
                  <a:srgbClr val="000000"/>
                </a:solidFill>
                <a:latin typeface="Times New Roman" panose="02020603050405020304" pitchFamily="18" charset="0"/>
                <a:cs typeface="Times New Roman" panose="02020603050405020304" pitchFamily="18" charset="0"/>
              </a:rPr>
              <a:t>національної валюти. Зниження ж центральним банком </a:t>
            </a:r>
            <a:r>
              <a:rPr lang="uk-UA" sz="2200" dirty="0">
                <a:solidFill>
                  <a:srgbClr val="000000"/>
                </a:solidFill>
                <a:latin typeface="Times New Roman" panose="02020603050405020304" pitchFamily="18" charset="0"/>
                <a:cs typeface="Times New Roman" panose="02020603050405020304" pitchFamily="18" charset="0"/>
              </a:rPr>
              <a:t>облікової ставки</a:t>
            </a:r>
            <a:r>
              <a:rPr lang="uk-UA" sz="2200" dirty="0">
                <a:solidFill>
                  <a:srgbClr val="000000"/>
                </a:solidFill>
                <a:latin typeface="Times New Roman" panose="02020603050405020304" pitchFamily="18" charset="0"/>
                <a:cs typeface="Times New Roman" panose="02020603050405020304" pitchFamily="18" charset="0"/>
              </a:rPr>
              <a:t>, навпаки, стимулює відплив капіталів із країни, що зумовлює </a:t>
            </a:r>
            <a:r>
              <a:rPr lang="uk-UA" sz="2200" dirty="0">
                <a:solidFill>
                  <a:srgbClr val="000000"/>
                </a:solidFill>
                <a:latin typeface="Times New Roman" panose="02020603050405020304" pitchFamily="18" charset="0"/>
                <a:cs typeface="Times New Roman" panose="02020603050405020304" pitchFamily="18" charset="0"/>
              </a:rPr>
              <a:t>девальвацію </a:t>
            </a:r>
            <a:r>
              <a:rPr lang="uk-UA" sz="2200" dirty="0">
                <a:solidFill>
                  <a:srgbClr val="000000"/>
                </a:solidFill>
                <a:latin typeface="Times New Roman" panose="02020603050405020304" pitchFamily="18" charset="0"/>
                <a:cs typeface="Times New Roman" panose="02020603050405020304" pitchFamily="18" charset="0"/>
              </a:rPr>
              <a:t>обмінного курсу національної валюти.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Важливу </a:t>
            </a:r>
            <a:r>
              <a:rPr lang="uk-UA" sz="2200" dirty="0">
                <a:solidFill>
                  <a:srgbClr val="000000"/>
                </a:solidFill>
                <a:latin typeface="Times New Roman" panose="02020603050405020304" pitchFamily="18" charset="0"/>
                <a:cs typeface="Times New Roman" panose="02020603050405020304" pitchFamily="18" charset="0"/>
              </a:rPr>
              <a:t>роль в реалізації процентної політики мають процентні </a:t>
            </a:r>
            <a:r>
              <a:rPr lang="uk-UA" sz="2200" dirty="0">
                <a:solidFill>
                  <a:srgbClr val="000000"/>
                </a:solidFill>
                <a:latin typeface="Times New Roman" panose="02020603050405020304" pitchFamily="18" charset="0"/>
                <a:cs typeface="Times New Roman" panose="02020603050405020304" pitchFamily="18" charset="0"/>
              </a:rPr>
              <a:t>ставки </a:t>
            </a:r>
            <a:r>
              <a:rPr lang="uk-UA" sz="2200" dirty="0">
                <a:solidFill>
                  <a:srgbClr val="000000"/>
                </a:solidFill>
                <a:latin typeface="Times New Roman" panose="02020603050405020304" pitchFamily="18" charset="0"/>
                <a:cs typeface="Times New Roman" panose="02020603050405020304" pitchFamily="18" charset="0"/>
              </a:rPr>
              <a:t>за основним обсягом монетарних операцій центрального банку. </a:t>
            </a:r>
            <a:r>
              <a:rPr lang="uk-UA" sz="2200" dirty="0">
                <a:solidFill>
                  <a:srgbClr val="000000"/>
                </a:solidFill>
                <a:latin typeface="Times New Roman" panose="02020603050405020304" pitchFamily="18" charset="0"/>
                <a:cs typeface="Times New Roman" panose="02020603050405020304" pitchFamily="18" charset="0"/>
              </a:rPr>
              <a:t>Залежно </a:t>
            </a:r>
            <a:r>
              <a:rPr lang="uk-UA" sz="2200" dirty="0">
                <a:solidFill>
                  <a:srgbClr val="000000"/>
                </a:solidFill>
                <a:latin typeface="Times New Roman" panose="02020603050405020304" pitchFamily="18" charset="0"/>
                <a:cs typeface="Times New Roman" panose="02020603050405020304" pitchFamily="18" charset="0"/>
              </a:rPr>
              <a:t>від стану ліквідності на грошово-кредитному ринку цією ставкою </a:t>
            </a:r>
            <a:r>
              <a:rPr lang="uk-UA" sz="2200" dirty="0">
                <a:solidFill>
                  <a:srgbClr val="000000"/>
                </a:solidFill>
                <a:latin typeface="Times New Roman" panose="02020603050405020304" pitchFamily="18" charset="0"/>
                <a:cs typeface="Times New Roman" panose="02020603050405020304" pitchFamily="18" charset="0"/>
              </a:rPr>
              <a:t>може бути </a:t>
            </a:r>
            <a:r>
              <a:rPr lang="uk-UA" sz="2200" dirty="0">
                <a:solidFill>
                  <a:srgbClr val="000000"/>
                </a:solidFill>
                <a:latin typeface="Times New Roman" panose="02020603050405020304" pitchFamily="18" charset="0"/>
                <a:cs typeface="Times New Roman" panose="02020603050405020304" pitchFamily="18" charset="0"/>
              </a:rPr>
              <a:t>процентна ставка за депозитною (у випадку наявності </a:t>
            </a:r>
            <a:r>
              <a:rPr lang="uk-UA" sz="2200" dirty="0">
                <a:solidFill>
                  <a:srgbClr val="000000"/>
                </a:solidFill>
                <a:latin typeface="Times New Roman" panose="02020603050405020304" pitchFamily="18" charset="0"/>
                <a:cs typeface="Times New Roman" panose="02020603050405020304" pitchFamily="18" charset="0"/>
              </a:rPr>
              <a:t>надлишкової ліквідності </a:t>
            </a:r>
            <a:r>
              <a:rPr lang="uk-UA" sz="2200" dirty="0">
                <a:solidFill>
                  <a:srgbClr val="000000"/>
                </a:solidFill>
                <a:latin typeface="Times New Roman" panose="02020603050405020304" pitchFamily="18" charset="0"/>
                <a:cs typeface="Times New Roman" panose="02020603050405020304" pitchFamily="18" charset="0"/>
              </a:rPr>
              <a:t>в банківській системі) або кредитною операцією (у </a:t>
            </a:r>
            <a:r>
              <a:rPr lang="uk-UA" sz="2200" dirty="0">
                <a:solidFill>
                  <a:srgbClr val="000000"/>
                </a:solidFill>
                <a:latin typeface="Times New Roman" panose="02020603050405020304" pitchFamily="18" charset="0"/>
                <a:cs typeface="Times New Roman" panose="02020603050405020304" pitchFamily="18" charset="0"/>
              </a:rPr>
              <a:t>випадку проблем </a:t>
            </a:r>
            <a:r>
              <a:rPr lang="uk-UA" sz="2200" dirty="0">
                <a:solidFill>
                  <a:srgbClr val="000000"/>
                </a:solidFill>
                <a:latin typeface="Times New Roman" panose="02020603050405020304" pitchFamily="18" charset="0"/>
                <a:cs typeface="Times New Roman" panose="02020603050405020304" pitchFamily="18" charset="0"/>
              </a:rPr>
              <a:t>з ліквідністю). Ця ставка є ключовою ставкою центрального </a:t>
            </a:r>
            <a:r>
              <a:rPr lang="uk-UA" sz="2200" dirty="0">
                <a:solidFill>
                  <a:srgbClr val="000000"/>
                </a:solidFill>
                <a:latin typeface="Times New Roman" panose="02020603050405020304" pitchFamily="18" charset="0"/>
                <a:cs typeface="Times New Roman" panose="02020603050405020304" pitchFamily="18" charset="0"/>
              </a:rPr>
              <a:t>банку </a:t>
            </a:r>
            <a:r>
              <a:rPr lang="uk-UA" sz="2200" dirty="0">
                <a:solidFill>
                  <a:srgbClr val="000000"/>
                </a:solidFill>
                <a:latin typeface="Times New Roman" panose="02020603050405020304" pitchFamily="18" charset="0"/>
                <a:cs typeface="Times New Roman" panose="02020603050405020304" pitchFamily="18" charset="0"/>
              </a:rPr>
              <a:t>через те, що операції центрального банку за цією ставкою є </a:t>
            </a:r>
            <a:r>
              <a:rPr lang="uk-UA" sz="2200" dirty="0">
                <a:solidFill>
                  <a:srgbClr val="000000"/>
                </a:solidFill>
                <a:latin typeface="Times New Roman" panose="02020603050405020304" pitchFamily="18" charset="0"/>
                <a:cs typeface="Times New Roman" panose="02020603050405020304" pitchFamily="18" charset="0"/>
              </a:rPr>
              <a:t>найбільш очікуваними.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a:t>
            </a:r>
            <a:r>
              <a:rPr lang="uk-UA" sz="2200" dirty="0">
                <a:solidFill>
                  <a:srgbClr val="000000"/>
                </a:solidFill>
                <a:latin typeface="Times New Roman" panose="02020603050405020304" pitchFamily="18" charset="0"/>
                <a:cs typeface="Times New Roman" panose="02020603050405020304" pitchFamily="18" charset="0"/>
              </a:rPr>
              <a:t>відмітити, що в умовах надлишкової ліквідності банківської системи ефективність процентної політики знижується через відсутність попиту на кредити рефінансування з боку банків, а, отже, і нечутливість </a:t>
            </a:r>
            <a:r>
              <a:rPr lang="uk-UA" sz="2200" dirty="0">
                <a:solidFill>
                  <a:srgbClr val="000000"/>
                </a:solidFill>
                <a:latin typeface="Times New Roman" panose="02020603050405020304" pitchFamily="18" charset="0"/>
                <a:cs typeface="Times New Roman" panose="02020603050405020304" pitchFamily="18" charset="0"/>
              </a:rPr>
              <a:t>грошово-кредитного ринку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37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3" y="461727"/>
            <a:ext cx="10696520" cy="6002447"/>
          </a:xfrm>
        </p:spPr>
        <p:txBody>
          <a:bodyPr>
            <a:norm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Цілі грошово-кредитної політики пов’язані з тими завданнями, які вона має виконати на певному етапі її здійснення. Тобто існує певна ієрархія цілей, причому досягнення цілей нижчого рівня обов’язково має бути підпорядковано цілям вищого рівня. Цілі грошово-кредитної політики можна поділити на три групи: стратегічні, проміжні, тактичні.</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51437" y="2140409"/>
            <a:ext cx="9294675" cy="4395900"/>
          </a:xfrm>
          <a:prstGeom prst="rect">
            <a:avLst/>
          </a:prstGeom>
        </p:spPr>
      </p:pic>
    </p:spTree>
    <p:extLst>
      <p:ext uri="{BB962C8B-B14F-4D97-AF65-F5344CB8AC3E}">
        <p14:creationId xmlns:p14="http://schemas.microsoft.com/office/powerpoint/2010/main" val="175640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97940"/>
            <a:ext cx="10560162" cy="5911913"/>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до </a:t>
            </a:r>
            <a:r>
              <a:rPr lang="uk-UA" sz="2200" dirty="0">
                <a:solidFill>
                  <a:srgbClr val="000000"/>
                </a:solidFill>
                <a:latin typeface="Times New Roman" panose="02020603050405020304" pitchFamily="18" charset="0"/>
                <a:cs typeface="Times New Roman" panose="02020603050405020304" pitchFamily="18" charset="0"/>
              </a:rPr>
              <a:t>процентного інструментарію </a:t>
            </a:r>
            <a:r>
              <a:rPr lang="uk-UA" sz="2200" dirty="0">
                <a:solidFill>
                  <a:srgbClr val="000000"/>
                </a:solidFill>
                <a:latin typeface="Times New Roman" panose="02020603050405020304" pitchFamily="18" charset="0"/>
                <a:cs typeface="Times New Roman" panose="02020603050405020304" pitchFamily="18" charset="0"/>
              </a:rPr>
              <a:t>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 </a:t>
            </a:r>
            <a:r>
              <a:rPr lang="uk-UA" sz="2200" dirty="0">
                <a:solidFill>
                  <a:srgbClr val="000000"/>
                </a:solidFill>
                <a:latin typeface="Times New Roman" panose="02020603050405020304" pitchFamily="18" charset="0"/>
                <a:cs typeface="Times New Roman" panose="02020603050405020304" pitchFamily="18" charset="0"/>
              </a:rPr>
              <a:t>За </a:t>
            </a:r>
            <a:r>
              <a:rPr lang="uk-UA" sz="2200" dirty="0">
                <a:solidFill>
                  <a:srgbClr val="000000"/>
                </a:solidFill>
                <a:latin typeface="Times New Roman" panose="02020603050405020304" pitchFamily="18" charset="0"/>
                <a:cs typeface="Times New Roman" panose="02020603050405020304" pitchFamily="18" charset="0"/>
              </a:rPr>
              <a:t>таких умов центральні банки змушені проводити стерилізацію надлишкової ліквідності з метою нівелювання її впливу на ефективність грошово-кредитної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Україні основні принципи проведення процентної політики визначені в Положенні «Про процентну політику Національного банку України». У цьому Положенні зазначено, що процентна політика НБУ – це установлення та застосування НБУ облікової (ключової) процентної ставки та інших процентних ставок за його операціями з метою досягнення цілей грошово-кредитної політики.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Кінцевою метою процентної політики є вплив на процентні ставки в усіх сегментах економічних процесів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див. схему нижче</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 5 Положення НБУ з метою ефективного управління грошово-кредитним ринком, обсягами грошової маси в обігу та виконання функцій кредитора останньої інстанції встановлює за своїми операціями такі процентні ставки: 1) облікову (ключову); 2) за інструментами постійного доступу НБУ; 3) за основними операціями НБУ з регулювання ліквідності банків; 4) за іншими інструментами НБУ з регулювання ліквідності банків; 5) за операціями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 процентної ставки НБУ.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39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30489" y="425513"/>
            <a:ext cx="6718374" cy="6078239"/>
          </a:xfrm>
          <a:prstGeom prst="rect">
            <a:avLst/>
          </a:prstGeom>
        </p:spPr>
      </p:pic>
    </p:spTree>
    <p:extLst>
      <p:ext uri="{BB962C8B-B14F-4D97-AF65-F5344CB8AC3E}">
        <p14:creationId xmlns:p14="http://schemas.microsoft.com/office/powerpoint/2010/main" val="3402347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Операційна ціль процентної політики НБУ полягає в утриманні гривневих короткострокових міжбанківських ставок на рівні, близькому до рівня облікової (ключової) ставки, у межах коридору процентних ставок за інструментами постійного доступу. 	Індикатором вартості короткострокових гривневих ресурсів на міжбанківському ринку України для цілей процентної політики є Український індекс міжбанківських ставок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(UONIA).</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Облікова (ключова) ставка Національного банку </a:t>
            </a:r>
            <a:r>
              <a:rPr lang="uk-UA" sz="2200" dirty="0">
                <a:solidFill>
                  <a:srgbClr val="000000"/>
                </a:solidFill>
                <a:latin typeface="Times New Roman" panose="02020603050405020304" pitchFamily="18" charset="0"/>
                <a:cs typeface="Times New Roman" panose="02020603050405020304" pitchFamily="18" charset="0"/>
              </a:rPr>
              <a:t>застосовується в значенні, визначеному Законом України «Про Національний банк України» та є основним інструментом грошово-кредитної політики, за допомогою якого Національний банк досягає її цілей. Облікова ставка є основним індикатором змін у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Облікова ставка встановлюється на основі підготовлених НБУ комплексного аналізу та прогнозу макроекономічного, монетарного та фінансового розвитку.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Рішення щодо розміру облікової ставки затверджується Правлінням НБУ на черговому або позачерговому засіданні з питань монетарної політики після обговорення на засіданні Комітету з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оприлюднює розмір облікової ставки на сторінці офіційного Інтернет-представництва НБУ.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60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57194" cy="5967266"/>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 Політика операцій на відкритому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Операції на відкритому ринку - це найбільш застосовуваний інструмент монетарної політики в країнах з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високорозвинутими</a:t>
            </a:r>
            <a:r>
              <a:rPr lang="uk-UA" sz="2200" dirty="0" smtClean="0">
                <a:solidFill>
                  <a:srgbClr val="000000"/>
                </a:solidFill>
                <a:latin typeface="Times New Roman" panose="02020603050405020304" pitchFamily="18" charset="0"/>
                <a:cs typeface="Times New Roman" panose="02020603050405020304" pitchFamily="18" charset="0"/>
              </a:rPr>
              <a:t> ринковими економіками. У країнах з перехідними економіками застосування цього інструменту обмежується недостатнім розвитком ринку цінних паперів (відкритого ринку), недостатньою ліквідністю державних цінних паперів тощо. Ці чинники стримування операцій на відкритому ринку досить відчутно проявляють себе і в умовах України. Проте цей інструмент у перспективі відіграватиме ключову роль і в монетарній політиці НБУ.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Відкритим вважають ринок, на якому здійснюються операції з купівлі-продажу цінних паперів між особами, що не є первинними кредиторами та позичальниками, і коли кошти внаслідок продажу цінних паперів на такому ринку надходять на користь держателя цінних паперів, а не їх емітента.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Сутність операцій на відкритому ринку полягає у тому, що, купуючи цінні папери на ринку, центральний банк додатково спрямовує в оборот відповідну суму грошей і цим збільшує спочатку банківські резерви, а потім і загальну масу грошей за інших незмінних умов. Продаючи цінні папери зі свого портфеля, він вилучає на відповідну суму банківські резерви, а згодом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60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2"/>
            <a:ext cx="10881004" cy="57960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зменшується </a:t>
            </a:r>
            <a:r>
              <a:rPr lang="uk-UA" sz="2200" dirty="0">
                <a:solidFill>
                  <a:srgbClr val="000000"/>
                </a:solidFill>
                <a:latin typeface="Times New Roman" panose="02020603050405020304" pitchFamily="18" charset="0"/>
                <a:cs typeface="Times New Roman" panose="02020603050405020304" pitchFamily="18" charset="0"/>
              </a:rPr>
              <a:t>і загальна маса грошей в обороті. У результаті цих операцій відповідно збільшується чи зменшується пропозиція грошей на ринку, що впливає в кінцевому підсумку на кон'юнктуру товарних ринків.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a:t>
            </a:r>
            <a:r>
              <a:rPr lang="uk-UA" sz="2200" dirty="0">
                <a:solidFill>
                  <a:srgbClr val="000000"/>
                </a:solidFill>
                <a:latin typeface="Times New Roman" panose="02020603050405020304" pitchFamily="18" charset="0"/>
                <a:cs typeface="Times New Roman" panose="02020603050405020304" pitchFamily="18" charset="0"/>
              </a:rPr>
              <a:t>на відкритому ринку бувають динамічні </a:t>
            </a:r>
            <a:r>
              <a:rPr lang="uk-UA" sz="2200" dirty="0">
                <a:solidFill>
                  <a:srgbClr val="000000"/>
                </a:solidFill>
                <a:latin typeface="Times New Roman" panose="02020603050405020304" pitchFamily="18" charset="0"/>
                <a:cs typeface="Times New Roman" panose="02020603050405020304" pitchFamily="18" charset="0"/>
              </a:rPr>
              <a:t>й захисні</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динамічні операції застосовуються для збільшення </a:t>
            </a:r>
            <a:r>
              <a:rPr lang="uk-UA" sz="2200" dirty="0">
                <a:solidFill>
                  <a:srgbClr val="000000"/>
                </a:solidFill>
                <a:latin typeface="Times New Roman" panose="02020603050405020304" pitchFamily="18" charset="0"/>
                <a:cs typeface="Times New Roman" panose="02020603050405020304" pitchFamily="18" charset="0"/>
              </a:rPr>
              <a:t>чи зменшення </a:t>
            </a:r>
            <a:r>
              <a:rPr lang="uk-UA" sz="2200" dirty="0">
                <a:solidFill>
                  <a:srgbClr val="000000"/>
                </a:solidFill>
                <a:latin typeface="Times New Roman" panose="02020603050405020304" pitchFamily="18" charset="0"/>
                <a:cs typeface="Times New Roman" panose="02020603050405020304" pitchFamily="18" charset="0"/>
              </a:rPr>
              <a:t>загальної пропозиції грошей за умови, що </a:t>
            </a:r>
            <a:r>
              <a:rPr lang="uk-UA" sz="2200" dirty="0">
                <a:solidFill>
                  <a:srgbClr val="000000"/>
                </a:solidFill>
                <a:latin typeface="Times New Roman" panose="02020603050405020304" pitchFamily="18" charset="0"/>
                <a:cs typeface="Times New Roman" panose="02020603050405020304" pitchFamily="18" charset="0"/>
              </a:rPr>
              <a:t>інші чинники </a:t>
            </a:r>
            <a:r>
              <a:rPr lang="uk-UA" sz="2200" dirty="0">
                <a:solidFill>
                  <a:srgbClr val="000000"/>
                </a:solidFill>
                <a:latin typeface="Times New Roman" panose="02020603050405020304" pitchFamily="18" charset="0"/>
                <a:cs typeface="Times New Roman" panose="02020603050405020304" pitchFamily="18" charset="0"/>
              </a:rPr>
              <a:t>не впливають на масу грошей;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захисні операції полягають у підтриманні </a:t>
            </a:r>
            <a:r>
              <a:rPr lang="uk-UA" sz="2200" dirty="0">
                <a:solidFill>
                  <a:srgbClr val="000000"/>
                </a:solidFill>
                <a:latin typeface="Times New Roman" panose="02020603050405020304" pitchFamily="18" charset="0"/>
                <a:cs typeface="Times New Roman" panose="02020603050405020304" pitchFamily="18" charset="0"/>
              </a:rPr>
              <a:t>загальної пропозиції </a:t>
            </a:r>
            <a:r>
              <a:rPr lang="uk-UA" sz="2200" dirty="0">
                <a:solidFill>
                  <a:srgbClr val="000000"/>
                </a:solidFill>
                <a:latin typeface="Times New Roman" panose="02020603050405020304" pitchFamily="18" charset="0"/>
                <a:cs typeface="Times New Roman" panose="02020603050405020304" pitchFamily="18" charset="0"/>
              </a:rPr>
              <a:t>грошей на незмінному рівні в умовах впливу на масу грошей інших чинників. Якщо ці чинники </a:t>
            </a:r>
            <a:r>
              <a:rPr lang="uk-UA" sz="2200" dirty="0">
                <a:solidFill>
                  <a:srgbClr val="000000"/>
                </a:solidFill>
                <a:latin typeface="Times New Roman" panose="02020603050405020304" pitchFamily="18" charset="0"/>
                <a:cs typeface="Times New Roman" panose="02020603050405020304" pitchFamily="18" charset="0"/>
              </a:rPr>
              <a:t>зменшують пропозицію </a:t>
            </a:r>
            <a:r>
              <a:rPr lang="uk-UA" sz="2200" dirty="0">
                <a:solidFill>
                  <a:srgbClr val="000000"/>
                </a:solidFill>
                <a:latin typeface="Times New Roman" panose="02020603050405020304" pitchFamily="18" charset="0"/>
                <a:cs typeface="Times New Roman" panose="02020603050405020304" pitchFamily="18" charset="0"/>
              </a:rPr>
              <a:t>грошей, то слід на певну суму купити </a:t>
            </a:r>
            <a:r>
              <a:rPr lang="uk-UA" sz="2200" dirty="0">
                <a:solidFill>
                  <a:srgbClr val="000000"/>
                </a:solidFill>
                <a:latin typeface="Times New Roman" panose="02020603050405020304" pitchFamily="18" charset="0"/>
                <a:cs typeface="Times New Roman" panose="02020603050405020304" pitchFamily="18" charset="0"/>
              </a:rPr>
              <a:t>цінні папери </a:t>
            </a:r>
            <a:r>
              <a:rPr lang="uk-UA" sz="2200" dirty="0">
                <a:solidFill>
                  <a:srgbClr val="000000"/>
                </a:solidFill>
                <a:latin typeface="Times New Roman" panose="02020603050405020304" pitchFamily="18" charset="0"/>
                <a:cs typeface="Times New Roman" panose="02020603050405020304" pitchFamily="18" charset="0"/>
              </a:rPr>
              <a:t>на відкритому ринку, щоб стабілізувати </a:t>
            </a:r>
            <a:r>
              <a:rPr lang="uk-UA" sz="2200" dirty="0">
                <a:solidFill>
                  <a:srgbClr val="000000"/>
                </a:solidFill>
                <a:latin typeface="Times New Roman" panose="02020603050405020304" pitchFamily="18" charset="0"/>
                <a:cs typeface="Times New Roman" panose="02020603050405020304" pitchFamily="18" charset="0"/>
              </a:rPr>
              <a:t>обсяг пропозиції</a:t>
            </a:r>
            <a:r>
              <a:rPr lang="uk-UA" sz="2200" dirty="0">
                <a:solidFill>
                  <a:srgbClr val="000000"/>
                </a:solidFill>
                <a:latin typeface="Times New Roman" panose="02020603050405020304" pitchFamily="18" charset="0"/>
                <a:cs typeface="Times New Roman" panose="02020603050405020304" pitchFamily="18" charset="0"/>
              </a:rPr>
              <a:t>, і навпаки.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Регулятивного </a:t>
            </a:r>
            <a:r>
              <a:rPr lang="uk-UA" sz="2200" dirty="0">
                <a:solidFill>
                  <a:srgbClr val="000000"/>
                </a:solidFill>
                <a:latin typeface="Times New Roman" panose="02020603050405020304" pitchFamily="18" charset="0"/>
                <a:cs typeface="Times New Roman" panose="02020603050405020304" pitchFamily="18" charset="0"/>
              </a:rPr>
              <a:t>ефекту можна досягти </a:t>
            </a:r>
            <a:r>
              <a:rPr lang="uk-UA" sz="2200" dirty="0">
                <a:solidFill>
                  <a:srgbClr val="000000"/>
                </a:solidFill>
                <a:latin typeface="Times New Roman" panose="02020603050405020304" pitchFamily="18" charset="0"/>
                <a:cs typeface="Times New Roman" panose="02020603050405020304" pitchFamily="18" charset="0"/>
              </a:rPr>
              <a:t>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будь-яких цінних паперів на відкритому ринку. </a:t>
            </a:r>
            <a:r>
              <a:rPr lang="uk-UA" sz="2200" dirty="0">
                <a:solidFill>
                  <a:srgbClr val="000000"/>
                </a:solidFill>
                <a:latin typeface="Times New Roman" panose="02020603050405020304" pitchFamily="18" charset="0"/>
                <a:cs typeface="Times New Roman" panose="02020603050405020304" pitchFamily="18" charset="0"/>
              </a:rPr>
              <a:t>Проте центральні </a:t>
            </a:r>
            <a:r>
              <a:rPr lang="uk-UA" sz="2200" dirty="0">
                <a:solidFill>
                  <a:srgbClr val="000000"/>
                </a:solidFill>
                <a:latin typeface="Times New Roman" panose="02020603050405020304" pitchFamily="18" charset="0"/>
                <a:cs typeface="Times New Roman" panose="02020603050405020304" pitchFamily="18" charset="0"/>
              </a:rPr>
              <a:t>банки, як правило, обмежуються операціями </a:t>
            </a:r>
            <a:r>
              <a:rPr lang="uk-UA" sz="2200" dirty="0">
                <a:solidFill>
                  <a:srgbClr val="000000"/>
                </a:solidFill>
                <a:latin typeface="Times New Roman" panose="02020603050405020304" pitchFamily="18" charset="0"/>
                <a:cs typeface="Times New Roman" panose="02020603050405020304" pitchFamily="18" charset="0"/>
              </a:rPr>
              <a:t>з державними </a:t>
            </a:r>
            <a:r>
              <a:rPr lang="uk-UA" sz="2200" dirty="0">
                <a:solidFill>
                  <a:srgbClr val="000000"/>
                </a:solidFill>
                <a:latin typeface="Times New Roman" panose="02020603050405020304" pitchFamily="18" charset="0"/>
                <a:cs typeface="Times New Roman" panose="02020603050405020304" pitchFamily="18" charset="0"/>
              </a:rPr>
              <a:t>цінними паперами. Це пояснюється </a:t>
            </a:r>
            <a:r>
              <a:rPr lang="uk-UA" sz="2200" dirty="0">
                <a:solidFill>
                  <a:srgbClr val="000000"/>
                </a:solidFill>
                <a:latin typeface="Times New Roman" panose="02020603050405020304" pitchFamily="18" charset="0"/>
                <a:cs typeface="Times New Roman" panose="02020603050405020304" pitchFamily="18" charset="0"/>
              </a:rPr>
              <a:t>такими обставинами</a:t>
            </a: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можливістю зіткнення корпоративних інтересів на ринках, якщо центральний банк </a:t>
            </a:r>
            <a:r>
              <a:rPr lang="uk-UA" sz="2200" dirty="0" err="1">
                <a:solidFill>
                  <a:srgbClr val="000000"/>
                </a:solidFill>
                <a:latin typeface="Times New Roman" panose="02020603050405020304" pitchFamily="18" charset="0"/>
                <a:cs typeface="Times New Roman" panose="02020603050405020304" pitchFamily="18" charset="0"/>
              </a:rPr>
              <a:t>продасть</a:t>
            </a:r>
            <a:r>
              <a:rPr lang="uk-UA" sz="2200" dirty="0">
                <a:solidFill>
                  <a:srgbClr val="000000"/>
                </a:solidFill>
                <a:latin typeface="Times New Roman" panose="02020603050405020304" pitchFamily="18" charset="0"/>
                <a:cs typeface="Times New Roman" panose="02020603050405020304" pitchFamily="18" charset="0"/>
              </a:rPr>
              <a:t> чи купить цінні папери однієї корпорації, а другої - ні. Обсяги ж запланованої зміни пропозиції грошей не завжди дають можливість купувати чи продавати цінні папери всіх корпорацій;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979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6048"/>
            <a:ext cx="10423804" cy="5916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центральні банки за своїм статусом є фінансовими уповноваженими урядів, розміщують їх цінні папери на первинному ринку і своїми операціями з ними на вторинному ринку сприяють підвищенню їх рейтингу та попиту на них, а значить і доходів бюджету від їх продажу. Це позитивно впливає на стан бюджетного дефіциту, а отже – на стан грошового обороту;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уряд, як правило, є найбільшим емітентом цінних паперів, а ринок їх - найбільшим сектором загального ринку цінних паперів. Це забезпечує центральному банку можливість здійснювати операції на відкритому ринку з однорідними документами в будь-яких обсягах, що диктуються потребами монетарної політики. Вплив на пропозицію грошей можна забезпечити 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цінних паперів як у комерційних банків, так і в інших власників. Якщо цінні папери продаються банкам, то їх надлишкові резерви скорочуються негайно, оскільки оплата здійснюється з їх кореспондентських рахунків у центральному банку. Тому регулятивний ефект настане досить швидко, майже негайно. Якщо цінні папери продаються юридичним чи фізичним особам, то надлишкові резерви банків теж скоротяться, бо гроші платників перебувають на їх рахунках у банках і в кінцевому підсумку будуть списані з їх коррахунків у центральному банку. Проте регулятивний ефект</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157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4276"/>
            <a:ext cx="10696520" cy="5596313"/>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настане трохи пізніше, ніж у першому випадку.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на відкритому ринку можуть проводитися у формі: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прямої купівлі-продажу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 умовах зворотного викупу.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останньому випадку за первинного продажу чи купівлі одночасно укладається угода про зворотний викуп чи продаж цих цінних паперів через певний, як правило, досить короткий, термін. Такі операції називаються «ΡΕΠΟ» і здійснюються переважно під час проведення захисних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умовах </a:t>
            </a:r>
            <a:r>
              <a:rPr lang="uk-UA" sz="2200" dirty="0" err="1">
                <a:solidFill>
                  <a:srgbClr val="000000"/>
                </a:solidFill>
                <a:latin typeface="Times New Roman" panose="02020603050405020304" pitchFamily="18" charset="0"/>
                <a:cs typeface="Times New Roman" panose="02020603050405020304" pitchFamily="18" charset="0"/>
              </a:rPr>
              <a:t>високорозвинутого</a:t>
            </a:r>
            <a:r>
              <a:rPr lang="uk-UA" sz="2200" dirty="0">
                <a:solidFill>
                  <a:srgbClr val="000000"/>
                </a:solidFill>
                <a:latin typeface="Times New Roman" panose="02020603050405020304" pitchFamily="18" charset="0"/>
                <a:cs typeface="Times New Roman" panose="02020603050405020304" pitchFamily="18" charset="0"/>
              </a:rPr>
              <a:t> ринку цінних паперів цей інструмент монетарної політики має суттєві переваги: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 він має високу оперативність і чіткість дії. Якщо центральний банк вирішив збільшити чи зменшити пропозицію грошей та їх розмір, то він може негайно дати розпорядження своїм дилерам купити чи продати цінні папери на відповідну суму, і проблема буде вирішена досить швидко. При цьому не має значення обсяг операції - він може бути незначним чи будь-яким великим;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161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8814"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 на дію цього інструменту не можуть впливати ніякі інші суб'єкти ринку, крім центрального банку, що робить його регулюючий вплив досить значним, точним і ефективним;</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по-третє, цей інструмент має </a:t>
            </a:r>
            <a:r>
              <a:rPr lang="uk-UA" sz="2200" dirty="0">
                <a:solidFill>
                  <a:srgbClr val="000000"/>
                </a:solidFill>
                <a:latin typeface="Times New Roman" panose="02020603050405020304" pitchFamily="18" charset="0"/>
                <a:cs typeface="Times New Roman" panose="02020603050405020304" pitchFamily="18" charset="0"/>
              </a:rPr>
              <a:t>властивість «</a:t>
            </a:r>
            <a:r>
              <a:rPr lang="uk-UA" sz="2200" dirty="0">
                <a:solidFill>
                  <a:srgbClr val="000000"/>
                </a:solidFill>
                <a:latin typeface="Times New Roman" panose="02020603050405020304" pitchFamily="18" charset="0"/>
                <a:cs typeface="Times New Roman" panose="02020603050405020304" pitchFamily="18" charset="0"/>
              </a:rPr>
              <a:t>гальмування», тобто якщо допускається помилка </a:t>
            </a:r>
            <a:r>
              <a:rPr lang="uk-UA" sz="2200" dirty="0">
                <a:solidFill>
                  <a:srgbClr val="000000"/>
                </a:solidFill>
                <a:latin typeface="Times New Roman" panose="02020603050405020304" pitchFamily="18" charset="0"/>
                <a:cs typeface="Times New Roman" panose="02020603050405020304" pitchFamily="18" charset="0"/>
              </a:rPr>
              <a:t>при проведенні </a:t>
            </a:r>
            <a:r>
              <a:rPr lang="uk-UA" sz="2200" dirty="0">
                <a:solidFill>
                  <a:srgbClr val="000000"/>
                </a:solidFill>
                <a:latin typeface="Times New Roman" panose="02020603050405020304" pitchFamily="18" charset="0"/>
                <a:cs typeface="Times New Roman" panose="02020603050405020304" pitchFamily="18" charset="0"/>
              </a:rPr>
              <a:t>певної операції, то можна негайно </a:t>
            </a:r>
            <a:r>
              <a:rPr lang="uk-UA" sz="2200" dirty="0">
                <a:solidFill>
                  <a:srgbClr val="000000"/>
                </a:solidFill>
                <a:latin typeface="Times New Roman" panose="02020603050405020304" pitchFamily="18" charset="0"/>
                <a:cs typeface="Times New Roman" panose="02020603050405020304" pitchFamily="18" charset="0"/>
              </a:rPr>
              <a:t>запустити операцію </a:t>
            </a:r>
            <a:r>
              <a:rPr lang="uk-UA" sz="2200" dirty="0">
                <a:solidFill>
                  <a:srgbClr val="000000"/>
                </a:solidFill>
                <a:latin typeface="Times New Roman" panose="02020603050405020304" pitchFamily="18" charset="0"/>
                <a:cs typeface="Times New Roman" panose="02020603050405020304" pitchFamily="18" charset="0"/>
              </a:rPr>
              <a:t>протилежної дії і виправити ситуацію з </a:t>
            </a:r>
            <a:r>
              <a:rPr lang="uk-UA" sz="2200" dirty="0">
                <a:solidFill>
                  <a:srgbClr val="000000"/>
                </a:solidFill>
                <a:latin typeface="Times New Roman" panose="02020603050405020304" pitchFamily="18" charset="0"/>
                <a:cs typeface="Times New Roman" panose="02020603050405020304" pitchFamily="18" charset="0"/>
              </a:rPr>
              <a:t>пропозицією грошей</a:t>
            </a:r>
            <a:r>
              <a:rPr lang="uk-UA" sz="2200" dirty="0">
                <a:solidFill>
                  <a:srgbClr val="000000"/>
                </a:solidFill>
                <a:latin typeface="Times New Roman" panose="02020603050405020304" pitchFamily="18" charset="0"/>
                <a:cs typeface="Times New Roman" panose="02020603050405020304" pitchFamily="18" charset="0"/>
              </a:rPr>
              <a:t>: при надмірному збільшенні пропозиції </a:t>
            </a:r>
            <a:r>
              <a:rPr lang="uk-UA" sz="2200" dirty="0">
                <a:solidFill>
                  <a:srgbClr val="000000"/>
                </a:solidFill>
                <a:latin typeface="Times New Roman" panose="02020603050405020304" pitchFamily="18" charset="0"/>
                <a:cs typeface="Times New Roman" panose="02020603050405020304" pitchFamily="18" charset="0"/>
              </a:rPr>
              <a:t>грошей негайно </a:t>
            </a:r>
            <a:r>
              <a:rPr lang="uk-UA" sz="2200" dirty="0">
                <a:solidFill>
                  <a:srgbClr val="000000"/>
                </a:solidFill>
                <a:latin typeface="Times New Roman" panose="02020603050405020304" pitchFamily="18" charset="0"/>
                <a:cs typeface="Times New Roman" panose="02020603050405020304" pitchFamily="18" charset="0"/>
              </a:rPr>
              <a:t>продати відповідну суму цінних паперів і </a:t>
            </a:r>
            <a:r>
              <a:rPr lang="uk-UA" sz="2200" dirty="0">
                <a:solidFill>
                  <a:srgbClr val="000000"/>
                </a:solidFill>
                <a:latin typeface="Times New Roman" panose="02020603050405020304" pitchFamily="18" charset="0"/>
                <a:cs typeface="Times New Roman" panose="02020603050405020304" pitchFamily="18" charset="0"/>
              </a:rPr>
              <a:t>зменшити пропозицію </a:t>
            </a:r>
            <a:r>
              <a:rPr lang="uk-UA" sz="2200" dirty="0">
                <a:solidFill>
                  <a:srgbClr val="000000"/>
                </a:solidFill>
                <a:latin typeface="Times New Roman" panose="02020603050405020304" pitchFamily="18" charset="0"/>
                <a:cs typeface="Times New Roman" panose="02020603050405020304" pitchFamily="18" charset="0"/>
              </a:rPr>
              <a:t>до потрібного рівня</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35451" y="3312644"/>
            <a:ext cx="9838586" cy="3024782"/>
          </a:xfrm>
          <a:prstGeom prst="rect">
            <a:avLst/>
          </a:prstGeom>
        </p:spPr>
      </p:pic>
    </p:spTree>
    <p:extLst>
      <p:ext uri="{BB962C8B-B14F-4D97-AF65-F5344CB8AC3E}">
        <p14:creationId xmlns:p14="http://schemas.microsoft.com/office/powerpoint/2010/main" val="3988260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81473" y="354010"/>
            <a:ext cx="6808205" cy="6155431"/>
          </a:xfrm>
          <a:prstGeom prst="rect">
            <a:avLst/>
          </a:prstGeom>
        </p:spPr>
      </p:pic>
    </p:spTree>
    <p:extLst>
      <p:ext uri="{BB962C8B-B14F-4D97-AF65-F5344CB8AC3E}">
        <p14:creationId xmlns:p14="http://schemas.microsoft.com/office/powerpoint/2010/main" val="207833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9422"/>
            <a:ext cx="10568183" cy="566747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6. </a:t>
            </a:r>
            <a:r>
              <a:rPr lang="ru-RU" sz="2400" b="1" dirty="0" err="1">
                <a:latin typeface="Times New Roman" panose="02020603050405020304" pitchFamily="18" charset="0"/>
                <a:cs typeface="Times New Roman" panose="02020603050405020304" pitchFamily="18" charset="0"/>
              </a:rPr>
              <a:t>Монетарні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інструменти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прямої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дії</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US"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a:t>
            </a:r>
            <a:r>
              <a:rPr lang="uk-UA" sz="2200" dirty="0">
                <a:solidFill>
                  <a:srgbClr val="000000"/>
                </a:solidFill>
                <a:latin typeface="Times New Roman" panose="02020603050405020304" pitchFamily="18" charset="0"/>
                <a:cs typeface="Times New Roman" panose="02020603050405020304" pitchFamily="18" charset="0"/>
              </a:rPr>
              <a:t>інструменти грошово-кредитної політики знайшли широке </a:t>
            </a:r>
            <a:r>
              <a:rPr lang="uk-UA" sz="2200" dirty="0">
                <a:solidFill>
                  <a:srgbClr val="000000"/>
                </a:solidFill>
                <a:latin typeface="Times New Roman" panose="02020603050405020304" pitchFamily="18" charset="0"/>
                <a:cs typeface="Times New Roman" panose="02020603050405020304" pitchFamily="18" charset="0"/>
              </a:rPr>
              <a:t>застосування </a:t>
            </a:r>
            <a:r>
              <a:rPr lang="uk-UA" sz="2200" dirty="0">
                <a:solidFill>
                  <a:srgbClr val="000000"/>
                </a:solidFill>
                <a:latin typeface="Times New Roman" panose="02020603050405020304" pitchFamily="18" charset="0"/>
                <a:cs typeface="Times New Roman" panose="02020603050405020304" pitchFamily="18" charset="0"/>
              </a:rPr>
              <a:t>в країнах, що розвиваються, що трансформують економіку по </a:t>
            </a:r>
            <a:r>
              <a:rPr lang="uk-UA" sz="2200" dirty="0">
                <a:solidFill>
                  <a:srgbClr val="000000"/>
                </a:solidFill>
                <a:latin typeface="Times New Roman" panose="02020603050405020304" pitchFamily="18" charset="0"/>
                <a:cs typeface="Times New Roman" panose="02020603050405020304" pitchFamily="18" charset="0"/>
              </a:rPr>
              <a:t>ринковому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a:t>
            </a:r>
            <a:r>
              <a:rPr lang="uk-UA" sz="2200" dirty="0">
                <a:solidFill>
                  <a:srgbClr val="000000"/>
                </a:solidFill>
                <a:latin typeface="Times New Roman" panose="02020603050405020304" pitchFamily="18" charset="0"/>
                <a:cs typeface="Times New Roman" panose="02020603050405020304" pitchFamily="18" charset="0"/>
              </a:rPr>
              <a:t>та поглиблюють ринкові перетворення. Тобто відсутність або </a:t>
            </a:r>
            <a:r>
              <a:rPr lang="uk-UA" sz="2200" dirty="0">
                <a:solidFill>
                  <a:srgbClr val="000000"/>
                </a:solidFill>
                <a:latin typeface="Times New Roman" panose="02020603050405020304" pitchFamily="18" charset="0"/>
                <a:cs typeface="Times New Roman" panose="02020603050405020304" pitchFamily="18" charset="0"/>
              </a:rPr>
              <a:t>недосконалість</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ринкових </a:t>
            </a:r>
            <a:r>
              <a:rPr lang="uk-UA" sz="2200" dirty="0">
                <a:solidFill>
                  <a:srgbClr val="000000"/>
                </a:solidFill>
                <a:latin typeface="Times New Roman" panose="02020603050405020304" pitchFamily="18" charset="0"/>
                <a:cs typeface="Times New Roman" panose="02020603050405020304" pitchFamily="18" charset="0"/>
              </a:rPr>
              <a:t>важелів впливу зумовлює переважне застосування адміністративних </a:t>
            </a:r>
            <a:r>
              <a:rPr lang="uk-UA" sz="2200" dirty="0">
                <a:solidFill>
                  <a:srgbClr val="000000"/>
                </a:solidFill>
                <a:latin typeface="Times New Roman" panose="02020603050405020304" pitchFamily="18" charset="0"/>
                <a:cs typeface="Times New Roman" panose="02020603050405020304" pitchFamily="18" charset="0"/>
              </a:rPr>
              <a:t>інструментів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В умовах розвиненої економіки </a:t>
            </a:r>
            <a:r>
              <a:rPr lang="uk-UA" sz="2200" dirty="0">
                <a:solidFill>
                  <a:srgbClr val="000000"/>
                </a:solidFill>
                <a:latin typeface="Times New Roman" panose="02020603050405020304" pitchFamily="18" charset="0"/>
                <a:cs typeface="Times New Roman" panose="02020603050405020304" pitchFamily="18" charset="0"/>
              </a:rPr>
              <a:t>ринкового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a:t>
            </a:r>
            <a:r>
              <a:rPr lang="uk-UA" sz="2200" dirty="0">
                <a:solidFill>
                  <a:srgbClr val="000000"/>
                </a:solidFill>
                <a:latin typeface="Times New Roman" panose="02020603050405020304" pitchFamily="18" charset="0"/>
                <a:cs typeface="Times New Roman" panose="02020603050405020304" pitchFamily="18" charset="0"/>
              </a:rPr>
              <a:t>широко застосовуються інструменти опосередкованого впливу </a:t>
            </a:r>
            <a:r>
              <a:rPr lang="uk-UA" sz="2200" dirty="0">
                <a:solidFill>
                  <a:srgbClr val="000000"/>
                </a:solidFill>
                <a:latin typeface="Times New Roman" panose="02020603050405020304" pitchFamily="18" charset="0"/>
                <a:cs typeface="Times New Roman" panose="02020603050405020304" pitchFamily="18" charset="0"/>
              </a:rPr>
              <a:t>грошово-кредитного </a:t>
            </a:r>
            <a:r>
              <a:rPr lang="uk-UA" sz="2200" dirty="0">
                <a:solidFill>
                  <a:srgbClr val="000000"/>
                </a:solidFill>
                <a:latin typeface="Times New Roman" panose="02020603050405020304" pitchFamily="18" charset="0"/>
                <a:cs typeface="Times New Roman" panose="02020603050405020304" pitchFamily="18" charset="0"/>
              </a:rPr>
              <a:t>регулювання. У разі ж, коли з використанням лише ринкових інструментів </a:t>
            </a:r>
            <a:r>
              <a:rPr lang="uk-UA" sz="2200" dirty="0">
                <a:solidFill>
                  <a:srgbClr val="000000"/>
                </a:solidFill>
                <a:latin typeface="Times New Roman" panose="02020603050405020304" pitchFamily="18" charset="0"/>
                <a:cs typeface="Times New Roman" panose="02020603050405020304" pitchFamily="18" charset="0"/>
              </a:rPr>
              <a:t>значно </a:t>
            </a:r>
            <a:r>
              <a:rPr lang="uk-UA" sz="2200" dirty="0">
                <a:solidFill>
                  <a:srgbClr val="000000"/>
                </a:solidFill>
                <a:latin typeface="Times New Roman" panose="02020603050405020304" pitchFamily="18" charset="0"/>
                <a:cs typeface="Times New Roman" panose="02020603050405020304" pitchFamily="18" charset="0"/>
              </a:rPr>
              <a:t>уповільнюється, досягнення цілей монетарної політики або важелі впливу </a:t>
            </a:r>
            <a:r>
              <a:rPr lang="uk-UA" sz="2200" dirty="0">
                <a:solidFill>
                  <a:srgbClr val="000000"/>
                </a:solidFill>
                <a:latin typeface="Times New Roman" panose="02020603050405020304" pitchFamily="18" charset="0"/>
                <a:cs typeface="Times New Roman" panose="02020603050405020304" pitchFamily="18" charset="0"/>
              </a:rPr>
              <a:t>зовсім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 </a:t>
            </a:r>
            <a:r>
              <a:rPr lang="uk-UA" sz="2200" dirty="0">
                <a:solidFill>
                  <a:srgbClr val="000000"/>
                </a:solidFill>
                <a:latin typeface="Times New Roman" panose="02020603050405020304" pitchFamily="18" charset="0"/>
                <a:cs typeface="Times New Roman" panose="02020603050405020304" pitchFamily="18" charset="0"/>
              </a:rPr>
              <a:t>приносять потрібних результатів та з метою прискорення процесів </a:t>
            </a:r>
            <a:r>
              <a:rPr lang="uk-UA" sz="2200" dirty="0">
                <a:solidFill>
                  <a:srgbClr val="000000"/>
                </a:solidFill>
                <a:latin typeface="Times New Roman" panose="02020603050405020304" pitchFamily="18" charset="0"/>
                <a:cs typeface="Times New Roman" panose="02020603050405020304" pitchFamily="18" charset="0"/>
              </a:rPr>
              <a:t>застосовуються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a:t>
            </a:r>
            <a:r>
              <a:rPr lang="uk-UA" sz="2200" dirty="0">
                <a:solidFill>
                  <a:srgbClr val="000000"/>
                </a:solidFill>
                <a:latin typeface="Times New Roman" panose="02020603050405020304" pitchFamily="18" charset="0"/>
                <a:cs typeface="Times New Roman" panose="02020603050405020304" pitchFamily="18" charset="0"/>
              </a:rPr>
              <a:t>інструменти грошово-кредитної політики. Хоча прямі </a:t>
            </a:r>
            <a:r>
              <a:rPr lang="uk-UA" sz="2200" dirty="0">
                <a:solidFill>
                  <a:srgbClr val="000000"/>
                </a:solidFill>
                <a:latin typeface="Times New Roman" panose="02020603050405020304" pitchFamily="18" charset="0"/>
                <a:cs typeface="Times New Roman" panose="02020603050405020304" pitchFamily="18" charset="0"/>
              </a:rPr>
              <a:t>інструменти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грошово-кредитної </a:t>
            </a:r>
            <a:r>
              <a:rPr lang="uk-UA" sz="2200" dirty="0">
                <a:solidFill>
                  <a:srgbClr val="000000"/>
                </a:solidFill>
                <a:latin typeface="Times New Roman" panose="02020603050405020304" pitchFamily="18" charset="0"/>
                <a:cs typeface="Times New Roman" panose="02020603050405020304" pitchFamily="18" charset="0"/>
              </a:rPr>
              <a:t>політики й дають можливість вирішити чимало проблем у </a:t>
            </a:r>
            <a:r>
              <a:rPr lang="uk-UA" sz="2200" dirty="0">
                <a:solidFill>
                  <a:srgbClr val="000000"/>
                </a:solidFill>
                <a:latin typeface="Times New Roman" panose="02020603050405020304" pitchFamily="18" charset="0"/>
                <a:cs typeface="Times New Roman" panose="02020603050405020304" pitchFamily="18" charset="0"/>
              </a:rPr>
              <a:t>національній </a:t>
            </a:r>
            <a:r>
              <a:rPr lang="uk-UA" sz="2200" dirty="0">
                <a:solidFill>
                  <a:srgbClr val="000000"/>
                </a:solidFill>
                <a:latin typeface="Times New Roman" panose="02020603050405020304" pitchFamily="18" charset="0"/>
                <a:cs typeface="Times New Roman" panose="02020603050405020304" pitchFamily="18" charset="0"/>
              </a:rPr>
              <a:t>економіці, вони мають незначну дієвість в умовах глобалізації світової </a:t>
            </a:r>
            <a:r>
              <a:rPr lang="uk-UA" sz="2200" dirty="0">
                <a:solidFill>
                  <a:srgbClr val="000000"/>
                </a:solidFill>
                <a:latin typeface="Times New Roman" panose="02020603050405020304" pitchFamily="18" charset="0"/>
                <a:cs typeface="Times New Roman" panose="02020603050405020304" pitchFamily="18" charset="0"/>
              </a:rPr>
              <a:t>економіки. Використання таких важелів протягом тривалого часу призводить до розбалансованості макроекономічних процесів. Отже, адміністративні інструменти, що мають форму директив, інструкцій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92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624937" y="506994"/>
            <a:ext cx="9637657" cy="5839485"/>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51438"/>
            <a:ext cx="10696520" cy="5448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центрального банку й спрямовані на обмеження сфери діяльності кредитного інституту посідають лише певне місце у практиці центральних банків розвинених країн.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адміністративних інструментів можна віднести: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величини процентних ставок за кредитами і депозитами;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кількісних параметрів кредитів, що надаються суб’єктам господарювання;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встановлення «стелі» кредиту центрального банку, що надається урядові та банківським установам;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портфеля активів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споживчого кредиту;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на відкриття філій та відділень;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селективна кредитна політика.</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Адміністративне </a:t>
            </a:r>
            <a:r>
              <a:rPr lang="uk-UA" sz="2200" dirty="0">
                <a:solidFill>
                  <a:srgbClr val="000000"/>
                </a:solidFill>
                <a:latin typeface="Times New Roman" panose="02020603050405020304" pitchFamily="18" charset="0"/>
                <a:cs typeface="Times New Roman" panose="02020603050405020304" pitchFamily="18" charset="0"/>
              </a:rPr>
              <a:t>регулювання процентних ставок передбачає обмеження </a:t>
            </a:r>
            <a:r>
              <a:rPr lang="uk-UA" sz="2200" dirty="0">
                <a:solidFill>
                  <a:srgbClr val="000000"/>
                </a:solidFill>
                <a:latin typeface="Times New Roman" panose="02020603050405020304" pitchFamily="18" charset="0"/>
                <a:cs typeface="Times New Roman" panose="02020603050405020304" pitchFamily="18" charset="0"/>
              </a:rPr>
              <a:t>центральним </a:t>
            </a:r>
            <a:r>
              <a:rPr lang="uk-UA" sz="2200" dirty="0">
                <a:solidFill>
                  <a:srgbClr val="000000"/>
                </a:solidFill>
                <a:latin typeface="Times New Roman" panose="02020603050405020304" pitchFamily="18" charset="0"/>
                <a:cs typeface="Times New Roman" panose="02020603050405020304" pitchFamily="18" charset="0"/>
              </a:rPr>
              <a:t>банком чи урядом розміру верхніх меж процентних ставок за кредитами</a:t>
            </a:r>
            <a:r>
              <a:rPr lang="uk-UA"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що </a:t>
            </a:r>
            <a:r>
              <a:rPr lang="uk-UA" sz="2200" dirty="0">
                <a:solidFill>
                  <a:srgbClr val="000000"/>
                </a:solidFill>
                <a:latin typeface="Times New Roman" panose="02020603050405020304" pitchFamily="18" charset="0"/>
                <a:cs typeface="Times New Roman" panose="02020603050405020304" pitchFamily="18" charset="0"/>
              </a:rPr>
              <a:t>призводить до збільшення попиту на кредитні ресурси банків. Низькі </a:t>
            </a:r>
            <a:r>
              <a:rPr lang="uk-UA" sz="2200" dirty="0">
                <a:solidFill>
                  <a:srgbClr val="000000"/>
                </a:solidFill>
                <a:latin typeface="Times New Roman" panose="02020603050405020304" pitchFamily="18" charset="0"/>
                <a:cs typeface="Times New Roman" panose="02020603050405020304" pitchFamily="18" charset="0"/>
              </a:rPr>
              <a:t>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a:t>
            </a:r>
            <a:r>
              <a:rPr lang="uk-UA" sz="2200" dirty="0">
                <a:solidFill>
                  <a:srgbClr val="000000"/>
                </a:solidFill>
                <a:latin typeface="Times New Roman" panose="02020603050405020304" pitchFamily="18" charset="0"/>
                <a:cs typeface="Times New Roman" panose="02020603050405020304" pitchFamily="18" charset="0"/>
              </a:rPr>
              <a:t>стимулюють інвестиції та сприяють підвищенню ділової активності.</a:t>
            </a:r>
          </a:p>
        </p:txBody>
      </p:sp>
    </p:spTree>
    <p:extLst>
      <p:ext uri="{BB962C8B-B14F-4D97-AF65-F5344CB8AC3E}">
        <p14:creationId xmlns:p14="http://schemas.microsoft.com/office/powerpoint/2010/main" val="1224177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2772" cy="5806845"/>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Враховуючи </a:t>
            </a:r>
            <a:r>
              <a:rPr lang="uk-UA" sz="2200" dirty="0">
                <a:solidFill>
                  <a:srgbClr val="000000"/>
                </a:solidFill>
                <a:latin typeface="Times New Roman" panose="02020603050405020304" pitchFamily="18" charset="0"/>
                <a:cs typeface="Times New Roman" panose="02020603050405020304" pitchFamily="18" charset="0"/>
              </a:rPr>
              <a:t>те, що вигоди від використання політики лімітування верхнього </a:t>
            </a:r>
            <a:r>
              <a:rPr lang="uk-UA" sz="2200" dirty="0">
                <a:solidFill>
                  <a:srgbClr val="000000"/>
                </a:solidFill>
                <a:latin typeface="Times New Roman" panose="02020603050405020304" pitchFamily="18" charset="0"/>
                <a:cs typeface="Times New Roman" panose="02020603050405020304" pitchFamily="18" charset="0"/>
              </a:rPr>
              <a:t>рівня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відсоткових </a:t>
            </a:r>
            <a:r>
              <a:rPr lang="uk-UA" sz="2200" dirty="0">
                <a:solidFill>
                  <a:srgbClr val="000000"/>
                </a:solidFill>
                <a:latin typeface="Times New Roman" panose="02020603050405020304" pitchFamily="18" charset="0"/>
                <a:cs typeface="Times New Roman" panose="02020603050405020304" pitchFamily="18" charset="0"/>
              </a:rPr>
              <a:t>ставок за кредитами і депозитами дієві лише протягом короткого періоду</a:t>
            </a:r>
            <a:r>
              <a:rPr lang="uk-UA"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a:t>
            </a:r>
            <a:r>
              <a:rPr lang="uk-UA" sz="2200" dirty="0">
                <a:solidFill>
                  <a:srgbClr val="000000"/>
                </a:solidFill>
                <a:latin typeface="Times New Roman" panose="02020603050405020304" pitchFamily="18" charset="0"/>
                <a:cs typeface="Times New Roman" panose="02020603050405020304" pitchFamily="18" charset="0"/>
              </a:rPr>
              <a:t>негативні наслідки є значними, центральні банки різних країн застосовують </a:t>
            </a:r>
            <a:r>
              <a:rPr lang="uk-UA" sz="2200" dirty="0">
                <a:solidFill>
                  <a:srgbClr val="000000"/>
                </a:solidFill>
                <a:latin typeface="Times New Roman" panose="02020603050405020304" pitchFamily="18" charset="0"/>
                <a:cs typeface="Times New Roman" panose="02020603050405020304" pitchFamily="18" charset="0"/>
              </a:rPr>
              <a:t>цей</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метод </a:t>
            </a:r>
            <a:r>
              <a:rPr lang="uk-UA" sz="2200" dirty="0">
                <a:solidFill>
                  <a:srgbClr val="000000"/>
                </a:solidFill>
                <a:latin typeface="Times New Roman" panose="02020603050405020304" pitchFamily="18" charset="0"/>
                <a:cs typeface="Times New Roman" panose="02020603050405020304" pitchFamily="18" charset="0"/>
              </a:rPr>
              <a:t>регулювання дедалі рідше. Досвід розвинених країн світу свідчить також </a:t>
            </a:r>
            <a:r>
              <a:rPr lang="uk-UA" sz="2200" dirty="0">
                <a:solidFill>
                  <a:srgbClr val="000000"/>
                </a:solidFill>
                <a:latin typeface="Times New Roman" panose="02020603050405020304" pitchFamily="18" charset="0"/>
                <a:cs typeface="Times New Roman" panose="02020603050405020304" pitchFamily="18" charset="0"/>
              </a:rPr>
              <a:t>про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те</a:t>
            </a:r>
            <a:r>
              <a:rPr lang="uk-UA" sz="2200" dirty="0">
                <a:solidFill>
                  <a:srgbClr val="000000"/>
                </a:solidFill>
                <a:latin typeface="Times New Roman" panose="02020603050405020304" pitchFamily="18" charset="0"/>
                <a:cs typeface="Times New Roman" panose="02020603050405020304" pitchFamily="18" charset="0"/>
              </a:rPr>
              <a:t>, що в умовах доступності ринкових інструментів розміщення тимчасово </a:t>
            </a:r>
            <a:r>
              <a:rPr lang="uk-UA" sz="2200" dirty="0">
                <a:solidFill>
                  <a:srgbClr val="000000"/>
                </a:solidFill>
                <a:latin typeface="Times New Roman" panose="02020603050405020304" pitchFamily="18" charset="0"/>
                <a:cs typeface="Times New Roman" panose="02020603050405020304" pitchFamily="18" charset="0"/>
              </a:rPr>
              <a:t>вільних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коштів </a:t>
            </a:r>
            <a:r>
              <a:rPr lang="uk-UA" sz="2200" dirty="0">
                <a:solidFill>
                  <a:srgbClr val="000000"/>
                </a:solidFill>
                <a:latin typeface="Times New Roman" panose="02020603050405020304" pitchFamily="18" charset="0"/>
                <a:cs typeface="Times New Roman" panose="02020603050405020304" pitchFamily="18" charset="0"/>
              </a:rPr>
              <a:t>низькі відсоткові ставки за депозитами викликають відтік фінансових </a:t>
            </a:r>
            <a:r>
              <a:rPr lang="uk-UA" sz="2200" dirty="0">
                <a:solidFill>
                  <a:srgbClr val="000000"/>
                </a:solidFill>
                <a:latin typeface="Times New Roman" panose="02020603050405020304" pitchFamily="18" charset="0"/>
                <a:cs typeface="Times New Roman" panose="02020603050405020304" pitchFamily="18" charset="0"/>
              </a:rPr>
              <a:t>ресурсів </a:t>
            </a:r>
            <a:r>
              <a:rPr lang="uk-UA" sz="2200" dirty="0">
                <a:solidFill>
                  <a:srgbClr val="000000"/>
                </a:solidFill>
                <a:latin typeface="Times New Roman" panose="02020603050405020304" pitchFamily="18" charset="0"/>
                <a:cs typeface="Times New Roman" panose="02020603050405020304" pitchFamily="18" charset="0"/>
              </a:rPr>
              <a:t>із банківського сектора. В умовах нестабільності фінансового ринку </a:t>
            </a:r>
            <a:r>
              <a:rPr lang="uk-UA" sz="2200" dirty="0">
                <a:solidFill>
                  <a:srgbClr val="000000"/>
                </a:solidFill>
                <a:latin typeface="Times New Roman" panose="02020603050405020304" pitchFamily="18" charset="0"/>
                <a:cs typeface="Times New Roman" panose="02020603050405020304" pitchFamily="18" charset="0"/>
              </a:rPr>
              <a:t>адміністративне </a:t>
            </a:r>
            <a:r>
              <a:rPr lang="uk-UA" sz="2200" dirty="0">
                <a:solidFill>
                  <a:srgbClr val="000000"/>
                </a:solidFill>
                <a:latin typeface="Times New Roman" panose="02020603050405020304" pitchFamily="18" charset="0"/>
                <a:cs typeface="Times New Roman" panose="02020603050405020304" pitchFamily="18" charset="0"/>
              </a:rPr>
              <a:t>регулювання процентних ставок за депозитами та термінів повернення </a:t>
            </a:r>
            <a:r>
              <a:rPr lang="uk-UA" sz="2200" dirty="0">
                <a:solidFill>
                  <a:srgbClr val="000000"/>
                </a:solidFill>
                <a:latin typeface="Times New Roman" panose="02020603050405020304" pitchFamily="18" charset="0"/>
                <a:cs typeface="Times New Roman" panose="02020603050405020304" pitchFamily="18" charset="0"/>
              </a:rPr>
              <a:t>коштів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зумовлює </a:t>
            </a:r>
            <a:r>
              <a:rPr lang="uk-UA" sz="2200" dirty="0">
                <a:solidFill>
                  <a:srgbClr val="000000"/>
                </a:solidFill>
                <a:latin typeface="Times New Roman" panose="02020603050405020304" pitchFamily="18" charset="0"/>
                <a:cs typeface="Times New Roman" panose="02020603050405020304" pitchFamily="18" charset="0"/>
              </a:rPr>
              <a:t>розміщення ресурсів в інших формах, зокрема: купівля іноземної валюти</a:t>
            </a:r>
            <a:r>
              <a:rPr lang="uk-UA"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нерухомості</a:t>
            </a:r>
            <a:r>
              <a:rPr lang="uk-UA" sz="2200" dirty="0">
                <a:solidFill>
                  <a:srgbClr val="000000"/>
                </a:solidFill>
                <a:latin typeface="Times New Roman" panose="02020603050405020304" pitchFamily="18" charset="0"/>
                <a:cs typeface="Times New Roman" panose="02020603050405020304" pitchFamily="18" charset="0"/>
              </a:rPr>
              <a:t>, товарів тривалого користування, банківських металів, навіть </a:t>
            </a:r>
            <a:r>
              <a:rPr lang="uk-UA" sz="2200" dirty="0">
                <a:solidFill>
                  <a:srgbClr val="000000"/>
                </a:solidFill>
                <a:latin typeface="Times New Roman" panose="02020603050405020304" pitchFamily="18" charset="0"/>
                <a:cs typeface="Times New Roman" panose="02020603050405020304" pitchFamily="18" charset="0"/>
              </a:rPr>
              <a:t>зберігання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вільних </a:t>
            </a:r>
            <a:r>
              <a:rPr lang="uk-UA" sz="2200" dirty="0">
                <a:solidFill>
                  <a:srgbClr val="000000"/>
                </a:solidFill>
                <a:latin typeface="Times New Roman" panose="02020603050405020304" pitchFamily="18" charset="0"/>
                <a:cs typeface="Times New Roman" panose="02020603050405020304" pitchFamily="18" charset="0"/>
              </a:rPr>
              <a:t>коштів у банківських </a:t>
            </a:r>
            <a:r>
              <a:rPr lang="uk-UA" sz="2200" dirty="0" err="1">
                <a:solidFill>
                  <a:srgbClr val="000000"/>
                </a:solidFill>
                <a:latin typeface="Times New Roman" panose="02020603050405020304" pitchFamily="18" charset="0"/>
                <a:cs typeface="Times New Roman" panose="02020603050405020304" pitchFamily="18" charset="0"/>
              </a:rPr>
              <a:t>сейфових</a:t>
            </a:r>
            <a:r>
              <a:rPr lang="uk-UA" sz="2200" dirty="0">
                <a:solidFill>
                  <a:srgbClr val="000000"/>
                </a:solidFill>
                <a:latin typeface="Times New Roman" panose="02020603050405020304" pitchFamily="18" charset="0"/>
                <a:cs typeface="Times New Roman" panose="02020603050405020304" pitchFamily="18" charset="0"/>
              </a:rPr>
              <a:t> скриньках тощо. Відтік коштів з </a:t>
            </a:r>
            <a:r>
              <a:rPr lang="uk-UA" sz="2200" dirty="0">
                <a:solidFill>
                  <a:srgbClr val="000000"/>
                </a:solidFill>
                <a:latin typeface="Times New Roman" panose="02020603050405020304" pitchFamily="18" charset="0"/>
                <a:cs typeface="Times New Roman" panose="02020603050405020304" pitchFamily="18" charset="0"/>
              </a:rPr>
              <a:t>банківських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депозитів </a:t>
            </a:r>
            <a:r>
              <a:rPr lang="uk-UA" sz="2200" dirty="0">
                <a:solidFill>
                  <a:srgbClr val="000000"/>
                </a:solidFill>
                <a:latin typeface="Times New Roman" panose="02020603050405020304" pitchFamily="18" charset="0"/>
                <a:cs typeface="Times New Roman" panose="02020603050405020304" pitchFamily="18" charset="0"/>
              </a:rPr>
              <a:t>у такі форми розміщення не дає змоги </a:t>
            </a:r>
            <a:r>
              <a:rPr lang="uk-UA" sz="2200" dirty="0">
                <a:solidFill>
                  <a:srgbClr val="000000"/>
                </a:solidFill>
                <a:latin typeface="Times New Roman" panose="02020603050405020304" pitchFamily="18" charset="0"/>
                <a:cs typeface="Times New Roman" panose="02020603050405020304" pitchFamily="18" charset="0"/>
              </a:rPr>
              <a:t>використовувати </a:t>
            </a:r>
            <a:r>
              <a:rPr lang="uk-UA" sz="2200" dirty="0">
                <a:solidFill>
                  <a:srgbClr val="000000"/>
                </a:solidFill>
                <a:latin typeface="Times New Roman" panose="02020603050405020304" pitchFamily="18" charset="0"/>
                <a:cs typeface="Times New Roman" panose="02020603050405020304" pitchFamily="18" charset="0"/>
              </a:rPr>
              <a:t>їх для </a:t>
            </a:r>
            <a:r>
              <a:rPr lang="uk-UA" sz="2200" dirty="0">
                <a:solidFill>
                  <a:srgbClr val="000000"/>
                </a:solidFill>
                <a:latin typeface="Times New Roman" panose="02020603050405020304" pitchFamily="18" charset="0"/>
                <a:cs typeface="Times New Roman" panose="02020603050405020304" pitchFamily="18" charset="0"/>
              </a:rPr>
              <a:t>фінансування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інвестиційних </a:t>
            </a:r>
            <a:r>
              <a:rPr lang="uk-UA" sz="2200" dirty="0">
                <a:solidFill>
                  <a:srgbClr val="000000"/>
                </a:solidFill>
                <a:latin typeface="Times New Roman" panose="02020603050405020304" pitchFamily="18" charset="0"/>
                <a:cs typeface="Times New Roman" panose="02020603050405020304" pitchFamily="18" charset="0"/>
              </a:rPr>
              <a:t>проектів</a:t>
            </a:r>
            <a:r>
              <a:rPr lang="uk-UA" sz="2200" dirty="0">
                <a:solidFill>
                  <a:srgbClr val="000000"/>
                </a:solidFill>
                <a:latin typeface="Times New Roman" panose="02020603050405020304" pitchFamily="18" charset="0"/>
                <a:cs typeface="Times New Roman" panose="02020603050405020304" pitchFamily="18" charset="0"/>
              </a:rPr>
              <a:t>.</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Кредитні стелі» – граничні суми кредитування. За їх застосування </a:t>
            </a:r>
            <a:r>
              <a:rPr lang="uk-UA" sz="2200" dirty="0">
                <a:solidFill>
                  <a:srgbClr val="000000"/>
                </a:solidFill>
                <a:latin typeface="Times New Roman" panose="02020603050405020304" pitchFamily="18" charset="0"/>
                <a:cs typeface="Times New Roman" panose="02020603050405020304" pitchFamily="18" charset="0"/>
              </a:rPr>
              <a:t>комерційні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банки </a:t>
            </a:r>
            <a:r>
              <a:rPr lang="uk-UA" sz="2200" dirty="0">
                <a:solidFill>
                  <a:srgbClr val="000000"/>
                </a:solidFill>
                <a:latin typeface="Times New Roman" panose="02020603050405020304" pitchFamily="18" charset="0"/>
                <a:cs typeface="Times New Roman" panose="02020603050405020304" pitchFamily="18" charset="0"/>
              </a:rPr>
              <a:t>змушені утримувати певну частину залучених депозитів у вигляді </a:t>
            </a:r>
            <a:r>
              <a:rPr lang="uk-UA" sz="2200" dirty="0">
                <a:solidFill>
                  <a:srgbClr val="000000"/>
                </a:solidFill>
                <a:latin typeface="Times New Roman" panose="02020603050405020304" pitchFamily="18" charset="0"/>
                <a:cs typeface="Times New Roman" panose="02020603050405020304" pitchFamily="18" charset="0"/>
              </a:rPr>
              <a:t>невикористаних </a:t>
            </a:r>
            <a:r>
              <a:rPr lang="uk-UA" sz="2200" dirty="0">
                <a:solidFill>
                  <a:srgbClr val="000000"/>
                </a:solidFill>
                <a:latin typeface="Times New Roman" panose="02020603050405020304" pitchFamily="18" charset="0"/>
                <a:cs typeface="Times New Roman" panose="02020603050405020304" pitchFamily="18" charset="0"/>
              </a:rPr>
              <a:t>резервів, що для них є невигідним. Мета застосування цього інструмента </a:t>
            </a:r>
            <a:r>
              <a:rPr lang="uk-UA" sz="2200" dirty="0">
                <a:solidFill>
                  <a:srgbClr val="000000"/>
                </a:solidFill>
                <a:latin typeface="Times New Roman" panose="02020603050405020304" pitchFamily="18" charset="0"/>
                <a:cs typeface="Times New Roman" panose="02020603050405020304" pitchFamily="18" charset="0"/>
              </a:rPr>
              <a:t>полягає </a:t>
            </a:r>
            <a:r>
              <a:rPr lang="uk-UA" sz="2200" dirty="0">
                <a:solidFill>
                  <a:srgbClr val="000000"/>
                </a:solidFill>
                <a:latin typeface="Times New Roman" panose="02020603050405020304" pitchFamily="18" charset="0"/>
                <a:cs typeface="Times New Roman" panose="02020603050405020304" pitchFamily="18" charset="0"/>
              </a:rPr>
              <a:t>у стримуванні надмірної кредитної експансії.</a:t>
            </a:r>
          </a:p>
        </p:txBody>
      </p:sp>
    </p:spTree>
    <p:extLst>
      <p:ext uri="{BB962C8B-B14F-4D97-AF65-F5344CB8AC3E}">
        <p14:creationId xmlns:p14="http://schemas.microsoft.com/office/powerpoint/2010/main" val="2120131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720583" cy="549545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економічних ситуаціях, які вимагають спеціалізованих інструментів </a:t>
            </a:r>
            <a:r>
              <a:rPr lang="uk-UA" sz="2200" dirty="0">
                <a:solidFill>
                  <a:srgbClr val="000000"/>
                </a:solidFill>
                <a:latin typeface="Times New Roman" panose="02020603050405020304" pitchFamily="18" charset="0"/>
                <a:cs typeface="Times New Roman" panose="02020603050405020304" pitchFamily="18" charset="0"/>
              </a:rPr>
              <a:t>впливу на стан економіки, застосовують селективні (або вибіркові) методи грошово-кредитного регулювання. До них відносяться: обмеження обсягів кредитів, що надаються певним галузям; пряме регулювання процентної ставки; обмеження величини кредитів для окремих банків; встановлення квот на окремі види пасивних і активних операцій; введення лімітів на видачу різних категорій позик і на залучення кредитних ресурсів; обмеження на відкриття філій і відділень; лімітування розмірів комісійних винагород, тарифів на надання різних видів послуг, процентних ставок; визначення переліку операцій, видів забезпечення, а також вимоги ліцензій на окремі види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основних допоміжних інструментів проведення грошово-кредитної політики у межах селективних методів грошово-кредитного регулювання відносять: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споживчого кредиту особливо в умовах економічно розвинених країн впливає на значний обсяг грошової маси, оскільки велика частина споживчого попиту особливо на товари тривалого користування задовольняється саме через цей вид кредитних відносин, а збільшення чи зменшення можливості придбання формує суттєві показники;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928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7828"/>
            <a:ext cx="10648393" cy="5636509"/>
          </a:xfrm>
        </p:spPr>
        <p:txBody>
          <a:bodyPr>
            <a:noAutofit/>
          </a:bodyPr>
          <a:lstStyle/>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умовляння суб’єктів стосовно розширення або скорочення кредитних можливостей банківської системи здійснюється керівництвом центральних банків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саме в особливих, виняткових економічних ситуаціях;</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фіксація маржі в спекулятивних операціях з цінними паперами через встановлення мінімально допустимих внесків на купівлю, а для решти платежів допустимих позичок дозволяє обмежити їх негативний вплив на економіку;</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вибірковий контроль за кредитами спрямований переважно на їх розміщення,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не на контроль за кількістю позик;</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регулювання процентних ставок за депозитами полягає в обмеженні їх верхньої межі з метою запобігання вкладу коштів у ризиковані активи у разі,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коли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високий ризик кредитування банки намагаються компенсувати підвищенням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процентної ставки.</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Селективна </a:t>
            </a:r>
            <a:r>
              <a:rPr lang="uk-UA" sz="2200" dirty="0">
                <a:solidFill>
                  <a:srgbClr val="000000"/>
                </a:solidFill>
                <a:latin typeface="Times New Roman" panose="02020603050405020304" pitchFamily="18" charset="0"/>
                <a:cs typeface="Times New Roman" panose="02020603050405020304" pitchFamily="18" charset="0"/>
              </a:rPr>
              <a:t>кредитна політика застосовується у країнах з недостатньо </a:t>
            </a:r>
            <a:r>
              <a:rPr lang="uk-UA" sz="2200" dirty="0">
                <a:solidFill>
                  <a:srgbClr val="000000"/>
                </a:solidFill>
                <a:latin typeface="Times New Roman" panose="02020603050405020304" pitchFamily="18" charset="0"/>
                <a:cs typeface="Times New Roman" panose="02020603050405020304" pitchFamily="18" charset="0"/>
              </a:rPr>
              <a:t>розвиненим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фінансовим </a:t>
            </a:r>
            <a:r>
              <a:rPr lang="uk-UA" sz="2200" dirty="0">
                <a:solidFill>
                  <a:srgbClr val="000000"/>
                </a:solidFill>
                <a:latin typeface="Times New Roman" panose="02020603050405020304" pitchFamily="18" charset="0"/>
                <a:cs typeface="Times New Roman" panose="02020603050405020304" pitchFamily="18" charset="0"/>
              </a:rPr>
              <a:t>ринком. Основними інструментами селективної кредитної політики є:</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кількісні параметри кредитів, спрямованих у певні галузі;</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створення спеціальних фінансово-кредитних закладів, які кредитують </a:t>
            </a:r>
            <a:r>
              <a:rPr lang="uk-UA" sz="2200" dirty="0">
                <a:solidFill>
                  <a:srgbClr val="000000"/>
                </a:solidFill>
                <a:latin typeface="Times New Roman" panose="02020603050405020304" pitchFamily="18" charset="0"/>
                <a:cs typeface="Times New Roman" panose="02020603050405020304" pitchFamily="18" charset="0"/>
              </a:rPr>
              <a:t>певні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галузі </a:t>
            </a:r>
            <a:r>
              <a:rPr lang="uk-UA" sz="2200" dirty="0">
                <a:solidFill>
                  <a:srgbClr val="000000"/>
                </a:solidFill>
                <a:latin typeface="Times New Roman" panose="02020603050405020304" pitchFamily="18" charset="0"/>
                <a:cs typeface="Times New Roman" panose="02020603050405020304" pitchFamily="18" charset="0"/>
              </a:rPr>
              <a:t>за нижчими процентними ставками</a:t>
            </a:r>
            <a:r>
              <a:rPr lang="uk-UA"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32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04541" cy="59592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різноманітні пільги для банківських інституцій, які надають кредити переважно пріоритетним сферам економіки.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Застосування селективної кредитної політики має й негативні наслідки: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розвиток галузей економіки потрапляє в залежність від пільгового кредиту-</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вання</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надмірне зростання грошової маси, що посилює інфляційні процеси;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кредитування найперспективніших галузей економіки </a:t>
            </a:r>
            <a:r>
              <a:rPr lang="uk-UA" sz="2200" dirty="0" err="1">
                <a:solidFill>
                  <a:srgbClr val="000000"/>
                </a:solidFill>
                <a:latin typeface="Times New Roman" panose="02020603050405020304" pitchFamily="18" charset="0"/>
                <a:cs typeface="Times New Roman" panose="02020603050405020304" pitchFamily="18" charset="0"/>
              </a:rPr>
              <a:t>ускладнюється</a:t>
            </a:r>
            <a:r>
              <a:rPr lang="uk-UA" sz="2200" dirty="0">
                <a:solidFill>
                  <a:srgbClr val="000000"/>
                </a:solidFill>
                <a:latin typeface="Times New Roman" panose="02020603050405020304" pitchFamily="18" charset="0"/>
                <a:cs typeface="Times New Roman" panose="02020603050405020304" pitchFamily="18" charset="0"/>
              </a:rPr>
              <a:t> внаслідок спрямування грошових потоків у певні галузі;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зміна кон’юнктури на світових ринках негативно впливає на окремі галузі, які отримували значні обсяги пільгових кредитів.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Отже, застосування інструментів прямого впливу на основні параметри грошової маси дозволяє стримати надмірне створення банками грошей. Адміністративні методи дають необхідний ефект у випадках їх використання поряд із заходами опосередкованого впливу на систему грошового обігу. Однак адміністративні інструменти ефективно діють лише у короткотерміновому періоді, за тривалого застосування їхня дієвість знижується. Тому у розвинених країнах переважаючими є інструменти непрямого впливу. </a:t>
            </a:r>
            <a:r>
              <a:rPr lang="uk-UA" sz="2200" dirty="0">
                <a:solidFill>
                  <a:srgbClr val="000000"/>
                </a:solidFill>
                <a:latin typeface="Times New Roman" panose="02020603050405020304" pitchFamily="18" charset="0"/>
                <a:cs typeface="Times New Roman" panose="02020603050405020304" pitchFamily="18" charset="0"/>
              </a:rPr>
              <a:t>Використовуючи їх, центральний банк не має </a:t>
            </a:r>
            <a:r>
              <a:rPr lang="uk-UA" sz="2200" dirty="0" smtClean="0">
                <a:solidFill>
                  <a:srgbClr val="000000"/>
                </a:solidFill>
                <a:latin typeface="Times New Roman" panose="02020603050405020304" pitchFamily="18" charset="0"/>
                <a:cs typeface="Times New Roman" panose="02020603050405020304" pitchFamily="18" charset="0"/>
              </a:rPr>
              <a:t>змоги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2562" cy="584695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безпосереднього впливати на </a:t>
            </a:r>
            <a:r>
              <a:rPr lang="uk-UA" sz="2200" dirty="0" smtClean="0">
                <a:solidFill>
                  <a:srgbClr val="000000"/>
                </a:solidFill>
                <a:latin typeface="Times New Roman" panose="02020603050405020304" pitchFamily="18" charset="0"/>
                <a:cs typeface="Times New Roman" panose="02020603050405020304" pitchFamily="18" charset="0"/>
              </a:rPr>
              <a:t>пропозицію грошей</a:t>
            </a:r>
            <a:r>
              <a:rPr lang="uk-UA" sz="2200" dirty="0">
                <a:solidFill>
                  <a:srgbClr val="000000"/>
                </a:solidFill>
                <a:latin typeface="Times New Roman" panose="02020603050405020304" pitchFamily="18" charset="0"/>
                <a:cs typeface="Times New Roman" panose="02020603050405020304" pitchFamily="18" charset="0"/>
              </a:rPr>
              <a:t>, а лише коригує її, впливаючи на надлишкові </a:t>
            </a:r>
            <a:r>
              <a:rPr lang="uk-UA" sz="2200" dirty="0">
                <a:solidFill>
                  <a:srgbClr val="000000"/>
                </a:solidFill>
                <a:latin typeface="Times New Roman" panose="02020603050405020304" pitchFamily="18" charset="0"/>
                <a:cs typeface="Times New Roman" panose="02020603050405020304" pitchFamily="18" charset="0"/>
              </a:rPr>
              <a:t>резерви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та </a:t>
            </a:r>
            <a:r>
              <a:rPr lang="uk-UA" sz="2200" dirty="0">
                <a:solidFill>
                  <a:srgbClr val="000000"/>
                </a:solidFill>
                <a:latin typeface="Times New Roman" panose="02020603050405020304" pitchFamily="18" charset="0"/>
                <a:cs typeface="Times New Roman" panose="02020603050405020304" pitchFamily="18" charset="0"/>
              </a:rPr>
              <a:t>грошовий мультиплікатор. До інструментів непрямого впливу відносять: </a:t>
            </a:r>
            <a:r>
              <a:rPr lang="uk-UA" sz="2200" dirty="0">
                <a:solidFill>
                  <a:srgbClr val="000000"/>
                </a:solidFill>
                <a:latin typeface="Times New Roman" panose="02020603050405020304" pitchFamily="18" charset="0"/>
                <a:cs typeface="Times New Roman" panose="02020603050405020304" pitchFamily="18" charset="0"/>
              </a:rPr>
              <a:t>регулювання </a:t>
            </a:r>
            <a:r>
              <a:rPr lang="uk-UA" sz="2200" dirty="0">
                <a:solidFill>
                  <a:srgbClr val="000000"/>
                </a:solidFill>
                <a:latin typeface="Times New Roman" panose="02020603050405020304" pitchFamily="18" charset="0"/>
                <a:cs typeface="Times New Roman" panose="02020603050405020304" pitchFamily="18" charset="0"/>
              </a:rPr>
              <a:t>облікової ставки; зміна норми обов’язкових резервів; операції на </a:t>
            </a:r>
            <a:r>
              <a:rPr lang="uk-UA" sz="2200" dirty="0">
                <a:solidFill>
                  <a:srgbClr val="000000"/>
                </a:solidFill>
                <a:latin typeface="Times New Roman" panose="02020603050405020304" pitchFamily="18" charset="0"/>
                <a:cs typeface="Times New Roman" panose="02020603050405020304" pitchFamily="18" charset="0"/>
              </a:rPr>
              <a:t>відкритому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ринку.</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Головним призначенням національної валютної системи є розроблення і реалізація державної валютної політики як сукупності організаційно-правових та економічних заходів у сфері валютних відносин з метою реалізації стратегічних завдань розвитку національної економіки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див. рис нижче</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Кінцевими цілями валютної політики є стратегічні цілі макроекономічної та монетарної політики взагалі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зростання виробництва та зайнятості, стабілізація цін, збалансування платіжного балансу. Механізм валютної політики пов’язаний також з проміжними й тактичними цілями монетарної політики, оскільки має можливість впливати своїми інструментами на основні монетарні індикатори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масу грошей в обороті та процентну ставку.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249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44120" cy="6083929"/>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a:t>
            </a:r>
            <a:r>
              <a:rPr lang="uk-UA" sz="2200" dirty="0">
                <a:solidFill>
                  <a:srgbClr val="000000"/>
                </a:solidFill>
                <a:latin typeface="Times New Roman" panose="02020603050405020304" pitchFamily="18" charset="0"/>
                <a:cs typeface="Times New Roman" panose="02020603050405020304" pitchFamily="18" charset="0"/>
              </a:rPr>
              <a:t>регулювання та </a:t>
            </a:r>
            <a:r>
              <a:rPr lang="uk-UA" sz="2200" dirty="0">
                <a:solidFill>
                  <a:srgbClr val="000000"/>
                </a:solidFill>
                <a:latin typeface="Times New Roman" panose="02020603050405020304" pitchFamily="18" charset="0"/>
                <a:cs typeface="Times New Roman" panose="02020603050405020304" pitchFamily="18" charset="0"/>
              </a:rPr>
              <a:t>контроль,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 </a:t>
            </a:r>
            <a:r>
              <a:rPr lang="uk-UA" sz="2200" dirty="0">
                <a:solidFill>
                  <a:srgbClr val="000000"/>
                </a:solidFill>
                <a:latin typeface="Times New Roman" panose="02020603050405020304" pitchFamily="18" charset="0"/>
                <a:cs typeface="Times New Roman" panose="02020603050405020304" pitchFamily="18" charset="0"/>
              </a:rPr>
              <a:t>складові </a:t>
            </a:r>
            <a:r>
              <a:rPr lang="uk-UA" sz="2200" dirty="0">
                <a:solidFill>
                  <a:srgbClr val="000000"/>
                </a:solidFill>
                <a:latin typeface="Times New Roman" panose="02020603050405020304" pitchFamily="18" charset="0"/>
                <a:cs typeface="Times New Roman" panose="02020603050405020304" pitchFamily="18" charset="0"/>
              </a:rPr>
              <a:t>валютної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призначені </a:t>
            </a:r>
            <a:r>
              <a:rPr lang="uk-UA" sz="2200" dirty="0">
                <a:solidFill>
                  <a:srgbClr val="000000"/>
                </a:solidFill>
                <a:latin typeface="Times New Roman" panose="02020603050405020304" pitchFamily="18" charset="0"/>
                <a:cs typeface="Times New Roman" panose="02020603050405020304" pitchFamily="18" charset="0"/>
              </a:rPr>
              <a:t>забезпечити </a:t>
            </a:r>
            <a:r>
              <a:rPr lang="uk-UA" sz="2200" dirty="0">
                <a:solidFill>
                  <a:srgbClr val="000000"/>
                </a:solidFill>
                <a:latin typeface="Times New Roman" panose="02020603050405020304" pitchFamily="18" charset="0"/>
                <a:cs typeface="Times New Roman" panose="02020603050405020304" pitchFamily="18" charset="0"/>
              </a:rPr>
              <a:t>досягнення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 останньої</a:t>
            </a:r>
            <a:r>
              <a:rPr lang="uk-UA" sz="2200" dirty="0">
                <a:solidFill>
                  <a:srgbClr val="000000"/>
                </a:solidFill>
                <a:latin typeface="Times New Roman" panose="02020603050405020304" pitchFamily="18" charset="0"/>
                <a:cs typeface="Times New Roman" panose="02020603050405020304" pitchFamily="18" charset="0"/>
              </a:rPr>
              <a:t>. Якихось </a:t>
            </a:r>
            <a:r>
              <a:rPr lang="uk-UA" sz="2200" dirty="0">
                <a:solidFill>
                  <a:srgbClr val="000000"/>
                </a:solidFill>
                <a:latin typeface="Times New Roman" panose="02020603050405020304" pitchFamily="18" charset="0"/>
                <a:cs typeface="Times New Roman" panose="02020603050405020304" pitchFamily="18" charset="0"/>
              </a:rPr>
              <a:t>інших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a:t>
            </a:r>
            <a:r>
              <a:rPr lang="uk-UA" sz="2200" dirty="0">
                <a:solidFill>
                  <a:srgbClr val="000000"/>
                </a:solidFill>
                <a:latin typeface="Times New Roman" panose="02020603050405020304" pitchFamily="18" charset="0"/>
                <a:cs typeface="Times New Roman" panose="02020603050405020304" pitchFamily="18" charset="0"/>
              </a:rPr>
              <a:t>, крім передбачених </a:t>
            </a:r>
            <a:r>
              <a:rPr lang="uk-UA" sz="2200" dirty="0">
                <a:solidFill>
                  <a:srgbClr val="000000"/>
                </a:solidFill>
                <a:latin typeface="Times New Roman" panose="02020603050405020304" pitchFamily="18" charset="0"/>
                <a:cs typeface="Times New Roman" panose="02020603050405020304" pitchFamily="18" charset="0"/>
              </a:rPr>
              <a:t>валютною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політикою</a:t>
            </a:r>
            <a:r>
              <a:rPr lang="uk-UA" sz="2200" dirty="0">
                <a:solidFill>
                  <a:srgbClr val="000000"/>
                </a:solidFill>
                <a:latin typeface="Times New Roman" panose="02020603050405020304" pitchFamily="18" charset="0"/>
                <a:cs typeface="Times New Roman" panose="02020603050405020304" pitchFamily="18" charset="0"/>
              </a:rPr>
              <a:t>, валютне </a:t>
            </a:r>
            <a:r>
              <a:rPr lang="uk-UA" sz="2200" dirty="0">
                <a:solidFill>
                  <a:srgbClr val="000000"/>
                </a:solidFill>
                <a:latin typeface="Times New Roman" panose="02020603050405020304" pitchFamily="18" charset="0"/>
                <a:cs typeface="Times New Roman" panose="02020603050405020304" pitchFamily="18" charset="0"/>
              </a:rPr>
              <a:t>регулювання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не </a:t>
            </a:r>
            <a:r>
              <a:rPr lang="uk-UA" sz="2200" dirty="0">
                <a:solidFill>
                  <a:srgbClr val="000000"/>
                </a:solidFill>
                <a:latin typeface="Times New Roman" panose="02020603050405020304" pitchFamily="18" charset="0"/>
                <a:cs typeface="Times New Roman" panose="02020603050405020304" pitchFamily="18" charset="0"/>
              </a:rPr>
              <a:t>може мати.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a:t>
            </a:r>
            <a:r>
              <a:rPr lang="uk-UA" sz="2200" dirty="0">
                <a:solidFill>
                  <a:srgbClr val="000000"/>
                </a:solidFill>
                <a:latin typeface="Times New Roman" panose="02020603050405020304" pitchFamily="18" charset="0"/>
                <a:cs typeface="Times New Roman" panose="02020603050405020304" pitchFamily="18" charset="0"/>
              </a:rPr>
              <a:t>регулювання </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a:t>
            </a:r>
            <a:r>
              <a:rPr lang="uk-UA" sz="2200" dirty="0">
                <a:solidFill>
                  <a:srgbClr val="000000"/>
                </a:solidFill>
                <a:latin typeface="Times New Roman" panose="02020603050405020304" pitchFamily="18" charset="0"/>
                <a:cs typeface="Times New Roman" panose="02020603050405020304" pitchFamily="18" charset="0"/>
              </a:rPr>
              <a:t>діяльність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уповноважених </a:t>
            </a:r>
            <a:r>
              <a:rPr lang="uk-UA" sz="2200" dirty="0">
                <a:solidFill>
                  <a:srgbClr val="000000"/>
                </a:solidFill>
                <a:latin typeface="Times New Roman" panose="02020603050405020304" pitchFamily="18" charset="0"/>
                <a:cs typeface="Times New Roman" panose="02020603050405020304" pitchFamily="18" charset="0"/>
              </a:rPr>
              <a:t>державою </a:t>
            </a:r>
            <a:r>
              <a:rPr lang="uk-UA" sz="2200" dirty="0">
                <a:solidFill>
                  <a:srgbClr val="000000"/>
                </a:solidFill>
                <a:latin typeface="Times New Roman" panose="02020603050405020304" pitchFamily="18" charset="0"/>
                <a:cs typeface="Times New Roman" panose="02020603050405020304" pitchFamily="18" charset="0"/>
              </a:rPr>
              <a:t>органів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щодо </a:t>
            </a:r>
            <a:r>
              <a:rPr lang="uk-UA" sz="2200" dirty="0">
                <a:solidFill>
                  <a:srgbClr val="000000"/>
                </a:solidFill>
                <a:latin typeface="Times New Roman" panose="02020603050405020304" pitchFamily="18" charset="0"/>
                <a:cs typeface="Times New Roman" panose="02020603050405020304" pitchFamily="18" charset="0"/>
              </a:rPr>
              <a:t>регламентації валютних </a:t>
            </a:r>
            <a:r>
              <a:rPr lang="uk-UA" sz="2200" dirty="0">
                <a:solidFill>
                  <a:srgbClr val="000000"/>
                </a:solidFill>
                <a:latin typeface="Times New Roman" panose="02020603050405020304" pitchFamily="18" charset="0"/>
                <a:cs typeface="Times New Roman" panose="02020603050405020304" pitchFamily="18" charset="0"/>
              </a:rPr>
              <a:t>відносин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економічних </a:t>
            </a:r>
            <a:r>
              <a:rPr lang="uk-UA" sz="2200" dirty="0">
                <a:solidFill>
                  <a:srgbClr val="000000"/>
                </a:solidFill>
                <a:latin typeface="Times New Roman" panose="02020603050405020304" pitchFamily="18" charset="0"/>
                <a:cs typeface="Times New Roman" panose="02020603050405020304" pitchFamily="18" charset="0"/>
              </a:rPr>
              <a:t>суб’єктів та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умов їх діяльності на валютному ринку.</a:t>
            </a:r>
          </a:p>
        </p:txBody>
      </p:sp>
      <p:pic>
        <p:nvPicPr>
          <p:cNvPr id="2" name="Рисунок 1"/>
          <p:cNvPicPr>
            <a:picLocks noChangeAspect="1"/>
          </p:cNvPicPr>
          <p:nvPr/>
        </p:nvPicPr>
        <p:blipFill>
          <a:blip r:embed="rId2"/>
          <a:stretch>
            <a:fillRect/>
          </a:stretch>
        </p:blipFill>
        <p:spPr>
          <a:xfrm>
            <a:off x="5589676" y="425513"/>
            <a:ext cx="4413887" cy="5974598"/>
          </a:xfrm>
          <a:prstGeom prst="rect">
            <a:avLst/>
          </a:prstGeom>
        </p:spPr>
      </p:pic>
    </p:spTree>
    <p:extLst>
      <p:ext uri="{BB962C8B-B14F-4D97-AF65-F5344CB8AC3E}">
        <p14:creationId xmlns:p14="http://schemas.microsoft.com/office/powerpoint/2010/main" val="567828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616309" cy="548838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Інструменти </a:t>
            </a:r>
            <a:r>
              <a:rPr lang="uk-UA" sz="2200" dirty="0">
                <a:solidFill>
                  <a:srgbClr val="000000"/>
                </a:solidFill>
                <a:latin typeface="Times New Roman" panose="02020603050405020304" pitchFamily="18" charset="0"/>
                <a:cs typeface="Times New Roman" panose="02020603050405020304" pitchFamily="18" charset="0"/>
              </a:rPr>
              <a:t>валютного регулювання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певні </a:t>
            </a:r>
            <a:r>
              <a:rPr lang="uk-UA" sz="2200" dirty="0">
                <a:solidFill>
                  <a:srgbClr val="000000"/>
                </a:solidFill>
                <a:latin typeface="Times New Roman" panose="02020603050405020304" pitchFamily="18" charset="0"/>
                <a:cs typeface="Times New Roman" panose="02020603050405020304" pitchFamily="18" charset="0"/>
              </a:rPr>
              <a:t>заходи регулятивних </a:t>
            </a:r>
            <a:r>
              <a:rPr lang="uk-UA" sz="2200" dirty="0">
                <a:solidFill>
                  <a:srgbClr val="000000"/>
                </a:solidFill>
                <a:latin typeface="Times New Roman" panose="02020603050405020304" pitchFamily="18" charset="0"/>
                <a:cs typeface="Times New Roman" panose="02020603050405020304" pitchFamily="18" charset="0"/>
              </a:rPr>
              <a:t>чи уповноважених органів, спрямовані </a:t>
            </a:r>
            <a:r>
              <a:rPr lang="uk-UA" sz="2200" dirty="0">
                <a:solidFill>
                  <a:srgbClr val="000000"/>
                </a:solidFill>
                <a:latin typeface="Times New Roman" panose="02020603050405020304" pitchFamily="18" charset="0"/>
                <a:cs typeface="Times New Roman" panose="02020603050405020304" pitchFamily="18" charset="0"/>
              </a:rPr>
              <a:t>на утримання </a:t>
            </a:r>
            <a:r>
              <a:rPr lang="uk-UA" sz="2200" dirty="0">
                <a:solidFill>
                  <a:srgbClr val="000000"/>
                </a:solidFill>
                <a:latin typeface="Times New Roman" panose="02020603050405020304" pitchFamily="18" charset="0"/>
                <a:cs typeface="Times New Roman" panose="02020603050405020304" pitchFamily="18" charset="0"/>
              </a:rPr>
              <a:t>окремих аспектів функціонування </a:t>
            </a:r>
            <a:r>
              <a:rPr lang="uk-UA" sz="2200" dirty="0">
                <a:solidFill>
                  <a:srgbClr val="000000"/>
                </a:solidFill>
                <a:latin typeface="Times New Roman" panose="02020603050405020304" pitchFamily="18" charset="0"/>
                <a:cs typeface="Times New Roman" panose="02020603050405020304" pitchFamily="18" charset="0"/>
              </a:rPr>
              <a:t>валютного ринку </a:t>
            </a:r>
            <a:r>
              <a:rPr lang="uk-UA" sz="2200" dirty="0">
                <a:solidFill>
                  <a:srgbClr val="000000"/>
                </a:solidFill>
                <a:latin typeface="Times New Roman" panose="02020603050405020304" pitchFamily="18" charset="0"/>
                <a:cs typeface="Times New Roman" panose="02020603050405020304" pitchFamily="18" charset="0"/>
              </a:rPr>
              <a:t>та діяльності його суб’єктів у певних межах </a:t>
            </a:r>
            <a:r>
              <a:rPr lang="uk-UA" sz="2200" dirty="0">
                <a:solidFill>
                  <a:srgbClr val="000000"/>
                </a:solidFill>
                <a:latin typeface="Times New Roman" panose="02020603050405020304" pitchFamily="18" charset="0"/>
                <a:cs typeface="Times New Roman" panose="02020603050405020304" pitchFamily="18" charset="0"/>
              </a:rPr>
              <a:t>чи спрямування </a:t>
            </a:r>
            <a:r>
              <a:rPr lang="uk-UA" sz="2200" dirty="0">
                <a:solidFill>
                  <a:srgbClr val="000000"/>
                </a:solidFill>
                <a:latin typeface="Times New Roman" panose="02020603050405020304" pitchFamily="18" charset="0"/>
                <a:cs typeface="Times New Roman" panose="02020603050405020304" pitchFamily="18" charset="0"/>
              </a:rPr>
              <a:t>їх у певних напрямах. Як зазначалося вище, такі інструменти </a:t>
            </a:r>
            <a:r>
              <a:rPr lang="uk-UA" sz="2200" dirty="0">
                <a:solidFill>
                  <a:srgbClr val="000000"/>
                </a:solidFill>
                <a:latin typeface="Times New Roman" panose="02020603050405020304" pitchFamily="18" charset="0"/>
                <a:cs typeface="Times New Roman" panose="02020603050405020304" pitchFamily="18" charset="0"/>
              </a:rPr>
              <a:t>бувають </a:t>
            </a:r>
            <a:r>
              <a:rPr lang="uk-UA" sz="2200" dirty="0">
                <a:solidFill>
                  <a:srgbClr val="000000"/>
                </a:solidFill>
                <a:latin typeface="Times New Roman" panose="02020603050405020304" pitchFamily="18" charset="0"/>
                <a:cs typeface="Times New Roman" panose="02020603050405020304" pitchFamily="18" charset="0"/>
              </a:rPr>
              <a:t>адміністративної та економічної дії.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Адміністративні </a:t>
            </a:r>
            <a:r>
              <a:rPr lang="uk-UA" sz="2200" dirty="0">
                <a:solidFill>
                  <a:srgbClr val="000000"/>
                </a:solidFill>
                <a:latin typeface="Times New Roman" panose="02020603050405020304" pitchFamily="18" charset="0"/>
                <a:cs typeface="Times New Roman" panose="02020603050405020304" pitchFamily="18" charset="0"/>
              </a:rPr>
              <a:t>інструменти валютного регулювання </a:t>
            </a:r>
            <a:r>
              <a:rPr lang="uk-UA" sz="2200" dirty="0">
                <a:solidFill>
                  <a:srgbClr val="000000"/>
                </a:solidFill>
                <a:latin typeface="Times New Roman" panose="02020603050405020304" pitchFamily="18" charset="0"/>
                <a:cs typeface="Times New Roman" panose="02020603050405020304" pitchFamily="18" charset="0"/>
              </a:rPr>
              <a:t>відзначаються прямим</a:t>
            </a:r>
            <a:r>
              <a:rPr lang="uk-UA" sz="2200" dirty="0">
                <a:solidFill>
                  <a:srgbClr val="000000"/>
                </a:solidFill>
                <a:latin typeface="Times New Roman" panose="02020603050405020304" pitchFamily="18" charset="0"/>
                <a:cs typeface="Times New Roman" panose="02020603050405020304" pitchFamily="18" charset="0"/>
              </a:rPr>
              <a:t>, обов’язковим, обмежувальним чи заборонним впливом на </a:t>
            </a:r>
            <a:r>
              <a:rPr lang="uk-UA" sz="2200" dirty="0">
                <a:solidFill>
                  <a:srgbClr val="000000"/>
                </a:solidFill>
                <a:latin typeface="Times New Roman" panose="02020603050405020304" pitchFamily="18" charset="0"/>
                <a:cs typeface="Times New Roman" panose="02020603050405020304" pitchFamily="18" charset="0"/>
              </a:rPr>
              <a:t>діяльність суб’єктів </a:t>
            </a:r>
            <a:r>
              <a:rPr lang="uk-UA" sz="2200" dirty="0">
                <a:solidFill>
                  <a:srgbClr val="000000"/>
                </a:solidFill>
                <a:latin typeface="Times New Roman" panose="02020603050405020304" pitchFamily="18" charset="0"/>
                <a:cs typeface="Times New Roman" panose="02020603050405020304" pitchFamily="18" charset="0"/>
              </a:rPr>
              <a:t>валютного ринку. Заходів такого характеру на практиці </a:t>
            </a:r>
            <a:r>
              <a:rPr lang="uk-UA" sz="2200" dirty="0">
                <a:solidFill>
                  <a:srgbClr val="000000"/>
                </a:solidFill>
                <a:latin typeface="Times New Roman" panose="02020603050405020304" pitchFamily="18" charset="0"/>
                <a:cs typeface="Times New Roman" panose="02020603050405020304" pitchFamily="18" charset="0"/>
              </a:rPr>
              <a:t>застосовується </a:t>
            </a:r>
            <a:r>
              <a:rPr lang="uk-UA" sz="2200" dirty="0">
                <a:solidFill>
                  <a:srgbClr val="000000"/>
                </a:solidFill>
                <a:latin typeface="Times New Roman" panose="02020603050405020304" pitchFamily="18" charset="0"/>
                <a:cs typeface="Times New Roman" panose="02020603050405020304" pitchFamily="18" charset="0"/>
              </a:rPr>
              <a:t>велика кількість, вони поділяються на дві групи: валютні обмеження і </a:t>
            </a:r>
            <a:r>
              <a:rPr lang="uk-UA" sz="2200" dirty="0">
                <a:solidFill>
                  <a:srgbClr val="000000"/>
                </a:solidFill>
                <a:latin typeface="Times New Roman" panose="02020603050405020304" pitchFamily="18" charset="0"/>
                <a:cs typeface="Times New Roman" panose="02020603050405020304" pitchFamily="18" charset="0"/>
              </a:rPr>
              <a:t>валютні </a:t>
            </a:r>
            <a:r>
              <a:rPr lang="uk-UA" sz="2200" dirty="0">
                <a:solidFill>
                  <a:srgbClr val="000000"/>
                </a:solidFill>
                <a:latin typeface="Times New Roman" panose="02020603050405020304" pitchFamily="18" charset="0"/>
                <a:cs typeface="Times New Roman" panose="02020603050405020304" pitchFamily="18" charset="0"/>
              </a:rPr>
              <a:t>блокади.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Валютні </a:t>
            </a:r>
            <a:r>
              <a:rPr lang="uk-UA" sz="2200" dirty="0">
                <a:solidFill>
                  <a:srgbClr val="000000"/>
                </a:solidFill>
                <a:latin typeface="Times New Roman" panose="02020603050405020304" pitchFamily="18" charset="0"/>
                <a:cs typeface="Times New Roman" panose="02020603050405020304" pitchFamily="18" charset="0"/>
              </a:rPr>
              <a:t>обмеження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законодавчо та нормативно встановлені </a:t>
            </a:r>
            <a:r>
              <a:rPr lang="uk-UA" sz="2200" dirty="0">
                <a:solidFill>
                  <a:srgbClr val="000000"/>
                </a:solidFill>
                <a:latin typeface="Times New Roman" panose="02020603050405020304" pitchFamily="18" charset="0"/>
                <a:cs typeface="Times New Roman" panose="02020603050405020304" pitchFamily="18" charset="0"/>
              </a:rPr>
              <a:t>вимоги щодо </a:t>
            </a:r>
            <a:r>
              <a:rPr lang="uk-UA" sz="2200" dirty="0">
                <a:solidFill>
                  <a:srgbClr val="000000"/>
                </a:solidFill>
                <a:latin typeface="Times New Roman" panose="02020603050405020304" pitchFamily="18" charset="0"/>
                <a:cs typeface="Times New Roman" panose="02020603050405020304" pitchFamily="18" charset="0"/>
              </a:rPr>
              <a:t>заборони, обмеження, лімітування та інших форм регламентування </a:t>
            </a:r>
            <a:r>
              <a:rPr lang="uk-UA" sz="2200" dirty="0">
                <a:solidFill>
                  <a:srgbClr val="000000"/>
                </a:solidFill>
                <a:latin typeface="Times New Roman" panose="02020603050405020304" pitchFamily="18" charset="0"/>
                <a:cs typeface="Times New Roman" panose="02020603050405020304" pitchFamily="18" charset="0"/>
              </a:rPr>
              <a:t>валютних </a:t>
            </a:r>
            <a:r>
              <a:rPr lang="uk-UA" sz="2200" dirty="0">
                <a:solidFill>
                  <a:srgbClr val="000000"/>
                </a:solidFill>
                <a:latin typeface="Times New Roman" panose="02020603050405020304" pitchFamily="18" charset="0"/>
                <a:cs typeface="Times New Roman" panose="02020603050405020304" pitchFamily="18" charset="0"/>
              </a:rPr>
              <a:t>операцій резидентів та нерезидентів на валютних ринках. Це досить </a:t>
            </a:r>
            <a:r>
              <a:rPr lang="uk-UA" sz="2200" dirty="0">
                <a:solidFill>
                  <a:srgbClr val="000000"/>
                </a:solidFill>
                <a:latin typeface="Times New Roman" panose="02020603050405020304" pitchFamily="18" charset="0"/>
                <a:cs typeface="Times New Roman" panose="02020603050405020304" pitchFamily="18" charset="0"/>
              </a:rPr>
              <a:t>потужний</a:t>
            </a:r>
            <a:r>
              <a:rPr lang="uk-UA" sz="2200" dirty="0">
                <a:solidFill>
                  <a:srgbClr val="000000"/>
                </a:solidFill>
                <a:latin typeface="Times New Roman" panose="02020603050405020304" pitchFamily="18" charset="0"/>
                <a:cs typeface="Times New Roman" panose="02020603050405020304" pitchFamily="18" charset="0"/>
              </a:rPr>
              <a:t>, ефективний і оперативний інструмент валютного регулювання. </a:t>
            </a:r>
            <a:r>
              <a:rPr lang="uk-UA" sz="2200" dirty="0">
                <a:solidFill>
                  <a:srgbClr val="000000"/>
                </a:solidFill>
                <a:latin typeface="Times New Roman" panose="02020603050405020304" pitchFamily="18" charset="0"/>
                <a:cs typeface="Times New Roman" panose="02020603050405020304" pitchFamily="18" charset="0"/>
              </a:rPr>
              <a:t>Запровадивши </a:t>
            </a:r>
            <a:r>
              <a:rPr lang="uk-UA" sz="2200" dirty="0">
                <a:solidFill>
                  <a:srgbClr val="000000"/>
                </a:solidFill>
                <a:latin typeface="Times New Roman" panose="02020603050405020304" pitchFamily="18" charset="0"/>
                <a:cs typeface="Times New Roman" panose="02020603050405020304" pitchFamily="18" charset="0"/>
              </a:rPr>
              <a:t>чи скасувавши те чи інше обмеження, держава має можливість негайно </a:t>
            </a:r>
            <a:r>
              <a:rPr lang="uk-UA" sz="2200" dirty="0">
                <a:solidFill>
                  <a:srgbClr val="000000"/>
                </a:solidFill>
                <a:latin typeface="Times New Roman" panose="02020603050405020304" pitchFamily="18" charset="0"/>
                <a:cs typeface="Times New Roman" panose="02020603050405020304" pitchFamily="18" charset="0"/>
              </a:rPr>
              <a:t>і досить </a:t>
            </a:r>
            <a:r>
              <a:rPr lang="uk-UA" sz="2200" dirty="0">
                <a:solidFill>
                  <a:srgbClr val="000000"/>
                </a:solidFill>
                <a:latin typeface="Times New Roman" panose="02020603050405020304" pitchFamily="18" charset="0"/>
                <a:cs typeface="Times New Roman" panose="02020603050405020304" pitchFamily="18" charset="0"/>
              </a:rPr>
              <a:t>відчутно вплинути на певний валютний потік у напрямі, адекватному </a:t>
            </a:r>
            <a:r>
              <a:rPr lang="uk-UA" sz="2200" dirty="0">
                <a:solidFill>
                  <a:srgbClr val="000000"/>
                </a:solidFill>
                <a:latin typeface="Times New Roman" panose="02020603050405020304" pitchFamily="18" charset="0"/>
                <a:cs typeface="Times New Roman" panose="02020603050405020304" pitchFamily="18" charset="0"/>
              </a:rPr>
              <a:t>цілям валютної </a:t>
            </a:r>
            <a:r>
              <a:rPr lang="uk-UA" sz="2200" dirty="0">
                <a:solidFill>
                  <a:srgbClr val="000000"/>
                </a:solidFill>
                <a:latin typeface="Times New Roman" panose="02020603050405020304" pitchFamily="18" charset="0"/>
                <a:cs typeface="Times New Roman" panose="02020603050405020304" pitchFamily="18" charset="0"/>
              </a:rPr>
              <a:t>політики.</a:t>
            </a:r>
          </a:p>
        </p:txBody>
      </p:sp>
    </p:spTree>
    <p:extLst>
      <p:ext uri="{BB962C8B-B14F-4D97-AF65-F5344CB8AC3E}">
        <p14:creationId xmlns:p14="http://schemas.microsoft.com/office/powerpoint/2010/main" val="4221556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82" y="697117"/>
            <a:ext cx="10719303" cy="5450186"/>
          </a:xfrm>
          <a:prstGeom prst="rect">
            <a:avLst/>
          </a:prstGeom>
        </p:spPr>
      </p:pic>
    </p:spTree>
    <p:extLst>
      <p:ext uri="{BB962C8B-B14F-4D97-AF65-F5344CB8AC3E}">
        <p14:creationId xmlns:p14="http://schemas.microsoft.com/office/powerpoint/2010/main" val="3935714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Економічні </a:t>
            </a:r>
            <a:r>
              <a:rPr lang="uk-UA" sz="2200" dirty="0">
                <a:solidFill>
                  <a:srgbClr val="000000"/>
                </a:solidFill>
                <a:latin typeface="Times New Roman" panose="02020603050405020304" pitchFamily="18" charset="0"/>
                <a:cs typeface="Times New Roman" panose="02020603050405020304" pitchFamily="18" charset="0"/>
              </a:rPr>
              <a:t>інструменти </a:t>
            </a:r>
            <a:r>
              <a:rPr lang="uk-UA" sz="2200" dirty="0">
                <a:solidFill>
                  <a:srgbClr val="000000"/>
                </a:solidFill>
                <a:latin typeface="Times New Roman" panose="02020603050405020304" pitchFamily="18" charset="0"/>
                <a:cs typeface="Times New Roman" panose="02020603050405020304" pitchFamily="18" charset="0"/>
              </a:rPr>
              <a:t>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регулювання - це </a:t>
            </a:r>
            <a:r>
              <a:rPr lang="uk-UA" sz="2200" dirty="0" err="1">
                <a:solidFill>
                  <a:srgbClr val="000000"/>
                </a:solidFill>
                <a:latin typeface="Times New Roman" panose="02020603050405020304" pitchFamily="18" charset="0"/>
                <a:cs typeface="Times New Roman" panose="02020603050405020304" pitchFamily="18" charset="0"/>
              </a:rPr>
              <a:t>сукуп</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ність</a:t>
            </a:r>
            <a:r>
              <a:rPr lang="uk-UA" sz="2200" dirty="0">
                <a:solidFill>
                  <a:srgbClr val="000000"/>
                </a:solidFill>
                <a:latin typeface="Times New Roman" panose="02020603050405020304" pitchFamily="18" charset="0"/>
                <a:cs typeface="Times New Roman" panose="02020603050405020304" pitchFamily="18" charset="0"/>
              </a:rPr>
              <a:t> заходів з економічного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стимулювання такої поведінки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суб’єктів </a:t>
            </a:r>
            <a:r>
              <a:rPr lang="uk-UA" sz="2200" dirty="0">
                <a:solidFill>
                  <a:srgbClr val="000000"/>
                </a:solidFill>
                <a:latin typeface="Times New Roman" panose="02020603050405020304" pitchFamily="18" charset="0"/>
                <a:cs typeface="Times New Roman" panose="02020603050405020304" pitchFamily="18" charset="0"/>
              </a:rPr>
              <a:t>валютного </a:t>
            </a:r>
            <a:r>
              <a:rPr lang="uk-UA" sz="2200" dirty="0">
                <a:solidFill>
                  <a:srgbClr val="000000"/>
                </a:solidFill>
                <a:latin typeface="Times New Roman" panose="02020603050405020304" pitchFamily="18" charset="0"/>
                <a:cs typeface="Times New Roman" panose="02020603050405020304" pitchFamily="18" charset="0"/>
              </a:rPr>
              <a:t>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яка сприяє </a:t>
            </a:r>
            <a:r>
              <a:rPr lang="uk-UA" sz="2200" dirty="0">
                <a:solidFill>
                  <a:srgbClr val="000000"/>
                </a:solidFill>
                <a:latin typeface="Times New Roman" panose="02020603050405020304" pitchFamily="18" charset="0"/>
                <a:cs typeface="Times New Roman" panose="02020603050405020304" pitchFamily="18" charset="0"/>
              </a:rPr>
              <a:t>досягненню </a:t>
            </a:r>
            <a:r>
              <a:rPr lang="uk-UA" sz="2200" dirty="0">
                <a:solidFill>
                  <a:srgbClr val="000000"/>
                </a:solidFill>
                <a:latin typeface="Times New Roman" panose="02020603050405020304" pitchFamily="18" charset="0"/>
                <a:cs typeface="Times New Roman" panose="02020603050405020304" pitchFamily="18" charset="0"/>
              </a:rPr>
              <a:t>цілей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валютної </a:t>
            </a:r>
            <a:r>
              <a:rPr lang="uk-UA" sz="2200" dirty="0">
                <a:solidFill>
                  <a:srgbClr val="000000"/>
                </a:solidFill>
                <a:latin typeface="Times New Roman" panose="02020603050405020304" pitchFamily="18" charset="0"/>
                <a:cs typeface="Times New Roman" panose="02020603050405020304" pitchFamily="18" charset="0"/>
              </a:rPr>
              <a:t>політики. До </a:t>
            </a:r>
            <a:r>
              <a:rPr lang="uk-UA" sz="2200" dirty="0">
                <a:solidFill>
                  <a:srgbClr val="000000"/>
                </a:solidFill>
                <a:latin typeface="Times New Roman" panose="02020603050405020304" pitchFamily="18" charset="0"/>
                <a:cs typeface="Times New Roman" panose="02020603050405020304" pitchFamily="18" charset="0"/>
              </a:rPr>
              <a:t>таких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інструментів </a:t>
            </a:r>
            <a:r>
              <a:rPr lang="uk-UA" sz="2200" dirty="0">
                <a:solidFill>
                  <a:srgbClr val="000000"/>
                </a:solidFill>
                <a:latin typeface="Times New Roman" panose="02020603050405020304" pitchFamily="18" charset="0"/>
                <a:cs typeface="Times New Roman" panose="02020603050405020304" pitchFamily="18" charset="0"/>
              </a:rPr>
              <a:t>належать</a:t>
            </a:r>
            <a:r>
              <a:rPr lang="uk-UA" sz="2200" dirty="0">
                <a:solidFill>
                  <a:srgbClr val="000000"/>
                </a:solidFill>
                <a:latin typeface="Times New Roman" panose="02020603050405020304" pitchFamily="18" charset="0"/>
                <a:cs typeface="Times New Roman" panose="02020603050405020304" pitchFamily="18" charset="0"/>
              </a:rPr>
              <a:t>: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 інтервенція</a:t>
            </a:r>
            <a:r>
              <a:rPr lang="uk-UA" sz="2200" dirty="0">
                <a:solidFill>
                  <a:srgbClr val="000000"/>
                </a:solidFill>
                <a:latin typeface="Times New Roman" panose="02020603050405020304" pitchFamily="18" charset="0"/>
                <a:cs typeface="Times New Roman" panose="02020603050405020304" pitchFamily="18" charset="0"/>
              </a:rPr>
              <a:t>, або </a:t>
            </a:r>
            <a:r>
              <a:rPr lang="uk-UA" sz="2200" dirty="0">
                <a:solidFill>
                  <a:srgbClr val="000000"/>
                </a:solidFill>
                <a:latin typeface="Times New Roman" panose="02020603050405020304" pitchFamily="18" charset="0"/>
                <a:cs typeface="Times New Roman" panose="02020603050405020304" pitchFamily="18" charset="0"/>
              </a:rPr>
              <a:t>девізна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облікова </a:t>
            </a:r>
            <a:r>
              <a:rPr lang="uk-UA"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дисконтна)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курсова політика;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визначення </a:t>
            </a:r>
            <a:r>
              <a:rPr lang="uk-UA" sz="2200" dirty="0">
                <a:solidFill>
                  <a:srgbClr val="000000"/>
                </a:solidFill>
                <a:latin typeface="Times New Roman" panose="02020603050405020304" pitchFamily="18" charset="0"/>
                <a:cs typeface="Times New Roman" panose="02020603050405020304" pitchFamily="18" charset="0"/>
              </a:rPr>
              <a:t>режиму </a:t>
            </a:r>
            <a:r>
              <a:rPr lang="uk-UA" sz="2200" dirty="0">
                <a:solidFill>
                  <a:srgbClr val="000000"/>
                </a:solidFill>
                <a:latin typeface="Times New Roman" panose="02020603050405020304" pitchFamily="18" charset="0"/>
                <a:cs typeface="Times New Roman" panose="02020603050405020304" pitchFamily="18" charset="0"/>
              </a:rPr>
              <a:t>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a:t>
            </a:r>
            <a:r>
              <a:rPr lang="uk-UA" sz="2200" dirty="0">
                <a:solidFill>
                  <a:srgbClr val="000000"/>
                </a:solidFill>
                <a:latin typeface="Times New Roman" panose="02020603050405020304" pitchFamily="18" charset="0"/>
                <a:cs typeface="Times New Roman" panose="02020603050405020304" pitchFamily="18" charset="0"/>
              </a:rPr>
              <a:t>курсу; </a:t>
            </a:r>
            <a:r>
              <a:rPr lang="uk-UA" sz="2200" dirty="0">
                <a:solidFill>
                  <a:srgbClr val="000000"/>
                </a:solidFill>
                <a:latin typeface="Times New Roman" panose="02020603050405020304" pitchFamily="18" charset="0"/>
                <a:cs typeface="Times New Roman" panose="02020603050405020304" pitchFamily="18" charset="0"/>
              </a:rPr>
              <a:t>диверсифікація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валютних резервів</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регулю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вання</a:t>
            </a:r>
            <a:r>
              <a:rPr lang="uk-UA" sz="2200" dirty="0">
                <a:solidFill>
                  <a:srgbClr val="000000"/>
                </a:solidFill>
                <a:latin typeface="Times New Roman" panose="02020603050405020304" pitchFamily="18" charset="0"/>
                <a:cs typeface="Times New Roman" panose="02020603050405020304" pitchFamily="18" charset="0"/>
              </a:rPr>
              <a:t> сальдо платіжного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балансу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582711" y="425513"/>
            <a:ext cx="6008469" cy="6062627"/>
          </a:xfrm>
          <a:prstGeom prst="rect">
            <a:avLst/>
          </a:prstGeom>
        </p:spPr>
      </p:pic>
    </p:spTree>
    <p:extLst>
      <p:ext uri="{BB962C8B-B14F-4D97-AF65-F5344CB8AC3E}">
        <p14:creationId xmlns:p14="http://schemas.microsoft.com/office/powerpoint/2010/main" val="837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22574" y="443620"/>
            <a:ext cx="9461751" cy="5986057"/>
          </a:xfrm>
          <a:prstGeom prst="rect">
            <a:avLst/>
          </a:prstGeom>
        </p:spPr>
      </p:pic>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Валютна інтервенція є насамперед інструментом регулювання кон’юнктури валютного ринку та стабілізації обмінного курсу. Валютна інтервенція, особливо великих обсягів, впливає не тільки на обмінний курс, а й на грошову базу центрального банку: у разі додаткового продажу валюти на ринку грошова база зменшується, а при викупі - збільшується, що  може порушити рівновагу на грошовому ринку і змінити рівень процента та спровокувати інфляційні явища. Якщо така загроза існує, то центральний банк одночасно з інтервенцією на валютному ринку проводить на грошовому ринку операцію зворотної дії, яка називається </a:t>
            </a:r>
            <a:r>
              <a:rPr lang="uk-UA" sz="2200" dirty="0" err="1">
                <a:solidFill>
                  <a:srgbClr val="000000"/>
                </a:solidFill>
                <a:latin typeface="Times New Roman" panose="02020603050405020304" pitchFamily="18" charset="0"/>
                <a:cs typeface="Times New Roman" panose="02020603050405020304" pitchFamily="18" charset="0"/>
              </a:rPr>
              <a:t>стерилізуючою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a:t>
            </a:r>
            <a:r>
              <a:rPr lang="uk-UA" sz="2200" dirty="0">
                <a:solidFill>
                  <a:srgbClr val="000000"/>
                </a:solidFill>
                <a:latin typeface="Times New Roman" panose="02020603050405020304" pitchFamily="18" charset="0"/>
                <a:cs typeface="Times New Roman" panose="02020603050405020304" pitchFamily="18" charset="0"/>
              </a:rPr>
              <a:t>канал відображає вплив грошово-кредитної політики на зміну курсу національної валюти через сукупний попит і пропозицію. Зміна курсу національної валюти впливає на сукупні витрати суб’єктів економіки двома шляхами: через ефект зміни відносних цін і через прямий ефект.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Прямий </a:t>
            </a:r>
            <a:r>
              <a:rPr lang="uk-UA" sz="2200" dirty="0">
                <a:solidFill>
                  <a:srgbClr val="000000"/>
                </a:solidFill>
                <a:latin typeface="Times New Roman" panose="02020603050405020304" pitchFamily="18" charset="0"/>
                <a:cs typeface="Times New Roman" panose="02020603050405020304" pitchFamily="18" charset="0"/>
              </a:rPr>
              <a:t>ефект зміни обмінного курсу національної валюти пов’язаний з наявністю в кошику індексу споживчих цін товарів іноземного походження, за рахунок чого при зміні обмінного курсу змінюється вартість імпорту, що відповідно впливає на інфляцію.</a:t>
            </a:r>
          </a:p>
        </p:txBody>
      </p:sp>
    </p:spTree>
    <p:extLst>
      <p:ext uri="{BB962C8B-B14F-4D97-AF65-F5344CB8AC3E}">
        <p14:creationId xmlns:p14="http://schemas.microsoft.com/office/powerpoint/2010/main" val="1029016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760688" cy="558265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Ефект </a:t>
            </a:r>
            <a:r>
              <a:rPr lang="uk-UA" sz="2200" dirty="0">
                <a:solidFill>
                  <a:srgbClr val="000000"/>
                </a:solidFill>
                <a:latin typeface="Times New Roman" panose="02020603050405020304" pitchFamily="18" charset="0"/>
                <a:cs typeface="Times New Roman" panose="02020603050405020304" pitchFamily="18" charset="0"/>
              </a:rPr>
              <a:t>зміни відносних цін (непрямий ефект) виявляється у зміні попиту на вітчизняні товари і послуги, які стають при зміцненні курсу національної валюти дорожчими порівняно з імпортними товарами. Це спричиняє зміни в сукупному попиті в економіці, а отже - і в обсягах чистого експорту, який є </a:t>
            </a:r>
            <a:r>
              <a:rPr lang="uk-UA" sz="2200" dirty="0" err="1">
                <a:solidFill>
                  <a:srgbClr val="000000"/>
                </a:solidFill>
                <a:latin typeface="Times New Roman" panose="02020603050405020304" pitchFamily="18" charset="0"/>
                <a:cs typeface="Times New Roman" panose="02020603050405020304" pitchFamily="18" charset="0"/>
              </a:rPr>
              <a:t>невідокремною</a:t>
            </a:r>
            <a:r>
              <a:rPr lang="uk-UA" sz="2200" dirty="0">
                <a:solidFill>
                  <a:srgbClr val="000000"/>
                </a:solidFill>
                <a:latin typeface="Times New Roman" panose="02020603050405020304" pitchFamily="18" charset="0"/>
                <a:cs typeface="Times New Roman" panose="02020603050405020304" pitchFamily="18" charset="0"/>
              </a:rPr>
              <a:t> складовою валового внутрішнього продукту країни. Слід зазначити, що вплив монетарної політики на економіку через канал обмінного курсу виявляється не лише через сукупний попит і пропозицію, а й через економічні очікування підприємств і населення</a:t>
            </a:r>
            <a:r>
              <a:rPr lang="uk-UA" sz="2200" dirty="0">
                <a:solidFill>
                  <a:srgbClr val="000000"/>
                </a:solidFill>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a:t>
            </a:r>
            <a:r>
              <a:rPr lang="uk-UA" sz="2200" dirty="0">
                <a:solidFill>
                  <a:srgbClr val="000000"/>
                </a:solidFill>
                <a:latin typeface="Times New Roman" panose="02020603050405020304" pitchFamily="18" charset="0"/>
                <a:cs typeface="Times New Roman" panose="02020603050405020304" pitchFamily="18" charset="0"/>
              </a:rPr>
              <a:t>аспект політики відкритого ринку має таку саму спрямованість, як і дисконтна політика та політика обов’язкових резервів. Він передбачає продаж цінних паперів у разі потреби скорочення грошової маси в обігу, а отже, і сприяння ревальвації національної валюти і купівлю цінних паперів центральним банком, коли є потреба збільшити обсяг грошей в обігу і девальвувати національну валюту.</a:t>
            </a:r>
          </a:p>
        </p:txBody>
      </p:sp>
    </p:spTree>
    <p:extLst>
      <p:ext uri="{BB962C8B-B14F-4D97-AF65-F5344CB8AC3E}">
        <p14:creationId xmlns:p14="http://schemas.microsoft.com/office/powerpoint/2010/main" val="3213011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2198" y="615635"/>
            <a:ext cx="9648727" cy="5595041"/>
          </a:xfrm>
          <a:prstGeom prst="rect">
            <a:avLst/>
          </a:prstGeom>
        </p:spPr>
      </p:pic>
    </p:spTree>
    <p:extLst>
      <p:ext uri="{BB962C8B-B14F-4D97-AF65-F5344CB8AC3E}">
        <p14:creationId xmlns:p14="http://schemas.microsoft.com/office/powerpoint/2010/main" val="2773008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72703" y="688063"/>
            <a:ext cx="9697845" cy="5595042"/>
          </a:xfrm>
          <a:prstGeom prst="rect">
            <a:avLst/>
          </a:prstGeom>
        </p:spPr>
      </p:pic>
    </p:spTree>
    <p:extLst>
      <p:ext uri="{BB962C8B-B14F-4D97-AF65-F5344CB8AC3E}">
        <p14:creationId xmlns:p14="http://schemas.microsoft.com/office/powerpoint/2010/main" val="3879868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0899" cy="6083929"/>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Положення про порядок формування та зберігання обов'язкових резервів банками України та філіями іноземних банків в Україні, затверджено Постановою Правління Національного банку України 11.12.2014 № 806.</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Положення про процентну політику Національного банку України, Затверджено Постанова Правління Національного банку України 21.04.2016 № 277 (у редакції постанови Правління НБУ 26.08.2021 № 90).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Положення про застосування Національним банком України стандартних інструментів регулювання ліквідності банківської системи, </a:t>
            </a:r>
            <a:r>
              <a:rPr lang="ru-RU" sz="2200" dirty="0" err="1">
                <a:solidFill>
                  <a:srgbClr val="000000"/>
                </a:solidFill>
                <a:latin typeface="Times New Roman" panose="02020603050405020304" pitchFamily="18" charset="0"/>
                <a:cs typeface="Times New Roman" panose="02020603050405020304" pitchFamily="18" charset="0"/>
              </a:rPr>
              <a:t>затверджене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Постановою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17.09.2015 </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615.</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Банківська </a:t>
            </a:r>
            <a:r>
              <a:rPr lang="uk-UA" sz="2200" dirty="0">
                <a:solidFill>
                  <a:srgbClr val="000000"/>
                </a:solidFill>
                <a:latin typeface="Times New Roman" panose="02020603050405020304" pitchFamily="18" charset="0"/>
                <a:cs typeface="Times New Roman" panose="02020603050405020304" pitchFamily="18" charset="0"/>
              </a:rPr>
              <a:t>система: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 Л.І. </a:t>
            </a:r>
            <a:r>
              <a:rPr lang="uk-UA" sz="2200" dirty="0" err="1">
                <a:solidFill>
                  <a:srgbClr val="000000"/>
                </a:solidFill>
                <a:latin typeface="Times New Roman" panose="02020603050405020304" pitchFamily="18" charset="0"/>
                <a:cs typeface="Times New Roman" panose="02020603050405020304" pitchFamily="18" charset="0"/>
              </a:rPr>
              <a:t>Катан</a:t>
            </a:r>
            <a:r>
              <a:rPr lang="uk-UA" sz="2200" dirty="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Банківська </a:t>
            </a:r>
            <a:r>
              <a:rPr lang="uk-UA" sz="2200" dirty="0">
                <a:solidFill>
                  <a:srgbClr val="000000"/>
                </a:solidFill>
                <a:latin typeface="Times New Roman" panose="02020603050405020304" pitchFamily="18" charset="0"/>
                <a:cs typeface="Times New Roman" panose="02020603050405020304" pitchFamily="18" charset="0"/>
              </a:rPr>
              <a:t>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 С. </a:t>
            </a:r>
            <a:r>
              <a:rPr lang="uk-UA" sz="2200" dirty="0">
                <a:solidFill>
                  <a:srgbClr val="000000"/>
                </a:solidFill>
                <a:latin typeface="Times New Roman" panose="02020603050405020304" pitchFamily="18" charset="0"/>
                <a:cs typeface="Times New Roman" panose="02020603050405020304" pitchFamily="18" charset="0"/>
              </a:rPr>
              <a:t>Ситник. Львів</a:t>
            </a:r>
            <a:r>
              <a:rPr lang="uk-UA" sz="2200" dirty="0">
                <a:solidFill>
                  <a:srgbClr val="000000"/>
                </a:solidFill>
                <a:latin typeface="Times New Roman" panose="02020603050405020304" pitchFamily="18" charset="0"/>
                <a:cs typeface="Times New Roman" panose="02020603050405020304" pitchFamily="18" charset="0"/>
              </a:rPr>
              <a:t>: ЛНУ імені Івана Франка, 2020. </a:t>
            </a:r>
            <a:r>
              <a:rPr lang="uk-UA" sz="2200" dirty="0">
                <a:solidFill>
                  <a:srgbClr val="000000"/>
                </a:solidFill>
                <a:latin typeface="Times New Roman" panose="02020603050405020304" pitchFamily="18" charset="0"/>
                <a:cs typeface="Times New Roman" panose="02020603050405020304" pitchFamily="18" charset="0"/>
              </a:rPr>
              <a:t>580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a:t>
            </a:r>
            <a:r>
              <a:rPr lang="uk-UA" sz="2200" dirty="0">
                <a:solidFill>
                  <a:srgbClr val="000000"/>
                </a:solidFill>
                <a:latin typeface="Times New Roman" panose="02020603050405020304" pitchFamily="18" charset="0"/>
                <a:cs typeface="Times New Roman" panose="02020603050405020304" pitchFamily="18" charset="0"/>
              </a:rPr>
              <a:t>. Центральний банк і 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Підруч</a:t>
            </a:r>
            <a:r>
              <a:rPr lang="uk-UA" sz="2200" dirty="0">
                <a:solidFill>
                  <a:srgbClr val="000000"/>
                </a:solidFill>
                <a:latin typeface="Times New Roman" panose="02020603050405020304" pitchFamily="18" charset="0"/>
                <a:cs typeface="Times New Roman" panose="02020603050405020304" pitchFamily="18" charset="0"/>
              </a:rPr>
              <a:t>. / А.В. </a:t>
            </a:r>
            <a:r>
              <a:rPr lang="uk-UA" sz="2200" dirty="0" err="1">
                <a:solidFill>
                  <a:srgbClr val="000000"/>
                </a:solidFill>
                <a:latin typeface="Times New Roman" panose="02020603050405020304" pitchFamily="18" charset="0"/>
                <a:cs typeface="Times New Roman" panose="02020603050405020304" pitchFamily="18" charset="0"/>
              </a:rPr>
              <a:t>Сілакова</a:t>
            </a:r>
            <a:r>
              <a:rPr lang="uk-UA" sz="2200" dirty="0">
                <a:solidFill>
                  <a:srgbClr val="000000"/>
                </a:solidFill>
                <a:latin typeface="Times New Roman" panose="02020603050405020304" pitchFamily="18" charset="0"/>
                <a:cs typeface="Times New Roman" panose="02020603050405020304" pitchFamily="18" charset="0"/>
              </a:rPr>
              <a:t>, Г.І. </a:t>
            </a:r>
            <a:r>
              <a:rPr lang="uk-UA" sz="2200" dirty="0" err="1">
                <a:solidFill>
                  <a:srgbClr val="000000"/>
                </a:solidFill>
                <a:latin typeface="Times New Roman" panose="02020603050405020304" pitchFamily="18" charset="0"/>
                <a:cs typeface="Times New Roman" panose="02020603050405020304" pitchFamily="18" charset="0"/>
              </a:rPr>
              <a:t>Лановська</a:t>
            </a:r>
            <a:r>
              <a:rPr lang="uk-UA" sz="2200" dirty="0">
                <a:solidFill>
                  <a:srgbClr val="000000"/>
                </a:solidFill>
                <a:latin typeface="Times New Roman" panose="02020603050405020304" pitchFamily="18" charset="0"/>
                <a:cs typeface="Times New Roman" panose="02020603050405020304" pitchFamily="18" charset="0"/>
              </a:rPr>
              <a:t>, Н.І. </a:t>
            </a:r>
            <a:r>
              <a:rPr lang="uk-UA" sz="2200" dirty="0" err="1">
                <a:solidFill>
                  <a:srgbClr val="000000"/>
                </a:solidFill>
                <a:latin typeface="Times New Roman" panose="02020603050405020304" pitchFamily="18" charset="0"/>
                <a:cs typeface="Times New Roman" panose="02020603050405020304" pitchFamily="18" charset="0"/>
              </a:rPr>
              <a:t>Климаш</a:t>
            </a:r>
            <a:r>
              <a:rPr lang="uk-UA" sz="2200" dirty="0">
                <a:solidFill>
                  <a:srgbClr val="000000"/>
                </a:solidFill>
                <a:latin typeface="Times New Roman" panose="02020603050405020304" pitchFamily="18" charset="0"/>
                <a:cs typeface="Times New Roman" panose="02020603050405020304" pitchFamily="18" charset="0"/>
              </a:rPr>
              <a:t>, [та ін.]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Т.А. Говорушко. </a:t>
            </a:r>
            <a:r>
              <a:rPr lang="uk-UA" sz="2200" dirty="0">
                <a:solidFill>
                  <a:srgbClr val="000000"/>
                </a:solidFill>
                <a:latin typeface="Times New Roman" panose="02020603050405020304" pitchFamily="18" charset="0"/>
                <a:cs typeface="Times New Roman" panose="02020603050405020304" pitchFamily="18" charset="0"/>
              </a:rPr>
              <a:t>Львів: </a:t>
            </a:r>
            <a:r>
              <a:rPr lang="uk-UA" sz="2200" dirty="0">
                <a:solidFill>
                  <a:srgbClr val="000000"/>
                </a:solidFill>
                <a:latin typeface="Times New Roman" panose="02020603050405020304" pitchFamily="18" charset="0"/>
                <a:cs typeface="Times New Roman" panose="02020603050405020304" pitchFamily="18" charset="0"/>
              </a:rPr>
              <a:t>«Магнолія 2006», 2015. 224 с</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2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59646" y="2100404"/>
            <a:ext cx="8789326" cy="4291343"/>
          </a:xfrm>
          <a:prstGeom prst="rect">
            <a:avLst/>
          </a:prstGeom>
        </p:spPr>
      </p:pic>
      <p:pic>
        <p:nvPicPr>
          <p:cNvPr id="4" name="Рисунок 3"/>
          <p:cNvPicPr>
            <a:picLocks noChangeAspect="1"/>
          </p:cNvPicPr>
          <p:nvPr/>
        </p:nvPicPr>
        <p:blipFill>
          <a:blip r:embed="rId3"/>
          <a:stretch>
            <a:fillRect/>
          </a:stretch>
        </p:blipFill>
        <p:spPr>
          <a:xfrm>
            <a:off x="1133272" y="389299"/>
            <a:ext cx="8715700" cy="1462035"/>
          </a:xfrm>
          <a:prstGeom prst="rect">
            <a:avLst/>
          </a:prstGeom>
        </p:spPr>
      </p:pic>
    </p:spTree>
    <p:extLst>
      <p:ext uri="{BB962C8B-B14F-4D97-AF65-F5344CB8AC3E}">
        <p14:creationId xmlns:p14="http://schemas.microsoft.com/office/powerpoint/2010/main" val="148694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796650" y="796705"/>
            <a:ext cx="9342358" cy="5223849"/>
          </a:xfrm>
          <a:prstGeom prst="rect">
            <a:avLst/>
          </a:prstGeom>
        </p:spPr>
      </p:pic>
    </p:spTree>
    <p:extLst>
      <p:ext uri="{BB962C8B-B14F-4D97-AF65-F5344CB8AC3E}">
        <p14:creationId xmlns:p14="http://schemas.microsoft.com/office/powerpoint/2010/main" val="62722143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4472</TotalTime>
  <Words>1959</Words>
  <Application>Microsoft Office PowerPoint</Application>
  <PresentationFormat>Широкоэкранный</PresentationFormat>
  <Paragraphs>296</Paragraphs>
  <Slides>74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74</vt:i4>
      </vt:variant>
    </vt:vector>
  </HeadingPairs>
  <TitlesOfParts>
    <vt:vector size="79" baseType="lpstr">
      <vt:lpstr>Arial</vt:lpstr>
      <vt:lpstr>Times New Roman</vt:lpstr>
      <vt:lpstr>Trebuchet MS</vt:lpstr>
      <vt:lpstr>Wingdings 3</vt:lpstr>
      <vt:lpstr>Грань</vt:lpstr>
      <vt:lpstr>Тема.16 Інструменти грошово-кредитної та валютної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232</cp:revision>
  <dcterms:created xsi:type="dcterms:W3CDTF">2022-02-07T14:59:41Z</dcterms:created>
  <dcterms:modified xsi:type="dcterms:W3CDTF">2022-11-27T12:18:50Z</dcterms:modified>
</cp:coreProperties>
</file>